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Override PartName="/ppt/notesSlides/notesSlide110.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5"/>
  </p:notesMasterIdLst>
  <p:sldIdLst>
    <p:sldId id="635" r:id="rId2"/>
    <p:sldId id="636" r:id="rId3"/>
    <p:sldId id="611" r:id="rId4"/>
    <p:sldId id="689" r:id="rId5"/>
    <p:sldId id="523" r:id="rId6"/>
    <p:sldId id="524" r:id="rId7"/>
    <p:sldId id="525" r:id="rId8"/>
    <p:sldId id="294" r:id="rId9"/>
    <p:sldId id="298" r:id="rId10"/>
    <p:sldId id="612" r:id="rId11"/>
    <p:sldId id="637" r:id="rId12"/>
    <p:sldId id="295" r:id="rId13"/>
    <p:sldId id="542" r:id="rId14"/>
    <p:sldId id="543" r:id="rId15"/>
    <p:sldId id="296" r:id="rId16"/>
    <p:sldId id="297" r:id="rId17"/>
    <p:sldId id="544" r:id="rId18"/>
    <p:sldId id="545" r:id="rId19"/>
    <p:sldId id="299" r:id="rId20"/>
    <p:sldId id="613" r:id="rId21"/>
    <p:sldId id="530" r:id="rId22"/>
    <p:sldId id="531" r:id="rId23"/>
    <p:sldId id="533" r:id="rId24"/>
    <p:sldId id="534" r:id="rId25"/>
    <p:sldId id="535" r:id="rId26"/>
    <p:sldId id="536" r:id="rId27"/>
    <p:sldId id="537" r:id="rId28"/>
    <p:sldId id="538" r:id="rId29"/>
    <p:sldId id="671" r:id="rId30"/>
    <p:sldId id="532" r:id="rId31"/>
    <p:sldId id="614" r:id="rId32"/>
    <p:sldId id="325" r:id="rId33"/>
    <p:sldId id="638" r:id="rId34"/>
    <p:sldId id="642" r:id="rId35"/>
    <p:sldId id="643" r:id="rId36"/>
    <p:sldId id="644" r:id="rId37"/>
    <p:sldId id="645" r:id="rId38"/>
    <p:sldId id="326" r:id="rId39"/>
    <p:sldId id="327" r:id="rId40"/>
    <p:sldId id="646" r:id="rId41"/>
    <p:sldId id="328" r:id="rId42"/>
    <p:sldId id="330" r:id="rId43"/>
    <p:sldId id="331" r:id="rId44"/>
    <p:sldId id="672" r:id="rId45"/>
    <p:sldId id="673" r:id="rId46"/>
    <p:sldId id="674" r:id="rId47"/>
    <p:sldId id="391" r:id="rId48"/>
    <p:sldId id="333" r:id="rId49"/>
    <p:sldId id="334" r:id="rId50"/>
    <p:sldId id="335" r:id="rId51"/>
    <p:sldId id="399" r:id="rId52"/>
    <p:sldId id="400" r:id="rId53"/>
    <p:sldId id="675" r:id="rId54"/>
    <p:sldId id="392" r:id="rId55"/>
    <p:sldId id="456" r:id="rId56"/>
    <p:sldId id="676" r:id="rId57"/>
    <p:sldId id="677" r:id="rId58"/>
    <p:sldId id="678" r:id="rId59"/>
    <p:sldId id="640" r:id="rId60"/>
    <p:sldId id="345" r:id="rId61"/>
    <p:sldId id="546" r:id="rId62"/>
    <p:sldId id="641" r:id="rId63"/>
    <p:sldId id="517" r:id="rId64"/>
    <p:sldId id="518" r:id="rId65"/>
    <p:sldId id="519" r:id="rId66"/>
    <p:sldId id="520" r:id="rId67"/>
    <p:sldId id="522" r:id="rId68"/>
    <p:sldId id="679" r:id="rId69"/>
    <p:sldId id="615" r:id="rId70"/>
    <p:sldId id="548" r:id="rId71"/>
    <p:sldId id="550" r:id="rId72"/>
    <p:sldId id="551" r:id="rId73"/>
    <p:sldId id="555" r:id="rId74"/>
    <p:sldId id="647" r:id="rId75"/>
    <p:sldId id="556" r:id="rId76"/>
    <p:sldId id="557" r:id="rId77"/>
    <p:sldId id="558" r:id="rId78"/>
    <p:sldId id="670" r:id="rId79"/>
    <p:sldId id="680" r:id="rId80"/>
    <p:sldId id="648" r:id="rId81"/>
    <p:sldId id="560" r:id="rId82"/>
    <p:sldId id="561" r:id="rId83"/>
    <p:sldId id="562" r:id="rId84"/>
    <p:sldId id="563" r:id="rId85"/>
    <p:sldId id="564" r:id="rId86"/>
    <p:sldId id="565" r:id="rId87"/>
    <p:sldId id="681" r:id="rId88"/>
    <p:sldId id="566" r:id="rId89"/>
    <p:sldId id="567" r:id="rId90"/>
    <p:sldId id="569" r:id="rId91"/>
    <p:sldId id="649" r:id="rId92"/>
    <p:sldId id="571" r:id="rId93"/>
    <p:sldId id="572" r:id="rId94"/>
    <p:sldId id="650" r:id="rId95"/>
    <p:sldId id="651" r:id="rId96"/>
    <p:sldId id="652" r:id="rId97"/>
    <p:sldId id="682" r:id="rId98"/>
    <p:sldId id="653" r:id="rId99"/>
    <p:sldId id="654" r:id="rId100"/>
    <p:sldId id="578" r:id="rId101"/>
    <p:sldId id="655" r:id="rId102"/>
    <p:sldId id="579" r:id="rId103"/>
    <p:sldId id="659" r:id="rId104"/>
    <p:sldId id="580" r:id="rId105"/>
    <p:sldId id="581" r:id="rId106"/>
    <p:sldId id="582" r:id="rId107"/>
    <p:sldId id="583" r:id="rId108"/>
    <p:sldId id="656" r:id="rId109"/>
    <p:sldId id="585" r:id="rId110"/>
    <p:sldId id="586" r:id="rId111"/>
    <p:sldId id="587" r:id="rId112"/>
    <p:sldId id="588" r:id="rId113"/>
    <p:sldId id="657" r:id="rId114"/>
    <p:sldId id="591" r:id="rId115"/>
    <p:sldId id="660" r:id="rId116"/>
    <p:sldId id="662" r:id="rId117"/>
    <p:sldId id="663" r:id="rId118"/>
    <p:sldId id="664" r:id="rId119"/>
    <p:sldId id="596" r:id="rId120"/>
    <p:sldId id="593" r:id="rId121"/>
    <p:sldId id="594" r:id="rId122"/>
    <p:sldId id="597" r:id="rId123"/>
    <p:sldId id="617" r:id="rId124"/>
    <p:sldId id="665" r:id="rId125"/>
    <p:sldId id="669" r:id="rId126"/>
    <p:sldId id="667" r:id="rId127"/>
    <p:sldId id="668" r:id="rId128"/>
    <p:sldId id="618" r:id="rId129"/>
    <p:sldId id="619" r:id="rId130"/>
    <p:sldId id="620" r:id="rId131"/>
    <p:sldId id="621" r:id="rId132"/>
    <p:sldId id="622" r:id="rId133"/>
    <p:sldId id="623" r:id="rId134"/>
    <p:sldId id="683" r:id="rId135"/>
    <p:sldId id="684" r:id="rId136"/>
    <p:sldId id="685" r:id="rId137"/>
    <p:sldId id="627" r:id="rId138"/>
    <p:sldId id="686" r:id="rId139"/>
    <p:sldId id="687" r:id="rId140"/>
    <p:sldId id="630" r:id="rId141"/>
    <p:sldId id="632" r:id="rId142"/>
    <p:sldId id="633" r:id="rId143"/>
    <p:sldId id="688" r:id="rId14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DDDDDD"/>
    <a:srgbClr val="FFCCFF"/>
    <a:srgbClr val="FF99CC"/>
    <a:srgbClr val="CCFFFF"/>
    <a:srgbClr val="FF0000"/>
    <a:srgbClr val="99CCFF"/>
    <a:srgbClr val="33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19" autoAdjust="0"/>
    <p:restoredTop sz="86401" autoAdjust="0"/>
  </p:normalViewPr>
  <p:slideViewPr>
    <p:cSldViewPr snapToGrid="0">
      <p:cViewPr>
        <p:scale>
          <a:sx n="60" d="100"/>
          <a:sy n="60" d="100"/>
        </p:scale>
        <p:origin x="-78"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2.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ltLang="it-IT"/>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ltLang="it-IT"/>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it-IT" smtClean="0"/>
              <a:t>Click to edit Master text styles</a:t>
            </a:r>
          </a:p>
          <a:p>
            <a:pPr lvl="1"/>
            <a:r>
              <a:rPr lang="en-US" altLang="it-IT" smtClean="0"/>
              <a:t>Second level</a:t>
            </a:r>
          </a:p>
          <a:p>
            <a:pPr lvl="2"/>
            <a:r>
              <a:rPr lang="en-US" altLang="it-IT" smtClean="0"/>
              <a:t>Third level</a:t>
            </a:r>
          </a:p>
          <a:p>
            <a:pPr lvl="3"/>
            <a:r>
              <a:rPr lang="en-US" altLang="it-IT" smtClean="0"/>
              <a:t>Fourth level</a:t>
            </a:r>
          </a:p>
          <a:p>
            <a:pPr lvl="4"/>
            <a:r>
              <a:rPr lang="en-US" altLang="it-IT"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ltLang="it-IT"/>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BC1B1A0D-66FB-4781-A4DC-ED918DAE2BF8}" type="slidenum">
              <a:rPr lang="en-US" altLang="it-IT"/>
              <a:pPr/>
              <a:t>‹N›</a:t>
            </a:fld>
            <a:endParaRPr lang="en-US"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CCFA47-8685-4706-B0B6-BCB432B4B77D}" type="slidenum">
              <a:rPr lang="en-US" altLang="it-IT"/>
              <a:pPr/>
              <a:t>1</a:t>
            </a:fld>
            <a:endParaRPr lang="en-US" altLang="it-IT"/>
          </a:p>
        </p:txBody>
      </p:sp>
      <p:sp>
        <p:nvSpPr>
          <p:cNvPr id="641026" name="Rectangle 2"/>
          <p:cNvSpPr>
            <a:spLocks noGrp="1" noRot="1" noChangeAspect="1" noChangeArrowheads="1" noTextEdit="1"/>
          </p:cNvSpPr>
          <p:nvPr>
            <p:ph type="sldImg"/>
          </p:nvPr>
        </p:nvSpPr>
        <p:spPr>
          <a:ln/>
        </p:spPr>
      </p:sp>
      <p:sp>
        <p:nvSpPr>
          <p:cNvPr id="6410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EB8B6E-50F3-4997-9F7E-3EDC6B78A7A2}" type="slidenum">
              <a:rPr lang="en-US" altLang="it-IT"/>
              <a:pPr/>
              <a:t>11</a:t>
            </a:fld>
            <a:endParaRPr lang="en-US" altLang="it-IT"/>
          </a:p>
        </p:txBody>
      </p:sp>
      <p:sp>
        <p:nvSpPr>
          <p:cNvPr id="669698" name="Rectangle 2"/>
          <p:cNvSpPr>
            <a:spLocks noGrp="1" noRot="1" noChangeAspect="1" noChangeArrowheads="1" noTextEdit="1"/>
          </p:cNvSpPr>
          <p:nvPr>
            <p:ph type="sldImg"/>
          </p:nvPr>
        </p:nvSpPr>
        <p:spPr>
          <a:ln/>
        </p:spPr>
      </p:sp>
      <p:sp>
        <p:nvSpPr>
          <p:cNvPr id="6696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BF4A38-0DA1-4B5D-81FD-3669AA9A70C9}" type="slidenum">
              <a:rPr lang="en-US" altLang="it-IT"/>
              <a:pPr/>
              <a:t>130</a:t>
            </a:fld>
            <a:endParaRPr lang="en-US" altLang="it-IT"/>
          </a:p>
        </p:txBody>
      </p:sp>
      <p:sp>
        <p:nvSpPr>
          <p:cNvPr id="535554"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35555"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3.3 Network Layer: Multicast Routing Algorithms                                                      3-12</a:t>
            </a: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CD6D59-BB7E-4F5B-A22F-BC4DEDC1700E}" type="slidenum">
              <a:rPr lang="en-US" altLang="it-IT"/>
              <a:pPr/>
              <a:t>131</a:t>
            </a:fld>
            <a:endParaRPr lang="en-US" altLang="it-IT"/>
          </a:p>
        </p:txBody>
      </p:sp>
      <p:sp>
        <p:nvSpPr>
          <p:cNvPr id="537602"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37603"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3.3 Network Layer: Multicast Routing Algorithms                                                      3-13</a:t>
            </a: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120147-55E2-425A-9BE7-AE9DA355B38C}" type="slidenum">
              <a:rPr lang="en-US" altLang="it-IT"/>
              <a:pPr/>
              <a:t>132</a:t>
            </a:fld>
            <a:endParaRPr lang="en-US" altLang="it-IT"/>
          </a:p>
        </p:txBody>
      </p:sp>
      <p:sp>
        <p:nvSpPr>
          <p:cNvPr id="539650"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39651"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3.3 Network Layer: Multicast Routing Algorithms                                                      3-14</a:t>
            </a: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8C62AB-BF10-41C2-9CC7-624AAD160335}" type="slidenum">
              <a:rPr lang="en-US" altLang="it-IT"/>
              <a:pPr/>
              <a:t>133</a:t>
            </a:fld>
            <a:endParaRPr lang="en-US" altLang="it-IT"/>
          </a:p>
        </p:txBody>
      </p:sp>
      <p:sp>
        <p:nvSpPr>
          <p:cNvPr id="541698"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41699"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3.3 Network Layer: Multicast Routing Algorithms                                                      3-15</a:t>
            </a: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513987-B871-4C8B-B29A-7A4E38803069}" type="slidenum">
              <a:rPr lang="en-US" altLang="it-IT"/>
              <a:pPr/>
              <a:t>134</a:t>
            </a:fld>
            <a:endParaRPr lang="en-US" altLang="it-IT"/>
          </a:p>
        </p:txBody>
      </p:sp>
      <p:sp>
        <p:nvSpPr>
          <p:cNvPr id="655362" name="Rectangle 2"/>
          <p:cNvSpPr>
            <a:spLocks noGrp="1" noRot="1" noChangeAspect="1" noChangeArrowheads="1" noTextEdit="1"/>
          </p:cNvSpPr>
          <p:nvPr>
            <p:ph type="sldImg"/>
          </p:nvPr>
        </p:nvSpPr>
        <p:spPr>
          <a:ln/>
        </p:spPr>
      </p:sp>
      <p:sp>
        <p:nvSpPr>
          <p:cNvPr id="6553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8D7359-1D88-4D22-8403-A0B596C91462}" type="slidenum">
              <a:rPr lang="en-US" altLang="it-IT"/>
              <a:pPr/>
              <a:t>135</a:t>
            </a:fld>
            <a:endParaRPr lang="en-US" altLang="it-IT"/>
          </a:p>
        </p:txBody>
      </p:sp>
      <p:sp>
        <p:nvSpPr>
          <p:cNvPr id="656386" name="Rectangle 2"/>
          <p:cNvSpPr>
            <a:spLocks noGrp="1" noRot="1" noChangeAspect="1" noChangeArrowheads="1" noTextEdit="1"/>
          </p:cNvSpPr>
          <p:nvPr>
            <p:ph type="sldImg"/>
          </p:nvPr>
        </p:nvSpPr>
        <p:spPr>
          <a:ln/>
        </p:spPr>
      </p:sp>
      <p:sp>
        <p:nvSpPr>
          <p:cNvPr id="65638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7B913-4407-4871-84D0-1C7FCCC6C0F2}" type="slidenum">
              <a:rPr lang="en-US" altLang="it-IT"/>
              <a:pPr/>
              <a:t>136</a:t>
            </a:fld>
            <a:endParaRPr lang="en-US" altLang="it-IT"/>
          </a:p>
        </p:txBody>
      </p:sp>
      <p:sp>
        <p:nvSpPr>
          <p:cNvPr id="657410" name="Rectangle 2"/>
          <p:cNvSpPr>
            <a:spLocks noGrp="1" noRot="1" noChangeAspect="1" noChangeArrowheads="1" noTextEdit="1"/>
          </p:cNvSpPr>
          <p:nvPr>
            <p:ph type="sldImg"/>
          </p:nvPr>
        </p:nvSpPr>
        <p:spPr>
          <a:ln/>
        </p:spPr>
      </p:sp>
      <p:sp>
        <p:nvSpPr>
          <p:cNvPr id="6574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08BE8D-C379-44C2-8EF0-E7A417A727CD}" type="slidenum">
              <a:rPr lang="en-US" altLang="it-IT"/>
              <a:pPr/>
              <a:t>137</a:t>
            </a:fld>
            <a:endParaRPr lang="en-US" altLang="it-IT"/>
          </a:p>
        </p:txBody>
      </p:sp>
      <p:sp>
        <p:nvSpPr>
          <p:cNvPr id="549890"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49891"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r>
              <a:rPr lang="en-US" altLang="it-IT" b="1" u="sng"/>
              <a:t> </a:t>
            </a:r>
          </a:p>
          <a:p>
            <a:pPr>
              <a:buFontTx/>
              <a:buChar char="•"/>
            </a:pPr>
            <a:r>
              <a:rPr lang="en-US" altLang="it-IT"/>
              <a:t>D. Waitzman, S. Deering, C. Partridge, “Distance Vector Multicast Routing Protocol,” RFC 1075, Nov. 1988.  The version of DVMRP in use today is considerably enhanced over the RFC1075 spec.</a:t>
            </a:r>
          </a:p>
          <a:p>
            <a:pPr>
              <a:buFontTx/>
              <a:buChar char="•"/>
            </a:pPr>
            <a:r>
              <a:rPr lang="en-US" altLang="it-IT"/>
              <a:t>A more up-to-date “work-in-progress” defines a version 3 of DVMRP: T. Pusateri, “Distance Vector Multicast Routing Protocol,” work-in-progress, draft-ietf-idmr-v3-05.ps</a:t>
            </a:r>
          </a:p>
          <a:p>
            <a:endParaRPr lang="en-US" altLang="it-IT"/>
          </a:p>
          <a:p>
            <a:endParaRPr lang="en-US" altLang="it-IT"/>
          </a:p>
          <a:p>
            <a:endParaRPr lang="en-US" altLang="it-IT"/>
          </a:p>
          <a:p>
            <a:endParaRPr lang="en-US" altLang="it-IT"/>
          </a:p>
          <a:p>
            <a:endParaRPr lang="en-US" altLang="it-IT"/>
          </a:p>
          <a:p>
            <a:endParaRPr lang="en-US" altLang="it-IT"/>
          </a:p>
          <a:p>
            <a:endParaRPr lang="en-US" altLang="it-IT"/>
          </a:p>
          <a:p>
            <a:endParaRPr lang="en-US" altLang="it-IT"/>
          </a:p>
          <a:p>
            <a:endParaRPr lang="en-US" altLang="it-IT"/>
          </a:p>
          <a:p>
            <a:r>
              <a:rPr lang="en-US" altLang="it-IT" i="1"/>
              <a:t>3.4 Network Layer: Internet Multicast Routing Algorithms                                        3-20</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A6191-B025-4642-94B0-7D17331916D9}" type="slidenum">
              <a:rPr lang="en-US" altLang="it-IT"/>
              <a:pPr/>
              <a:t>138</a:t>
            </a:fld>
            <a:endParaRPr lang="en-US" altLang="it-IT"/>
          </a:p>
        </p:txBody>
      </p:sp>
      <p:sp>
        <p:nvSpPr>
          <p:cNvPr id="658434" name="Rectangle 2"/>
          <p:cNvSpPr>
            <a:spLocks noGrp="1" noRot="1" noChangeAspect="1" noChangeArrowheads="1" noTextEdit="1"/>
          </p:cNvSpPr>
          <p:nvPr>
            <p:ph type="sldImg"/>
          </p:nvPr>
        </p:nvSpPr>
        <p:spPr>
          <a:ln/>
        </p:spPr>
      </p:sp>
      <p:sp>
        <p:nvSpPr>
          <p:cNvPr id="6584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970518-A56A-43D3-B56F-BEFF4FC79ED9}" type="slidenum">
              <a:rPr lang="en-US" altLang="it-IT"/>
              <a:pPr/>
              <a:t>139</a:t>
            </a:fld>
            <a:endParaRPr lang="en-US" altLang="it-IT"/>
          </a:p>
        </p:txBody>
      </p:sp>
      <p:sp>
        <p:nvSpPr>
          <p:cNvPr id="659458" name="Rectangle 2"/>
          <p:cNvSpPr>
            <a:spLocks noGrp="1" noRot="1" noChangeAspect="1" noChangeArrowheads="1" noTextEdit="1"/>
          </p:cNvSpPr>
          <p:nvPr>
            <p:ph type="sldImg"/>
          </p:nvPr>
        </p:nvSpPr>
        <p:spPr>
          <a:ln/>
        </p:spPr>
      </p:sp>
      <p:sp>
        <p:nvSpPr>
          <p:cNvPr id="6594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574FF1-1F30-41D0-A421-1CBD71618312}" type="slidenum">
              <a:rPr lang="en-US" altLang="it-IT"/>
              <a:pPr/>
              <a:t>12</a:t>
            </a:fld>
            <a:endParaRPr lang="en-US" altLang="it-IT"/>
          </a:p>
        </p:txBody>
      </p:sp>
      <p:sp>
        <p:nvSpPr>
          <p:cNvPr id="670722" name="Rectangle 2"/>
          <p:cNvSpPr>
            <a:spLocks noGrp="1" noRot="1" noChangeAspec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2A2228-91DC-42A3-9A99-C21ECFEB0088}" type="slidenum">
              <a:rPr lang="en-US" altLang="it-IT"/>
              <a:pPr/>
              <a:t>140</a:t>
            </a:fld>
            <a:endParaRPr lang="en-US" altLang="it-IT"/>
          </a:p>
        </p:txBody>
      </p:sp>
      <p:sp>
        <p:nvSpPr>
          <p:cNvPr id="556034"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56035"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r>
              <a:rPr lang="en-US" altLang="it-IT" b="1" u="sng"/>
              <a:t> </a:t>
            </a:r>
            <a:endParaRPr lang="en-US" altLang="it-IT"/>
          </a:p>
          <a:p>
            <a:endParaRPr lang="en-US" altLang="it-IT"/>
          </a:p>
          <a:p>
            <a:pPr>
              <a:buFontTx/>
              <a:buChar char="•"/>
            </a:pPr>
            <a:r>
              <a:rPr lang="en-US" altLang="it-IT"/>
              <a:t>a very readable discussion of the PIM architecture is  S. Deering, D. Estrin, D. Faranacci, V. Jacobson, C. Liu, L. Wei, “The PIM Architecture for Wide Area Multicasting,” IEEE/ACM Transactions on Networking, Vol. 4, No. 2, April 1996.</a:t>
            </a:r>
          </a:p>
          <a:p>
            <a:pPr>
              <a:buFontTx/>
              <a:buChar char="•"/>
            </a:pPr>
            <a:r>
              <a:rPr lang="en-US" altLang="it-IT"/>
              <a:t>D. Estrin et al, PIM-SM: Protocol Specification, RFC 2117, June 1997</a:t>
            </a:r>
          </a:p>
          <a:p>
            <a:pPr>
              <a:buFontTx/>
              <a:buChar char="•"/>
            </a:pPr>
            <a:r>
              <a:rPr lang="en-US" altLang="it-IT"/>
              <a:t>S. Deering et al, PIM Version 2, Dense Mode Specification, work in progress, draft-ietf-idmr-pim-dm-05.txt</a:t>
            </a:r>
          </a:p>
          <a:p>
            <a:pPr>
              <a:buFontTx/>
              <a:buChar char="•"/>
            </a:pPr>
            <a:r>
              <a:rPr lang="en-US" altLang="it-IT"/>
              <a:t> PIM is implemented in Cisco routers and has been deployed in UUnet as part of their streaming multimedia delivery effort. See S. LaPolla, “IP Multicast makes headway among ISPs,” PC Week On-Line, http://www.zdnet.com/pcweek/news/1006/06isp.html</a:t>
            </a:r>
          </a:p>
          <a:p>
            <a:endParaRPr lang="en-US" altLang="it-IT"/>
          </a:p>
          <a:p>
            <a:endParaRPr lang="en-US" altLang="it-IT"/>
          </a:p>
          <a:p>
            <a:endParaRPr lang="en-US" altLang="it-IT"/>
          </a:p>
          <a:p>
            <a:endParaRPr lang="en-US" altLang="it-IT"/>
          </a:p>
          <a:p>
            <a:endParaRPr lang="en-US" altLang="it-IT"/>
          </a:p>
          <a:p>
            <a:endParaRPr lang="en-US" altLang="it-IT"/>
          </a:p>
          <a:p>
            <a:r>
              <a:rPr lang="en-US" altLang="it-IT" i="1"/>
              <a:t>3.4 Network Layer: Internet Multicast Routing Algorithms                                        3-25</a:t>
            </a: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94D4A-4E4C-41EB-BCBD-88D0FDC91FF7}" type="slidenum">
              <a:rPr lang="en-US" altLang="it-IT"/>
              <a:pPr/>
              <a:t>141</a:t>
            </a:fld>
            <a:endParaRPr lang="en-US" altLang="it-IT"/>
          </a:p>
        </p:txBody>
      </p:sp>
      <p:sp>
        <p:nvSpPr>
          <p:cNvPr id="560130"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60131"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3.4 Network Layer: Internet Multicast Routing Algorithms                                        3-27</a:t>
            </a: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426664-0837-43A1-B7FF-51DB12E4D854}" type="slidenum">
              <a:rPr lang="en-US" altLang="it-IT"/>
              <a:pPr/>
              <a:t>142</a:t>
            </a:fld>
            <a:endParaRPr lang="en-US" altLang="it-IT"/>
          </a:p>
        </p:txBody>
      </p:sp>
      <p:sp>
        <p:nvSpPr>
          <p:cNvPr id="562178"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62179"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3.4 Network Layer: Internet Multicast Routing Algorithms                                        3-28</a:t>
            </a: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EC3966-0E18-45E6-9E90-DFE6A4F7E241}" type="slidenum">
              <a:rPr lang="en-US" altLang="it-IT"/>
              <a:pPr/>
              <a:t>143</a:t>
            </a:fld>
            <a:endParaRPr lang="en-US" altLang="it-IT"/>
          </a:p>
        </p:txBody>
      </p:sp>
      <p:sp>
        <p:nvSpPr>
          <p:cNvPr id="660482" name="Rectangle 2"/>
          <p:cNvSpPr>
            <a:spLocks noGrp="1" noRot="1" noChangeAspect="1" noChangeArrowheads="1" noTextEdit="1"/>
          </p:cNvSpPr>
          <p:nvPr>
            <p:ph type="sldImg"/>
          </p:nvPr>
        </p:nvSpPr>
        <p:spPr>
          <a:ln/>
        </p:spPr>
      </p:sp>
      <p:sp>
        <p:nvSpPr>
          <p:cNvPr id="66048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DDC87-3590-46B8-A49C-87C6811B4E89}" type="slidenum">
              <a:rPr lang="en-US" altLang="it-IT"/>
              <a:pPr/>
              <a:t>13</a:t>
            </a:fld>
            <a:endParaRPr lang="en-US" altLang="it-IT"/>
          </a:p>
        </p:txBody>
      </p:sp>
      <p:sp>
        <p:nvSpPr>
          <p:cNvPr id="671746" name="Rectangle 2"/>
          <p:cNvSpPr>
            <a:spLocks noGrp="1" noRot="1" noChangeAspect="1" noChangeArrowheads="1" noTextEdit="1"/>
          </p:cNvSpPr>
          <p:nvPr>
            <p:ph type="sldImg"/>
          </p:nvPr>
        </p:nvSpPr>
        <p:spPr>
          <a:ln/>
        </p:spPr>
      </p:sp>
      <p:sp>
        <p:nvSpPr>
          <p:cNvPr id="671747" name="Rectangle 3"/>
          <p:cNvSpPr>
            <a:spLocks noGrp="1" noChangeArrowheads="1"/>
          </p:cNvSpPr>
          <p:nvPr>
            <p:ph type="body" idx="1"/>
          </p:nvPr>
        </p:nvSpPr>
        <p:spPr/>
        <p:txBody>
          <a:bodyPr/>
          <a:lstStyle/>
          <a:p>
            <a:r>
              <a:rPr lang="it-IT" dirty="0" smtClean="0"/>
              <a:t>Il VC cambia per ogni link per evitare un manicomio nell’assegnazione del </a:t>
            </a:r>
            <a:r>
              <a:rPr lang="it-IT" dirty="0" err="1" smtClean="0"/>
              <a:t>VC…</a:t>
            </a:r>
            <a:r>
              <a:rPr lang="it-IT" dirty="0" smtClean="0"/>
              <a:t> prima di aprire una connessione non posso sapere se un VC </a:t>
            </a:r>
            <a:r>
              <a:rPr lang="it-IT" dirty="0" err="1" smtClean="0"/>
              <a:t>number</a:t>
            </a:r>
            <a:r>
              <a:rPr lang="it-IT" dirty="0" smtClean="0"/>
              <a:t> è libero su tutto il </a:t>
            </a:r>
            <a:r>
              <a:rPr lang="it-IT" dirty="0" err="1" smtClean="0"/>
              <a:t>percorso…</a:t>
            </a:r>
            <a:r>
              <a:rPr lang="it-IT" dirty="0" smtClean="0"/>
              <a:t>!</a:t>
            </a:r>
          </a:p>
          <a:p>
            <a:endParaRPr lang="it-IT" dirty="0" smtClean="0"/>
          </a:p>
          <a:p>
            <a:r>
              <a:rPr lang="it-IT" dirty="0" smtClean="0"/>
              <a:t>Inoltre così si possono usare numeri più piccoli (basta uno spazio tale da coprire tutti i VC che passano per un router).</a:t>
            </a:r>
            <a:endParaRPr lang="it-IT"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3BE392-F95F-4A4B-B2F2-DD9F87646CBF}" type="slidenum">
              <a:rPr lang="en-US" altLang="it-IT"/>
              <a:pPr/>
              <a:t>14</a:t>
            </a:fld>
            <a:endParaRPr lang="en-US" altLang="it-IT"/>
          </a:p>
        </p:txBody>
      </p:sp>
      <p:sp>
        <p:nvSpPr>
          <p:cNvPr id="672770" name="Rectangle 2"/>
          <p:cNvSpPr>
            <a:spLocks noGrp="1" noRot="1" noChangeAspect="1" noChangeArrowheads="1" noTextEdit="1"/>
          </p:cNvSpPr>
          <p:nvPr>
            <p:ph type="sldImg"/>
          </p:nvPr>
        </p:nvSpPr>
        <p:spPr>
          <a:ln/>
        </p:spPr>
      </p:sp>
      <p:sp>
        <p:nvSpPr>
          <p:cNvPr id="67277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E1CA5F-5DD2-447F-A084-DC465C3BEC03}" type="slidenum">
              <a:rPr lang="en-US" altLang="it-IT"/>
              <a:pPr/>
              <a:t>15</a:t>
            </a:fld>
            <a:endParaRPr lang="en-US" altLang="it-IT"/>
          </a:p>
        </p:txBody>
      </p:sp>
      <p:sp>
        <p:nvSpPr>
          <p:cNvPr id="673794" name="Rectangle 2"/>
          <p:cNvSpPr>
            <a:spLocks noGrp="1" noRot="1" noChangeAspect="1" noChangeArrowheads="1" noTextEdit="1"/>
          </p:cNvSpPr>
          <p:nvPr>
            <p:ph type="sldImg"/>
          </p:nvPr>
        </p:nvSpPr>
        <p:spPr>
          <a:ln/>
        </p:spPr>
      </p:sp>
      <p:sp>
        <p:nvSpPr>
          <p:cNvPr id="673795" name="Rectangle 3"/>
          <p:cNvSpPr>
            <a:spLocks noGrp="1" noChangeArrowheads="1"/>
          </p:cNvSpPr>
          <p:nvPr>
            <p:ph type="body" idx="1"/>
          </p:nvPr>
        </p:nvSpPr>
        <p:spPr/>
        <p:txBody>
          <a:bodyPr/>
          <a:lstStyle/>
          <a:p>
            <a:r>
              <a:rPr lang="it-IT" dirty="0" smtClean="0"/>
              <a:t>Protocolli di SEGNALAZIONE: impostano le connessioni</a:t>
            </a:r>
          </a:p>
          <a:p>
            <a:endParaRPr lang="it-IT" dirty="0" smtClean="0"/>
          </a:p>
          <a:p>
            <a:r>
              <a:rPr lang="it-IT" dirty="0" smtClean="0"/>
              <a:t>Differenze</a:t>
            </a:r>
            <a:r>
              <a:rPr lang="it-IT" baseline="0" dirty="0" smtClean="0"/>
              <a:t> con Trasporto: in quel caso la connessione riguarda SOLO i terminali</a:t>
            </a:r>
            <a:endParaRPr lang="it-IT"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449E57-249C-43A2-9BE4-B19367633033}" type="slidenum">
              <a:rPr lang="en-US" altLang="it-IT"/>
              <a:pPr/>
              <a:t>16</a:t>
            </a:fld>
            <a:endParaRPr lang="en-US" altLang="it-IT"/>
          </a:p>
        </p:txBody>
      </p:sp>
      <p:sp>
        <p:nvSpPr>
          <p:cNvPr id="674818" name="Rectangle 2"/>
          <p:cNvSpPr>
            <a:spLocks noGrp="1" noRot="1" noChangeAspect="1" noChangeArrowheads="1" noTextEdit="1"/>
          </p:cNvSpPr>
          <p:nvPr>
            <p:ph type="sldImg"/>
          </p:nvPr>
        </p:nvSpPr>
        <p:spPr>
          <a:ln/>
        </p:spPr>
      </p:sp>
      <p:sp>
        <p:nvSpPr>
          <p:cNvPr id="674819"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In realtà i router conservano informazioni per l’inoltro (tabelle di </a:t>
            </a:r>
            <a:r>
              <a:rPr lang="it-IT" dirty="0" err="1" smtClean="0"/>
              <a:t>routing</a:t>
            </a:r>
            <a:r>
              <a:rPr lang="it-IT" dirty="0" smtClean="0"/>
              <a:t>) che però non sono legate ad una connessione.</a:t>
            </a:r>
          </a:p>
          <a:p>
            <a:endParaRPr lang="it-IT"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D4D4B-7D53-4EDD-835E-68306BF43F1B}" type="slidenum">
              <a:rPr lang="en-US" altLang="it-IT"/>
              <a:pPr/>
              <a:t>17</a:t>
            </a:fld>
            <a:endParaRPr lang="en-US" altLang="it-IT"/>
          </a:p>
        </p:txBody>
      </p:sp>
      <p:sp>
        <p:nvSpPr>
          <p:cNvPr id="675842" name="Rectangle 2"/>
          <p:cNvSpPr>
            <a:spLocks noGrp="1" noRot="1" noChangeAspec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it-IT" dirty="0" smtClean="0"/>
              <a:t>Indirizzi a 32 bit come in IP:</a:t>
            </a:r>
          </a:p>
          <a:p>
            <a:r>
              <a:rPr lang="it-IT" dirty="0" smtClean="0"/>
              <a:t>Non è possibile </a:t>
            </a:r>
            <a:r>
              <a:rPr lang="it-IT" dirty="0" err="1" smtClean="0"/>
              <a:t>memorizze</a:t>
            </a:r>
            <a:r>
              <a:rPr lang="it-IT" baseline="0" dirty="0" smtClean="0"/>
              <a:t> l’intera tabella di </a:t>
            </a:r>
            <a:r>
              <a:rPr lang="it-IT" baseline="0" dirty="0" err="1" smtClean="0"/>
              <a:t>routing</a:t>
            </a:r>
            <a:r>
              <a:rPr lang="it-IT" baseline="0" dirty="0" smtClean="0"/>
              <a:t> in un router</a:t>
            </a:r>
            <a:r>
              <a:rPr lang="it-IT" dirty="0" smtClean="0"/>
              <a:t>!</a:t>
            </a:r>
          </a:p>
          <a:p>
            <a:endParaRPr lang="it-IT"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FBD02-758D-4D3A-AAA7-F84244CEB9CF}" type="slidenum">
              <a:rPr lang="en-US" altLang="it-IT"/>
              <a:pPr/>
              <a:t>18</a:t>
            </a:fld>
            <a:endParaRPr lang="en-US" altLang="it-IT"/>
          </a:p>
        </p:txBody>
      </p:sp>
      <p:sp>
        <p:nvSpPr>
          <p:cNvPr id="676866" name="Rectangle 2"/>
          <p:cNvSpPr>
            <a:spLocks noGrp="1" noRot="1" noChangeAspect="1" noChangeArrowheads="1" noTextEdit="1"/>
          </p:cNvSpPr>
          <p:nvPr>
            <p:ph type="sldImg"/>
          </p:nvPr>
        </p:nvSpPr>
        <p:spPr>
          <a:ln/>
        </p:spPr>
      </p:sp>
      <p:sp>
        <p:nvSpPr>
          <p:cNvPr id="676867" name="Rectangle 3"/>
          <p:cNvSpPr>
            <a:spLocks noGrp="1" noChangeArrowheads="1"/>
          </p:cNvSpPr>
          <p:nvPr>
            <p:ph type="body" idx="1"/>
          </p:nvPr>
        </p:nvSpPr>
        <p:spPr/>
        <p:txBody>
          <a:bodyPr/>
          <a:lstStyle/>
          <a:p>
            <a:r>
              <a:rPr lang="it-IT" dirty="0" smtClean="0"/>
              <a:t>Si risparmia </a:t>
            </a:r>
            <a:r>
              <a:rPr lang="it-IT" dirty="0" err="1" smtClean="0"/>
              <a:t>spazio…</a:t>
            </a:r>
            <a:endParaRPr lang="it-IT" dirty="0" smtClean="0"/>
          </a:p>
          <a:p>
            <a:endParaRPr lang="it-IT" dirty="0" smtClean="0"/>
          </a:p>
          <a:p>
            <a:r>
              <a:rPr lang="it-IT" dirty="0" smtClean="0"/>
              <a:t>Ma c’è anche un trucco ingegnoso: il prefisso nella riga 2 include il prefisso</a:t>
            </a:r>
            <a:r>
              <a:rPr lang="it-IT" baseline="0" dirty="0" smtClean="0"/>
              <a:t> nella riga 3. Il router sceglie sempre il prefisso + lungo!</a:t>
            </a:r>
          </a:p>
          <a:p>
            <a:endParaRPr lang="it-IT" baseline="0" dirty="0" smtClean="0"/>
          </a:p>
          <a:p>
            <a:r>
              <a:rPr lang="it-IT" baseline="0" dirty="0" smtClean="0"/>
              <a:t>Attualmente spazi di indirizzamento molto </a:t>
            </a:r>
            <a:r>
              <a:rPr lang="it-IT" baseline="0" dirty="0" err="1" smtClean="0"/>
              <a:t>frammentati…</a:t>
            </a:r>
            <a:r>
              <a:rPr lang="it-IT" baseline="0" dirty="0" smtClean="0"/>
              <a:t> aumenta le dimensioni delle tabelle nei router</a:t>
            </a:r>
          </a:p>
          <a:p>
            <a:endParaRPr lang="it-IT" baseline="0" dirty="0" smtClean="0"/>
          </a:p>
          <a:p>
            <a:r>
              <a:rPr lang="it-IT" baseline="0" dirty="0" smtClean="0"/>
              <a:t>Tabelle aggiornate sporadicamente (ordine dei minuti) mentre tabelle in VC aggiornate anche ogni pochi micro/millisecondi</a:t>
            </a:r>
            <a:endParaRPr lang="it-IT" dirty="0" smtClean="0"/>
          </a:p>
          <a:p>
            <a:endParaRPr lang="it-IT"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147D67-A399-4B58-A332-472B025A8DFB}" type="slidenum">
              <a:rPr lang="en-US" altLang="it-IT"/>
              <a:pPr/>
              <a:t>19</a:t>
            </a:fld>
            <a:endParaRPr lang="en-US" altLang="it-IT"/>
          </a:p>
        </p:txBody>
      </p:sp>
      <p:sp>
        <p:nvSpPr>
          <p:cNvPr id="677890" name="Rectangle 2"/>
          <p:cNvSpPr>
            <a:spLocks noGrp="1" noRot="1" noChangeAspec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715779-AB2B-4D10-86D8-8C253C5760CB}" type="slidenum">
              <a:rPr lang="en-US" altLang="it-IT"/>
              <a:pPr/>
              <a:t>20</a:t>
            </a:fld>
            <a:endParaRPr lang="en-US" altLang="it-IT"/>
          </a:p>
        </p:txBody>
      </p:sp>
      <p:sp>
        <p:nvSpPr>
          <p:cNvPr id="678914" name="Rectangle 2"/>
          <p:cNvSpPr>
            <a:spLocks noGrp="1" noRot="1" noChangeAspect="1" noChangeArrowheads="1" noTextEdit="1"/>
          </p:cNvSpPr>
          <p:nvPr>
            <p:ph type="sldImg"/>
          </p:nvPr>
        </p:nvSpPr>
        <p:spPr>
          <a:ln/>
        </p:spPr>
      </p:sp>
      <p:sp>
        <p:nvSpPr>
          <p:cNvPr id="67891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89D9BE-EB93-4007-B69F-72FA8B82CBEA}" type="slidenum">
              <a:rPr lang="en-US" altLang="it-IT"/>
              <a:pPr/>
              <a:t>2</a:t>
            </a:fld>
            <a:endParaRPr lang="en-US" altLang="it-IT"/>
          </a:p>
        </p:txBody>
      </p:sp>
      <p:sp>
        <p:nvSpPr>
          <p:cNvPr id="661506" name="Rectangle 2"/>
          <p:cNvSpPr>
            <a:spLocks noGrp="1" noRot="1" noChangeAspect="1" noChangeArrowheads="1" noTextEdit="1"/>
          </p:cNvSpPr>
          <p:nvPr>
            <p:ph type="sldImg"/>
          </p:nvPr>
        </p:nvSpPr>
        <p:spPr>
          <a:ln/>
        </p:spPr>
      </p:sp>
      <p:sp>
        <p:nvSpPr>
          <p:cNvPr id="6615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8EF82C-FFB4-479E-820C-B63965AFFDD9}" type="slidenum">
              <a:rPr lang="en-US" altLang="it-IT"/>
              <a:pPr/>
              <a:t>21</a:t>
            </a:fld>
            <a:endParaRPr lang="en-US" altLang="it-IT"/>
          </a:p>
        </p:txBody>
      </p:sp>
      <p:sp>
        <p:nvSpPr>
          <p:cNvPr id="679938" name="Rectangle 2"/>
          <p:cNvSpPr>
            <a:spLocks noGrp="1" noRot="1" noChangeAspect="1" noChangeArrowheads="1" noTextEdit="1"/>
          </p:cNvSpPr>
          <p:nvPr>
            <p:ph type="sldImg"/>
          </p:nvPr>
        </p:nvSpPr>
        <p:spPr>
          <a:ln/>
        </p:spPr>
      </p:sp>
      <p:sp>
        <p:nvSpPr>
          <p:cNvPr id="679939" name="Rectangle 3"/>
          <p:cNvSpPr>
            <a:spLocks noGrp="1" noChangeArrowheads="1"/>
          </p:cNvSpPr>
          <p:nvPr>
            <p:ph type="body" idx="1"/>
          </p:nvPr>
        </p:nvSpPr>
        <p:spPr/>
        <p:txBody>
          <a:bodyPr/>
          <a:lstStyle/>
          <a:p>
            <a:r>
              <a:rPr lang="it-IT" dirty="0" err="1" smtClean="0"/>
              <a:t>Switching</a:t>
            </a:r>
            <a:r>
              <a:rPr lang="it-IT" dirty="0" smtClean="0"/>
              <a:t> </a:t>
            </a:r>
            <a:r>
              <a:rPr lang="it-IT" dirty="0" err="1" smtClean="0"/>
              <a:t>fabric</a:t>
            </a:r>
            <a:r>
              <a:rPr lang="it-IT" dirty="0" smtClean="0"/>
              <a:t>: struttura di commutazione, gestisce l’inoltro dei pacchetti</a:t>
            </a:r>
          </a:p>
          <a:p>
            <a:endParaRPr lang="it-IT" dirty="0" smtClean="0"/>
          </a:p>
          <a:p>
            <a:r>
              <a:rPr lang="it-IT" dirty="0" smtClean="0"/>
              <a:t>Porte (I/O):</a:t>
            </a:r>
            <a:r>
              <a:rPr lang="it-IT" baseline="0" dirty="0" smtClean="0"/>
              <a:t> realizzano il collegamento elettrico, il livello di collegamento, e l’accodamento (</a:t>
            </a:r>
            <a:r>
              <a:rPr lang="it-IT" baseline="0" dirty="0" err="1" smtClean="0"/>
              <a:t>buffering</a:t>
            </a:r>
            <a:r>
              <a:rPr lang="it-IT" baseline="0" dirty="0" smtClean="0"/>
              <a:t>) dei </a:t>
            </a:r>
            <a:r>
              <a:rPr lang="it-IT" baseline="0" dirty="0" err="1" smtClean="0"/>
              <a:t>pacchetti+</a:t>
            </a:r>
            <a:r>
              <a:rPr lang="it-IT" baseline="0" dirty="0" smtClean="0"/>
              <a:t> le funzioni di inoltro</a:t>
            </a:r>
          </a:p>
          <a:p>
            <a:endParaRPr lang="it-IT" baseline="0" dirty="0" smtClean="0"/>
          </a:p>
          <a:p>
            <a:r>
              <a:rPr lang="it-IT" baseline="0" dirty="0" smtClean="0"/>
              <a:t>Normalmente una porta di ingresso è accoppiata ad una porta di uscita (sullo stesso link)</a:t>
            </a:r>
          </a:p>
          <a:p>
            <a:endParaRPr lang="it-IT" baseline="0" dirty="0" smtClean="0"/>
          </a:p>
          <a:p>
            <a:r>
              <a:rPr lang="it-IT" baseline="0" dirty="0" smtClean="0"/>
              <a:t>Per motivi di velocità, ogni porta di ingresso può inglobare una parte della tabella di </a:t>
            </a:r>
            <a:r>
              <a:rPr lang="it-IT" baseline="0" dirty="0" err="1" smtClean="0"/>
              <a:t>routing</a:t>
            </a:r>
            <a:r>
              <a:rPr lang="it-IT" baseline="0" dirty="0" smtClean="0"/>
              <a:t>. La ottiene dal </a:t>
            </a:r>
            <a:r>
              <a:rPr lang="it-IT" baseline="0" dirty="0" err="1" smtClean="0"/>
              <a:t>routing</a:t>
            </a:r>
            <a:r>
              <a:rPr lang="it-IT" baseline="0" dirty="0" smtClean="0"/>
              <a:t> </a:t>
            </a:r>
            <a:r>
              <a:rPr lang="it-IT" baseline="0" dirty="0" err="1" smtClean="0"/>
              <a:t>processor</a:t>
            </a:r>
            <a:r>
              <a:rPr lang="it-IT" baseline="0" dirty="0" smtClean="0"/>
              <a:t>.</a:t>
            </a:r>
          </a:p>
          <a:p>
            <a:endParaRPr lang="it-IT"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D6446C-19AC-47BC-ABD0-E2C7C13EFEE4}" type="slidenum">
              <a:rPr lang="en-US" altLang="it-IT"/>
              <a:pPr/>
              <a:t>22</a:t>
            </a:fld>
            <a:endParaRPr lang="en-US" altLang="it-IT"/>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C976E6-C1BB-4DC7-8B25-E2F41E91DFBE}" type="slidenum">
              <a:rPr lang="en-US" altLang="it-IT"/>
              <a:pPr/>
              <a:t>23</a:t>
            </a:fld>
            <a:endParaRPr lang="en-US" altLang="it-IT"/>
          </a:p>
        </p:txBody>
      </p:sp>
      <p:sp>
        <p:nvSpPr>
          <p:cNvPr id="681986" name="Rectangle 2"/>
          <p:cNvSpPr>
            <a:spLocks noGrp="1" noRot="1" noChangeAspect="1" noChangeArrowheads="1" noTextEdit="1"/>
          </p:cNvSpPr>
          <p:nvPr>
            <p:ph type="sldImg"/>
          </p:nvPr>
        </p:nvSpPr>
        <p:spPr>
          <a:ln/>
        </p:spPr>
      </p:sp>
      <p:sp>
        <p:nvSpPr>
          <p:cNvPr id="681987" name="Rectangle 3"/>
          <p:cNvSpPr>
            <a:spLocks noGrp="1" noChangeArrowheads="1"/>
          </p:cNvSpPr>
          <p:nvPr>
            <p:ph type="body" idx="1"/>
          </p:nvPr>
        </p:nvSpPr>
        <p:spPr/>
        <p:txBody>
          <a:bodyPr/>
          <a:lstStyle/>
          <a:p>
            <a:r>
              <a:rPr lang="it-IT" dirty="0" err="1" smtClean="0"/>
              <a:t>Memory</a:t>
            </a:r>
            <a:r>
              <a:rPr lang="it-IT" dirty="0" smtClean="0"/>
              <a:t>: caso di router + vecchi o implementati tramite PC o workstation</a:t>
            </a:r>
          </a:p>
          <a:p>
            <a:endParaRPr lang="it-IT" dirty="0" smtClean="0"/>
          </a:p>
          <a:p>
            <a:r>
              <a:rPr lang="it-IT" dirty="0" smtClean="0"/>
              <a:t>Bus: + evoluti</a:t>
            </a:r>
          </a:p>
          <a:p>
            <a:endParaRPr lang="it-IT" dirty="0" smtClean="0"/>
          </a:p>
          <a:p>
            <a:r>
              <a:rPr lang="it-IT" dirty="0" err="1" smtClean="0"/>
              <a:t>Crossbar</a:t>
            </a:r>
            <a:r>
              <a:rPr lang="it-IT" dirty="0" smtClean="0"/>
              <a:t>: ancora più evoluti</a:t>
            </a:r>
            <a:endParaRPr lang="it-IT"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D56760-D472-4FE1-BE4A-671399D8FD5F}" type="slidenum">
              <a:rPr lang="en-US" altLang="it-IT"/>
              <a:pPr/>
              <a:t>24</a:t>
            </a:fld>
            <a:endParaRPr lang="en-US" altLang="it-IT"/>
          </a:p>
        </p:txBody>
      </p:sp>
      <p:sp>
        <p:nvSpPr>
          <p:cNvPr id="683010" name="Rectangle 2"/>
          <p:cNvSpPr>
            <a:spLocks noGrp="1" noRot="1" noChangeAspect="1" noChangeArrowheads="1" noTextEdit="1"/>
          </p:cNvSpPr>
          <p:nvPr>
            <p:ph type="sldImg"/>
          </p:nvPr>
        </p:nvSpPr>
        <p:spPr>
          <a:ln/>
        </p:spPr>
      </p:sp>
      <p:sp>
        <p:nvSpPr>
          <p:cNvPr id="6830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D08899-C972-4266-B638-4E8574D0A3EB}" type="slidenum">
              <a:rPr lang="en-US" altLang="it-IT"/>
              <a:pPr/>
              <a:t>25</a:t>
            </a:fld>
            <a:endParaRPr lang="en-US" altLang="it-IT"/>
          </a:p>
        </p:txBody>
      </p:sp>
      <p:sp>
        <p:nvSpPr>
          <p:cNvPr id="684034" name="Rectangle 2"/>
          <p:cNvSpPr>
            <a:spLocks noGrp="1" noRot="1" noChangeAspect="1" noChangeArrowheads="1" noTextEdit="1"/>
          </p:cNvSpPr>
          <p:nvPr>
            <p:ph type="sldImg"/>
          </p:nvPr>
        </p:nvSpPr>
        <p:spPr>
          <a:ln/>
        </p:spPr>
      </p:sp>
      <p:sp>
        <p:nvSpPr>
          <p:cNvPr id="6840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8FDE2D-1D79-4574-A48B-FC00B568CF9F}" type="slidenum">
              <a:rPr lang="en-US" altLang="it-IT"/>
              <a:pPr/>
              <a:t>26</a:t>
            </a:fld>
            <a:endParaRPr lang="en-US" altLang="it-IT"/>
          </a:p>
        </p:txBody>
      </p:sp>
      <p:sp>
        <p:nvSpPr>
          <p:cNvPr id="685058" name="Rectangle 2"/>
          <p:cNvSpPr>
            <a:spLocks noGrp="1" noRot="1" noChangeAspect="1" noChangeArrowheads="1" noTextEdit="1"/>
          </p:cNvSpPr>
          <p:nvPr>
            <p:ph type="sldImg"/>
          </p:nvPr>
        </p:nvSpPr>
        <p:spPr>
          <a:ln/>
        </p:spPr>
      </p:sp>
      <p:sp>
        <p:nvSpPr>
          <p:cNvPr id="6850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906D97-88BA-429B-AC37-650A0B2B3DAE}" type="slidenum">
              <a:rPr lang="en-US" altLang="it-IT"/>
              <a:pPr/>
              <a:t>27</a:t>
            </a:fld>
            <a:endParaRPr lang="en-US" altLang="it-IT"/>
          </a:p>
        </p:txBody>
      </p:sp>
      <p:sp>
        <p:nvSpPr>
          <p:cNvPr id="686082" name="Rectangle 2"/>
          <p:cNvSpPr>
            <a:spLocks noGrp="1" noRot="1" noChangeAspect="1" noChangeArrowheads="1" noTextEdit="1"/>
          </p:cNvSpPr>
          <p:nvPr>
            <p:ph type="sldImg"/>
          </p:nvPr>
        </p:nvSpPr>
        <p:spPr>
          <a:ln/>
        </p:spPr>
      </p:sp>
      <p:sp>
        <p:nvSpPr>
          <p:cNvPr id="686083" name="Rectangle 3"/>
          <p:cNvSpPr>
            <a:spLocks noGrp="1" noChangeArrowheads="1"/>
          </p:cNvSpPr>
          <p:nvPr>
            <p:ph type="body" idx="1"/>
          </p:nvPr>
        </p:nvSpPr>
        <p:spPr/>
        <p:txBody>
          <a:bodyPr/>
          <a:lstStyle/>
          <a:p>
            <a:r>
              <a:rPr lang="it-IT" dirty="0" smtClean="0"/>
              <a:t>Discipline di </a:t>
            </a:r>
            <a:r>
              <a:rPr lang="it-IT" dirty="0" err="1" smtClean="0"/>
              <a:t>scheduling</a:t>
            </a:r>
            <a:r>
              <a:rPr lang="it-IT" dirty="0" smtClean="0"/>
              <a:t> per </a:t>
            </a:r>
            <a:r>
              <a:rPr lang="it-IT" dirty="0" err="1" smtClean="0"/>
              <a:t>QoS</a:t>
            </a:r>
            <a:r>
              <a:rPr lang="it-IT" dirty="0" smtClean="0"/>
              <a:t> </a:t>
            </a:r>
          </a:p>
          <a:p>
            <a:pPr>
              <a:buFontTx/>
              <a:buChar char="-"/>
            </a:pPr>
            <a:r>
              <a:rPr lang="it-IT" dirty="0" smtClean="0"/>
              <a:t>magari</a:t>
            </a:r>
            <a:r>
              <a:rPr lang="it-IT" baseline="0" dirty="0" smtClean="0"/>
              <a:t> anticipa pacchetti con maggiore priorità</a:t>
            </a:r>
          </a:p>
          <a:p>
            <a:pPr>
              <a:buFontTx/>
              <a:buChar char="-"/>
            </a:pPr>
            <a:r>
              <a:rPr lang="it-IT" baseline="0" dirty="0" smtClean="0"/>
              <a:t> se satura può scartare pacchetti selettivamente a seconda del tipo, importanza</a:t>
            </a:r>
          </a:p>
          <a:p>
            <a:endParaRPr lang="it-IT"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E089A7-B60A-480F-BCCC-86CD48D67B45}" type="slidenum">
              <a:rPr lang="en-US" altLang="it-IT"/>
              <a:pPr/>
              <a:t>28</a:t>
            </a:fld>
            <a:endParaRPr lang="en-US" altLang="it-IT"/>
          </a:p>
        </p:txBody>
      </p:sp>
      <p:sp>
        <p:nvSpPr>
          <p:cNvPr id="687106" name="Rectangle 2"/>
          <p:cNvSpPr>
            <a:spLocks noGrp="1" noRot="1" noChangeAspect="1" noChangeArrowheads="1" noTextEdit="1"/>
          </p:cNvSpPr>
          <p:nvPr>
            <p:ph type="sldImg"/>
          </p:nvPr>
        </p:nvSpPr>
        <p:spPr>
          <a:ln/>
        </p:spPr>
      </p:sp>
      <p:sp>
        <p:nvSpPr>
          <p:cNvPr id="687107" name="Rectangle 3"/>
          <p:cNvSpPr>
            <a:spLocks noGrp="1" noChangeArrowheads="1"/>
          </p:cNvSpPr>
          <p:nvPr>
            <p:ph type="body" idx="1"/>
          </p:nvPr>
        </p:nvSpPr>
        <p:spPr/>
        <p:txBody>
          <a:bodyPr/>
          <a:lstStyle/>
          <a:p>
            <a:endParaRPr lang="it-IT" dirty="0" smtClean="0"/>
          </a:p>
          <a:p>
            <a:r>
              <a:rPr lang="it-IT" dirty="0" smtClean="0"/>
              <a:t>In alcuni casi si marcano i pacchetti prima che la coda sia piena x segnalare possibile congestione</a:t>
            </a:r>
          </a:p>
          <a:p>
            <a:endParaRPr lang="it-IT" dirty="0" smtClean="0"/>
          </a:p>
          <a:p>
            <a:endParaRPr lang="it-IT"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85B47C-D4F6-4103-9C79-2F4F88334A23}" type="slidenum">
              <a:rPr lang="en-US" altLang="it-IT"/>
              <a:pPr/>
              <a:t>29</a:t>
            </a:fld>
            <a:endParaRPr lang="en-US" altLang="it-IT"/>
          </a:p>
        </p:txBody>
      </p:sp>
      <p:sp>
        <p:nvSpPr>
          <p:cNvPr id="643074" name="Rectangle 2"/>
          <p:cNvSpPr>
            <a:spLocks noGrp="1" noRot="1" noChangeAspect="1" noChangeArrowheads="1" noTextEdit="1"/>
          </p:cNvSpPr>
          <p:nvPr>
            <p:ph type="sldImg"/>
          </p:nvPr>
        </p:nvSpPr>
        <p:spPr>
          <a:ln/>
        </p:spPr>
      </p:sp>
      <p:sp>
        <p:nvSpPr>
          <p:cNvPr id="6430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8FEB65-7C65-4B9E-803C-B0F29CED15BC}" type="slidenum">
              <a:rPr lang="en-US" altLang="it-IT"/>
              <a:pPr/>
              <a:t>30</a:t>
            </a:fld>
            <a:endParaRPr lang="en-US" altLang="it-IT"/>
          </a:p>
        </p:txBody>
      </p:sp>
      <p:sp>
        <p:nvSpPr>
          <p:cNvPr id="688130" name="Rectangle 2"/>
          <p:cNvSpPr>
            <a:spLocks noGrp="1" noRot="1" noChangeAspect="1" noChangeArrowheads="1" noTextEdit="1"/>
          </p:cNvSpPr>
          <p:nvPr>
            <p:ph type="sldImg"/>
          </p:nvPr>
        </p:nvSpPr>
        <p:spPr>
          <a:ln/>
        </p:spPr>
      </p:sp>
      <p:sp>
        <p:nvSpPr>
          <p:cNvPr id="6881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419C2-D3B6-47BE-A498-1AA03E349A1C}" type="slidenum">
              <a:rPr lang="en-US" altLang="it-IT"/>
              <a:pPr/>
              <a:t>3</a:t>
            </a:fld>
            <a:endParaRPr lang="en-US" altLang="it-IT"/>
          </a:p>
        </p:txBody>
      </p:sp>
      <p:sp>
        <p:nvSpPr>
          <p:cNvPr id="662530" name="Rectangle 2"/>
          <p:cNvSpPr>
            <a:spLocks noGrp="1" noRot="1" noChangeAspect="1" noChangeArrowheads="1" noTextEdit="1"/>
          </p:cNvSpPr>
          <p:nvPr>
            <p:ph type="sldImg"/>
          </p:nvPr>
        </p:nvSpPr>
        <p:spPr>
          <a:ln/>
        </p:spPr>
      </p:sp>
      <p:sp>
        <p:nvSpPr>
          <p:cNvPr id="6625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D90D30-CC1D-476A-8F7C-2FB5BB2ACCC8}" type="slidenum">
              <a:rPr lang="en-US" altLang="it-IT"/>
              <a:pPr/>
              <a:t>31</a:t>
            </a:fld>
            <a:endParaRPr lang="en-US" altLang="it-IT"/>
          </a:p>
        </p:txBody>
      </p:sp>
      <p:sp>
        <p:nvSpPr>
          <p:cNvPr id="689154" name="Rectangle 2"/>
          <p:cNvSpPr>
            <a:spLocks noGrp="1" noRot="1" noChangeAspect="1" noChangeArrowheads="1" noTextEdit="1"/>
          </p:cNvSpPr>
          <p:nvPr>
            <p:ph type="sldImg"/>
          </p:nvPr>
        </p:nvSpPr>
        <p:spPr>
          <a:ln/>
        </p:spPr>
      </p:sp>
      <p:sp>
        <p:nvSpPr>
          <p:cNvPr id="6891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EE6EE1-C2AF-4606-B59E-9A4082023D48}" type="slidenum">
              <a:rPr lang="en-US" altLang="it-IT"/>
              <a:pPr/>
              <a:t>32</a:t>
            </a:fld>
            <a:endParaRPr lang="en-US" altLang="it-IT"/>
          </a:p>
        </p:txBody>
      </p:sp>
      <p:sp>
        <p:nvSpPr>
          <p:cNvPr id="690178" name="Rectangle 2"/>
          <p:cNvSpPr>
            <a:spLocks noGrp="1" noRot="1" noChangeAspect="1" noChangeArrowheads="1" noTextEdit="1"/>
          </p:cNvSpPr>
          <p:nvPr>
            <p:ph type="sldImg"/>
          </p:nvPr>
        </p:nvSpPr>
        <p:spPr>
          <a:ln/>
        </p:spPr>
      </p:sp>
      <p:sp>
        <p:nvSpPr>
          <p:cNvPr id="690179"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ICMP : Internet </a:t>
            </a:r>
            <a:r>
              <a:rPr lang="it-IT" dirty="0" err="1" smtClean="0"/>
              <a:t>Control</a:t>
            </a:r>
            <a:r>
              <a:rPr lang="it-IT" dirty="0" smtClean="0"/>
              <a:t> </a:t>
            </a:r>
            <a:r>
              <a:rPr lang="it-IT" dirty="0" err="1" smtClean="0"/>
              <a:t>Message</a:t>
            </a:r>
            <a:r>
              <a:rPr lang="it-IT" dirty="0" smtClean="0"/>
              <a:t> </a:t>
            </a:r>
            <a:r>
              <a:rPr lang="it-IT" dirty="0" err="1" smtClean="0"/>
              <a:t>Protocol</a:t>
            </a:r>
            <a:endParaRPr lang="it-IT" dirty="0" smtClean="0"/>
          </a:p>
          <a:p>
            <a:endParaRPr lang="it-IT"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A8C860-C6FA-4457-87D3-1FAAEED2214A}" type="slidenum">
              <a:rPr lang="en-US" altLang="it-IT"/>
              <a:pPr/>
              <a:t>33</a:t>
            </a:fld>
            <a:endParaRPr lang="en-US" altLang="it-IT"/>
          </a:p>
        </p:txBody>
      </p:sp>
      <p:sp>
        <p:nvSpPr>
          <p:cNvPr id="691202" name="Rectangle 2"/>
          <p:cNvSpPr>
            <a:spLocks noGrp="1" noRot="1" noChangeAspect="1" noChangeArrowheads="1" noTextEdit="1"/>
          </p:cNvSpPr>
          <p:nvPr>
            <p:ph type="sldImg"/>
          </p:nvPr>
        </p:nvSpPr>
        <p:spPr>
          <a:ln/>
        </p:spPr>
      </p:sp>
      <p:sp>
        <p:nvSpPr>
          <p:cNvPr id="69120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86300F-B1CB-410B-AC74-71BD0428B128}" type="slidenum">
              <a:rPr lang="en-US" altLang="it-IT"/>
              <a:pPr/>
              <a:t>34</a:t>
            </a:fld>
            <a:endParaRPr lang="en-US" altLang="it-IT"/>
          </a:p>
        </p:txBody>
      </p:sp>
      <p:sp>
        <p:nvSpPr>
          <p:cNvPr id="692226" name="Rectangle 2"/>
          <p:cNvSpPr>
            <a:spLocks noGrp="1" noRot="1" noChangeAspect="1" noChangeArrowheads="1" noTextEdit="1"/>
          </p:cNvSpPr>
          <p:nvPr>
            <p:ph type="sldImg"/>
          </p:nvPr>
        </p:nvSpPr>
        <p:spPr>
          <a:ln/>
        </p:spPr>
      </p:sp>
      <p:sp>
        <p:nvSpPr>
          <p:cNvPr id="692227" name="Rectangle 3"/>
          <p:cNvSpPr>
            <a:spLocks noGrp="1" noChangeArrowheads="1"/>
          </p:cNvSpPr>
          <p:nvPr>
            <p:ph type="body" idx="1"/>
          </p:nvPr>
        </p:nvSpPr>
        <p:spPr/>
        <p:txBody>
          <a:bodyPr/>
          <a:lstStyle/>
          <a:p>
            <a:r>
              <a:rPr lang="it-IT" dirty="0" err="1" smtClean="0"/>
              <a:t>Length</a:t>
            </a:r>
            <a:r>
              <a:rPr lang="it-IT" dirty="0" smtClean="0"/>
              <a:t>: tutto incluso. Tipicamente 1500 </a:t>
            </a:r>
            <a:r>
              <a:rPr lang="it-IT" dirty="0" err="1" smtClean="0"/>
              <a:t>bytes</a:t>
            </a:r>
            <a:endParaRPr lang="it-IT" dirty="0" smtClean="0"/>
          </a:p>
          <a:p>
            <a:endParaRPr lang="it-IT" dirty="0" smtClean="0"/>
          </a:p>
          <a:p>
            <a:r>
              <a:rPr lang="it-IT" dirty="0" err="1" smtClean="0"/>
              <a:t>Type</a:t>
            </a:r>
            <a:r>
              <a:rPr lang="it-IT" dirty="0" smtClean="0"/>
              <a:t> of service: </a:t>
            </a:r>
          </a:p>
          <a:p>
            <a:r>
              <a:rPr lang="it-IT" dirty="0" smtClean="0"/>
              <a:t>	Basso ritardo, Alto </a:t>
            </a:r>
            <a:r>
              <a:rPr lang="it-IT" dirty="0" err="1" smtClean="0"/>
              <a:t>throughput</a:t>
            </a:r>
            <a:r>
              <a:rPr lang="it-IT" dirty="0" smtClean="0"/>
              <a:t>, Affidabilità, Etc. </a:t>
            </a:r>
          </a:p>
          <a:p>
            <a:r>
              <a:rPr lang="it-IT" dirty="0" smtClean="0"/>
              <a:t>	Si</a:t>
            </a:r>
            <a:r>
              <a:rPr lang="it-IT" baseline="0" dirty="0" smtClean="0"/>
              <a:t> tratta di informazioni non vincolanti per la rete.</a:t>
            </a:r>
          </a:p>
          <a:p>
            <a:endParaRPr lang="it-IT" baseline="0" dirty="0" smtClean="0"/>
          </a:p>
          <a:p>
            <a:r>
              <a:rPr lang="it-IT" dirty="0" smtClean="0"/>
              <a:t>Frammentazione si vede in seguito, NON prevista nei router IPV6</a:t>
            </a:r>
          </a:p>
          <a:p>
            <a:endParaRPr lang="it-IT" dirty="0" smtClean="0"/>
          </a:p>
          <a:p>
            <a:r>
              <a:rPr lang="it-IT" dirty="0" smtClean="0"/>
              <a:t>TTL: decrementato ad ogni hop</a:t>
            </a:r>
          </a:p>
          <a:p>
            <a:endParaRPr lang="it-IT" dirty="0" smtClean="0"/>
          </a:p>
          <a:p>
            <a:r>
              <a:rPr lang="it-IT" dirty="0" smtClean="0"/>
              <a:t>Upper </a:t>
            </a:r>
            <a:r>
              <a:rPr lang="it-IT" dirty="0" err="1" smtClean="0"/>
              <a:t>layer</a:t>
            </a:r>
            <a:r>
              <a:rPr lang="it-IT" dirty="0" smtClean="0"/>
              <a:t> (a quale protocollo deve essere passato il datagramma all’arrivo): 6 TCP, 17  UDP</a:t>
            </a:r>
          </a:p>
          <a:p>
            <a:r>
              <a:rPr lang="it-IT" dirty="0" smtClean="0"/>
              <a:t>	gioca lo stesso ruolo del numero di porta del trasporto</a:t>
            </a:r>
          </a:p>
          <a:p>
            <a:endParaRPr lang="it-IT" dirty="0" smtClean="0"/>
          </a:p>
          <a:p>
            <a:r>
              <a:rPr lang="it-IT" dirty="0" err="1" smtClean="0"/>
              <a:t>Checksum</a:t>
            </a:r>
            <a:r>
              <a:rPr lang="it-IT" baseline="0" dirty="0" smtClean="0"/>
              <a:t> riguarda solo intestazione. E’ calcolata come in TCP (ma li vale x intero segmento). IP può essere usato al di fuori di TCP/UDP. Non c’è in IPV6</a:t>
            </a:r>
          </a:p>
          <a:p>
            <a:endParaRPr lang="it-IT" baseline="0" dirty="0" smtClean="0"/>
          </a:p>
          <a:p>
            <a:r>
              <a:rPr lang="it-IT" baseline="0" dirty="0" smtClean="0"/>
              <a:t>Opzioni – uso sporadico, eliminate in IPV6 (se devono essere elaborate dai router i campi variabili diventano un problema)</a:t>
            </a:r>
          </a:p>
          <a:p>
            <a:endParaRPr lang="it-IT" baseline="0" dirty="0" smtClean="0"/>
          </a:p>
          <a:p>
            <a:r>
              <a:rPr lang="it-IT" baseline="0" dirty="0" smtClean="0"/>
              <a:t>Ogni router verifica CHECKSUM e modifica TTL</a:t>
            </a:r>
          </a:p>
          <a:p>
            <a:endParaRPr lang="it-IT"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B6F556-7F14-4CCC-8326-AF099FB0B521}" type="slidenum">
              <a:rPr lang="en-US" altLang="it-IT"/>
              <a:pPr/>
              <a:t>35</a:t>
            </a:fld>
            <a:endParaRPr lang="en-US" altLang="it-IT"/>
          </a:p>
        </p:txBody>
      </p:sp>
      <p:sp>
        <p:nvSpPr>
          <p:cNvPr id="693250" name="Rectangle 2"/>
          <p:cNvSpPr>
            <a:spLocks noGrp="1" noRot="1" noChangeAspect="1" noChangeArrowheads="1" noTextEdit="1"/>
          </p:cNvSpPr>
          <p:nvPr>
            <p:ph type="sldImg"/>
          </p:nvPr>
        </p:nvSpPr>
        <p:spPr>
          <a:ln/>
        </p:spPr>
      </p:sp>
      <p:sp>
        <p:nvSpPr>
          <p:cNvPr id="693251" name="Rectangle 3"/>
          <p:cNvSpPr>
            <a:spLocks noGrp="1" noChangeArrowheads="1"/>
          </p:cNvSpPr>
          <p:nvPr>
            <p:ph type="body" idx="1"/>
          </p:nvPr>
        </p:nvSpPr>
        <p:spPr/>
        <p:txBody>
          <a:bodyPr/>
          <a:lstStyle/>
          <a:p>
            <a:r>
              <a:rPr lang="it-IT" dirty="0" smtClean="0"/>
              <a:t>X tenere semplici i router: </a:t>
            </a:r>
          </a:p>
          <a:p>
            <a:pPr>
              <a:buFontTx/>
              <a:buChar char="-"/>
            </a:pPr>
            <a:r>
              <a:rPr lang="it-IT" baseline="0" dirty="0" smtClean="0"/>
              <a:t> I router possono frammentare un datagramma</a:t>
            </a:r>
          </a:p>
          <a:p>
            <a:pPr>
              <a:buFontTx/>
              <a:buChar char="-"/>
            </a:pPr>
            <a:r>
              <a:rPr lang="it-IT" baseline="0" dirty="0" smtClean="0"/>
              <a:t> i datagrammi frammentati vengono ricostruiti solo a destinazione</a:t>
            </a:r>
          </a:p>
          <a:p>
            <a:pPr>
              <a:buFontTx/>
              <a:buChar char="-"/>
            </a:pPr>
            <a:endParaRPr lang="it-IT" baseline="0" dirty="0" smtClean="0"/>
          </a:p>
          <a:p>
            <a:pPr>
              <a:buFontTx/>
              <a:buChar char="-"/>
            </a:pPr>
            <a:r>
              <a:rPr lang="it-IT" baseline="0" dirty="0" smtClean="0"/>
              <a:t>Usa i campi :</a:t>
            </a:r>
          </a:p>
          <a:p>
            <a:pPr>
              <a:buFontTx/>
              <a:buChar char="-"/>
            </a:pPr>
            <a:r>
              <a:rPr lang="it-IT" baseline="0" dirty="0" smtClean="0"/>
              <a:t>- identificatore (ID) : </a:t>
            </a:r>
            <a:r>
              <a:rPr lang="it-IT" baseline="0" dirty="0" err="1" smtClean="0"/>
              <a:t>ID</a:t>
            </a:r>
            <a:r>
              <a:rPr lang="it-IT" baseline="0" dirty="0" smtClean="0"/>
              <a:t> unico del datagramma IP creato alla sorgente</a:t>
            </a:r>
          </a:p>
          <a:p>
            <a:pPr>
              <a:buFontTx/>
              <a:buChar char="-"/>
            </a:pPr>
            <a:r>
              <a:rPr lang="it-IT" baseline="0" dirty="0" smtClean="0"/>
              <a:t>- </a:t>
            </a:r>
            <a:r>
              <a:rPr lang="it-IT" baseline="0" dirty="0" err="1" smtClean="0"/>
              <a:t>flag</a:t>
            </a:r>
            <a:r>
              <a:rPr lang="it-IT" baseline="0" dirty="0" smtClean="0"/>
              <a:t> : indica se il frammento del datagramma (ID) è l’ultimo della serie</a:t>
            </a:r>
          </a:p>
          <a:p>
            <a:pPr>
              <a:buFontTx/>
              <a:buChar char="-"/>
            </a:pPr>
            <a:r>
              <a:rPr lang="it-IT" baseline="0" dirty="0" smtClean="0"/>
              <a:t>- offset : indica in quale punto del datagramma (ID) va inserito il frammento ricevuto</a:t>
            </a:r>
            <a:endParaRPr lang="it-IT" dirty="0" smtClean="0"/>
          </a:p>
          <a:p>
            <a:endParaRPr lang="it-IT"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CABBB7-8AFB-4F17-987D-001DAED3F58D}" type="slidenum">
              <a:rPr lang="en-US" altLang="it-IT"/>
              <a:pPr/>
              <a:t>36</a:t>
            </a:fld>
            <a:endParaRPr lang="en-US" altLang="it-IT"/>
          </a:p>
        </p:txBody>
      </p:sp>
      <p:sp>
        <p:nvSpPr>
          <p:cNvPr id="694274" name="Rectangle 2"/>
          <p:cNvSpPr>
            <a:spLocks noGrp="1" noRot="1" noChangeAspect="1" noChangeArrowheads="1" noTextEdit="1"/>
          </p:cNvSpPr>
          <p:nvPr>
            <p:ph type="sldImg"/>
          </p:nvPr>
        </p:nvSpPr>
        <p:spPr>
          <a:ln/>
        </p:spPr>
      </p:sp>
      <p:sp>
        <p:nvSpPr>
          <p:cNvPr id="694275" name="Rectangle 3"/>
          <p:cNvSpPr>
            <a:spLocks noGrp="1" noChangeArrowheads="1"/>
          </p:cNvSpPr>
          <p:nvPr>
            <p:ph type="body" idx="1"/>
          </p:nvPr>
        </p:nvSpPr>
        <p:spPr/>
        <p:txBody>
          <a:bodyPr/>
          <a:lstStyle/>
          <a:p>
            <a:r>
              <a:rPr lang="it-IT" dirty="0" smtClean="0"/>
              <a:t>Nota: i frammenti devono</a:t>
            </a:r>
            <a:r>
              <a:rPr lang="it-IT" baseline="0" dirty="0" smtClean="0"/>
              <a:t> essere multipli di 8 </a:t>
            </a:r>
            <a:r>
              <a:rPr lang="it-IT" baseline="0" dirty="0" err="1" smtClean="0"/>
              <a:t>bytes</a:t>
            </a:r>
            <a:r>
              <a:rPr lang="it-IT" baseline="0" dirty="0" smtClean="0"/>
              <a:t> (tranne l’ultimo), quindi l’offset può essere diviso per 8 dato che i 3 bit finali sono sempre 0</a:t>
            </a:r>
          </a:p>
          <a:p>
            <a:endParaRPr lang="it-IT" baseline="0" dirty="0" smtClean="0"/>
          </a:p>
          <a:p>
            <a:r>
              <a:rPr lang="it-IT" baseline="0" dirty="0" smtClean="0"/>
              <a:t>Si sfrutta il campo </a:t>
            </a:r>
            <a:r>
              <a:rPr lang="it-IT" baseline="0" dirty="0" err="1" smtClean="0"/>
              <a:t>length</a:t>
            </a:r>
            <a:r>
              <a:rPr lang="it-IT" baseline="0" dirty="0" smtClean="0"/>
              <a:t> per sapere quanto è lungo il frammento: </a:t>
            </a:r>
            <a:r>
              <a:rPr lang="it-IT" baseline="0" dirty="0" err="1" smtClean="0"/>
              <a:t>length</a:t>
            </a:r>
            <a:r>
              <a:rPr lang="it-IT" baseline="0" dirty="0" smtClean="0"/>
              <a:t> – 20 </a:t>
            </a:r>
          </a:p>
          <a:p>
            <a:r>
              <a:rPr lang="it-IT" baseline="0" dirty="0" smtClean="0"/>
              <a:t>	ricorda che 20 byte sono di intestazione IP</a:t>
            </a:r>
          </a:p>
          <a:p>
            <a:endParaRPr lang="it-IT" baseline="0" dirty="0" smtClean="0"/>
          </a:p>
          <a:p>
            <a:r>
              <a:rPr lang="it-IT" baseline="0" dirty="0" smtClean="0"/>
              <a:t>Attacchi sui frammenti: invio piccoli frammenti al server attaccato con offset balordi (parzialmente sovrapposti) e di datagrammi incompleti. Alcuni server possono collassare.</a:t>
            </a:r>
            <a:endParaRPr lang="it-IT" dirty="0" smtClean="0"/>
          </a:p>
          <a:p>
            <a:endParaRPr lang="it-IT"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8DDCFD-6B88-4075-9C02-E817A3935BCB}" type="slidenum">
              <a:rPr lang="en-US" altLang="it-IT"/>
              <a:pPr/>
              <a:t>37</a:t>
            </a:fld>
            <a:endParaRPr lang="en-US" altLang="it-IT"/>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9B8D91-56B1-4C7A-805E-CB480E39DD6F}" type="slidenum">
              <a:rPr lang="en-US" altLang="it-IT"/>
              <a:pPr/>
              <a:t>38</a:t>
            </a:fld>
            <a:endParaRPr lang="en-US" altLang="it-IT"/>
          </a:p>
        </p:txBody>
      </p:sp>
      <p:sp>
        <p:nvSpPr>
          <p:cNvPr id="696322" name="Rectangle 2"/>
          <p:cNvSpPr>
            <a:spLocks noGrp="1" noRot="1" noChangeAspect="1" noChangeArrowheads="1" noTextEdit="1"/>
          </p:cNvSpPr>
          <p:nvPr>
            <p:ph type="sldImg"/>
          </p:nvPr>
        </p:nvSpPr>
        <p:spPr>
          <a:ln/>
        </p:spPr>
      </p:sp>
      <p:sp>
        <p:nvSpPr>
          <p:cNvPr id="69632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624F06-0AC7-4A86-8BA8-DCF4B99F7F0D}" type="slidenum">
              <a:rPr lang="en-US" altLang="it-IT"/>
              <a:pPr/>
              <a:t>39</a:t>
            </a:fld>
            <a:endParaRPr lang="en-US" altLang="it-IT"/>
          </a:p>
        </p:txBody>
      </p:sp>
      <p:sp>
        <p:nvSpPr>
          <p:cNvPr id="697346" name="Rectangle 2"/>
          <p:cNvSpPr>
            <a:spLocks noGrp="1" noRot="1" noChangeAspect="1" noChangeArrowheads="1" noTextEdit="1"/>
          </p:cNvSpPr>
          <p:nvPr>
            <p:ph type="sldImg"/>
          </p:nvPr>
        </p:nvSpPr>
        <p:spPr>
          <a:ln/>
        </p:spPr>
      </p:sp>
      <p:sp>
        <p:nvSpPr>
          <p:cNvPr id="69734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4B2894-EC87-4FD7-A327-CA58AEFA0829}" type="slidenum">
              <a:rPr lang="en-US" altLang="it-IT"/>
              <a:pPr/>
              <a:t>40</a:t>
            </a:fld>
            <a:endParaRPr lang="en-US" altLang="it-IT"/>
          </a:p>
        </p:txBody>
      </p:sp>
      <p:sp>
        <p:nvSpPr>
          <p:cNvPr id="698370" name="Rectangle 2"/>
          <p:cNvSpPr>
            <a:spLocks noGrp="1" noRot="1" noChangeAspect="1" noChangeArrowheads="1" noTextEdit="1"/>
          </p:cNvSpPr>
          <p:nvPr>
            <p:ph type="sldImg"/>
          </p:nvPr>
        </p:nvSpPr>
        <p:spPr>
          <a:ln/>
        </p:spPr>
      </p:sp>
      <p:sp>
        <p:nvSpPr>
          <p:cNvPr id="69837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9B1CB4-C168-4014-98AF-E78510D1C128}" type="slidenum">
              <a:rPr lang="en-US" altLang="it-IT"/>
              <a:pPr/>
              <a:t>5</a:t>
            </a:fld>
            <a:endParaRPr lang="en-US" altLang="it-IT"/>
          </a:p>
        </p:txBody>
      </p:sp>
      <p:sp>
        <p:nvSpPr>
          <p:cNvPr id="664578" name="Rectangle 2"/>
          <p:cNvSpPr>
            <a:spLocks noGrp="1" noRot="1" noChangeAspect="1" noChangeArrowheads="1" noTextEdit="1"/>
          </p:cNvSpPr>
          <p:nvPr>
            <p:ph type="sldImg"/>
          </p:nvPr>
        </p:nvSpPr>
        <p:spPr>
          <a:ln/>
        </p:spPr>
      </p:sp>
      <p:sp>
        <p:nvSpPr>
          <p:cNvPr id="6645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AC9D78-DFE6-4B8C-93F7-D0AC42DACDD8}" type="slidenum">
              <a:rPr lang="en-US" altLang="it-IT"/>
              <a:pPr/>
              <a:t>41</a:t>
            </a:fld>
            <a:endParaRPr lang="en-US" altLang="it-IT"/>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r>
              <a:rPr lang="it-IT" dirty="0" smtClean="0"/>
              <a:t>In linea di principio sottoreti di una stessa organizzazione possono</a:t>
            </a:r>
            <a:r>
              <a:rPr lang="it-IT" baseline="0" dirty="0" smtClean="0"/>
              <a:t> avere indirizzi arbitrari. In pratica sono spesso molto vicini per questioni di indirizzamento</a:t>
            </a:r>
            <a:endParaRPr lang="it-IT"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4B4EF4-A2AB-4BB9-9665-096AB316ED3E}" type="slidenum">
              <a:rPr lang="en-US" altLang="it-IT"/>
              <a:pPr/>
              <a:t>42</a:t>
            </a:fld>
            <a:endParaRPr lang="en-US" altLang="it-IT"/>
          </a:p>
        </p:txBody>
      </p:sp>
      <p:sp>
        <p:nvSpPr>
          <p:cNvPr id="700418" name="Rectangle 2"/>
          <p:cNvSpPr>
            <a:spLocks noGrp="1" noRot="1" noChangeAspect="1" noChangeArrowheads="1" noTextEdit="1"/>
          </p:cNvSpPr>
          <p:nvPr>
            <p:ph type="sldImg"/>
          </p:nvPr>
        </p:nvSpPr>
        <p:spPr>
          <a:ln/>
        </p:spPr>
      </p:sp>
      <p:sp>
        <p:nvSpPr>
          <p:cNvPr id="700419" name="Rectangle 3"/>
          <p:cNvSpPr>
            <a:spLocks noGrp="1" noChangeArrowheads="1"/>
          </p:cNvSpPr>
          <p:nvPr>
            <p:ph type="body" idx="1"/>
          </p:nvPr>
        </p:nvSpPr>
        <p:spPr/>
        <p:txBody>
          <a:bodyPr/>
          <a:lstStyle/>
          <a:p>
            <a:r>
              <a:rPr lang="it-IT" dirty="0" smtClean="0"/>
              <a:t>Prima del CIDR le parti di rete dovevano avere lunghezza di 8, 16 o 24 bit</a:t>
            </a:r>
          </a:p>
          <a:p>
            <a:r>
              <a:rPr lang="it-IT" dirty="0" smtClean="0"/>
              <a:t>Questo comportava frammentazione nello spazio degli indirizzi. Infatti si potevano avere sottoreti di:</a:t>
            </a:r>
          </a:p>
          <a:p>
            <a:r>
              <a:rPr lang="it-IT" dirty="0" smtClean="0"/>
              <a:t>- 256 nodi (reti di classe C)</a:t>
            </a:r>
          </a:p>
          <a:p>
            <a:pPr>
              <a:buFontTx/>
              <a:buChar char="-"/>
            </a:pPr>
            <a:r>
              <a:rPr lang="it-IT" dirty="0" smtClean="0"/>
              <a:t> 65536 nodi (reti di classe B)</a:t>
            </a:r>
          </a:p>
          <a:p>
            <a:pPr>
              <a:buFontTx/>
              <a:buChar char="-"/>
            </a:pPr>
            <a:r>
              <a:rPr lang="it-IT" dirty="0" smtClean="0"/>
              <a:t> 16 milioni di nodi (reti di classe A)</a:t>
            </a:r>
          </a:p>
          <a:p>
            <a:pPr>
              <a:buFontTx/>
              <a:buChar char="-"/>
            </a:pPr>
            <a:endParaRPr lang="it-IT" dirty="0" smtClean="0"/>
          </a:p>
          <a:p>
            <a:pPr>
              <a:buFontTx/>
              <a:buNone/>
            </a:pPr>
            <a:r>
              <a:rPr lang="it-IT" dirty="0" smtClean="0"/>
              <a:t>Se avevo 2000 </a:t>
            </a:r>
            <a:r>
              <a:rPr lang="it-IT" dirty="0" err="1" smtClean="0"/>
              <a:t>host</a:t>
            </a:r>
            <a:r>
              <a:rPr lang="it-IT" dirty="0" smtClean="0"/>
              <a:t> dovevo allocare una rete di tipo B con un notevole spreco di indirizzi</a:t>
            </a:r>
          </a:p>
          <a:p>
            <a:pPr>
              <a:buFontTx/>
              <a:buNone/>
            </a:pPr>
            <a:endParaRPr lang="it-IT" dirty="0" smtClean="0"/>
          </a:p>
          <a:p>
            <a:pPr>
              <a:buFontTx/>
              <a:buNone/>
            </a:pPr>
            <a:r>
              <a:rPr lang="it-IT" dirty="0" smtClean="0"/>
              <a:t>NOTA: L’indirizzo 255.255.255.255 è riservato al broadcast all’interno di una sottorete</a:t>
            </a:r>
            <a:endParaRPr lang="it-IT"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ED78A3-E5BF-4AF3-9EEA-05F6AD028A6B}" type="slidenum">
              <a:rPr lang="en-US" altLang="it-IT"/>
              <a:pPr/>
              <a:t>43</a:t>
            </a:fld>
            <a:endParaRPr lang="en-US" altLang="it-IT"/>
          </a:p>
        </p:txBody>
      </p:sp>
      <p:sp>
        <p:nvSpPr>
          <p:cNvPr id="701442" name="Rectangle 2"/>
          <p:cNvSpPr>
            <a:spLocks noGrp="1" noRot="1" noChangeAspect="1" noChangeArrowheads="1" noTextEdit="1"/>
          </p:cNvSpPr>
          <p:nvPr>
            <p:ph type="sldImg"/>
          </p:nvPr>
        </p:nvSpPr>
        <p:spPr>
          <a:ln/>
        </p:spPr>
      </p:sp>
      <p:sp>
        <p:nvSpPr>
          <p:cNvPr id="70144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00F760-9815-46E4-A6D4-884B5FC283CF}" type="slidenum">
              <a:rPr lang="en-US" altLang="it-IT"/>
              <a:pPr/>
              <a:t>44</a:t>
            </a:fld>
            <a:endParaRPr lang="en-US" altLang="it-IT"/>
          </a:p>
        </p:txBody>
      </p:sp>
      <p:sp>
        <p:nvSpPr>
          <p:cNvPr id="644098" name="Rectangle 2"/>
          <p:cNvSpPr>
            <a:spLocks noGrp="1" noRot="1" noChangeAspect="1" noChangeArrowheads="1" noTextEdit="1"/>
          </p:cNvSpPr>
          <p:nvPr>
            <p:ph type="sldImg"/>
          </p:nvPr>
        </p:nvSpPr>
        <p:spPr>
          <a:ln/>
        </p:spPr>
      </p:sp>
      <p:sp>
        <p:nvSpPr>
          <p:cNvPr id="644099" name="Rectangle 3"/>
          <p:cNvSpPr>
            <a:spLocks noGrp="1" noChangeArrowheads="1"/>
          </p:cNvSpPr>
          <p:nvPr>
            <p:ph type="body" idx="1"/>
          </p:nvPr>
        </p:nvSpPr>
        <p:spPr/>
        <p:txBody>
          <a:bodyPr/>
          <a:lstStyle/>
          <a:p>
            <a:r>
              <a:rPr lang="it-IT" dirty="0" smtClean="0"/>
              <a:t>Tutti i messaggi viaggiano su UDP</a:t>
            </a:r>
            <a:endParaRPr lang="it-IT"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E771B0-44AD-4256-AB94-F941E0E5E0E5}" type="slidenum">
              <a:rPr lang="en-US" altLang="it-IT"/>
              <a:pPr/>
              <a:t>45</a:t>
            </a:fld>
            <a:endParaRPr lang="en-US" altLang="it-IT"/>
          </a:p>
        </p:txBody>
      </p:sp>
      <p:sp>
        <p:nvSpPr>
          <p:cNvPr id="645122" name="Rectangle 2"/>
          <p:cNvSpPr>
            <a:spLocks noGrp="1" noRot="1" noChangeAspect="1" noChangeArrowheads="1" noTextEdit="1"/>
          </p:cNvSpPr>
          <p:nvPr>
            <p:ph type="sldImg"/>
          </p:nvPr>
        </p:nvSpPr>
        <p:spPr>
          <a:ln/>
        </p:spPr>
      </p:sp>
      <p:sp>
        <p:nvSpPr>
          <p:cNvPr id="645123" name="Rectangle 3"/>
          <p:cNvSpPr>
            <a:spLocks noGrp="1" noChangeArrowheads="1"/>
          </p:cNvSpPr>
          <p:nvPr>
            <p:ph type="body" idx="1"/>
          </p:nvPr>
        </p:nvSpPr>
        <p:spPr/>
        <p:txBody>
          <a:bodyPr/>
          <a:lstStyle/>
          <a:p>
            <a:r>
              <a:rPr lang="it-IT" dirty="0" smtClean="0"/>
              <a:t>L’</a:t>
            </a:r>
            <a:r>
              <a:rPr lang="it-IT" dirty="0" err="1" smtClean="0"/>
              <a:t>host</a:t>
            </a:r>
            <a:r>
              <a:rPr lang="it-IT" dirty="0" smtClean="0"/>
              <a:t> deve cercare il server DCHP, ottenere un indirizzo IP e conoscere i parametri della rete</a:t>
            </a:r>
          </a:p>
          <a:p>
            <a:pPr>
              <a:buFontTx/>
              <a:buChar char="-"/>
            </a:pPr>
            <a:r>
              <a:rPr lang="it-IT" dirty="0" smtClean="0"/>
              <a:t>Router (o gateway) più vicino</a:t>
            </a:r>
          </a:p>
          <a:p>
            <a:pPr>
              <a:buFontTx/>
              <a:buChar char="-"/>
            </a:pPr>
            <a:r>
              <a:rPr lang="it-IT" dirty="0" err="1" smtClean="0"/>
              <a:t>Subnet</a:t>
            </a:r>
            <a:r>
              <a:rPr lang="it-IT" dirty="0" smtClean="0"/>
              <a:t> </a:t>
            </a:r>
            <a:r>
              <a:rPr lang="it-IT" dirty="0" err="1" smtClean="0"/>
              <a:t>mask</a:t>
            </a:r>
            <a:endParaRPr lang="it-IT" dirty="0" smtClean="0"/>
          </a:p>
          <a:p>
            <a:endParaRPr lang="it-IT" dirty="0" smtClean="0"/>
          </a:p>
          <a:p>
            <a:r>
              <a:rPr lang="it-IT" dirty="0" smtClean="0"/>
              <a:t>Il server</a:t>
            </a:r>
            <a:r>
              <a:rPr lang="it-IT" baseline="0" dirty="0" smtClean="0"/>
              <a:t> DHCP può dare ad un </a:t>
            </a:r>
            <a:r>
              <a:rPr lang="it-IT" baseline="0" dirty="0" err="1" smtClean="0"/>
              <a:t>host</a:t>
            </a:r>
            <a:r>
              <a:rPr lang="it-IT" baseline="0" dirty="0" smtClean="0"/>
              <a:t> sempre lo stesso indirizzo (riconosce l’</a:t>
            </a:r>
            <a:r>
              <a:rPr lang="it-IT" baseline="0" dirty="0" err="1" smtClean="0"/>
              <a:t>host</a:t>
            </a:r>
            <a:r>
              <a:rPr lang="it-IT" baseline="0" dirty="0" smtClean="0"/>
              <a:t> dal MAC </a:t>
            </a:r>
            <a:r>
              <a:rPr lang="it-IT" baseline="0" dirty="0" err="1" smtClean="0"/>
              <a:t>address</a:t>
            </a:r>
            <a:r>
              <a:rPr lang="it-IT" baseline="0" dirty="0" smtClean="0"/>
              <a:t>)</a:t>
            </a:r>
          </a:p>
          <a:p>
            <a:r>
              <a:rPr lang="it-IT" baseline="0" dirty="0" smtClean="0"/>
              <a:t> o dargliene uno libero qualsiasi (temporaneo)</a:t>
            </a:r>
            <a:endParaRPr lang="it-IT"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5C6C5B-8EBD-4C62-9791-AC13CA378A46}" type="slidenum">
              <a:rPr lang="en-US" altLang="it-IT"/>
              <a:pPr/>
              <a:t>46</a:t>
            </a:fld>
            <a:endParaRPr lang="en-US" altLang="it-IT"/>
          </a:p>
        </p:txBody>
      </p:sp>
      <p:sp>
        <p:nvSpPr>
          <p:cNvPr id="646146" name="Rectangle 2"/>
          <p:cNvSpPr>
            <a:spLocks noGrp="1" noRot="1" noChangeAspect="1" noChangeArrowheads="1" noTextEdit="1"/>
          </p:cNvSpPr>
          <p:nvPr>
            <p:ph type="sldImg"/>
          </p:nvPr>
        </p:nvSpPr>
        <p:spPr>
          <a:ln/>
        </p:spPr>
      </p:sp>
      <p:sp>
        <p:nvSpPr>
          <p:cNvPr id="646147" name="Rectangle 3"/>
          <p:cNvSpPr>
            <a:spLocks noGrp="1" noChangeArrowheads="1"/>
          </p:cNvSpPr>
          <p:nvPr>
            <p:ph type="body" idx="1"/>
          </p:nvPr>
        </p:nvSpPr>
        <p:spPr/>
        <p:txBody>
          <a:bodyPr/>
          <a:lstStyle/>
          <a:p>
            <a:r>
              <a:rPr lang="it-IT" dirty="0" smtClean="0"/>
              <a:t>DHCP </a:t>
            </a:r>
            <a:r>
              <a:rPr lang="it-IT" dirty="0" err="1" smtClean="0"/>
              <a:t>Discover</a:t>
            </a:r>
            <a:r>
              <a:rPr lang="it-IT" dirty="0" smtClean="0"/>
              <a:t>: </a:t>
            </a:r>
          </a:p>
          <a:p>
            <a:r>
              <a:rPr lang="it-IT" dirty="0" smtClean="0"/>
              <a:t>- il cliente ha indirizzo sorgente 0.0.0.0, e usa la porta 68</a:t>
            </a:r>
          </a:p>
          <a:p>
            <a:pPr>
              <a:buFontTx/>
              <a:buChar char="-"/>
            </a:pPr>
            <a:r>
              <a:rPr lang="it-IT" dirty="0" smtClean="0"/>
              <a:t>Il messaggio va in broadcast (255.255.255.255) verso la porta 67 (porta del DHCP)</a:t>
            </a:r>
          </a:p>
          <a:p>
            <a:pPr>
              <a:buFontTx/>
              <a:buChar char="-"/>
            </a:pPr>
            <a:r>
              <a:rPr lang="it-IT" dirty="0" err="1" smtClean="0"/>
              <a:t>Yiaddr</a:t>
            </a:r>
            <a:r>
              <a:rPr lang="it-IT" dirty="0" smtClean="0"/>
              <a:t> non ha senso x ora</a:t>
            </a:r>
          </a:p>
          <a:p>
            <a:pPr>
              <a:buFontTx/>
              <a:buChar char="-"/>
            </a:pPr>
            <a:endParaRPr lang="it-IT" dirty="0" smtClean="0"/>
          </a:p>
          <a:p>
            <a:pPr>
              <a:buFontTx/>
              <a:buNone/>
            </a:pPr>
            <a:r>
              <a:rPr lang="it-IT" dirty="0" smtClean="0"/>
              <a:t>DHCP </a:t>
            </a:r>
            <a:r>
              <a:rPr lang="it-IT" dirty="0" err="1" smtClean="0"/>
              <a:t>offer</a:t>
            </a:r>
            <a:r>
              <a:rPr lang="it-IT" dirty="0" smtClean="0"/>
              <a:t>:</a:t>
            </a:r>
          </a:p>
          <a:p>
            <a:pPr>
              <a:buFontTx/>
              <a:buChar char="-"/>
            </a:pPr>
            <a:r>
              <a:rPr lang="it-IT" dirty="0" smtClean="0"/>
              <a:t>Ogni DHCP (se ce ne è + d’uno) risponde</a:t>
            </a:r>
          </a:p>
          <a:p>
            <a:pPr>
              <a:buFontTx/>
              <a:buChar char="-"/>
            </a:pPr>
            <a:r>
              <a:rPr lang="it-IT" dirty="0" err="1" smtClean="0"/>
              <a:t>Src</a:t>
            </a:r>
            <a:r>
              <a:rPr lang="it-IT" dirty="0" smtClean="0"/>
              <a:t>: indirizzo DHCP</a:t>
            </a:r>
          </a:p>
          <a:p>
            <a:pPr>
              <a:buFontTx/>
              <a:buChar char="-"/>
            </a:pPr>
            <a:r>
              <a:rPr lang="it-IT" dirty="0" err="1" smtClean="0"/>
              <a:t>Dest</a:t>
            </a:r>
            <a:r>
              <a:rPr lang="it-IT" dirty="0" smtClean="0"/>
              <a:t>: broadcast (il cliente non ha ancora un IP suo)</a:t>
            </a:r>
          </a:p>
          <a:p>
            <a:pPr>
              <a:buFontTx/>
              <a:buChar char="-"/>
            </a:pPr>
            <a:r>
              <a:rPr lang="it-IT" dirty="0" err="1" smtClean="0"/>
              <a:t>Yiaddr</a:t>
            </a:r>
            <a:r>
              <a:rPr lang="it-IT" dirty="0" smtClean="0"/>
              <a:t>: indirizzo IP proposto al cliente</a:t>
            </a:r>
          </a:p>
          <a:p>
            <a:pPr>
              <a:buFontTx/>
              <a:buChar char="-"/>
            </a:pPr>
            <a:r>
              <a:rPr lang="it-IT" dirty="0" err="1" smtClean="0"/>
              <a:t>Lifetime</a:t>
            </a:r>
            <a:r>
              <a:rPr lang="it-IT" dirty="0" smtClean="0"/>
              <a:t>: x quanto tempo è valido (da poche ore a qualche giorno)</a:t>
            </a:r>
          </a:p>
          <a:p>
            <a:pPr>
              <a:buFontTx/>
              <a:buChar char="-"/>
            </a:pPr>
            <a:endParaRPr lang="it-IT" dirty="0" smtClean="0"/>
          </a:p>
          <a:p>
            <a:pPr>
              <a:buFontTx/>
              <a:buNone/>
            </a:pPr>
            <a:r>
              <a:rPr lang="it-IT" dirty="0" smtClean="0"/>
              <a:t>DHCP</a:t>
            </a:r>
            <a:r>
              <a:rPr lang="it-IT" baseline="0" dirty="0" smtClean="0"/>
              <a:t> </a:t>
            </a:r>
            <a:r>
              <a:rPr lang="it-IT" baseline="0" dirty="0" err="1" smtClean="0"/>
              <a:t>request</a:t>
            </a:r>
            <a:r>
              <a:rPr lang="it-IT" baseline="0" dirty="0" smtClean="0"/>
              <a:t>:</a:t>
            </a:r>
          </a:p>
          <a:p>
            <a:pPr>
              <a:buFontTx/>
              <a:buChar char="-"/>
            </a:pPr>
            <a:r>
              <a:rPr lang="it-IT" baseline="0" dirty="0" smtClean="0"/>
              <a:t>Il cliente risponde a uno specifico DHCP server x confermare (gli altri server DHCP annullano la transazione)</a:t>
            </a:r>
          </a:p>
          <a:p>
            <a:pPr>
              <a:buFontTx/>
              <a:buChar char="-"/>
            </a:pPr>
            <a:r>
              <a:rPr lang="it-IT" baseline="0" dirty="0" smtClean="0"/>
              <a:t>Ancora il cliente non ha un suo indirizzo, quindi usa </a:t>
            </a:r>
            <a:r>
              <a:rPr lang="it-IT" baseline="0" dirty="0" err="1" smtClean="0"/>
              <a:t>src</a:t>
            </a:r>
            <a:r>
              <a:rPr lang="it-IT" baseline="0" dirty="0" smtClean="0"/>
              <a:t>: 0.0.0.0</a:t>
            </a:r>
          </a:p>
          <a:p>
            <a:pPr>
              <a:buFontTx/>
              <a:buChar char="-"/>
            </a:pPr>
            <a:endParaRPr lang="it-IT" baseline="0" dirty="0" smtClean="0"/>
          </a:p>
          <a:p>
            <a:pPr>
              <a:buFontTx/>
              <a:buNone/>
            </a:pPr>
            <a:r>
              <a:rPr lang="it-IT" baseline="0" dirty="0" smtClean="0"/>
              <a:t>DHCP ACK:</a:t>
            </a:r>
          </a:p>
          <a:p>
            <a:pPr>
              <a:buFontTx/>
              <a:buChar char="-"/>
            </a:pPr>
            <a:r>
              <a:rPr lang="it-IT" dirty="0" smtClean="0"/>
              <a:t>Il</a:t>
            </a:r>
            <a:r>
              <a:rPr lang="it-IT" baseline="0" dirty="0" smtClean="0"/>
              <a:t> server conferma</a:t>
            </a:r>
          </a:p>
          <a:p>
            <a:pPr marL="0" marR="0" indent="0" algn="l" defTabSz="914400" rtl="0" eaLnBrk="0" fontAlgn="base" latinLnBrk="0" hangingPunct="0">
              <a:lnSpc>
                <a:spcPct val="100000"/>
              </a:lnSpc>
              <a:spcBef>
                <a:spcPct val="30000"/>
              </a:spcBef>
              <a:spcAft>
                <a:spcPct val="0"/>
              </a:spcAft>
              <a:buClrTx/>
              <a:buSzTx/>
              <a:buFontTx/>
              <a:buChar char="-"/>
              <a:tabLst/>
              <a:defRPr/>
            </a:pPr>
            <a:r>
              <a:rPr lang="it-IT" baseline="0" dirty="0" smtClean="0"/>
              <a:t>Da ora in poi il cliente può usare l’indirizzo IP assegnato</a:t>
            </a:r>
            <a:endParaRPr lang="it-IT" dirty="0" smtClean="0"/>
          </a:p>
          <a:p>
            <a:pPr>
              <a:buFontTx/>
              <a:buChar char="-"/>
            </a:pPr>
            <a:endParaRPr lang="it-IT" baseline="0" dirty="0" smtClean="0"/>
          </a:p>
          <a:p>
            <a:pPr>
              <a:buFontTx/>
              <a:buChar char="-"/>
            </a:pPr>
            <a:endParaRPr lang="it-IT" baseline="0" dirty="0" smtClean="0"/>
          </a:p>
          <a:p>
            <a:pPr>
              <a:buFontTx/>
              <a:buNone/>
            </a:pPr>
            <a:r>
              <a:rPr lang="it-IT" baseline="0" dirty="0" err="1" smtClean="0"/>
              <a:t>Transaction</a:t>
            </a:r>
            <a:r>
              <a:rPr lang="it-IT" baseline="0" dirty="0" smtClean="0"/>
              <a:t> ID server per mantenere la consistenza tra le varie richieste e risposte</a:t>
            </a:r>
          </a:p>
          <a:p>
            <a:pPr>
              <a:buFontTx/>
              <a:buNone/>
            </a:pPr>
            <a:endParaRPr lang="it-IT"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it-IT" baseline="0" dirty="0" smtClean="0"/>
              <a:t>DHCP va bene fino a un certo punto per utenti mobili: se un utente si sposta cambia IP quindi le sue connessioni TCP non hanno più senso e cadono</a:t>
            </a:r>
          </a:p>
          <a:p>
            <a:pPr>
              <a:buFontTx/>
              <a:buNone/>
            </a:pPr>
            <a:endParaRPr lang="it-IT" baseline="0" dirty="0" smtClean="0"/>
          </a:p>
          <a:p>
            <a:endParaRPr lang="it-IT"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219DA4-433B-4842-81BA-638A9A43FA65}" type="slidenum">
              <a:rPr lang="en-US" altLang="it-IT"/>
              <a:pPr/>
              <a:t>47</a:t>
            </a:fld>
            <a:endParaRPr lang="en-US" altLang="it-IT"/>
          </a:p>
        </p:txBody>
      </p:sp>
      <p:sp>
        <p:nvSpPr>
          <p:cNvPr id="702466" name="Rectangle 2"/>
          <p:cNvSpPr>
            <a:spLocks noGrp="1" noRot="1" noChangeAspect="1" noChangeArrowheads="1" noTextEdit="1"/>
          </p:cNvSpPr>
          <p:nvPr>
            <p:ph type="sldImg"/>
          </p:nvPr>
        </p:nvSpPr>
        <p:spPr>
          <a:ln/>
        </p:spPr>
      </p:sp>
      <p:sp>
        <p:nvSpPr>
          <p:cNvPr id="70246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E2FA4-EB17-4223-8DC9-28DC5A9F4EC5}" type="slidenum">
              <a:rPr lang="en-US" altLang="it-IT"/>
              <a:pPr/>
              <a:t>48</a:t>
            </a:fld>
            <a:endParaRPr lang="en-US" altLang="it-IT"/>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181CE2-C4C7-47BF-9391-FE10B4AC682A}" type="slidenum">
              <a:rPr lang="en-US" altLang="it-IT"/>
              <a:pPr/>
              <a:t>49</a:t>
            </a:fld>
            <a:endParaRPr lang="en-US" altLang="it-IT"/>
          </a:p>
        </p:txBody>
      </p:sp>
      <p:sp>
        <p:nvSpPr>
          <p:cNvPr id="704514" name="Rectangle 2"/>
          <p:cNvSpPr>
            <a:spLocks noGrp="1" noRot="1" noChangeAspect="1" noChangeArrowheads="1" noTextEdit="1"/>
          </p:cNvSpPr>
          <p:nvPr>
            <p:ph type="sldImg"/>
          </p:nvPr>
        </p:nvSpPr>
        <p:spPr>
          <a:ln/>
        </p:spPr>
      </p:sp>
      <p:sp>
        <p:nvSpPr>
          <p:cNvPr id="70451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7BB3C1-6016-4130-A371-2EC00BF629BF}" type="slidenum">
              <a:rPr lang="en-US" altLang="it-IT"/>
              <a:pPr/>
              <a:t>50</a:t>
            </a:fld>
            <a:endParaRPr lang="en-US" altLang="it-IT"/>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154142-946D-45FF-8292-DD15E8960093}" type="slidenum">
              <a:rPr lang="en-US" altLang="it-IT"/>
              <a:pPr/>
              <a:t>6</a:t>
            </a:fld>
            <a:endParaRPr lang="en-US" altLang="it-IT"/>
          </a:p>
        </p:txBody>
      </p:sp>
      <p:sp>
        <p:nvSpPr>
          <p:cNvPr id="642050" name="Rectangle 2"/>
          <p:cNvSpPr>
            <a:spLocks noGrp="1" noRot="1" noChangeAspect="1" noChangeArrowheads="1" noTextEdit="1"/>
          </p:cNvSpPr>
          <p:nvPr>
            <p:ph type="sldImg"/>
          </p:nvPr>
        </p:nvSpPr>
        <p:spPr>
          <a:ln/>
        </p:spPr>
      </p:sp>
      <p:sp>
        <p:nvSpPr>
          <p:cNvPr id="642051" name="Rectangle 3"/>
          <p:cNvSpPr>
            <a:spLocks noGrp="1" noChangeArrowheads="1"/>
          </p:cNvSpPr>
          <p:nvPr>
            <p:ph type="body" idx="1"/>
          </p:nvPr>
        </p:nvSpPr>
        <p:spPr/>
        <p:txBody>
          <a:bodyPr/>
          <a:lstStyle/>
          <a:p>
            <a:r>
              <a:rPr lang="it-IT" dirty="0" smtClean="0"/>
              <a:t>L’intestazione ha significati differenti a seconda che la rete usi circuiti</a:t>
            </a:r>
            <a:r>
              <a:rPr lang="it-IT" baseline="0" dirty="0" smtClean="0"/>
              <a:t> virtuali o datagrammi</a:t>
            </a:r>
            <a:endParaRPr lang="it-IT"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E4815B-3821-45DB-95E6-85252A7A9ACF}" type="slidenum">
              <a:rPr lang="en-US" altLang="it-IT"/>
              <a:pPr/>
              <a:t>51</a:t>
            </a:fld>
            <a:endParaRPr lang="en-US" altLang="it-IT"/>
          </a:p>
        </p:txBody>
      </p:sp>
      <p:sp>
        <p:nvSpPr>
          <p:cNvPr id="706562" name="Rectangle 2"/>
          <p:cNvSpPr>
            <a:spLocks noGrp="1" noRot="1" noChangeAspect="1" noChangeArrowheads="1" noTextEdit="1"/>
          </p:cNvSpPr>
          <p:nvPr>
            <p:ph type="sldImg"/>
          </p:nvPr>
        </p:nvSpPr>
        <p:spPr>
          <a:ln/>
        </p:spPr>
      </p:sp>
      <p:sp>
        <p:nvSpPr>
          <p:cNvPr id="7065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D44B71-E15E-47F8-9EAF-5CFEEE313799}" type="slidenum">
              <a:rPr lang="en-US" altLang="it-IT"/>
              <a:pPr/>
              <a:t>52</a:t>
            </a:fld>
            <a:endParaRPr lang="en-US" altLang="it-IT"/>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AAA82-C8A3-4670-8F84-387E590224CB}" type="slidenum">
              <a:rPr lang="en-US" altLang="it-IT"/>
              <a:pPr/>
              <a:t>53</a:t>
            </a:fld>
            <a:endParaRPr lang="en-US" altLang="it-IT"/>
          </a:p>
        </p:txBody>
      </p:sp>
      <p:sp>
        <p:nvSpPr>
          <p:cNvPr id="647170" name="Rectangle 2"/>
          <p:cNvSpPr>
            <a:spLocks noGrp="1" noRot="1" noChangeAspect="1" noChangeArrowheads="1" noTextEdit="1"/>
          </p:cNvSpPr>
          <p:nvPr>
            <p:ph type="sldImg"/>
          </p:nvPr>
        </p:nvSpPr>
        <p:spPr>
          <a:ln/>
        </p:spPr>
      </p:sp>
      <p:sp>
        <p:nvSpPr>
          <p:cNvPr id="64717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31ECBA-98B1-4633-9D9B-E2F593053C25}" type="slidenum">
              <a:rPr lang="en-US" altLang="it-IT"/>
              <a:pPr/>
              <a:t>54</a:t>
            </a:fld>
            <a:endParaRPr lang="en-US" altLang="it-IT"/>
          </a:p>
        </p:txBody>
      </p:sp>
      <p:sp>
        <p:nvSpPr>
          <p:cNvPr id="708610" name="Rectangle 2"/>
          <p:cNvSpPr>
            <a:spLocks noGrp="1" noRot="1" noChangeAspect="1" noChangeArrowheads="1" noTextEdit="1"/>
          </p:cNvSpPr>
          <p:nvPr>
            <p:ph type="sldImg"/>
          </p:nvPr>
        </p:nvSpPr>
        <p:spPr>
          <a:ln/>
        </p:spPr>
      </p:sp>
      <p:sp>
        <p:nvSpPr>
          <p:cNvPr id="7086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A4508E-7CA1-4D8C-A4C3-3398E1D349D3}" type="slidenum">
              <a:rPr lang="en-US" altLang="it-IT"/>
              <a:pPr/>
              <a:t>55</a:t>
            </a:fld>
            <a:endParaRPr lang="en-US" altLang="it-IT"/>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5A3DD5-B78E-44B0-A2B9-23E664231450}" type="slidenum">
              <a:rPr lang="en-US" altLang="it-IT"/>
              <a:pPr/>
              <a:t>56</a:t>
            </a:fld>
            <a:endParaRPr lang="en-US" altLang="it-IT"/>
          </a:p>
        </p:txBody>
      </p:sp>
      <p:sp>
        <p:nvSpPr>
          <p:cNvPr id="648194" name="Rectangle 2"/>
          <p:cNvSpPr>
            <a:spLocks noGrp="1" noRot="1" noChangeAspect="1" noChangeArrowheads="1" noTextEdit="1"/>
          </p:cNvSpPr>
          <p:nvPr>
            <p:ph type="sldImg"/>
          </p:nvPr>
        </p:nvSpPr>
        <p:spPr>
          <a:ln/>
        </p:spPr>
      </p:sp>
      <p:sp>
        <p:nvSpPr>
          <p:cNvPr id="6481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4EA976-3DFF-4C25-99FC-02EB1068C48C}" type="slidenum">
              <a:rPr lang="en-US" altLang="it-IT"/>
              <a:pPr/>
              <a:t>57</a:t>
            </a:fld>
            <a:endParaRPr lang="en-US" altLang="it-IT"/>
          </a:p>
        </p:txBody>
      </p:sp>
      <p:sp>
        <p:nvSpPr>
          <p:cNvPr id="649218" name="Rectangle 2"/>
          <p:cNvSpPr>
            <a:spLocks noGrp="1" noRot="1" noChangeAspect="1" noChangeArrowheads="1" noTextEdit="1"/>
          </p:cNvSpPr>
          <p:nvPr>
            <p:ph type="sldImg"/>
          </p:nvPr>
        </p:nvSpPr>
        <p:spPr>
          <a:ln/>
        </p:spPr>
      </p:sp>
      <p:sp>
        <p:nvSpPr>
          <p:cNvPr id="64921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5EF784-056C-49B1-9611-F4AA630409DA}" type="slidenum">
              <a:rPr lang="en-US" altLang="it-IT"/>
              <a:pPr/>
              <a:t>58</a:t>
            </a:fld>
            <a:endParaRPr lang="en-US" altLang="it-IT"/>
          </a:p>
        </p:txBody>
      </p:sp>
      <p:sp>
        <p:nvSpPr>
          <p:cNvPr id="650242" name="Rectangle 2"/>
          <p:cNvSpPr>
            <a:spLocks noGrp="1" noRot="1" noChangeAspect="1" noChangeArrowheads="1" noTextEdit="1"/>
          </p:cNvSpPr>
          <p:nvPr>
            <p:ph type="sldImg"/>
          </p:nvPr>
        </p:nvSpPr>
        <p:spPr>
          <a:ln/>
        </p:spPr>
      </p:sp>
      <p:sp>
        <p:nvSpPr>
          <p:cNvPr id="65024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4D35EA-DA56-4B81-8884-9833C0385794}" type="slidenum">
              <a:rPr lang="en-US" altLang="it-IT"/>
              <a:pPr/>
              <a:t>59</a:t>
            </a:fld>
            <a:endParaRPr lang="en-US" altLang="it-IT"/>
          </a:p>
        </p:txBody>
      </p:sp>
      <p:sp>
        <p:nvSpPr>
          <p:cNvPr id="710658" name="Rectangle 2"/>
          <p:cNvSpPr>
            <a:spLocks noGrp="1" noRot="1" noChangeAspect="1" noChangeArrowheads="1" noTextEdit="1"/>
          </p:cNvSpPr>
          <p:nvPr>
            <p:ph type="sldImg"/>
          </p:nvPr>
        </p:nvSpPr>
        <p:spPr>
          <a:ln/>
        </p:spPr>
      </p:sp>
      <p:sp>
        <p:nvSpPr>
          <p:cNvPr id="7106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90FCBB-40BE-4A0C-AD09-2AF9C87680F2}" type="slidenum">
              <a:rPr lang="en-US" altLang="it-IT"/>
              <a:pPr/>
              <a:t>60</a:t>
            </a:fld>
            <a:endParaRPr lang="en-US" altLang="it-IT"/>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697527-89C0-4713-A5FA-580597B31CDA}" type="slidenum">
              <a:rPr lang="en-US" altLang="it-IT"/>
              <a:pPr/>
              <a:t>7</a:t>
            </a:fld>
            <a:endParaRPr lang="en-US" altLang="it-IT"/>
          </a:p>
        </p:txBody>
      </p:sp>
      <p:sp>
        <p:nvSpPr>
          <p:cNvPr id="665602" name="Rectangle 2"/>
          <p:cNvSpPr>
            <a:spLocks noGrp="1" noRot="1" noChangeAspect="1" noChangeArrowheads="1" noTextEdit="1"/>
          </p:cNvSpPr>
          <p:nvPr>
            <p:ph type="sldImg"/>
          </p:nvPr>
        </p:nvSpPr>
        <p:spPr>
          <a:ln/>
        </p:spPr>
      </p:sp>
      <p:sp>
        <p:nvSpPr>
          <p:cNvPr id="665603" name="Rectangle 3"/>
          <p:cNvSpPr>
            <a:spLocks noGrp="1" noChangeArrowheads="1"/>
          </p:cNvSpPr>
          <p:nvPr>
            <p:ph type="body" idx="1"/>
          </p:nvPr>
        </p:nvSpPr>
        <p:spPr/>
        <p:txBody>
          <a:bodyPr/>
          <a:lstStyle/>
          <a:p>
            <a:r>
              <a:rPr lang="it-IT" dirty="0" smtClean="0"/>
              <a:t>Connection </a:t>
            </a:r>
            <a:r>
              <a:rPr lang="it-IT" dirty="0" err="1" smtClean="0"/>
              <a:t>setup</a:t>
            </a:r>
            <a:r>
              <a:rPr lang="it-IT" dirty="0" smtClean="0"/>
              <a:t>: funzione oltre inoltro e instradamento</a:t>
            </a:r>
            <a:endParaRPr lang="it-IT"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C697D7-35B3-48A9-AFD4-D0EAFD8FF1A7}" type="slidenum">
              <a:rPr lang="en-US" altLang="it-IT"/>
              <a:pPr/>
              <a:t>61</a:t>
            </a:fld>
            <a:endParaRPr lang="en-US" altLang="it-IT"/>
          </a:p>
        </p:txBody>
      </p:sp>
      <p:sp>
        <p:nvSpPr>
          <p:cNvPr id="712706" name="Rectangle 2"/>
          <p:cNvSpPr>
            <a:spLocks noGrp="1" noRot="1" noChangeAspect="1" noChangeArrowheads="1" noTextEdit="1"/>
          </p:cNvSpPr>
          <p:nvPr>
            <p:ph type="sldImg"/>
          </p:nvPr>
        </p:nvSpPr>
        <p:spPr>
          <a:ln/>
        </p:spPr>
      </p:sp>
      <p:sp>
        <p:nvSpPr>
          <p:cNvPr id="7127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4E33E2-98BE-4539-957E-4BA36EA60B96}" type="slidenum">
              <a:rPr lang="en-US" altLang="it-IT"/>
              <a:pPr/>
              <a:t>62</a:t>
            </a:fld>
            <a:endParaRPr lang="en-US" altLang="it-IT"/>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FB86F1-AA45-4DB9-90E2-C3BB0302F12A}" type="slidenum">
              <a:rPr lang="en-US" altLang="it-IT"/>
              <a:pPr/>
              <a:t>63</a:t>
            </a:fld>
            <a:endParaRPr lang="en-US" altLang="it-IT"/>
          </a:p>
        </p:txBody>
      </p:sp>
      <p:sp>
        <p:nvSpPr>
          <p:cNvPr id="714754" name="Rectangle 2"/>
          <p:cNvSpPr>
            <a:spLocks noGrp="1" noRot="1" noChangeAspect="1" noChangeArrowheads="1" noTextEdit="1"/>
          </p:cNvSpPr>
          <p:nvPr>
            <p:ph type="sldImg"/>
          </p:nvPr>
        </p:nvSpPr>
        <p:spPr>
          <a:ln/>
        </p:spPr>
      </p:sp>
      <p:sp>
        <p:nvSpPr>
          <p:cNvPr id="714755" name="Rectangle 3"/>
          <p:cNvSpPr>
            <a:spLocks noGrp="1" noChangeArrowheads="1"/>
          </p:cNvSpPr>
          <p:nvPr>
            <p:ph type="body" idx="1"/>
          </p:nvPr>
        </p:nvSpPr>
        <p:spPr/>
        <p:txBody>
          <a:bodyPr/>
          <a:lstStyle/>
          <a:p>
            <a:r>
              <a:rPr lang="it-IT" dirty="0" smtClean="0"/>
              <a:t>Progetto IPV6 iniziato nei primi anni ‘90</a:t>
            </a:r>
          </a:p>
          <a:p>
            <a:r>
              <a:rPr lang="it-IT" dirty="0" smtClean="0"/>
              <a:t>Al tempo si stimava che nel 2008 o nel 2018 gli indirizzi IPV4 si sarebbero esauriti (due stime indipendenti)</a:t>
            </a:r>
          </a:p>
          <a:p>
            <a:endParaRPr lang="it-IT"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98307D-435E-44C3-A6AE-C744C0B4FA4A}" type="slidenum">
              <a:rPr lang="en-US" altLang="it-IT"/>
              <a:pPr/>
              <a:t>64</a:t>
            </a:fld>
            <a:endParaRPr lang="en-US" altLang="it-IT"/>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r>
              <a:rPr lang="it-IT" dirty="0" smtClean="0"/>
              <a:t>Oltre a indirizzi </a:t>
            </a:r>
            <a:r>
              <a:rPr lang="it-IT" dirty="0" err="1" smtClean="0"/>
              <a:t>unicast</a:t>
            </a:r>
            <a:r>
              <a:rPr lang="it-IT" dirty="0" smtClean="0"/>
              <a:t>, broadcast e </a:t>
            </a:r>
            <a:r>
              <a:rPr lang="it-IT" dirty="0" err="1" smtClean="0"/>
              <a:t>multicast</a:t>
            </a:r>
            <a:r>
              <a:rPr lang="it-IT" dirty="0" smtClean="0"/>
              <a:t> aggiunge indirizzi ANYCAST:</a:t>
            </a:r>
          </a:p>
          <a:p>
            <a:r>
              <a:rPr lang="it-IT" dirty="0" smtClean="0"/>
              <a:t>  - consente di inviare un pacchetto ad un nodo qualsiasi in un gruppo</a:t>
            </a:r>
          </a:p>
          <a:p>
            <a:r>
              <a:rPr lang="it-IT" dirty="0" smtClean="0"/>
              <a:t>  - utile per web server replicati ad esempio</a:t>
            </a:r>
          </a:p>
          <a:p>
            <a:endParaRPr lang="it-IT" dirty="0" smtClean="0"/>
          </a:p>
          <a:p>
            <a:r>
              <a:rPr lang="it-IT" dirty="0" err="1" smtClean="0"/>
              <a:t>Priority</a:t>
            </a:r>
            <a:r>
              <a:rPr lang="it-IT" dirty="0" smtClean="0"/>
              <a:t>: simile al campo </a:t>
            </a:r>
            <a:r>
              <a:rPr lang="it-IT" dirty="0" err="1" smtClean="0"/>
              <a:t>Type</a:t>
            </a:r>
            <a:r>
              <a:rPr lang="it-IT" dirty="0" smtClean="0"/>
              <a:t> of service di IPV4</a:t>
            </a:r>
          </a:p>
          <a:p>
            <a:endParaRPr lang="it-IT" dirty="0" smtClean="0"/>
          </a:p>
          <a:p>
            <a:r>
              <a:rPr lang="it-IT" dirty="0" smtClean="0"/>
              <a:t>Flow </a:t>
            </a:r>
            <a:r>
              <a:rPr lang="it-IT" dirty="0" err="1" smtClean="0"/>
              <a:t>label</a:t>
            </a:r>
            <a:r>
              <a:rPr lang="it-IT" dirty="0" smtClean="0"/>
              <a:t>: indica il flusso al quale appartiene il datagramma. </a:t>
            </a:r>
          </a:p>
          <a:p>
            <a:r>
              <a:rPr lang="it-IT" dirty="0" smtClean="0"/>
              <a:t>- Un flusso NON è un trasferimento di un file. </a:t>
            </a:r>
          </a:p>
          <a:p>
            <a:r>
              <a:rPr lang="it-IT" dirty="0" smtClean="0"/>
              <a:t>- Può essere uno </a:t>
            </a:r>
            <a:r>
              <a:rPr lang="it-IT" dirty="0" err="1" smtClean="0"/>
              <a:t>stream</a:t>
            </a:r>
            <a:r>
              <a:rPr lang="it-IT" dirty="0" smtClean="0"/>
              <a:t> multimediale</a:t>
            </a:r>
          </a:p>
          <a:p>
            <a:endParaRPr lang="it-IT" dirty="0" smtClean="0"/>
          </a:p>
          <a:p>
            <a:r>
              <a:rPr lang="it-IT" dirty="0" err="1" smtClean="0"/>
              <a:t>Payload</a:t>
            </a:r>
            <a:r>
              <a:rPr lang="it-IT" dirty="0" smtClean="0"/>
              <a:t> </a:t>
            </a:r>
            <a:r>
              <a:rPr lang="it-IT" dirty="0" err="1" smtClean="0"/>
              <a:t>len</a:t>
            </a:r>
            <a:r>
              <a:rPr lang="it-IT" dirty="0" smtClean="0"/>
              <a:t>: dimensione del datagramma oltre i 40 byte di intestazione</a:t>
            </a:r>
          </a:p>
          <a:p>
            <a:endParaRPr lang="it-IT" dirty="0" smtClean="0"/>
          </a:p>
          <a:p>
            <a:r>
              <a:rPr lang="it-IT" dirty="0" err="1" smtClean="0"/>
              <a:t>Next</a:t>
            </a:r>
            <a:r>
              <a:rPr lang="it-IT" dirty="0" smtClean="0"/>
              <a:t> </a:t>
            </a:r>
            <a:r>
              <a:rPr lang="it-IT" dirty="0" err="1" smtClean="0"/>
              <a:t>header</a:t>
            </a:r>
            <a:r>
              <a:rPr lang="it-IT" dirty="0" smtClean="0"/>
              <a:t>: come “upper </a:t>
            </a:r>
            <a:r>
              <a:rPr lang="it-IT" dirty="0" err="1" smtClean="0"/>
              <a:t>layer</a:t>
            </a:r>
            <a:r>
              <a:rPr lang="it-IT" dirty="0" smtClean="0"/>
              <a:t>” in IPV4</a:t>
            </a:r>
          </a:p>
          <a:p>
            <a:endParaRPr lang="it-IT" dirty="0" smtClean="0"/>
          </a:p>
          <a:p>
            <a:r>
              <a:rPr lang="it-IT" dirty="0" smtClean="0"/>
              <a:t>Hop </a:t>
            </a:r>
            <a:r>
              <a:rPr lang="it-IT" dirty="0" err="1" smtClean="0"/>
              <a:t>limit</a:t>
            </a:r>
            <a:r>
              <a:rPr lang="it-IT" dirty="0" smtClean="0"/>
              <a:t>: uguale al </a:t>
            </a:r>
            <a:r>
              <a:rPr lang="it-IT" dirty="0" err="1" smtClean="0"/>
              <a:t>Time</a:t>
            </a:r>
            <a:r>
              <a:rPr lang="it-IT" dirty="0" smtClean="0"/>
              <a:t> </a:t>
            </a:r>
            <a:r>
              <a:rPr lang="it-IT" dirty="0" err="1" smtClean="0"/>
              <a:t>To</a:t>
            </a:r>
            <a:r>
              <a:rPr lang="it-IT" baseline="0" dirty="0" smtClean="0"/>
              <a:t> Live, viene decrementato di 1 ad ogni hop</a:t>
            </a:r>
            <a:endParaRPr lang="it-IT" dirty="0" smtClean="0"/>
          </a:p>
          <a:p>
            <a:endParaRPr lang="it-IT"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7BB6FA-60DE-4AA8-888C-30B54F546620}" type="slidenum">
              <a:rPr lang="en-US" altLang="it-IT"/>
              <a:pPr/>
              <a:t>65</a:t>
            </a:fld>
            <a:endParaRPr lang="en-US" altLang="it-IT"/>
          </a:p>
        </p:txBody>
      </p:sp>
      <p:sp>
        <p:nvSpPr>
          <p:cNvPr id="716802" name="Rectangle 2"/>
          <p:cNvSpPr>
            <a:spLocks noGrp="1" noRot="1" noChangeAspect="1" noChangeArrowheads="1" noTextEdit="1"/>
          </p:cNvSpPr>
          <p:nvPr>
            <p:ph type="sldImg"/>
          </p:nvPr>
        </p:nvSpPr>
        <p:spPr>
          <a:ln/>
        </p:spPr>
      </p:sp>
      <p:sp>
        <p:nvSpPr>
          <p:cNvPr id="716803" name="Rectangle 3"/>
          <p:cNvSpPr>
            <a:spLocks noGrp="1" noChangeArrowheads="1"/>
          </p:cNvSpPr>
          <p:nvPr>
            <p:ph type="body" idx="1"/>
          </p:nvPr>
        </p:nvSpPr>
        <p:spPr/>
        <p:txBody>
          <a:bodyPr/>
          <a:lstStyle/>
          <a:p>
            <a:r>
              <a:rPr lang="it-IT" dirty="0" err="1" smtClean="0"/>
              <a:t>Checksum</a:t>
            </a:r>
            <a:r>
              <a:rPr lang="it-IT" dirty="0" smtClean="0"/>
              <a:t>: fa perdere</a:t>
            </a:r>
            <a:r>
              <a:rPr lang="it-IT" baseline="0" dirty="0" smtClean="0"/>
              <a:t> tempo ai router perché va ricalcolata ogni volta!</a:t>
            </a:r>
          </a:p>
          <a:p>
            <a:r>
              <a:rPr lang="it-IT" baseline="0" dirty="0" smtClean="0"/>
              <a:t>   - infatti ogni router modifica il pacchetto (ad esempio x decrementare il TTL)</a:t>
            </a:r>
          </a:p>
          <a:p>
            <a:endParaRPr lang="it-IT" baseline="0" dirty="0" smtClean="0"/>
          </a:p>
          <a:p>
            <a:r>
              <a:rPr lang="it-IT" baseline="0" dirty="0" smtClean="0"/>
              <a:t>ICMPv6: il messaggio di errore: “</a:t>
            </a:r>
            <a:r>
              <a:rPr lang="it-IT" baseline="0" dirty="0" err="1" smtClean="0"/>
              <a:t>packet</a:t>
            </a:r>
            <a:r>
              <a:rPr lang="it-IT" baseline="0" dirty="0" smtClean="0"/>
              <a:t> </a:t>
            </a:r>
            <a:r>
              <a:rPr lang="it-IT" baseline="0" dirty="0" err="1" smtClean="0"/>
              <a:t>too</a:t>
            </a:r>
            <a:r>
              <a:rPr lang="it-IT" baseline="0" dirty="0" smtClean="0"/>
              <a:t> big” serve perché si è eliminata la frammentazione</a:t>
            </a:r>
          </a:p>
          <a:p>
            <a:endParaRPr lang="it-IT"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BA59C8-31C3-4FE6-A649-A5359EFEC55A}" type="slidenum">
              <a:rPr lang="en-US" altLang="it-IT"/>
              <a:pPr/>
              <a:t>66</a:t>
            </a:fld>
            <a:endParaRPr lang="en-US" altLang="it-IT"/>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75A02E-1029-45CC-AA98-D8F0D9BA8430}" type="slidenum">
              <a:rPr lang="en-US" altLang="it-IT"/>
              <a:pPr/>
              <a:t>67</a:t>
            </a:fld>
            <a:endParaRPr lang="en-US" altLang="it-IT"/>
          </a:p>
        </p:txBody>
      </p:sp>
      <p:sp>
        <p:nvSpPr>
          <p:cNvPr id="718850" name="Rectangle 2"/>
          <p:cNvSpPr>
            <a:spLocks noGrp="1" noRot="1" noChangeAspect="1" noChangeArrowheads="1" noTextEdit="1"/>
          </p:cNvSpPr>
          <p:nvPr>
            <p:ph type="sldImg"/>
          </p:nvPr>
        </p:nvSpPr>
        <p:spPr>
          <a:ln/>
        </p:spPr>
      </p:sp>
      <p:sp>
        <p:nvSpPr>
          <p:cNvPr id="71885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A1F6F-CA36-432D-B457-4524861BD248}" type="slidenum">
              <a:rPr lang="en-US" altLang="it-IT"/>
              <a:pPr/>
              <a:t>68</a:t>
            </a:fld>
            <a:endParaRPr lang="en-US" altLang="it-IT"/>
          </a:p>
        </p:txBody>
      </p:sp>
      <p:sp>
        <p:nvSpPr>
          <p:cNvPr id="719874" name="Rectangle 2"/>
          <p:cNvSpPr>
            <a:spLocks noGrp="1" noRot="1" noChangeAspect="1" noChangeArrowheads="1" noTextEdit="1"/>
          </p:cNvSpPr>
          <p:nvPr>
            <p:ph type="sldImg"/>
          </p:nvPr>
        </p:nvSpPr>
        <p:spPr>
          <a:ln/>
        </p:spPr>
      </p:sp>
      <p:sp>
        <p:nvSpPr>
          <p:cNvPr id="719875" name="Rectangle 3"/>
          <p:cNvSpPr>
            <a:spLocks noGrp="1" noChangeArrowheads="1"/>
          </p:cNvSpPr>
          <p:nvPr>
            <p:ph type="body" idx="1"/>
          </p:nvPr>
        </p:nvSpPr>
        <p:spPr/>
        <p:txBody>
          <a:bodyPr/>
          <a:lstStyle/>
          <a:p>
            <a:r>
              <a:rPr lang="it-IT" dirty="0" smtClean="0"/>
              <a:t>In pratica IPV4 e IPV6 realizzano</a:t>
            </a:r>
            <a:r>
              <a:rPr lang="it-IT" baseline="0" dirty="0" smtClean="0"/>
              <a:t> reti differenti. Si possono pensare router doppio </a:t>
            </a:r>
            <a:r>
              <a:rPr lang="it-IT" baseline="0" dirty="0" err="1" smtClean="0"/>
              <a:t>stack</a:t>
            </a:r>
            <a:r>
              <a:rPr lang="it-IT" baseline="0" dirty="0" smtClean="0"/>
              <a:t> che traducono datagrammi IPV4 in IPV6 e viceversa ma i campi non sono gli stessi, è troppo complicato. Per questo si preferisce il </a:t>
            </a:r>
            <a:r>
              <a:rPr lang="it-IT" baseline="0" dirty="0" err="1" smtClean="0"/>
              <a:t>tunneling</a:t>
            </a:r>
            <a:endParaRPr lang="it-IT" baseline="0" dirty="0" smtClean="0"/>
          </a:p>
          <a:p>
            <a:endParaRPr lang="it-IT" dirty="0" smtClean="0"/>
          </a:p>
          <a:p>
            <a:r>
              <a:rPr lang="it-IT" dirty="0" smtClean="0"/>
              <a:t>L’adozione di IPV6 è molto lenta, si pensava</a:t>
            </a:r>
            <a:r>
              <a:rPr lang="it-IT" baseline="0" dirty="0" smtClean="0"/>
              <a:t> inizialmente di concluderla nel primo decennio del 2000, ma ancora è da venire. </a:t>
            </a:r>
          </a:p>
          <a:p>
            <a:endParaRPr lang="it-IT" baseline="0" dirty="0" smtClean="0"/>
          </a:p>
          <a:p>
            <a:r>
              <a:rPr lang="it-IT" baseline="0" dirty="0" smtClean="0"/>
              <a:t>Nel 2008 la penetrazione di IPV6 negli </a:t>
            </a:r>
            <a:r>
              <a:rPr lang="it-IT" baseline="0" dirty="0" err="1" smtClean="0"/>
              <a:t>host</a:t>
            </a:r>
            <a:r>
              <a:rPr lang="it-IT" baseline="0" dirty="0" smtClean="0"/>
              <a:t> era inferiore all’1%, nonostante esistano implementazioni IPV6 per tutti i principali sistemi operativi.</a:t>
            </a:r>
          </a:p>
          <a:p>
            <a:endParaRPr lang="it-IT" dirty="0" smtClean="0"/>
          </a:p>
          <a:p>
            <a:r>
              <a:rPr lang="it-IT" dirty="0" smtClean="0"/>
              <a:t>Viceversa, protocolli di livello applicazione nascono (e muoiono) frequentemente. </a:t>
            </a:r>
          </a:p>
          <a:p>
            <a:endParaRPr lang="it-IT"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70E325-8DCE-4805-AB93-DCBED34AB527}" type="slidenum">
              <a:rPr lang="en-US" altLang="it-IT"/>
              <a:pPr/>
              <a:t>69</a:t>
            </a:fld>
            <a:endParaRPr lang="en-US" altLang="it-IT"/>
          </a:p>
        </p:txBody>
      </p:sp>
      <p:sp>
        <p:nvSpPr>
          <p:cNvPr id="720898" name="Rectangle 2"/>
          <p:cNvSpPr>
            <a:spLocks noGrp="1" noRot="1" noChangeAspect="1" noChangeArrowheads="1" noTextEdit="1"/>
          </p:cNvSpPr>
          <p:nvPr>
            <p:ph type="sldImg"/>
          </p:nvPr>
        </p:nvSpPr>
        <p:spPr>
          <a:ln/>
        </p:spPr>
      </p:sp>
      <p:sp>
        <p:nvSpPr>
          <p:cNvPr id="7208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7E8429-3724-4351-B75E-91820908FF65}" type="slidenum">
              <a:rPr lang="en-US" altLang="it-IT"/>
              <a:pPr/>
              <a:t>70</a:t>
            </a:fld>
            <a:endParaRPr lang="en-US" altLang="it-IT"/>
          </a:p>
        </p:txBody>
      </p:sp>
      <p:sp>
        <p:nvSpPr>
          <p:cNvPr id="721922" name="Rectangle 2"/>
          <p:cNvSpPr>
            <a:spLocks noGrp="1" noRot="1" noChangeAspect="1" noChangeArrowheads="1" noTextEdit="1"/>
          </p:cNvSpPr>
          <p:nvPr>
            <p:ph type="sldImg"/>
          </p:nvPr>
        </p:nvSpPr>
        <p:spPr>
          <a:ln/>
        </p:spPr>
      </p:sp>
      <p:sp>
        <p:nvSpPr>
          <p:cNvPr id="721923" name="Rectangle 3"/>
          <p:cNvSpPr>
            <a:spLocks noGrp="1" noChangeArrowheads="1"/>
          </p:cNvSpPr>
          <p:nvPr>
            <p:ph type="body" idx="1"/>
          </p:nvPr>
        </p:nvSpPr>
        <p:spPr/>
        <p:txBody>
          <a:bodyPr/>
          <a:lstStyle/>
          <a:p>
            <a:r>
              <a:rPr lang="it-IT" dirty="0" smtClean="0"/>
              <a:t>Il problema dell’instradamento riguarda i router.</a:t>
            </a:r>
          </a:p>
          <a:p>
            <a:r>
              <a:rPr lang="it-IT" baseline="0" dirty="0" smtClean="0"/>
              <a:t>   - in realtà l’</a:t>
            </a:r>
            <a:r>
              <a:rPr lang="it-IT" baseline="0" dirty="0" err="1" smtClean="0"/>
              <a:t>host</a:t>
            </a:r>
            <a:r>
              <a:rPr lang="it-IT" baseline="0" dirty="0" smtClean="0"/>
              <a:t> sorgente manda il datagramma al primo router</a:t>
            </a:r>
          </a:p>
          <a:p>
            <a:r>
              <a:rPr lang="it-IT" baseline="0" dirty="0" smtClean="0"/>
              <a:t>   - da lì al router più vicino alla destinazione si fa l’instradamento</a:t>
            </a:r>
          </a:p>
          <a:p>
            <a:r>
              <a:rPr lang="it-IT" baseline="0" dirty="0" smtClean="0"/>
              <a:t>   - quindi il problema si riduce a trovare un cammino tra router sorgente e destinazione</a:t>
            </a:r>
            <a:endParaRPr lang="it-IT" dirty="0" smtClean="0"/>
          </a:p>
          <a:p>
            <a:endParaRPr lang="it-IT"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3E95C6-4658-4734-B4D8-056D341D4A80}" type="slidenum">
              <a:rPr lang="en-US" altLang="it-IT"/>
              <a:pPr/>
              <a:t>8</a:t>
            </a:fld>
            <a:endParaRPr lang="en-US" altLang="it-IT"/>
          </a:p>
        </p:txBody>
      </p:sp>
      <p:sp>
        <p:nvSpPr>
          <p:cNvPr id="666626" name="Rectangle 2"/>
          <p:cNvSpPr>
            <a:spLocks noGrp="1" noRot="1" noChangeAspect="1" noChangeArrowheads="1" noTextEdit="1"/>
          </p:cNvSpPr>
          <p:nvPr>
            <p:ph type="sldImg"/>
          </p:nvPr>
        </p:nvSpPr>
        <p:spPr>
          <a:ln/>
        </p:spPr>
      </p:sp>
      <p:sp>
        <p:nvSpPr>
          <p:cNvPr id="6666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03D012-D668-4C6A-A261-4FE48B887397}" type="slidenum">
              <a:rPr lang="en-US" altLang="it-IT"/>
              <a:pPr/>
              <a:t>71</a:t>
            </a:fld>
            <a:endParaRPr lang="en-US" altLang="it-IT"/>
          </a:p>
        </p:txBody>
      </p:sp>
      <p:sp>
        <p:nvSpPr>
          <p:cNvPr id="722946" name="Rectangle 2"/>
          <p:cNvSpPr>
            <a:spLocks noGrp="1" noRot="1" noChangeAspect="1" noChangeArrowheads="1" noTextEdit="1"/>
          </p:cNvSpPr>
          <p:nvPr>
            <p:ph type="sldImg"/>
          </p:nvPr>
        </p:nvSpPr>
        <p:spPr>
          <a:ln/>
        </p:spPr>
      </p:sp>
      <p:sp>
        <p:nvSpPr>
          <p:cNvPr id="722947" name="Rectangle 3"/>
          <p:cNvSpPr>
            <a:spLocks noGrp="1" noChangeArrowheads="1"/>
          </p:cNvSpPr>
          <p:nvPr>
            <p:ph type="body" idx="1"/>
          </p:nvPr>
        </p:nvSpPr>
        <p:spPr/>
        <p:txBody>
          <a:bodyPr/>
          <a:lstStyle/>
          <a:p>
            <a:r>
              <a:rPr lang="it-IT" dirty="0" smtClean="0"/>
              <a:t>Se tutti i costi hanno valore 1 il cammino di costo minimo è il più breve</a:t>
            </a:r>
          </a:p>
          <a:p>
            <a:endParaRPr lang="it-IT" dirty="0" smtClean="0"/>
          </a:p>
          <a:p>
            <a:r>
              <a:rPr lang="it-IT" dirty="0" smtClean="0"/>
              <a:t>ESERCIZIO: trovare il cammino di costo minimo tra u e z</a:t>
            </a:r>
          </a:p>
          <a:p>
            <a:r>
              <a:rPr lang="it-IT" dirty="0" smtClean="0"/>
              <a:t>Domanda: avete analizzato tutti i percorsi possibili (in totale sono 17) ? </a:t>
            </a:r>
          </a:p>
          <a:p>
            <a:r>
              <a:rPr lang="it-IT" dirty="0" smtClean="0"/>
              <a:t>Avete risolto il problema con un algoritmo</a:t>
            </a:r>
            <a:r>
              <a:rPr lang="it-IT" baseline="0" dirty="0" smtClean="0"/>
              <a:t> centralizzato</a:t>
            </a:r>
            <a:endParaRPr lang="it-IT" dirty="0" smtClean="0"/>
          </a:p>
          <a:p>
            <a:endParaRPr lang="it-IT"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479932-3AE7-4910-9B7B-5312C1C924FF}" type="slidenum">
              <a:rPr lang="en-US" altLang="it-IT"/>
              <a:pPr/>
              <a:t>72</a:t>
            </a:fld>
            <a:endParaRPr lang="en-US" altLang="it-IT"/>
          </a:p>
        </p:txBody>
      </p:sp>
      <p:sp>
        <p:nvSpPr>
          <p:cNvPr id="723970" name="Rectangle 2"/>
          <p:cNvSpPr>
            <a:spLocks noGrp="1" noRot="1" noChangeAspect="1" noChangeArrowheads="1" noTextEdit="1"/>
          </p:cNvSpPr>
          <p:nvPr>
            <p:ph type="sldImg"/>
          </p:nvPr>
        </p:nvSpPr>
        <p:spPr>
          <a:ln/>
        </p:spPr>
      </p:sp>
      <p:sp>
        <p:nvSpPr>
          <p:cNvPr id="72397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00D762-569C-4DED-8104-AF3C71B4134F}" type="slidenum">
              <a:rPr lang="en-US" altLang="it-IT"/>
              <a:pPr/>
              <a:t>73</a:t>
            </a:fld>
            <a:endParaRPr lang="en-US" altLang="it-IT"/>
          </a:p>
        </p:txBody>
      </p:sp>
      <p:sp>
        <p:nvSpPr>
          <p:cNvPr id="724994" name="Rectangle 2"/>
          <p:cNvSpPr>
            <a:spLocks noGrp="1" noRot="1" noChangeAspect="1" noChangeArrowheads="1" noTextEdit="1"/>
          </p:cNvSpPr>
          <p:nvPr>
            <p:ph type="sldImg"/>
          </p:nvPr>
        </p:nvSpPr>
        <p:spPr>
          <a:ln/>
        </p:spPr>
      </p:sp>
      <p:sp>
        <p:nvSpPr>
          <p:cNvPr id="7249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12D5FC-89B5-4180-B4AA-F953A99F80FD}" type="slidenum">
              <a:rPr lang="en-US" altLang="it-IT"/>
              <a:pPr/>
              <a:t>74</a:t>
            </a:fld>
            <a:endParaRPr lang="en-US" altLang="it-IT"/>
          </a:p>
        </p:txBody>
      </p:sp>
      <p:sp>
        <p:nvSpPr>
          <p:cNvPr id="726018" name="Rectangle 2"/>
          <p:cNvSpPr>
            <a:spLocks noGrp="1" noRot="1" noChangeAspect="1" noChangeArrowheads="1" noTextEdit="1"/>
          </p:cNvSpPr>
          <p:nvPr>
            <p:ph type="sldImg"/>
          </p:nvPr>
        </p:nvSpPr>
        <p:spPr>
          <a:ln/>
        </p:spPr>
      </p:sp>
      <p:sp>
        <p:nvSpPr>
          <p:cNvPr id="72601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F05104-3398-4197-B228-8905AD5A8EEC}" type="slidenum">
              <a:rPr lang="en-US" altLang="it-IT"/>
              <a:pPr/>
              <a:t>75</a:t>
            </a:fld>
            <a:endParaRPr lang="en-US" altLang="it-IT"/>
          </a:p>
        </p:txBody>
      </p:sp>
      <p:sp>
        <p:nvSpPr>
          <p:cNvPr id="727042" name="Rectangle 2"/>
          <p:cNvSpPr>
            <a:spLocks noGrp="1" noRot="1" noChangeAspect="1" noChangeArrowheads="1" noTextEdit="1"/>
          </p:cNvSpPr>
          <p:nvPr>
            <p:ph type="sldImg"/>
          </p:nvPr>
        </p:nvSpPr>
        <p:spPr>
          <a:ln/>
        </p:spPr>
      </p:sp>
      <p:sp>
        <p:nvSpPr>
          <p:cNvPr id="727043"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In alternativa si può usare l’algoritmo di </a:t>
            </a:r>
            <a:r>
              <a:rPr lang="it-IT" dirty="0" err="1" smtClean="0"/>
              <a:t>Prim</a:t>
            </a:r>
            <a:endParaRPr lang="it-IT" dirty="0" smtClean="0"/>
          </a:p>
          <a:p>
            <a:endParaRPr lang="it-IT"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8F1A88-555A-4947-9A67-394EE961AA0B}" type="slidenum">
              <a:rPr lang="en-US" altLang="it-IT"/>
              <a:pPr/>
              <a:t>76</a:t>
            </a:fld>
            <a:endParaRPr lang="en-US" altLang="it-IT"/>
          </a:p>
        </p:txBody>
      </p:sp>
      <p:sp>
        <p:nvSpPr>
          <p:cNvPr id="728066" name="Rectangle 2"/>
          <p:cNvSpPr>
            <a:spLocks noGrp="1" noRot="1" noChangeAspect="1" noChangeArrowheads="1" noTextEdit="1"/>
          </p:cNvSpPr>
          <p:nvPr>
            <p:ph type="sldImg"/>
          </p:nvPr>
        </p:nvSpPr>
        <p:spPr>
          <a:ln/>
        </p:spPr>
      </p:sp>
      <p:sp>
        <p:nvSpPr>
          <p:cNvPr id="72806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E938A2-15D0-43D5-9A9A-256FD0F77138}" type="slidenum">
              <a:rPr lang="en-US" altLang="it-IT"/>
              <a:pPr/>
              <a:t>77</a:t>
            </a:fld>
            <a:endParaRPr lang="en-US" altLang="it-IT"/>
          </a:p>
        </p:txBody>
      </p:sp>
      <p:sp>
        <p:nvSpPr>
          <p:cNvPr id="729090" name="Rectangle 2"/>
          <p:cNvSpPr>
            <a:spLocks noGrp="1" noRot="1" noChangeAspect="1" noChangeArrowheads="1" noTextEdit="1"/>
          </p:cNvSpPr>
          <p:nvPr>
            <p:ph type="sldImg"/>
          </p:nvPr>
        </p:nvSpPr>
        <p:spPr>
          <a:ln/>
        </p:spPr>
      </p:sp>
      <p:sp>
        <p:nvSpPr>
          <p:cNvPr id="729091" name="Rectangle 3"/>
          <p:cNvSpPr>
            <a:spLocks noGrp="1" noChangeArrowheads="1"/>
          </p:cNvSpPr>
          <p:nvPr>
            <p:ph type="body" idx="1"/>
          </p:nvPr>
        </p:nvSpPr>
        <p:spPr/>
        <p:txBody>
          <a:bodyPr/>
          <a:lstStyle/>
          <a:p>
            <a:r>
              <a:rPr lang="it-IT" dirty="0" smtClean="0"/>
              <a:t>P(a) è il predecessore di ‘a’</a:t>
            </a:r>
          </a:p>
          <a:p>
            <a:r>
              <a:rPr lang="it-IT" dirty="0" smtClean="0"/>
              <a:t>D(a) è il costo per raggiungere ‘a’ da ‘u’</a:t>
            </a:r>
          </a:p>
          <a:p>
            <a:endParaRPr lang="it-IT"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890AA9-7F4B-490E-B50C-1CD4FD0C59FE}" type="slidenum">
              <a:rPr lang="en-US" altLang="it-IT"/>
              <a:pPr/>
              <a:t>78</a:t>
            </a:fld>
            <a:endParaRPr lang="en-US" altLang="it-IT"/>
          </a:p>
        </p:txBody>
      </p:sp>
      <p:sp>
        <p:nvSpPr>
          <p:cNvPr id="730114" name="Rectangle 2"/>
          <p:cNvSpPr>
            <a:spLocks noGrp="1" noRot="1" noChangeAspect="1" noChangeArrowheads="1" noTextEdit="1"/>
          </p:cNvSpPr>
          <p:nvPr>
            <p:ph type="sldImg"/>
          </p:nvPr>
        </p:nvSpPr>
        <p:spPr>
          <a:ln/>
        </p:spPr>
      </p:sp>
      <p:sp>
        <p:nvSpPr>
          <p:cNvPr id="730115" name="Rectangle 3"/>
          <p:cNvSpPr>
            <a:spLocks noGrp="1" noChangeArrowheads="1"/>
          </p:cNvSpPr>
          <p:nvPr>
            <p:ph type="body" idx="1"/>
          </p:nvPr>
        </p:nvSpPr>
        <p:spPr/>
        <p:txBody>
          <a:bodyPr/>
          <a:lstStyle/>
          <a:p>
            <a:endParaRPr lang="it-IT"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D217D5-AFCC-4282-9229-3A7FD274F123}" type="slidenum">
              <a:rPr lang="en-US" altLang="it-IT"/>
              <a:pPr/>
              <a:t>79</a:t>
            </a:fld>
            <a:endParaRPr lang="en-US" altLang="it-IT"/>
          </a:p>
        </p:txBody>
      </p:sp>
      <p:sp>
        <p:nvSpPr>
          <p:cNvPr id="651266" name="Rectangle 2"/>
          <p:cNvSpPr>
            <a:spLocks noGrp="1" noRot="1" noChangeAspect="1" noChangeArrowheads="1" noTextEdit="1"/>
          </p:cNvSpPr>
          <p:nvPr>
            <p:ph type="sldImg"/>
          </p:nvPr>
        </p:nvSpPr>
        <p:spPr>
          <a:ln/>
        </p:spPr>
      </p:sp>
      <p:sp>
        <p:nvSpPr>
          <p:cNvPr id="651267" name="Rectangle 3"/>
          <p:cNvSpPr>
            <a:spLocks noGrp="1" noChangeArrowheads="1"/>
          </p:cNvSpPr>
          <p:nvPr>
            <p:ph type="body" idx="1"/>
          </p:nvPr>
        </p:nvSpPr>
        <p:spPr/>
        <p:txBody>
          <a:bodyPr/>
          <a:lstStyle/>
          <a:p>
            <a:r>
              <a:rPr lang="it-IT" dirty="0" smtClean="0"/>
              <a:t>Complessità:  al primo passo devo cercare tra n-1 nodi</a:t>
            </a:r>
            <a:r>
              <a:rPr lang="it-IT" baseline="0" dirty="0" smtClean="0"/>
              <a:t> quello con link di costo minimo. Al secondo passo tra n-1 etc. usando ricerca più efficiente riduco il costo della ricerca a log n</a:t>
            </a:r>
            <a:endParaRPr lang="it-IT" dirty="0" smtClean="0"/>
          </a:p>
          <a:p>
            <a:endParaRPr lang="it-IT" dirty="0" smtClean="0"/>
          </a:p>
          <a:p>
            <a:endParaRPr lang="it-IT" dirty="0" smtClean="0"/>
          </a:p>
          <a:p>
            <a:r>
              <a:rPr lang="it-IT" dirty="0" smtClean="0"/>
              <a:t>Oscillazioni:</a:t>
            </a:r>
          </a:p>
          <a:p>
            <a:endParaRPr lang="it-IT" dirty="0" smtClean="0"/>
          </a:p>
          <a:p>
            <a:r>
              <a:rPr lang="it-IT" dirty="0" smtClean="0"/>
              <a:t>Se i costi dipendono dal traffico ogni link ha costo</a:t>
            </a:r>
            <a:r>
              <a:rPr lang="it-IT" baseline="0" dirty="0" smtClean="0"/>
              <a:t> differenti a seconda della direzione</a:t>
            </a:r>
          </a:p>
          <a:p>
            <a:endParaRPr lang="it-IT" baseline="0" dirty="0" smtClean="0"/>
          </a:p>
          <a:p>
            <a:r>
              <a:rPr lang="it-IT" baseline="0" dirty="0" smtClean="0"/>
              <a:t>Nell’esempio C immette traffico pari ad e verso A</a:t>
            </a:r>
          </a:p>
          <a:p>
            <a:r>
              <a:rPr lang="it-IT" baseline="0" dirty="0" smtClean="0"/>
              <a:t>Inizialmente instradamento in senso antiorario</a:t>
            </a:r>
          </a:p>
          <a:p>
            <a:r>
              <a:rPr lang="it-IT" baseline="0" dirty="0" smtClean="0"/>
              <a:t>Poi applico algoritmo di </a:t>
            </a:r>
            <a:r>
              <a:rPr lang="it-IT" baseline="0" dirty="0" err="1" smtClean="0"/>
              <a:t>routing</a:t>
            </a:r>
            <a:endParaRPr lang="it-IT" baseline="0" dirty="0" smtClean="0"/>
          </a:p>
          <a:p>
            <a:r>
              <a:rPr lang="it-IT" baseline="0" dirty="0" smtClean="0"/>
              <a:t>Inverto instradamento in senso orario</a:t>
            </a:r>
          </a:p>
          <a:p>
            <a:r>
              <a:rPr lang="it-IT" baseline="0" dirty="0" smtClean="0"/>
              <a:t>E ad ogni nuova applicazione cambio completamente il senso dell’instradamento.</a:t>
            </a:r>
          </a:p>
          <a:p>
            <a:endParaRPr lang="it-IT" baseline="0" dirty="0" smtClean="0"/>
          </a:p>
          <a:p>
            <a:endParaRPr lang="it-IT" baseline="0" dirty="0" smtClean="0"/>
          </a:p>
          <a:p>
            <a:r>
              <a:rPr lang="it-IT" baseline="0" dirty="0" smtClean="0"/>
              <a:t>Purtroppo se i costi dipendono dal traffico (ma devono dipendere dal traffico altrimenti non ha senso parlare di cammini di costo minimo), con TUTTI gli algoritmi (che utilizzano metriche su congestione) questo è il risultato. Esistono strategie quali far eseguire gli algoritmi di instradamento in tempi diversi ai vari router (così si spera di distribuire meglio il traffico)</a:t>
            </a:r>
          </a:p>
          <a:p>
            <a:endParaRPr lang="it-IT"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F566E9-B811-4498-94BB-A79B559AA3F1}" type="slidenum">
              <a:rPr lang="en-US" altLang="it-IT"/>
              <a:pPr/>
              <a:t>80</a:t>
            </a:fld>
            <a:endParaRPr lang="en-US" altLang="it-IT"/>
          </a:p>
        </p:txBody>
      </p:sp>
      <p:sp>
        <p:nvSpPr>
          <p:cNvPr id="731138" name="Rectangle 2"/>
          <p:cNvSpPr>
            <a:spLocks noGrp="1" noRot="1" noChangeAspect="1" noChangeArrowheads="1" noTextEdit="1"/>
          </p:cNvSpPr>
          <p:nvPr>
            <p:ph type="sldImg"/>
          </p:nvPr>
        </p:nvSpPr>
        <p:spPr>
          <a:ln/>
        </p:spPr>
      </p:sp>
      <p:sp>
        <p:nvSpPr>
          <p:cNvPr id="73113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142009-C947-4151-BF23-D42BC3D91A1E}" type="slidenum">
              <a:rPr lang="en-US" altLang="it-IT"/>
              <a:pPr/>
              <a:t>9</a:t>
            </a:fld>
            <a:endParaRPr lang="en-US" altLang="it-IT"/>
          </a:p>
        </p:txBody>
      </p:sp>
      <p:sp>
        <p:nvSpPr>
          <p:cNvPr id="667650" name="Rectangle 2"/>
          <p:cNvSpPr>
            <a:spLocks noGrp="1" noRot="1" noChangeAspect="1" noChangeArrowheads="1" noTextEdit="1"/>
          </p:cNvSpPr>
          <p:nvPr>
            <p:ph type="sldImg"/>
          </p:nvPr>
        </p:nvSpPr>
        <p:spPr>
          <a:ln/>
        </p:spPr>
      </p:sp>
      <p:sp>
        <p:nvSpPr>
          <p:cNvPr id="667651" name="Rectangle 3"/>
          <p:cNvSpPr>
            <a:spLocks noGrp="1" noChangeArrowheads="1"/>
          </p:cNvSpPr>
          <p:nvPr>
            <p:ph type="body" idx="1"/>
          </p:nvPr>
        </p:nvSpPr>
        <p:spPr/>
        <p:txBody>
          <a:bodyPr/>
          <a:lstStyle/>
          <a:p>
            <a:r>
              <a:rPr lang="it-IT" dirty="0" smtClean="0"/>
              <a:t>Non consegnare datagrammi può essere interpretato come servizio best </a:t>
            </a:r>
            <a:r>
              <a:rPr lang="it-IT" dirty="0" err="1" smtClean="0"/>
              <a:t>effort…</a:t>
            </a:r>
            <a:endParaRPr lang="it-IT" dirty="0" smtClean="0"/>
          </a:p>
          <a:p>
            <a:endParaRPr lang="it-IT" dirty="0" smtClean="0"/>
          </a:p>
          <a:p>
            <a:r>
              <a:rPr lang="it-IT" dirty="0" smtClean="0"/>
              <a:t>ABR sta per </a:t>
            </a:r>
            <a:r>
              <a:rPr lang="it-IT" dirty="0" err="1" smtClean="0"/>
              <a:t>available</a:t>
            </a:r>
            <a:r>
              <a:rPr lang="it-IT" dirty="0" smtClean="0"/>
              <a:t> bit rate (che comunque garantisce un minimo di </a:t>
            </a:r>
            <a:r>
              <a:rPr lang="it-IT" dirty="0" err="1" smtClean="0"/>
              <a:t>banda…</a:t>
            </a:r>
            <a:r>
              <a:rPr lang="it-IT" dirty="0" smtClean="0"/>
              <a:t>)</a:t>
            </a:r>
          </a:p>
          <a:p>
            <a:endParaRPr lang="it-IT"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7AA19B-706C-4838-B2AA-9FB4EAA6007B}" type="slidenum">
              <a:rPr lang="en-US" altLang="it-IT"/>
              <a:pPr/>
              <a:t>81</a:t>
            </a:fld>
            <a:endParaRPr lang="en-US" altLang="it-IT"/>
          </a:p>
        </p:txBody>
      </p:sp>
      <p:sp>
        <p:nvSpPr>
          <p:cNvPr id="732162" name="Rectangle 2"/>
          <p:cNvSpPr>
            <a:spLocks noGrp="1" noRot="1" noChangeAspect="1" noChangeArrowheads="1" noTextEdit="1"/>
          </p:cNvSpPr>
          <p:nvPr>
            <p:ph type="sldImg"/>
          </p:nvPr>
        </p:nvSpPr>
        <p:spPr>
          <a:ln/>
        </p:spPr>
      </p:sp>
      <p:sp>
        <p:nvSpPr>
          <p:cNvPr id="7321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5CB02-C0FE-4409-8BFF-D5E01FF61BE4}" type="slidenum">
              <a:rPr lang="en-US" altLang="it-IT"/>
              <a:pPr/>
              <a:t>82</a:t>
            </a:fld>
            <a:endParaRPr lang="en-US" altLang="it-IT"/>
          </a:p>
        </p:txBody>
      </p:sp>
      <p:sp>
        <p:nvSpPr>
          <p:cNvPr id="733186" name="Rectangle 2"/>
          <p:cNvSpPr>
            <a:spLocks noGrp="1" noRot="1" noChangeAspect="1" noChangeArrowheads="1" noTextEdit="1"/>
          </p:cNvSpPr>
          <p:nvPr>
            <p:ph type="sldImg"/>
          </p:nvPr>
        </p:nvSpPr>
        <p:spPr>
          <a:ln/>
        </p:spPr>
      </p:sp>
      <p:sp>
        <p:nvSpPr>
          <p:cNvPr id="73318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C’è un errore nel libro, l’ultimo punto della slide dice: “per ciascun vicino y di x”, invece è “per ciascun vicino v di x”</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83</a:t>
            </a:fld>
            <a:endParaRPr lang="en-US" altLang="it-IT"/>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Periodicamente perché, se ci sono perdite nella trasmissione, le tabelle non vengono aggiornate</a:t>
            </a:r>
            <a:r>
              <a:rPr lang="it-IT" baseline="0" dirty="0" smtClean="0"/>
              <a:t> (necessario se si usano comunicazioni </a:t>
            </a:r>
            <a:r>
              <a:rPr lang="it-IT" baseline="0" dirty="0" err="1" smtClean="0"/>
              <a:t>UDP-like</a:t>
            </a:r>
            <a:r>
              <a:rPr lang="it-IT" baseline="0" dirty="0" smtClean="0"/>
              <a:t>)</a:t>
            </a:r>
            <a:endParaRPr lang="it-IT" dirty="0" smtClean="0"/>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84</a:t>
            </a:fld>
            <a:endParaRPr lang="en-US" altLang="it-IT"/>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733043-7FC8-432D-981F-3D2BFB8C9232}" type="slidenum">
              <a:rPr lang="en-US" altLang="it-IT"/>
              <a:pPr/>
              <a:t>86</a:t>
            </a:fld>
            <a:endParaRPr lang="en-US" altLang="it-IT"/>
          </a:p>
        </p:txBody>
      </p:sp>
      <p:sp>
        <p:nvSpPr>
          <p:cNvPr id="652290" name="Rectangle 2"/>
          <p:cNvSpPr>
            <a:spLocks noGrp="1" noRot="1" noChangeAspect="1" noChangeArrowheads="1" noTextEdit="1"/>
          </p:cNvSpPr>
          <p:nvPr>
            <p:ph type="sldImg"/>
          </p:nvPr>
        </p:nvSpPr>
        <p:spPr>
          <a:ln/>
        </p:spPr>
      </p:sp>
      <p:sp>
        <p:nvSpPr>
          <p:cNvPr id="65229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9B0EBE-C313-4AEB-849D-C3F869ECB7DC}" type="slidenum">
              <a:rPr lang="en-US" altLang="it-IT"/>
              <a:pPr/>
              <a:t>87</a:t>
            </a:fld>
            <a:endParaRPr lang="en-US" altLang="it-IT"/>
          </a:p>
        </p:txBody>
      </p:sp>
      <p:sp>
        <p:nvSpPr>
          <p:cNvPr id="653314" name="Rectangle 2"/>
          <p:cNvSpPr>
            <a:spLocks noGrp="1" noRot="1" noChangeAspect="1" noChangeArrowheads="1" noTextEdit="1"/>
          </p:cNvSpPr>
          <p:nvPr>
            <p:ph type="sldImg"/>
          </p:nvPr>
        </p:nvSpPr>
        <p:spPr>
          <a:ln/>
        </p:spPr>
      </p:sp>
      <p:sp>
        <p:nvSpPr>
          <p:cNvPr id="653315" name="Rectangle 3"/>
          <p:cNvSpPr>
            <a:spLocks noGrp="1" noChangeArrowheads="1"/>
          </p:cNvSpPr>
          <p:nvPr>
            <p:ph type="body" idx="1"/>
          </p:nvPr>
        </p:nvSpPr>
        <p:spPr/>
        <p:txBody>
          <a:bodyPr/>
          <a:lstStyle/>
          <a:p>
            <a:r>
              <a:rPr lang="it-IT" dirty="0" smtClean="0"/>
              <a:t>Si vede dall’esempio che converge verso i cammini minimi.</a:t>
            </a:r>
          </a:p>
          <a:p>
            <a:r>
              <a:rPr lang="it-IT" dirty="0" smtClean="0"/>
              <a:t>Al secondo</a:t>
            </a:r>
            <a:r>
              <a:rPr lang="it-IT" baseline="0" dirty="0" smtClean="0"/>
              <a:t> passo solo x e z </a:t>
            </a:r>
            <a:r>
              <a:rPr lang="it-IT" baseline="0" dirty="0" err="1" smtClean="0"/>
              <a:t>reinviano</a:t>
            </a:r>
            <a:r>
              <a:rPr lang="it-IT" baseline="0" dirty="0" smtClean="0"/>
              <a:t> i loro vettori di distanza perché li hanno modificati. Y invece non li ha modificati e non li invia nuovamente.</a:t>
            </a:r>
            <a:endParaRPr lang="it-IT" dirty="0" smtClean="0"/>
          </a:p>
          <a:p>
            <a:endParaRPr lang="it-IT"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Count</a:t>
            </a:r>
            <a:r>
              <a:rPr lang="it-IT" dirty="0" smtClean="0"/>
              <a:t> </a:t>
            </a:r>
            <a:r>
              <a:rPr lang="it-IT" dirty="0" err="1" smtClean="0"/>
              <a:t>to</a:t>
            </a:r>
            <a:r>
              <a:rPr lang="it-IT" dirty="0" smtClean="0"/>
              <a:t> </a:t>
            </a:r>
            <a:r>
              <a:rPr lang="it-IT" dirty="0" err="1" smtClean="0"/>
              <a:t>infinity</a:t>
            </a:r>
            <a:r>
              <a:rPr lang="it-IT" dirty="0" smtClean="0"/>
              <a:t>: </a:t>
            </a:r>
          </a:p>
          <a:p>
            <a:r>
              <a:rPr lang="it-IT" dirty="0" smtClean="0"/>
              <a:t>se i costi y-x e z-x aumentano improvvisamente (vanno a 60 e 50</a:t>
            </a:r>
            <a:r>
              <a:rPr lang="it-IT" baseline="0" dirty="0" smtClean="0"/>
              <a:t> contro vecchi valori di 4 e 5)</a:t>
            </a:r>
          </a:p>
          <a:p>
            <a:r>
              <a:rPr lang="it-IT" baseline="0" dirty="0" smtClean="0"/>
              <a:t>y e z si scambiano ben 44 volte i vettori di distanza prima di accordarsi.</a:t>
            </a:r>
          </a:p>
          <a:p>
            <a:endParaRPr lang="it-IT" dirty="0" smtClean="0"/>
          </a:p>
          <a:p>
            <a:r>
              <a:rPr lang="it-IT" dirty="0" smtClean="0"/>
              <a:t>Nel frattempo i pacchetti entrano in </a:t>
            </a:r>
            <a:r>
              <a:rPr lang="it-IT" dirty="0" err="1" smtClean="0"/>
              <a:t>loop</a:t>
            </a:r>
            <a:r>
              <a:rPr lang="it-IT" dirty="0" smtClean="0"/>
              <a:t> tra y e z</a:t>
            </a:r>
          </a:p>
          <a:p>
            <a:endParaRPr lang="it-IT" dirty="0" smtClean="0"/>
          </a:p>
          <a:p>
            <a:r>
              <a:rPr lang="it-IT" dirty="0" smtClean="0"/>
              <a:t>INVERSIONE avvelenata: </a:t>
            </a:r>
          </a:p>
          <a:p>
            <a:r>
              <a:rPr lang="it-IT" dirty="0" smtClean="0"/>
              <a:t>evita il </a:t>
            </a:r>
            <a:r>
              <a:rPr lang="it-IT" dirty="0" err="1" smtClean="0"/>
              <a:t>loop</a:t>
            </a:r>
            <a:r>
              <a:rPr lang="it-IT" dirty="0" smtClean="0"/>
              <a:t> dei pacchetti e</a:t>
            </a:r>
            <a:r>
              <a:rPr lang="it-IT" baseline="0" dirty="0" smtClean="0"/>
              <a:t> riduce il tempo di convergenza tra y e z</a:t>
            </a:r>
          </a:p>
          <a:p>
            <a:r>
              <a:rPr lang="it-IT" baseline="0" dirty="0" smtClean="0"/>
              <a:t>Ma in una rete grande non risolve il problema del </a:t>
            </a:r>
            <a:r>
              <a:rPr lang="it-IT" baseline="0" dirty="0" err="1" smtClean="0"/>
              <a:t>count</a:t>
            </a:r>
            <a:r>
              <a:rPr lang="it-IT" baseline="0" dirty="0" smtClean="0"/>
              <a:t> </a:t>
            </a:r>
            <a:r>
              <a:rPr lang="it-IT" baseline="0" dirty="0" err="1" smtClean="0"/>
              <a:t>to</a:t>
            </a:r>
            <a:r>
              <a:rPr lang="it-IT" baseline="0" dirty="0" smtClean="0"/>
              <a:t> </a:t>
            </a:r>
            <a:r>
              <a:rPr lang="it-IT" baseline="0" dirty="0" err="1" smtClean="0"/>
              <a:t>infinity</a:t>
            </a:r>
            <a:r>
              <a:rPr lang="it-IT" baseline="0" dirty="0" smtClean="0"/>
              <a:t>  (molti cicli necessari x aggiornare tabelle di nodi lontani tra loro)</a:t>
            </a:r>
            <a:endParaRPr lang="it-IT" dirty="0" smtClean="0"/>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89</a:t>
            </a:fld>
            <a:endParaRPr lang="en-US" altLang="it-IT"/>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LS: </a:t>
            </a:r>
            <a:r>
              <a:rPr lang="it-IT" dirty="0" err="1" smtClean="0"/>
              <a:t>overhead</a:t>
            </a:r>
            <a:r>
              <a:rPr lang="it-IT" dirty="0" smtClean="0"/>
              <a:t> molto elevato, ogni messaggio trasmette l’intera tabella di </a:t>
            </a:r>
            <a:r>
              <a:rPr lang="it-IT" dirty="0" err="1" smtClean="0"/>
              <a:t>routing</a:t>
            </a:r>
            <a:r>
              <a:rPr lang="it-IT" dirty="0" smtClean="0"/>
              <a:t> che deve raggiungere tutti i nodi della rete</a:t>
            </a:r>
          </a:p>
          <a:p>
            <a:r>
              <a:rPr lang="it-IT" dirty="0" smtClean="0"/>
              <a:t>DS: problemi</a:t>
            </a:r>
            <a:r>
              <a:rPr lang="it-IT" baseline="0" dirty="0" smtClean="0"/>
              <a:t> con </a:t>
            </a:r>
            <a:r>
              <a:rPr lang="it-IT" dirty="0" err="1" smtClean="0"/>
              <a:t>loop</a:t>
            </a:r>
            <a:r>
              <a:rPr lang="it-IT" baseline="0" dirty="0" smtClean="0"/>
              <a:t> e propagazione lenta</a:t>
            </a:r>
          </a:p>
          <a:p>
            <a:endParaRPr lang="it-IT" baseline="0" dirty="0" smtClean="0"/>
          </a:p>
          <a:p>
            <a:r>
              <a:rPr lang="it-IT" baseline="0" dirty="0" smtClean="0"/>
              <a:t>Non c’è un chiaro vincitore, vengono usati entrambi</a:t>
            </a:r>
            <a:endParaRPr lang="it-IT" dirty="0" smtClean="0"/>
          </a:p>
          <a:p>
            <a:r>
              <a:rPr lang="it-IT" baseline="0" dirty="0" smtClean="0"/>
              <a:t>DV-&gt; RIP</a:t>
            </a:r>
          </a:p>
          <a:p>
            <a:r>
              <a:rPr lang="it-IT" baseline="0" dirty="0" smtClean="0"/>
              <a:t>LS -&gt; OSPF</a:t>
            </a:r>
            <a:endParaRPr lang="it-IT" dirty="0" smtClean="0"/>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90</a:t>
            </a:fld>
            <a:endParaRPr lang="en-US" altLang="it-IT"/>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FD153-34F7-4BC4-9F03-DC8B77668F18}" type="slidenum">
              <a:rPr lang="en-US" altLang="it-IT"/>
              <a:pPr/>
              <a:t>97</a:t>
            </a:fld>
            <a:endParaRPr lang="en-US" altLang="it-IT"/>
          </a:p>
        </p:txBody>
      </p:sp>
      <p:sp>
        <p:nvSpPr>
          <p:cNvPr id="654338" name="Rectangle 2"/>
          <p:cNvSpPr>
            <a:spLocks noGrp="1" noRot="1" noChangeAspect="1" noChangeArrowheads="1" noTextEdit="1"/>
          </p:cNvSpPr>
          <p:nvPr>
            <p:ph type="sldImg"/>
          </p:nvPr>
        </p:nvSpPr>
        <p:spPr>
          <a:ln/>
        </p:spPr>
      </p:sp>
      <p:sp>
        <p:nvSpPr>
          <p:cNvPr id="65433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OSPF più moderno, sostituirà RIP</a:t>
            </a:r>
          </a:p>
          <a:p>
            <a:r>
              <a:rPr lang="it-IT" dirty="0" smtClean="0"/>
              <a:t>Attualmente RIP in piccoli ISP o sottoreti aziendali</a:t>
            </a:r>
          </a:p>
          <a:p>
            <a:r>
              <a:rPr lang="it-IT" dirty="0" smtClean="0"/>
              <a:t>OSPF in grandi ISP</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100</a:t>
            </a:fld>
            <a:endParaRPr lang="en-US"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AC21A1-CF12-4B87-8849-2DC6CDDD7773}" type="slidenum">
              <a:rPr lang="en-US" altLang="it-IT"/>
              <a:pPr/>
              <a:t>10</a:t>
            </a:fld>
            <a:endParaRPr lang="en-US" altLang="it-IT"/>
          </a:p>
        </p:txBody>
      </p:sp>
      <p:sp>
        <p:nvSpPr>
          <p:cNvPr id="668674" name="Rectangle 2"/>
          <p:cNvSpPr>
            <a:spLocks noGrp="1" noRot="1" noChangeAspect="1" noChangeArrowheads="1" noTextEdit="1"/>
          </p:cNvSpPr>
          <p:nvPr>
            <p:ph type="sldImg"/>
          </p:nvPr>
        </p:nvSpPr>
        <p:spPr>
          <a:ln/>
        </p:spPr>
      </p:sp>
      <p:sp>
        <p:nvSpPr>
          <p:cNvPr id="6686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Il vettore di distanza ha come destinazione le sottoreti, non i router.</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102</a:t>
            </a:fld>
            <a:endParaRPr lang="en-US" altLang="it-IT"/>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In linea di principio 1 riga per ogni sottorete</a:t>
            </a:r>
          </a:p>
          <a:p>
            <a:r>
              <a:rPr lang="it-IT" dirty="0" smtClean="0"/>
              <a:t>In pratica le righe si possono aggregare come avviene normalmente in IP</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104</a:t>
            </a:fld>
            <a:endParaRPr lang="en-US" altLang="it-IT"/>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 costi sui link sono configurati dall’amministratore</a:t>
            </a:r>
            <a:r>
              <a:rPr lang="it-IT" baseline="0" dirty="0" smtClean="0"/>
              <a:t> di rete. Possono essere tutti a 1 (in tal caso è </a:t>
            </a:r>
            <a:r>
              <a:rPr lang="it-IT" baseline="0" dirty="0" err="1" smtClean="0"/>
              <a:t>routing</a:t>
            </a:r>
            <a:r>
              <a:rPr lang="it-IT" baseline="0" dirty="0" smtClean="0"/>
              <a:t> su distanza in hop) o differenti.</a:t>
            </a:r>
            <a:endParaRPr lang="it-IT" dirty="0" smtClean="0"/>
          </a:p>
          <a:p>
            <a:endParaRPr lang="it-IT" dirty="0" smtClean="0"/>
          </a:p>
          <a:p>
            <a:r>
              <a:rPr lang="it-IT" dirty="0" smtClean="0"/>
              <a:t>OSPF implementa quindi un protocollo</a:t>
            </a:r>
            <a:r>
              <a:rPr lang="it-IT" baseline="0" dirty="0" smtClean="0"/>
              <a:t> di livello superiore a IP e gestisce broadcast e affidabilità dei messaggi</a:t>
            </a:r>
            <a:endParaRPr lang="it-IT" dirty="0" smtClean="0"/>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109</a:t>
            </a:fld>
            <a:endParaRPr lang="en-US" altLang="it-IT"/>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TOS: </a:t>
            </a:r>
            <a:r>
              <a:rPr lang="it-IT" dirty="0" err="1" smtClean="0"/>
              <a:t>Type</a:t>
            </a:r>
            <a:r>
              <a:rPr lang="it-IT" dirty="0" smtClean="0"/>
              <a:t> of service, campo dell’</a:t>
            </a:r>
            <a:r>
              <a:rPr lang="it-IT" dirty="0" err="1" smtClean="0"/>
              <a:t>Header</a:t>
            </a:r>
            <a:r>
              <a:rPr lang="it-IT" dirty="0" smtClean="0"/>
              <a:t> IP</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110</a:t>
            </a:fld>
            <a:endParaRPr lang="en-US" altLang="it-IT"/>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Advert</a:t>
            </a:r>
            <a:r>
              <a:rPr lang="it-IT" dirty="0" smtClean="0"/>
              <a:t>: messaggio di annuncio</a:t>
            </a:r>
          </a:p>
          <a:p>
            <a:endParaRPr lang="it-IT" dirty="0" smtClean="0"/>
          </a:p>
          <a:p>
            <a:r>
              <a:rPr lang="it-IT" dirty="0" smtClean="0"/>
              <a:t>I router BGP si scambiano annunci di “rotta” che comprendono un prefisso e attributi</a:t>
            </a:r>
          </a:p>
          <a:p>
            <a:r>
              <a:rPr lang="it-IT" dirty="0" smtClean="0"/>
              <a:t>Gli</a:t>
            </a:r>
            <a:r>
              <a:rPr lang="it-IT" baseline="0" dirty="0" smtClean="0"/>
              <a:t> annunci di rotta si propagano, e ad ogni AS attraversata si aggiunge l’identificatore dell’AS stessa (così si scopre se l’annuncio è duplicato o è in </a:t>
            </a:r>
            <a:r>
              <a:rPr lang="it-IT" baseline="0" dirty="0" err="1" smtClean="0"/>
              <a:t>loop</a:t>
            </a:r>
            <a:r>
              <a:rPr lang="it-IT" baseline="0" dirty="0" smtClean="0"/>
              <a:t>)</a:t>
            </a:r>
          </a:p>
          <a:p>
            <a:endParaRPr lang="it-IT" baseline="0" dirty="0" smtClean="0"/>
          </a:p>
          <a:p>
            <a:r>
              <a:rPr lang="it-IT" baseline="0" dirty="0" smtClean="0"/>
              <a:t>NEXT-HOP: un router ha bisogno di indicare da quale router di confine passare per raggiungere l’altro AS. Tieni conto che ci possono essere più collegamenti tra 2 AS, quindi il router può scegliere il più conveniente.</a:t>
            </a:r>
            <a:endParaRPr lang="it-IT" dirty="0" smtClean="0"/>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117</a:t>
            </a:fld>
            <a:endParaRPr lang="en-US" altLang="it-IT"/>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228600" indent="-228600">
              <a:buAutoNum type="arabicPeriod"/>
            </a:pPr>
            <a:r>
              <a:rPr lang="it-IT" dirty="0" smtClean="0"/>
              <a:t>È una scelta definita per quell’AS (magari impostata dall’amministratore di sistema)</a:t>
            </a:r>
          </a:p>
          <a:p>
            <a:pPr marL="228600" indent="-228600">
              <a:buAutoNum type="arabicPeriod"/>
            </a:pPr>
            <a:r>
              <a:rPr lang="it-IT" dirty="0" smtClean="0"/>
              <a:t>In caso di parità si sceglie il </a:t>
            </a:r>
            <a:r>
              <a:rPr lang="it-IT" dirty="0" err="1" smtClean="0"/>
              <a:t>persorso</a:t>
            </a:r>
            <a:r>
              <a:rPr lang="it-IT" dirty="0" smtClean="0"/>
              <a:t> AS-PATH più breve</a:t>
            </a:r>
          </a:p>
          <a:p>
            <a:pPr marL="228600" indent="-228600">
              <a:buAutoNum type="arabicPeriod"/>
            </a:pPr>
            <a:r>
              <a:rPr lang="it-IT" dirty="0" smtClean="0"/>
              <a:t>In caso di parità si sceglie il router </a:t>
            </a:r>
            <a:r>
              <a:rPr lang="it-IT" dirty="0" err="1" smtClean="0"/>
              <a:t>next</a:t>
            </a:r>
            <a:r>
              <a:rPr lang="it-IT" dirty="0" smtClean="0"/>
              <a:t> hop (nel mio AS) più vicino</a:t>
            </a:r>
          </a:p>
          <a:p>
            <a:pPr marL="228600" indent="-228600">
              <a:buAutoNum type="arabicPeriod"/>
            </a:pPr>
            <a:r>
              <a:rPr lang="it-IT" dirty="0" smtClean="0"/>
              <a:t>Etc.</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118</a:t>
            </a:fld>
            <a:endParaRPr lang="en-US" altLang="it-IT"/>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X,W,Y sono anche dette reti “STUB”: che fanno</a:t>
            </a:r>
            <a:r>
              <a:rPr lang="it-IT" baseline="0" dirty="0" smtClean="0"/>
              <a:t> viaggiare solo il loro traffico (da/per loro stesse)</a:t>
            </a:r>
          </a:p>
          <a:p>
            <a:endParaRPr lang="it-IT" baseline="0" dirty="0" smtClean="0"/>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120</a:t>
            </a:fld>
            <a:endParaRPr lang="en-US" altLang="it-IT"/>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baseline="0" dirty="0" err="1" smtClean="0"/>
              <a:t>…in</a:t>
            </a:r>
            <a:r>
              <a:rPr lang="it-IT" baseline="0" dirty="0" smtClean="0"/>
              <a:t> modo simile a quanto detto, anche B può annunciare a X un cammino W-A-B, ma può voler evitare di mandare un simile annuncio a C</a:t>
            </a:r>
          </a:p>
          <a:p>
            <a:endParaRPr lang="it-IT" baseline="0" dirty="0" smtClean="0"/>
          </a:p>
          <a:p>
            <a:r>
              <a:rPr lang="it-IT" baseline="0" dirty="0" smtClean="0"/>
              <a:t>Non c’è una politica standard. Generalmente un ISP si sobbarca solo il traffico da/per i suoi clienti.</a:t>
            </a:r>
          </a:p>
          <a:p>
            <a:r>
              <a:rPr lang="it-IT" baseline="0" dirty="0" smtClean="0"/>
              <a:t>Due ISP possono poi stipulare accordi specifici che però sono normalmente confidenziali.</a:t>
            </a:r>
          </a:p>
          <a:p>
            <a:endParaRPr lang="it-IT" dirty="0"/>
          </a:p>
        </p:txBody>
      </p:sp>
      <p:sp>
        <p:nvSpPr>
          <p:cNvPr id="4" name="Segnaposto numero diapositiva 3"/>
          <p:cNvSpPr>
            <a:spLocks noGrp="1"/>
          </p:cNvSpPr>
          <p:nvPr>
            <p:ph type="sldNum" sz="quarter" idx="10"/>
          </p:nvPr>
        </p:nvSpPr>
        <p:spPr/>
        <p:txBody>
          <a:bodyPr/>
          <a:lstStyle/>
          <a:p>
            <a:fld id="{BC1B1A0D-66FB-4781-A4DC-ED918DAE2BF8}" type="slidenum">
              <a:rPr lang="en-US" altLang="it-IT" smtClean="0"/>
              <a:pPr/>
              <a:t>121</a:t>
            </a:fld>
            <a:endParaRPr lang="en-US" altLang="it-IT"/>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80343E-66D3-4773-B77E-18BD9074375A}" type="slidenum">
              <a:rPr lang="en-US" altLang="it-IT"/>
              <a:pPr/>
              <a:t>128</a:t>
            </a:fld>
            <a:endParaRPr lang="en-US" altLang="it-IT"/>
          </a:p>
        </p:txBody>
      </p:sp>
      <p:sp>
        <p:nvSpPr>
          <p:cNvPr id="531458"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31459"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3.3 Network Layer: Multicast Routing Algorithms                                                        3-9</a:t>
            </a: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A4EC51-52D2-47B1-9DA9-A420B8B20D07}" type="slidenum">
              <a:rPr lang="en-US" altLang="it-IT"/>
              <a:pPr/>
              <a:t>129</a:t>
            </a:fld>
            <a:endParaRPr lang="en-US" altLang="it-IT"/>
          </a:p>
        </p:txBody>
      </p:sp>
      <p:sp>
        <p:nvSpPr>
          <p:cNvPr id="533506" name="Rectangle 2"/>
          <p:cNvSpPr>
            <a:spLocks noGrp="1" noRot="1" noChangeAspect="1" noChangeArrowheads="1" noTextEdit="1"/>
          </p:cNvSpPr>
          <p:nvPr>
            <p:ph type="sldImg"/>
          </p:nvPr>
        </p:nvSpPr>
        <p:spPr>
          <a:xfrm>
            <a:off x="1066800" y="506413"/>
            <a:ext cx="4802188" cy="3602037"/>
          </a:xfrm>
          <a:ln w="12700" cap="flat">
            <a:solidFill>
              <a:schemeClr val="tx1"/>
            </a:solidFill>
          </a:ln>
        </p:spPr>
      </p:sp>
      <p:sp>
        <p:nvSpPr>
          <p:cNvPr id="533507" name="Rectangle 3"/>
          <p:cNvSpPr>
            <a:spLocks noGrp="1" noChangeArrowheads="1"/>
          </p:cNvSpPr>
          <p:nvPr>
            <p:ph type="body" idx="1"/>
          </p:nvPr>
        </p:nvSpPr>
        <p:spPr>
          <a:xfrm>
            <a:off x="717550" y="4713288"/>
            <a:ext cx="5656263" cy="3586162"/>
          </a:xfrm>
          <a:noFill/>
          <a:ln/>
        </p:spPr>
        <p:txBody>
          <a:bodyPr lIns="92075" tIns="46038" rIns="92075" bIns="46038"/>
          <a:lstStyle/>
          <a:p>
            <a:r>
              <a:rPr lang="en-US" altLang="it-IT" sz="1400" b="1" u="sng"/>
              <a:t>Notes:</a:t>
            </a:r>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endParaRPr lang="en-US" altLang="it-IT" sz="1400" b="1" u="sng"/>
          </a:p>
          <a:p>
            <a:r>
              <a:rPr lang="en-US" altLang="it-IT" i="1"/>
              <a:t>3.3 Network Layer: Multicast Routing Algorithms                                                      3-11</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4-</a:t>
            </a:r>
            <a:fld id="{720968BE-5C78-419C-8D2B-93D45D0743B9}" type="slidenum">
              <a:rPr lang="en-US" altLang="it-IT"/>
              <a:pPr/>
              <a:t>‹N›</a:t>
            </a:fld>
            <a:endParaRPr lang="en-US" alt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4-</a:t>
            </a:r>
            <a:fld id="{EF0F5CBB-BA87-4D29-BD56-922EE138BD13}" type="slidenum">
              <a:rPr lang="en-US" altLang="it-IT"/>
              <a:pPr/>
              <a:t>‹N›</a:t>
            </a:fld>
            <a:endParaRPr lang="en-US" alt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362700" y="228600"/>
            <a:ext cx="1943100" cy="60198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533400" y="228600"/>
            <a:ext cx="5676900" cy="60198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4-</a:t>
            </a:r>
            <a:fld id="{7657366B-66EA-4443-B08F-B30C0D5E1B7C}" type="slidenum">
              <a:rPr lang="en-US" altLang="it-IT"/>
              <a:pPr/>
              <a:t>‹N›</a:t>
            </a:fld>
            <a:endParaRPr lang="en-US" alt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4-</a:t>
            </a:r>
            <a:fld id="{3FEAE73A-7BAA-4F70-A2CB-4E1BFB550292}" type="slidenum">
              <a:rPr lang="en-US" altLang="it-IT"/>
              <a:pPr/>
              <a:t>‹N›</a:t>
            </a:fld>
            <a:endParaRPr lang="en-US" alt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4-</a:t>
            </a:r>
            <a:fld id="{BBC042DB-C43A-45AD-AA6C-F6E6C35F10BF}" type="slidenum">
              <a:rPr lang="en-US" altLang="it-IT"/>
              <a:pPr/>
              <a:t>‹N›</a:t>
            </a:fld>
            <a:endParaRPr lang="en-US" alt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533400" y="1600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495800" y="1600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lvl1pPr>
              <a:defRPr/>
            </a:lvl1pPr>
          </a:lstStyle>
          <a:p>
            <a:endParaRPr lang="en-US" altLang="it-IT"/>
          </a:p>
        </p:txBody>
      </p:sp>
      <p:sp>
        <p:nvSpPr>
          <p:cNvPr id="6" name="Segnaposto piè di pagina 5"/>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r>
              <a:rPr lang="en-US" altLang="it-IT"/>
              <a:t>4-</a:t>
            </a:r>
            <a:fld id="{F81738B7-D8DC-4129-BCF9-518B9EA49854}" type="slidenum">
              <a:rPr lang="en-US" altLang="it-IT"/>
              <a:pPr/>
              <a:t>‹N›</a:t>
            </a:fld>
            <a:endParaRPr lang="en-US" alt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endParaRPr lang="en-US" altLang="it-IT"/>
          </a:p>
        </p:txBody>
      </p:sp>
      <p:sp>
        <p:nvSpPr>
          <p:cNvPr id="8" name="Segnaposto piè di pagina 7"/>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9" name="Segnaposto numero diapositiva 8"/>
          <p:cNvSpPr>
            <a:spLocks noGrp="1"/>
          </p:cNvSpPr>
          <p:nvPr>
            <p:ph type="sldNum" sz="quarter" idx="12"/>
          </p:nvPr>
        </p:nvSpPr>
        <p:spPr/>
        <p:txBody>
          <a:bodyPr/>
          <a:lstStyle>
            <a:lvl1pPr>
              <a:defRPr/>
            </a:lvl1pPr>
          </a:lstStyle>
          <a:p>
            <a:r>
              <a:rPr lang="en-US" altLang="it-IT"/>
              <a:t>4-</a:t>
            </a:r>
            <a:fld id="{6FC653B3-5AB7-47D7-8119-2FB78C0A79A0}" type="slidenum">
              <a:rPr lang="en-US" altLang="it-IT"/>
              <a:pPr/>
              <a:t>‹N›</a:t>
            </a:fld>
            <a:endParaRPr lang="en-US" alt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endParaRPr lang="en-US" altLang="it-IT"/>
          </a:p>
        </p:txBody>
      </p:sp>
      <p:sp>
        <p:nvSpPr>
          <p:cNvPr id="4" name="Segnaposto piè di pagina 3"/>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5" name="Segnaposto numero diapositiva 4"/>
          <p:cNvSpPr>
            <a:spLocks noGrp="1"/>
          </p:cNvSpPr>
          <p:nvPr>
            <p:ph type="sldNum" sz="quarter" idx="12"/>
          </p:nvPr>
        </p:nvSpPr>
        <p:spPr/>
        <p:txBody>
          <a:bodyPr/>
          <a:lstStyle>
            <a:lvl1pPr>
              <a:defRPr/>
            </a:lvl1pPr>
          </a:lstStyle>
          <a:p>
            <a:r>
              <a:rPr lang="en-US" altLang="it-IT"/>
              <a:t>4-</a:t>
            </a:r>
            <a:fld id="{0CC90F4E-85A1-446B-86B3-2364BC01BDCF}" type="slidenum">
              <a:rPr lang="en-US" altLang="it-IT"/>
              <a:pPr/>
              <a:t>‹N›</a:t>
            </a:fld>
            <a:endParaRPr lang="en-US" alt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en-US" altLang="it-IT"/>
          </a:p>
        </p:txBody>
      </p:sp>
      <p:sp>
        <p:nvSpPr>
          <p:cNvPr id="3" name="Segnaposto piè di pagina 2"/>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4" name="Segnaposto numero diapositiva 3"/>
          <p:cNvSpPr>
            <a:spLocks noGrp="1"/>
          </p:cNvSpPr>
          <p:nvPr>
            <p:ph type="sldNum" sz="quarter" idx="12"/>
          </p:nvPr>
        </p:nvSpPr>
        <p:spPr/>
        <p:txBody>
          <a:bodyPr/>
          <a:lstStyle>
            <a:lvl1pPr>
              <a:defRPr/>
            </a:lvl1pPr>
          </a:lstStyle>
          <a:p>
            <a:r>
              <a:rPr lang="en-US" altLang="it-IT"/>
              <a:t>4-</a:t>
            </a:r>
            <a:fld id="{9B6C8800-06B2-476C-A88F-4E2FD48F6294}" type="slidenum">
              <a:rPr lang="en-US" altLang="it-IT"/>
              <a:pPr/>
              <a:t>‹N›</a:t>
            </a:fld>
            <a:endParaRPr lang="en-US" alt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ltLang="it-IT"/>
          </a:p>
        </p:txBody>
      </p:sp>
      <p:sp>
        <p:nvSpPr>
          <p:cNvPr id="6" name="Segnaposto piè di pagina 5"/>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r>
              <a:rPr lang="en-US" altLang="it-IT"/>
              <a:t>4-</a:t>
            </a:r>
            <a:fld id="{67AE3A6A-03DA-42F5-BD9A-95C791D963E9}" type="slidenum">
              <a:rPr lang="en-US" altLang="it-IT"/>
              <a:pPr/>
              <a:t>‹N›</a:t>
            </a:fld>
            <a:endParaRPr lang="en-US" alt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ltLang="it-IT"/>
          </a:p>
        </p:txBody>
      </p:sp>
      <p:sp>
        <p:nvSpPr>
          <p:cNvPr id="6" name="Segnaposto piè di pagina 5"/>
          <p:cNvSpPr>
            <a:spLocks noGrp="1"/>
          </p:cNvSpPr>
          <p:nvPr>
            <p:ph type="ftr" sz="quarter" idx="11"/>
          </p:nvPr>
        </p:nvSpPr>
        <p:spPr/>
        <p:txBody>
          <a:bodyPr/>
          <a:lstStyle>
            <a:lvl1pPr>
              <a:defRPr/>
            </a:lvl1pPr>
          </a:lstStyle>
          <a:p>
            <a:r>
              <a:rPr lang="en-US" altLang="it-IT"/>
              <a:t>Network Layer</a:t>
            </a:r>
            <a:endParaRPr lang="en-US" altLang="it-IT">
              <a:latin typeface="Times New Roman" pitchFamily="18" charset="0"/>
            </a:endParaRPr>
          </a:p>
        </p:txBody>
      </p:sp>
      <p:sp>
        <p:nvSpPr>
          <p:cNvPr id="7" name="Segnaposto numero diapositiva 6"/>
          <p:cNvSpPr>
            <a:spLocks noGrp="1"/>
          </p:cNvSpPr>
          <p:nvPr>
            <p:ph type="sldNum" sz="quarter" idx="12"/>
          </p:nvPr>
        </p:nvSpPr>
        <p:spPr/>
        <p:txBody>
          <a:bodyPr/>
          <a:lstStyle>
            <a:lvl1pPr>
              <a:defRPr/>
            </a:lvl1pPr>
          </a:lstStyle>
          <a:p>
            <a:r>
              <a:rPr lang="en-US" altLang="it-IT"/>
              <a:t>4-</a:t>
            </a:r>
            <a:fld id="{196EFAB5-5482-4A1F-9600-D61D74FFA7C3}" type="slidenum">
              <a:rPr lang="en-US" altLang="it-IT"/>
              <a:pPr/>
              <a:t>‹N›</a:t>
            </a:fld>
            <a:endParaRPr lang="en-US" alt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228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it-IT" smtClean="0"/>
              <a:t>Fare clic per modificare stile</a:t>
            </a:r>
          </a:p>
        </p:txBody>
      </p:sp>
      <p:sp>
        <p:nvSpPr>
          <p:cNvPr id="1027" name="Rectangle 3"/>
          <p:cNvSpPr>
            <a:spLocks noGrp="1" noChangeArrowheads="1"/>
          </p:cNvSpPr>
          <p:nvPr>
            <p:ph type="body" idx="1"/>
          </p:nvPr>
        </p:nvSpPr>
        <p:spPr bwMode="auto">
          <a:xfrm>
            <a:off x="533400" y="1600200"/>
            <a:ext cx="777240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it-IT" smtClean="0"/>
              <a:t>Fare clic per modificare gli stili del testo dello schema</a:t>
            </a:r>
          </a:p>
          <a:p>
            <a:pPr lvl="1"/>
            <a:r>
              <a:rPr lang="en-US" altLang="it-IT" smtClean="0"/>
              <a:t>Secondo livello</a:t>
            </a:r>
          </a:p>
          <a:p>
            <a:pPr lvl="2"/>
            <a:r>
              <a:rPr lang="en-US" altLang="it-IT" smtClean="0"/>
              <a:t>Terzo livello</a:t>
            </a:r>
          </a:p>
          <a:p>
            <a:pPr lvl="3"/>
            <a:r>
              <a:rPr lang="en-US" altLang="it-IT" smtClean="0"/>
              <a:t>Quarto livello</a:t>
            </a:r>
          </a:p>
          <a:p>
            <a:pPr lvl="4"/>
            <a:r>
              <a:rPr lang="en-US" altLang="it-IT" smtClean="0"/>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endParaRPr lang="en-US" altLang="it-IT"/>
          </a:p>
        </p:txBody>
      </p:sp>
      <p:sp>
        <p:nvSpPr>
          <p:cNvPr id="1029" name="Rectangle 5"/>
          <p:cNvSpPr>
            <a:spLocks noGrp="1" noChangeArrowheads="1"/>
          </p:cNvSpPr>
          <p:nvPr>
            <p:ph type="ftr" sz="quarter" idx="3"/>
          </p:nvPr>
        </p:nvSpPr>
        <p:spPr bwMode="auto">
          <a:xfrm>
            <a:off x="5410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r>
              <a:rPr lang="en-US" altLang="it-IT"/>
              <a:t>Network Layer</a:t>
            </a:r>
            <a:endParaRPr lang="en-US" altLang="it-IT">
              <a:latin typeface="Times New Roman" pitchFamily="18" charset="0"/>
            </a:endParaRPr>
          </a:p>
        </p:txBody>
      </p:sp>
      <p:sp>
        <p:nvSpPr>
          <p:cNvPr id="1030" name="Rectangle 6"/>
          <p:cNvSpPr>
            <a:spLocks noGrp="1" noChangeArrowheads="1"/>
          </p:cNvSpPr>
          <p:nvPr>
            <p:ph type="sldNum" sz="quarter" idx="4"/>
          </p:nvPr>
        </p:nvSpPr>
        <p:spPr bwMode="auto">
          <a:xfrm>
            <a:off x="8162925" y="6400800"/>
            <a:ext cx="6762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r>
              <a:rPr lang="en-US" altLang="it-IT"/>
              <a:t>4-</a:t>
            </a:r>
            <a:fld id="{8413B5DB-7741-46E6-BE56-EA764EB58E9C}" type="slidenum">
              <a:rPr lang="en-US" altLang="it-IT"/>
              <a:pPr/>
              <a:t>‹N›</a:t>
            </a:fld>
            <a:endParaRPr lang="en-US"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spcBef>
          <a:spcPct val="0"/>
        </a:spcBef>
        <a:spcAft>
          <a:spcPct val="0"/>
        </a:spcAft>
        <a:defRPr sz="4000" u="sng">
          <a:solidFill>
            <a:schemeClr val="accent2"/>
          </a:solidFill>
          <a:latin typeface="+mj-lt"/>
          <a:ea typeface="+mj-ea"/>
          <a:cs typeface="+mj-cs"/>
        </a:defRPr>
      </a:lvl1pPr>
      <a:lvl2pPr algn="l" rtl="0" eaLnBrk="0" fontAlgn="base" hangingPunct="0">
        <a:spcBef>
          <a:spcPct val="0"/>
        </a:spcBef>
        <a:spcAft>
          <a:spcPct val="0"/>
        </a:spcAft>
        <a:defRPr sz="4000" u="sng">
          <a:solidFill>
            <a:schemeClr val="accent2"/>
          </a:solidFill>
          <a:latin typeface="Comic Sans MS" pitchFamily="66" charset="0"/>
        </a:defRPr>
      </a:lvl2pPr>
      <a:lvl3pPr algn="l" rtl="0" eaLnBrk="0" fontAlgn="base" hangingPunct="0">
        <a:spcBef>
          <a:spcPct val="0"/>
        </a:spcBef>
        <a:spcAft>
          <a:spcPct val="0"/>
        </a:spcAft>
        <a:defRPr sz="4000" u="sng">
          <a:solidFill>
            <a:schemeClr val="accent2"/>
          </a:solidFill>
          <a:latin typeface="Comic Sans MS" pitchFamily="66" charset="0"/>
        </a:defRPr>
      </a:lvl3pPr>
      <a:lvl4pPr algn="l" rtl="0" eaLnBrk="0" fontAlgn="base" hangingPunct="0">
        <a:spcBef>
          <a:spcPct val="0"/>
        </a:spcBef>
        <a:spcAft>
          <a:spcPct val="0"/>
        </a:spcAft>
        <a:defRPr sz="4000" u="sng">
          <a:solidFill>
            <a:schemeClr val="accent2"/>
          </a:solidFill>
          <a:latin typeface="Comic Sans MS" pitchFamily="66" charset="0"/>
        </a:defRPr>
      </a:lvl4pPr>
      <a:lvl5pPr algn="l" rtl="0" eaLnBrk="0" fontAlgn="base" hangingPunct="0">
        <a:spcBef>
          <a:spcPct val="0"/>
        </a:spcBef>
        <a:spcAft>
          <a:spcPct val="0"/>
        </a:spcAft>
        <a:defRPr sz="4000" u="sng">
          <a:solidFill>
            <a:schemeClr val="accent2"/>
          </a:solidFill>
          <a:latin typeface="Comic Sans MS" pitchFamily="66" charset="0"/>
        </a:defRPr>
      </a:lvl5pPr>
      <a:lvl6pPr marL="457200" algn="l" rtl="0" eaLnBrk="0" fontAlgn="base" hangingPunct="0">
        <a:spcBef>
          <a:spcPct val="0"/>
        </a:spcBef>
        <a:spcAft>
          <a:spcPct val="0"/>
        </a:spcAft>
        <a:defRPr sz="4000" u="sng">
          <a:solidFill>
            <a:schemeClr val="accent2"/>
          </a:solidFill>
          <a:latin typeface="Comic Sans MS" pitchFamily="66" charset="0"/>
        </a:defRPr>
      </a:lvl6pPr>
      <a:lvl7pPr marL="914400" algn="l" rtl="0" eaLnBrk="0" fontAlgn="base" hangingPunct="0">
        <a:spcBef>
          <a:spcPct val="0"/>
        </a:spcBef>
        <a:spcAft>
          <a:spcPct val="0"/>
        </a:spcAft>
        <a:defRPr sz="4000" u="sng">
          <a:solidFill>
            <a:schemeClr val="accent2"/>
          </a:solidFill>
          <a:latin typeface="Comic Sans MS" pitchFamily="66" charset="0"/>
        </a:defRPr>
      </a:lvl7pPr>
      <a:lvl8pPr marL="1371600" algn="l" rtl="0" eaLnBrk="0" fontAlgn="base" hangingPunct="0">
        <a:spcBef>
          <a:spcPct val="0"/>
        </a:spcBef>
        <a:spcAft>
          <a:spcPct val="0"/>
        </a:spcAft>
        <a:defRPr sz="4000" u="sng">
          <a:solidFill>
            <a:schemeClr val="accent2"/>
          </a:solidFill>
          <a:latin typeface="Comic Sans MS" pitchFamily="66" charset="0"/>
        </a:defRPr>
      </a:lvl8pPr>
      <a:lvl9pPr marL="1828800" algn="l" rtl="0" eaLnBrk="0" fontAlgn="base" hangingPunct="0">
        <a:spcBef>
          <a:spcPct val="0"/>
        </a:spcBef>
        <a:spcAft>
          <a:spcPct val="0"/>
        </a:spcAft>
        <a:defRPr sz="4000" u="sng">
          <a:solidFill>
            <a:schemeClr val="accent2"/>
          </a:solidFill>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85000"/>
        <a:buFont typeface="ZapfDingbats" pitchFamily="82" charset="2"/>
        <a:buChar char="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ZapfDingbats" pitchFamily="82" charset="2"/>
        <a:buChar char="m"/>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81.bin"/></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82.bin"/></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4.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4.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oleObject" Target="../embeddings/oleObject22.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oleObject" Target="../embeddings/oleObject26.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notesSlide" Target="../notesSlides/notesSlide37.xml"/><Relationship Id="rId7" Type="http://schemas.openxmlformats.org/officeDocument/2006/relationships/oleObject" Target="../embeddings/oleObject30.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oleObject" Target="../embeddings/oleObject29.bin"/><Relationship Id="rId5" Type="http://schemas.openxmlformats.org/officeDocument/2006/relationships/oleObject" Target="../embeddings/oleObject28.bin"/><Relationship Id="rId10" Type="http://schemas.openxmlformats.org/officeDocument/2006/relationships/oleObject" Target="../embeddings/oleObject33.bin"/><Relationship Id="rId4" Type="http://schemas.openxmlformats.org/officeDocument/2006/relationships/oleObject" Target="../embeddings/oleObject27.bin"/><Relationship Id="rId9" Type="http://schemas.openxmlformats.org/officeDocument/2006/relationships/oleObject" Target="../embeddings/oleObject32.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38.xml"/><Relationship Id="rId7" Type="http://schemas.openxmlformats.org/officeDocument/2006/relationships/oleObject" Target="../embeddings/oleObject37.bin"/><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36.bin"/><Relationship Id="rId5" Type="http://schemas.openxmlformats.org/officeDocument/2006/relationships/oleObject" Target="../embeddings/oleObject35.bin"/><Relationship Id="rId10" Type="http://schemas.openxmlformats.org/officeDocument/2006/relationships/oleObject" Target="../embeddings/oleObject40.bin"/><Relationship Id="rId4" Type="http://schemas.openxmlformats.org/officeDocument/2006/relationships/oleObject" Target="../embeddings/oleObject34.bin"/><Relationship Id="rId9" Type="http://schemas.openxmlformats.org/officeDocument/2006/relationships/oleObject" Target="../embeddings/oleObject39.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11.bin"/><Relationship Id="rId3" Type="http://schemas.openxmlformats.org/officeDocument/2006/relationships/oleObject" Target="../embeddings/oleObject1.bin"/><Relationship Id="rId7" Type="http://schemas.openxmlformats.org/officeDocument/2006/relationships/oleObject" Target="../embeddings/oleObject5.bin"/><Relationship Id="rId12" Type="http://schemas.openxmlformats.org/officeDocument/2006/relationships/oleObject" Target="../embeddings/oleObject10.bin"/><Relationship Id="rId17" Type="http://schemas.openxmlformats.org/officeDocument/2006/relationships/oleObject" Target="../embeddings/oleObject15.bin"/><Relationship Id="rId2" Type="http://schemas.openxmlformats.org/officeDocument/2006/relationships/slideLayout" Target="../slideLayouts/slideLayout4.xml"/><Relationship Id="rId16" Type="http://schemas.openxmlformats.org/officeDocument/2006/relationships/oleObject" Target="../embeddings/oleObject14.bin"/><Relationship Id="rId1" Type="http://schemas.openxmlformats.org/officeDocument/2006/relationships/vmlDrawing" Target="../drawings/vmlDrawing1.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5" Type="http://schemas.openxmlformats.org/officeDocument/2006/relationships/oleObject" Target="../embeddings/oleObject1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 Id="rId14" Type="http://schemas.openxmlformats.org/officeDocument/2006/relationships/oleObject" Target="../embeddings/oleObject12.bin"/></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notesSlide" Target="../notesSlides/notesSlide39.xml"/><Relationship Id="rId7" Type="http://schemas.openxmlformats.org/officeDocument/2006/relationships/oleObject" Target="../embeddings/oleObject44.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oleObject43.bin"/><Relationship Id="rId5" Type="http://schemas.openxmlformats.org/officeDocument/2006/relationships/oleObject" Target="../embeddings/oleObject42.bin"/><Relationship Id="rId10" Type="http://schemas.openxmlformats.org/officeDocument/2006/relationships/oleObject" Target="../embeddings/oleObject47.bin"/><Relationship Id="rId4" Type="http://schemas.openxmlformats.org/officeDocument/2006/relationships/oleObject" Target="../embeddings/oleObject41.bin"/><Relationship Id="rId9" Type="http://schemas.openxmlformats.org/officeDocument/2006/relationships/oleObject" Target="../embeddings/oleObject46.bin"/></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notesSlide" Target="../notesSlides/notesSlide40.xml"/><Relationship Id="rId7" Type="http://schemas.openxmlformats.org/officeDocument/2006/relationships/oleObject" Target="../embeddings/oleObject51.bin"/><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oleObject" Target="../embeddings/oleObject50.bin"/><Relationship Id="rId5" Type="http://schemas.openxmlformats.org/officeDocument/2006/relationships/oleObject" Target="../embeddings/oleObject49.bin"/><Relationship Id="rId10" Type="http://schemas.openxmlformats.org/officeDocument/2006/relationships/oleObject" Target="../embeddings/oleObject54.bin"/><Relationship Id="rId4" Type="http://schemas.openxmlformats.org/officeDocument/2006/relationships/oleObject" Target="../embeddings/oleObject48.bin"/><Relationship Id="rId9" Type="http://schemas.openxmlformats.org/officeDocument/2006/relationships/oleObject" Target="../embeddings/oleObject53.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notesSlide" Target="../notesSlides/notesSlide44.xml"/><Relationship Id="rId7" Type="http://schemas.openxmlformats.org/officeDocument/2006/relationships/oleObject" Target="../embeddings/oleObject58.bin"/><Relationship Id="rId12" Type="http://schemas.openxmlformats.org/officeDocument/2006/relationships/oleObject" Target="../embeddings/oleObject63.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57.bin"/><Relationship Id="rId11" Type="http://schemas.openxmlformats.org/officeDocument/2006/relationships/oleObject" Target="../embeddings/oleObject62.bin"/><Relationship Id="rId5" Type="http://schemas.openxmlformats.org/officeDocument/2006/relationships/oleObject" Target="../embeddings/oleObject56.bin"/><Relationship Id="rId10" Type="http://schemas.openxmlformats.org/officeDocument/2006/relationships/oleObject" Target="../embeddings/oleObject61.bin"/><Relationship Id="rId4" Type="http://schemas.openxmlformats.org/officeDocument/2006/relationships/oleObject" Target="../embeddings/oleObject55.bin"/><Relationship Id="rId9" Type="http://schemas.openxmlformats.org/officeDocument/2006/relationships/oleObject" Target="../embeddings/oleObject60.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oleObject" Target="../embeddings/oleObject65.bin"/><Relationship Id="rId4" Type="http://schemas.openxmlformats.org/officeDocument/2006/relationships/oleObject" Target="../embeddings/oleObject64.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68.bin"/><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vmlDrawing" Target="../drawings/vmlDrawing14.vml"/><Relationship Id="rId6" Type="http://schemas.openxmlformats.org/officeDocument/2006/relationships/oleObject" Target="../embeddings/oleObject71.bin"/><Relationship Id="rId5" Type="http://schemas.openxmlformats.org/officeDocument/2006/relationships/oleObject" Target="../embeddings/oleObject70.bin"/><Relationship Id="rId4" Type="http://schemas.openxmlformats.org/officeDocument/2006/relationships/oleObject" Target="../embeddings/oleObject69.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74.bin"/><Relationship Id="rId5" Type="http://schemas.openxmlformats.org/officeDocument/2006/relationships/oleObject" Target="../embeddings/oleObject73.bin"/><Relationship Id="rId4" Type="http://schemas.openxmlformats.org/officeDocument/2006/relationships/oleObject" Target="../embeddings/oleObject72.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oleObject" Target="../embeddings/oleObject76.bin"/><Relationship Id="rId4" Type="http://schemas.openxmlformats.org/officeDocument/2006/relationships/oleObject" Target="../embeddings/oleObject75.bin"/></Relationships>
</file>

<file path=ppt/slides/_rels/slide5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notesSlide" Target="../notesSlides/notesSlide57.xml"/><Relationship Id="rId7" Type="http://schemas.openxmlformats.org/officeDocument/2006/relationships/oleObject" Target="../embeddings/oleObject80.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79.bin"/><Relationship Id="rId5" Type="http://schemas.openxmlformats.org/officeDocument/2006/relationships/oleObject" Target="../embeddings/oleObject78.bin"/><Relationship Id="rId4" Type="http://schemas.openxmlformats.org/officeDocument/2006/relationships/oleObject" Target="../embeddings/oleObject77.bin"/><Relationship Id="rId9" Type="http://schemas.openxmlformats.org/officeDocument/2006/relationships/image" Target="../media/image14.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3"/>
          <p:cNvSpPr>
            <a:spLocks noGrp="1"/>
          </p:cNvSpPr>
          <p:nvPr>
            <p:ph type="sldNum" sz="quarter" idx="12"/>
          </p:nvPr>
        </p:nvSpPr>
        <p:spPr/>
        <p:txBody>
          <a:bodyPr/>
          <a:lstStyle/>
          <a:p>
            <a:r>
              <a:rPr lang="en-US" altLang="it-IT"/>
              <a:t>4-</a:t>
            </a:r>
            <a:fld id="{F9AAA888-02F7-4E65-B5AF-7857D122CFED}" type="slidenum">
              <a:rPr lang="en-US" altLang="it-IT"/>
              <a:pPr/>
              <a:t>1</a:t>
            </a:fld>
            <a:endParaRPr lang="en-US" altLang="it-IT"/>
          </a:p>
        </p:txBody>
      </p:sp>
      <p:sp>
        <p:nvSpPr>
          <p:cNvPr id="566274" name="Rectangle 2"/>
          <p:cNvSpPr>
            <a:spLocks noChangeArrowheads="1"/>
          </p:cNvSpPr>
          <p:nvPr/>
        </p:nvSpPr>
        <p:spPr bwMode="auto">
          <a:xfrm>
            <a:off x="382588" y="493713"/>
            <a:ext cx="5764212" cy="1724025"/>
          </a:xfrm>
          <a:prstGeom prst="rect">
            <a:avLst/>
          </a:prstGeom>
          <a:noFill/>
          <a:ln w="9525">
            <a:noFill/>
            <a:miter lim="800000"/>
            <a:headEnd/>
            <a:tailEnd/>
          </a:ln>
          <a:effectLst/>
        </p:spPr>
        <p:txBody>
          <a:bodyPr anchor="ctr"/>
          <a:lstStyle/>
          <a:p>
            <a:r>
              <a:rPr lang="it-IT" sz="4000">
                <a:solidFill>
                  <a:schemeClr val="accent2"/>
                </a:solidFill>
              </a:rPr>
              <a:t>Capitolo 4</a:t>
            </a:r>
            <a:br>
              <a:rPr lang="it-IT" sz="4000">
                <a:solidFill>
                  <a:schemeClr val="accent2"/>
                </a:solidFill>
              </a:rPr>
            </a:br>
            <a:r>
              <a:rPr lang="it-IT" sz="4000">
                <a:solidFill>
                  <a:schemeClr val="accent2"/>
                </a:solidFill>
              </a:rPr>
              <a:t>Livello di rete</a:t>
            </a:r>
            <a:endParaRPr lang="en-US" sz="4000">
              <a:solidFill>
                <a:schemeClr val="accent2"/>
              </a:solidFill>
            </a:endParaRPr>
          </a:p>
        </p:txBody>
      </p:sp>
      <p:sp>
        <p:nvSpPr>
          <p:cNvPr id="566281" name="Text Box 9"/>
          <p:cNvSpPr txBox="1">
            <a:spLocks noChangeArrowheads="1"/>
          </p:cNvSpPr>
          <p:nvPr/>
        </p:nvSpPr>
        <p:spPr bwMode="auto">
          <a:xfrm>
            <a:off x="376238" y="2593975"/>
            <a:ext cx="5072062" cy="3683000"/>
          </a:xfrm>
          <a:prstGeom prst="rect">
            <a:avLst/>
          </a:prstGeom>
          <a:noFill/>
          <a:ln w="9525">
            <a:noFill/>
            <a:miter lim="800000"/>
            <a:headEnd/>
            <a:tailEnd/>
          </a:ln>
          <a:effectLst/>
        </p:spPr>
        <p:txBody>
          <a:bodyPr>
            <a:spAutoFit/>
          </a:bodyPr>
          <a:lstStyle/>
          <a:p>
            <a:r>
              <a:rPr lang="it-IT" sz="2000" dirty="0">
                <a:latin typeface="Arial" charset="0"/>
              </a:rPr>
              <a:t>Nota per l’utilizzo:</a:t>
            </a:r>
          </a:p>
          <a:p>
            <a:r>
              <a:rPr lang="it-IT" sz="1200" dirty="0">
                <a:latin typeface="Arial" charset="0"/>
              </a:rPr>
              <a:t>Abbiamo preparato queste slide con l’intenzione di renderle disponibili a tutti (professori, studenti, lettori). Sono in formato PowerPoint  in modo che voi possiate aggiungere e cancellare slide (compresa questa) o modificarne il contenuto in base alle vostre esigenze.</a:t>
            </a:r>
          </a:p>
          <a:p>
            <a:r>
              <a:rPr lang="it-IT" sz="1200" dirty="0">
                <a:latin typeface="Arial" charset="0"/>
              </a:rPr>
              <a:t>Come potete facilmente immaginare, da parte nostra abbiamo fatto </a:t>
            </a:r>
            <a:r>
              <a:rPr lang="it-IT" sz="1200" i="1" dirty="0">
                <a:latin typeface="Arial" charset="0"/>
              </a:rPr>
              <a:t>un sacco</a:t>
            </a:r>
            <a:r>
              <a:rPr lang="it-IT" sz="1200" dirty="0">
                <a:latin typeface="Arial" charset="0"/>
              </a:rPr>
              <a:t> di lavoro. In cambio, vi chiediamo solo di rispettare le seguenti condizioni:</a:t>
            </a:r>
          </a:p>
          <a:p>
            <a:pPr>
              <a:buClr>
                <a:schemeClr val="accent2"/>
              </a:buClr>
              <a:buFont typeface="Wingdings" pitchFamily="2" charset="2"/>
              <a:buChar char="q"/>
            </a:pPr>
            <a:r>
              <a:rPr lang="it-IT" sz="1200" dirty="0">
                <a:latin typeface="Arial" charset="0"/>
              </a:rPr>
              <a:t> se utilizzate queste slide (ad esempio, in aula) in una forma sostanzialmente inalterata, fate riferimento alla fonte (dopo tutto, ci piacerebbe che la gente usasse il nostro libro!)</a:t>
            </a:r>
          </a:p>
          <a:p>
            <a:pPr>
              <a:buClr>
                <a:schemeClr val="accent2"/>
              </a:buClr>
              <a:buFont typeface="Wingdings" pitchFamily="2" charset="2"/>
              <a:buChar char="q"/>
            </a:pPr>
            <a:r>
              <a:rPr lang="it-IT" sz="1200" dirty="0">
                <a:latin typeface="Arial" charset="0"/>
              </a:rPr>
              <a:t> se rendete disponibili queste slide in una forma sostanzialmente inalterata su un sito web, indicate che si tratta di un adattamento (o che sono identiche) delle nostre slide, e inserite la nota relativa al copyright. </a:t>
            </a:r>
          </a:p>
          <a:p>
            <a:pPr>
              <a:buClr>
                <a:schemeClr val="accent2"/>
              </a:buClr>
              <a:buFont typeface="Wingdings" pitchFamily="2" charset="2"/>
              <a:buNone/>
            </a:pPr>
            <a:endParaRPr lang="it-IT" sz="1200" dirty="0">
              <a:latin typeface="Arial" charset="0"/>
            </a:endParaRPr>
          </a:p>
          <a:p>
            <a:pPr>
              <a:buClr>
                <a:schemeClr val="accent2"/>
              </a:buClr>
              <a:buFont typeface="Wingdings" pitchFamily="2" charset="2"/>
              <a:buNone/>
            </a:pPr>
            <a:r>
              <a:rPr lang="it-IT" sz="1200" i="1" dirty="0" err="1">
                <a:latin typeface="Arial" charset="0"/>
              </a:rPr>
              <a:t>Thanks</a:t>
            </a:r>
            <a:r>
              <a:rPr lang="it-IT" sz="1200" i="1" dirty="0">
                <a:latin typeface="Arial" charset="0"/>
              </a:rPr>
              <a:t> and </a:t>
            </a:r>
            <a:r>
              <a:rPr lang="it-IT" sz="1200" i="1" dirty="0" err="1">
                <a:latin typeface="Arial" charset="0"/>
              </a:rPr>
              <a:t>enjoy</a:t>
            </a:r>
            <a:r>
              <a:rPr lang="it-IT" sz="1200" i="1" dirty="0">
                <a:latin typeface="Arial" charset="0"/>
              </a:rPr>
              <a:t>!</a:t>
            </a:r>
            <a:r>
              <a:rPr lang="it-IT" sz="1200" dirty="0">
                <a:latin typeface="Arial" charset="0"/>
              </a:rPr>
              <a:t>  JFK/KWR</a:t>
            </a:r>
          </a:p>
          <a:p>
            <a:endParaRPr lang="it-IT" sz="1200" dirty="0">
              <a:latin typeface="Arial" charset="0"/>
            </a:endParaRPr>
          </a:p>
          <a:p>
            <a:r>
              <a:rPr lang="it-IT" sz="1200" dirty="0" err="1">
                <a:latin typeface="Arial" charset="0"/>
              </a:rPr>
              <a:t>All</a:t>
            </a:r>
            <a:r>
              <a:rPr lang="it-IT" sz="1200" dirty="0">
                <a:latin typeface="Arial" charset="0"/>
              </a:rPr>
              <a:t> material copyright 1996-2007</a:t>
            </a:r>
          </a:p>
          <a:p>
            <a:r>
              <a:rPr lang="it-IT" sz="1200" dirty="0" err="1">
                <a:latin typeface="Arial" charset="0"/>
              </a:rPr>
              <a:t>J.F</a:t>
            </a:r>
            <a:r>
              <a:rPr lang="it-IT" sz="1200" dirty="0">
                <a:latin typeface="Arial" charset="0"/>
              </a:rPr>
              <a:t> </a:t>
            </a:r>
            <a:r>
              <a:rPr lang="it-IT" sz="1200" dirty="0" err="1">
                <a:latin typeface="Arial" charset="0"/>
              </a:rPr>
              <a:t>Kurose</a:t>
            </a:r>
            <a:r>
              <a:rPr lang="it-IT" sz="1200" dirty="0">
                <a:latin typeface="Arial" charset="0"/>
              </a:rPr>
              <a:t> and </a:t>
            </a:r>
            <a:r>
              <a:rPr lang="it-IT" sz="1200" dirty="0" err="1">
                <a:latin typeface="Arial" charset="0"/>
              </a:rPr>
              <a:t>K.W.</a:t>
            </a:r>
            <a:r>
              <a:rPr lang="it-IT" sz="1200" dirty="0">
                <a:latin typeface="Arial" charset="0"/>
              </a:rPr>
              <a:t> Ross, </a:t>
            </a:r>
            <a:r>
              <a:rPr lang="it-IT" sz="1200" dirty="0" err="1">
                <a:latin typeface="Arial" charset="0"/>
              </a:rPr>
              <a:t>All</a:t>
            </a:r>
            <a:r>
              <a:rPr lang="it-IT" sz="1200" dirty="0">
                <a:latin typeface="Arial" charset="0"/>
              </a:rPr>
              <a:t> </a:t>
            </a:r>
            <a:r>
              <a:rPr lang="it-IT" sz="1200" dirty="0" err="1">
                <a:latin typeface="Arial" charset="0"/>
              </a:rPr>
              <a:t>Rights</a:t>
            </a:r>
            <a:r>
              <a:rPr lang="it-IT" sz="1200" dirty="0">
                <a:latin typeface="Arial" charset="0"/>
              </a:rPr>
              <a:t> </a:t>
            </a:r>
            <a:r>
              <a:rPr lang="it-IT" sz="1200" dirty="0" err="1">
                <a:latin typeface="Arial" charset="0"/>
              </a:rPr>
              <a:t>Reserved</a:t>
            </a:r>
            <a:endParaRPr lang="it-IT" sz="1200" dirty="0">
              <a:latin typeface="Arial" charset="0"/>
            </a:endParaRPr>
          </a:p>
        </p:txBody>
      </p:sp>
      <p:sp>
        <p:nvSpPr>
          <p:cNvPr id="566282" name="Rectangle 10"/>
          <p:cNvSpPr>
            <a:spLocks noChangeArrowheads="1"/>
          </p:cNvSpPr>
          <p:nvPr/>
        </p:nvSpPr>
        <p:spPr bwMode="auto">
          <a:xfrm>
            <a:off x="6191250" y="4262438"/>
            <a:ext cx="2674938" cy="2051050"/>
          </a:xfrm>
          <a:prstGeom prst="rect">
            <a:avLst/>
          </a:prstGeom>
          <a:noFill/>
          <a:ln w="9525">
            <a:noFill/>
            <a:miter lim="800000"/>
            <a:headEnd/>
            <a:tailEnd/>
          </a:ln>
          <a:effectLst/>
        </p:spPr>
        <p:txBody>
          <a:bodyPr anchor="ctr"/>
          <a:lstStyle/>
          <a:p>
            <a:pPr algn="ctr"/>
            <a:r>
              <a:rPr lang="en-GB" sz="1400" i="1">
                <a:solidFill>
                  <a:srgbClr val="3333CC"/>
                </a:solidFill>
              </a:rPr>
              <a:t>Reti di calcolatori e Internet: Un approccio top-down</a:t>
            </a:r>
            <a:br>
              <a:rPr lang="en-GB" sz="1400" i="1">
                <a:solidFill>
                  <a:srgbClr val="3333CC"/>
                </a:solidFill>
              </a:rPr>
            </a:br>
            <a:r>
              <a:rPr lang="en-GB" sz="1400">
                <a:solidFill>
                  <a:srgbClr val="3333CC"/>
                </a:solidFill>
              </a:rPr>
              <a:t> </a:t>
            </a:r>
            <a:br>
              <a:rPr lang="en-GB" sz="1400">
                <a:solidFill>
                  <a:srgbClr val="3333CC"/>
                </a:solidFill>
              </a:rPr>
            </a:br>
            <a:r>
              <a:rPr lang="en-GB" sz="1400">
                <a:solidFill>
                  <a:srgbClr val="3333CC"/>
                </a:solidFill>
              </a:rPr>
              <a:t>4</a:t>
            </a:r>
            <a:r>
              <a:rPr lang="en-GB" sz="1400" baseline="30000">
                <a:solidFill>
                  <a:srgbClr val="3333CC"/>
                </a:solidFill>
              </a:rPr>
              <a:t>a</a:t>
            </a:r>
            <a:r>
              <a:rPr lang="en-GB" sz="1400">
                <a:solidFill>
                  <a:srgbClr val="3333CC"/>
                </a:solidFill>
              </a:rPr>
              <a:t> edizione </a:t>
            </a:r>
            <a:br>
              <a:rPr lang="en-GB" sz="1400">
                <a:solidFill>
                  <a:srgbClr val="3333CC"/>
                </a:solidFill>
              </a:rPr>
            </a:br>
            <a:r>
              <a:rPr lang="en-GB" sz="1400">
                <a:solidFill>
                  <a:srgbClr val="3333CC"/>
                </a:solidFill>
              </a:rPr>
              <a:t>Jim Kurose, Keith Ross</a:t>
            </a:r>
            <a:br>
              <a:rPr lang="en-GB" sz="1400">
                <a:solidFill>
                  <a:srgbClr val="3333CC"/>
                </a:solidFill>
              </a:rPr>
            </a:br>
            <a:r>
              <a:rPr lang="en-GB" sz="1400">
                <a:solidFill>
                  <a:srgbClr val="3333CC"/>
                </a:solidFill>
              </a:rPr>
              <a:t/>
            </a:r>
            <a:br>
              <a:rPr lang="en-GB" sz="1400">
                <a:solidFill>
                  <a:srgbClr val="3333CC"/>
                </a:solidFill>
              </a:rPr>
            </a:br>
            <a:r>
              <a:rPr lang="en-GB" sz="1100">
                <a:solidFill>
                  <a:srgbClr val="3333CC"/>
                </a:solidFill>
              </a:rPr>
              <a:t>Pearson Paravia Bruno Mondadori Spa</a:t>
            </a:r>
            <a:br>
              <a:rPr lang="en-GB" sz="1100">
                <a:solidFill>
                  <a:srgbClr val="3333CC"/>
                </a:solidFill>
              </a:rPr>
            </a:br>
            <a:r>
              <a:rPr lang="en-GB" sz="1100">
                <a:solidFill>
                  <a:srgbClr val="3333CC"/>
                </a:solidFill>
              </a:rPr>
              <a:t> ©2008 </a:t>
            </a:r>
            <a:br>
              <a:rPr lang="en-GB" sz="1100">
                <a:solidFill>
                  <a:srgbClr val="3333CC"/>
                </a:solidFill>
              </a:rPr>
            </a:br>
            <a:endParaRPr lang="en-US" sz="3200" u="sng">
              <a:solidFill>
                <a:srgbClr val="3333CC"/>
              </a:solidFill>
            </a:endParaRPr>
          </a:p>
        </p:txBody>
      </p:sp>
      <p:pic>
        <p:nvPicPr>
          <p:cNvPr id="566283" name="Picture 11"/>
          <p:cNvPicPr>
            <a:picLocks noChangeAspect="1" noChangeArrowheads="1"/>
          </p:cNvPicPr>
          <p:nvPr/>
        </p:nvPicPr>
        <p:blipFill>
          <a:blip r:embed="rId3" cstate="print"/>
          <a:srcRect/>
          <a:stretch>
            <a:fillRect/>
          </a:stretch>
        </p:blipFill>
        <p:spPr bwMode="auto">
          <a:xfrm>
            <a:off x="6224588" y="361950"/>
            <a:ext cx="2490787" cy="35956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A260D5F9-4874-41A2-805E-9AC19931332D}" type="slidenum">
              <a:rPr lang="en-US" altLang="it-IT"/>
              <a:pPr/>
              <a:t>10</a:t>
            </a:fld>
            <a:endParaRPr lang="en-US" altLang="it-IT"/>
          </a:p>
        </p:txBody>
      </p:sp>
      <p:sp>
        <p:nvSpPr>
          <p:cNvPr id="523270" name="Rectangle 6"/>
          <p:cNvSpPr>
            <a:spLocks noGrp="1" noChangeArrowheads="1"/>
          </p:cNvSpPr>
          <p:nvPr>
            <p:ph type="title"/>
          </p:nvPr>
        </p:nvSpPr>
        <p:spPr>
          <a:noFill/>
          <a:ln/>
        </p:spPr>
        <p:txBody>
          <a:bodyPr/>
          <a:lstStyle/>
          <a:p>
            <a:r>
              <a:rPr lang="en-US" altLang="it-IT"/>
              <a:t>Capitolo 4: Livello di rete</a:t>
            </a:r>
          </a:p>
        </p:txBody>
      </p:sp>
      <p:sp>
        <p:nvSpPr>
          <p:cNvPr id="523272" name="Rectangle 8"/>
          <p:cNvSpPr>
            <a:spLocks noGrp="1" noChangeArrowheads="1"/>
          </p:cNvSpPr>
          <p:nvPr>
            <p:ph type="body" sz="half" idx="1"/>
          </p:nvPr>
        </p:nvSpPr>
        <p:spPr>
          <a:xfrm>
            <a:off x="546100" y="1397000"/>
            <a:ext cx="3810000" cy="4648200"/>
          </a:xfrm>
          <a:noFill/>
          <a:ln/>
        </p:spPr>
        <p:txBody>
          <a:bodyPr/>
          <a:lstStyle/>
          <a:p>
            <a:pPr>
              <a:lnSpc>
                <a:spcPct val="90000"/>
              </a:lnSpc>
              <a:buFont typeface="ZapfDingbats" pitchFamily="82" charset="2"/>
              <a:buNone/>
            </a:pPr>
            <a:r>
              <a:rPr lang="it-IT" sz="2400">
                <a:solidFill>
                  <a:schemeClr val="accent2"/>
                </a:solidFill>
              </a:rPr>
              <a:t>4.1</a:t>
            </a:r>
            <a:r>
              <a:rPr lang="it-IT" sz="2400"/>
              <a:t> Introduzione</a:t>
            </a:r>
          </a:p>
          <a:p>
            <a:pPr>
              <a:lnSpc>
                <a:spcPct val="90000"/>
              </a:lnSpc>
              <a:buFont typeface="ZapfDingbats" pitchFamily="82" charset="2"/>
              <a:buNone/>
            </a:pPr>
            <a:r>
              <a:rPr lang="it-IT" sz="2400">
                <a:solidFill>
                  <a:srgbClr val="FF0000"/>
                </a:solidFill>
              </a:rPr>
              <a:t>4.2 Reti a circuito virtuale e</a:t>
            </a:r>
            <a:br>
              <a:rPr lang="it-IT" sz="2400">
                <a:solidFill>
                  <a:srgbClr val="FF0000"/>
                </a:solidFill>
              </a:rPr>
            </a:br>
            <a:r>
              <a:rPr lang="it-IT" sz="2400">
                <a:solidFill>
                  <a:srgbClr val="FF0000"/>
                </a:solidFill>
              </a:rPr>
              <a:t>a datagramma</a:t>
            </a:r>
          </a:p>
          <a:p>
            <a:pPr>
              <a:lnSpc>
                <a:spcPct val="90000"/>
              </a:lnSpc>
              <a:buFont typeface="ZapfDingbats" pitchFamily="82" charset="2"/>
              <a:buNone/>
            </a:pPr>
            <a:r>
              <a:rPr lang="it-IT" sz="2400">
                <a:solidFill>
                  <a:schemeClr val="accent2"/>
                </a:solidFill>
              </a:rPr>
              <a:t>4.3</a:t>
            </a:r>
            <a:r>
              <a:rPr lang="it-IT" sz="2400"/>
              <a:t> Che cosa si trova all’interno di un router?</a:t>
            </a:r>
          </a:p>
          <a:p>
            <a:pPr>
              <a:lnSpc>
                <a:spcPct val="90000"/>
              </a:lnSpc>
              <a:buFont typeface="ZapfDingbats" pitchFamily="82" charset="2"/>
              <a:buNone/>
            </a:pPr>
            <a:r>
              <a:rPr lang="it-IT" sz="2400">
                <a:solidFill>
                  <a:schemeClr val="accent2"/>
                </a:solidFill>
              </a:rPr>
              <a:t>4.4</a:t>
            </a:r>
            <a:r>
              <a:rPr lang="it-IT" sz="2400"/>
              <a:t> Protocollo Internet (IP)</a:t>
            </a: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p>
        </p:txBody>
      </p:sp>
      <p:sp>
        <p:nvSpPr>
          <p:cNvPr id="523274" name="Rectangle 10"/>
          <p:cNvSpPr>
            <a:spLocks noGrp="1" noChangeArrowheads="1"/>
          </p:cNvSpPr>
          <p:nvPr>
            <p:ph type="body" sz="half" idx="2"/>
          </p:nvPr>
        </p:nvSpPr>
        <p:spPr>
          <a:xfrm>
            <a:off x="4584700" y="1409700"/>
            <a:ext cx="3810000" cy="4648200"/>
          </a:xfrm>
          <a:noFill/>
          <a:ln/>
        </p:spPr>
        <p:txBody>
          <a:bodyPr/>
          <a:lstStyle/>
          <a:p>
            <a:pPr>
              <a:lnSpc>
                <a:spcPct val="90000"/>
              </a:lnSpc>
              <a:buFont typeface="ZapfDingbats" pitchFamily="82" charset="2"/>
              <a:buNone/>
            </a:pPr>
            <a:r>
              <a:rPr lang="it-IT" sz="2400">
                <a:solidFill>
                  <a:schemeClr val="accent2"/>
                </a:solidFill>
              </a:rPr>
              <a:t>4.5</a:t>
            </a:r>
            <a:r>
              <a:rPr lang="it-IT" sz="1800"/>
              <a:t> </a:t>
            </a:r>
            <a:r>
              <a:rPr lang="it-IT" sz="2400"/>
              <a:t>Algoritmi di instradamento</a:t>
            </a:r>
            <a:endParaRPr lang="it-IT" sz="1800"/>
          </a:p>
          <a:p>
            <a:pPr lvl="1">
              <a:lnSpc>
                <a:spcPct val="90000"/>
              </a:lnSpc>
              <a:buFont typeface="Wingdings" pitchFamily="2" charset="2"/>
              <a:buChar char="m"/>
            </a:pPr>
            <a:r>
              <a:rPr lang="it-IT" sz="1800"/>
              <a:t>Stato del collegamento</a:t>
            </a:r>
          </a:p>
          <a:p>
            <a:pPr lvl="1">
              <a:lnSpc>
                <a:spcPct val="90000"/>
              </a:lnSpc>
              <a:buFont typeface="Wingdings" pitchFamily="2" charset="2"/>
              <a:buChar char="m"/>
            </a:pPr>
            <a:r>
              <a:rPr lang="it-IT" sz="1800"/>
              <a:t>Vettore distanza</a:t>
            </a:r>
          </a:p>
          <a:p>
            <a:pPr lvl="1">
              <a:lnSpc>
                <a:spcPct val="90000"/>
              </a:lnSpc>
              <a:buFont typeface="Wingdings" pitchFamily="2" charset="2"/>
              <a:buChar char="m"/>
            </a:pPr>
            <a:r>
              <a:rPr lang="it-IT" sz="1800"/>
              <a:t>Instradamento gerarchico</a:t>
            </a:r>
            <a:endParaRPr lang="it-IT" sz="1600"/>
          </a:p>
          <a:p>
            <a:pPr>
              <a:lnSpc>
                <a:spcPct val="90000"/>
              </a:lnSpc>
              <a:buFont typeface="ZapfDingbats" pitchFamily="82" charset="2"/>
              <a:buNone/>
            </a:pPr>
            <a:r>
              <a:rPr lang="it-IT" sz="2400">
                <a:solidFill>
                  <a:schemeClr val="accent2"/>
                </a:solidFill>
              </a:rPr>
              <a:t>4.6</a:t>
            </a:r>
            <a:r>
              <a:rPr lang="it-IT" sz="1800"/>
              <a:t> </a:t>
            </a:r>
            <a:r>
              <a:rPr lang="it-IT" sz="2400"/>
              <a:t>Instradamento</a:t>
            </a:r>
          </a:p>
          <a:p>
            <a:pPr>
              <a:lnSpc>
                <a:spcPct val="90000"/>
              </a:lnSpc>
              <a:buFont typeface="ZapfDingbats" pitchFamily="82" charset="2"/>
              <a:buNone/>
            </a:pPr>
            <a:r>
              <a:rPr lang="it-IT" sz="2400"/>
              <a:t>	in Internet</a:t>
            </a:r>
          </a:p>
          <a:p>
            <a:pPr lvl="1">
              <a:lnSpc>
                <a:spcPct val="90000"/>
              </a:lnSpc>
              <a:buFont typeface="Wingdings" pitchFamily="2" charset="2"/>
              <a:buChar char="m"/>
            </a:pPr>
            <a:r>
              <a:rPr lang="it-IT" sz="1800"/>
              <a:t>RIP</a:t>
            </a:r>
          </a:p>
          <a:p>
            <a:pPr lvl="1">
              <a:lnSpc>
                <a:spcPct val="90000"/>
              </a:lnSpc>
              <a:buFont typeface="Wingdings" pitchFamily="2" charset="2"/>
              <a:buChar char="m"/>
            </a:pPr>
            <a:r>
              <a:rPr lang="it-IT" sz="1800"/>
              <a:t>OSPF</a:t>
            </a:r>
          </a:p>
          <a:p>
            <a:pPr lvl="1">
              <a:lnSpc>
                <a:spcPct val="90000"/>
              </a:lnSpc>
              <a:buFont typeface="Wingdings" pitchFamily="2" charset="2"/>
              <a:buChar char="m"/>
            </a:pPr>
            <a:r>
              <a:rPr lang="it-IT" sz="1800"/>
              <a:t>BGP</a:t>
            </a:r>
            <a:endParaRPr lang="it-IT" sz="1600"/>
          </a:p>
          <a:p>
            <a:pPr>
              <a:lnSpc>
                <a:spcPct val="90000"/>
              </a:lnSpc>
              <a:buFont typeface="ZapfDingbats" pitchFamily="82" charset="2"/>
              <a:buNone/>
            </a:pPr>
            <a:r>
              <a:rPr lang="it-IT" sz="2400">
                <a:solidFill>
                  <a:schemeClr val="accent2"/>
                </a:solidFill>
              </a:rPr>
              <a:t>4.7</a:t>
            </a:r>
            <a:r>
              <a:rPr lang="it-IT" sz="1800"/>
              <a:t> </a:t>
            </a:r>
            <a:r>
              <a:rPr lang="it-IT" sz="2400"/>
              <a:t>Instradamento broadcast e multicast</a:t>
            </a:r>
          </a:p>
          <a:p>
            <a:pPr>
              <a:lnSpc>
                <a:spcPct val="90000"/>
              </a:lnSpc>
            </a:pPr>
            <a:endParaRPr lang="it-IT" sz="240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347181E7-4348-4CF5-8CC6-DF566EC3F9B5}" type="slidenum">
              <a:rPr lang="en-US" altLang="it-IT"/>
              <a:pPr/>
              <a:t>100</a:t>
            </a:fld>
            <a:endParaRPr lang="en-US" altLang="it-IT"/>
          </a:p>
        </p:txBody>
      </p:sp>
      <p:sp>
        <p:nvSpPr>
          <p:cNvPr id="485378" name="Rectangle 2"/>
          <p:cNvSpPr>
            <a:spLocks noGrp="1" noChangeArrowheads="1"/>
          </p:cNvSpPr>
          <p:nvPr>
            <p:ph type="title"/>
          </p:nvPr>
        </p:nvSpPr>
        <p:spPr/>
        <p:txBody>
          <a:bodyPr/>
          <a:lstStyle/>
          <a:p>
            <a:r>
              <a:rPr lang="it-IT"/>
              <a:t>Instradamento in Internet</a:t>
            </a:r>
            <a:endParaRPr lang="en-US">
              <a:solidFill>
                <a:srgbClr val="FF0000"/>
              </a:solidFill>
            </a:endParaRPr>
          </a:p>
        </p:txBody>
      </p:sp>
      <p:sp>
        <p:nvSpPr>
          <p:cNvPr id="485379" name="Rectangle 3"/>
          <p:cNvSpPr>
            <a:spLocks noGrp="1" noChangeArrowheads="1"/>
          </p:cNvSpPr>
          <p:nvPr>
            <p:ph type="body" idx="1"/>
          </p:nvPr>
        </p:nvSpPr>
        <p:spPr/>
        <p:txBody>
          <a:bodyPr/>
          <a:lstStyle/>
          <a:p>
            <a:pPr>
              <a:buFont typeface="Wingdings" pitchFamily="2" charset="2"/>
              <a:buChar char="r"/>
            </a:pPr>
            <a:r>
              <a:rPr lang="it-IT" sz="2400" dirty="0"/>
              <a:t>I protocolli d’instradamento </a:t>
            </a:r>
            <a:r>
              <a:rPr lang="it-IT" sz="2400" dirty="0" err="1"/>
              <a:t>intra-AS</a:t>
            </a:r>
            <a:r>
              <a:rPr lang="it-IT" sz="2400" dirty="0"/>
              <a:t> sono noti anche come </a:t>
            </a:r>
            <a:r>
              <a:rPr lang="it-IT" sz="2400" dirty="0">
                <a:solidFill>
                  <a:srgbClr val="FF0000"/>
                </a:solidFill>
              </a:rPr>
              <a:t>protocolli gateway interni (IGP)</a:t>
            </a:r>
            <a:endParaRPr lang="it-IT" sz="2400" dirty="0">
              <a:solidFill>
                <a:srgbClr val="CC0000"/>
              </a:solidFill>
            </a:endParaRPr>
          </a:p>
          <a:p>
            <a:pPr>
              <a:buFont typeface="Wingdings" pitchFamily="2" charset="2"/>
              <a:buChar char="r"/>
            </a:pPr>
            <a:r>
              <a:rPr lang="it-IT" sz="2400" dirty="0"/>
              <a:t>I protocolli </a:t>
            </a:r>
            <a:r>
              <a:rPr lang="it-IT" sz="2400" dirty="0" err="1"/>
              <a:t>intra-AS</a:t>
            </a:r>
            <a:r>
              <a:rPr lang="it-IT" sz="2400" dirty="0"/>
              <a:t> più comuni sono:</a:t>
            </a:r>
          </a:p>
          <a:p>
            <a:pPr lvl="1">
              <a:buFont typeface="Wingdings" pitchFamily="2" charset="2"/>
              <a:buChar char="m"/>
            </a:pPr>
            <a:r>
              <a:rPr lang="it-IT" dirty="0"/>
              <a:t>RIP: </a:t>
            </a:r>
            <a:r>
              <a:rPr lang="it-IT" dirty="0" err="1"/>
              <a:t>routing</a:t>
            </a:r>
            <a:r>
              <a:rPr lang="it-IT" dirty="0"/>
              <a:t> information </a:t>
            </a:r>
            <a:r>
              <a:rPr lang="it-IT" dirty="0" err="1"/>
              <a:t>protocol</a:t>
            </a:r>
            <a:endParaRPr lang="it-IT" sz="2000" dirty="0"/>
          </a:p>
          <a:p>
            <a:pPr lvl="1">
              <a:lnSpc>
                <a:spcPct val="20000"/>
              </a:lnSpc>
              <a:buFont typeface="Wingdings" pitchFamily="2" charset="2"/>
              <a:buChar char="m"/>
            </a:pPr>
            <a:endParaRPr lang="it-IT" sz="2000" dirty="0"/>
          </a:p>
          <a:p>
            <a:pPr lvl="1">
              <a:buFont typeface="Wingdings" pitchFamily="2" charset="2"/>
              <a:buChar char="m"/>
            </a:pPr>
            <a:r>
              <a:rPr lang="it-IT" dirty="0"/>
              <a:t>OSPF: open </a:t>
            </a:r>
            <a:r>
              <a:rPr lang="it-IT" dirty="0" err="1"/>
              <a:t>shortest</a:t>
            </a:r>
            <a:r>
              <a:rPr lang="it-IT" dirty="0"/>
              <a:t> </a:t>
            </a:r>
            <a:r>
              <a:rPr lang="it-IT" dirty="0" err="1"/>
              <a:t>path</a:t>
            </a:r>
            <a:r>
              <a:rPr lang="it-IT" dirty="0"/>
              <a:t> first</a:t>
            </a:r>
            <a:endParaRPr lang="it-IT" sz="2000" dirty="0"/>
          </a:p>
          <a:p>
            <a:pPr lvl="1">
              <a:lnSpc>
                <a:spcPct val="40000"/>
              </a:lnSpc>
              <a:buFont typeface="Wingdings" pitchFamily="2" charset="2"/>
              <a:buChar char="m"/>
            </a:pPr>
            <a:endParaRPr lang="it-IT" sz="2000" dirty="0"/>
          </a:p>
          <a:p>
            <a:pPr lvl="1">
              <a:buFont typeface="Wingdings" pitchFamily="2" charset="2"/>
              <a:buChar char="m"/>
            </a:pPr>
            <a:r>
              <a:rPr lang="it-IT" dirty="0"/>
              <a:t>IGRP: </a:t>
            </a:r>
            <a:r>
              <a:rPr lang="it-IT" dirty="0" err="1"/>
              <a:t>Interior</a:t>
            </a:r>
            <a:r>
              <a:rPr lang="it-IT" dirty="0"/>
              <a:t> Gateway </a:t>
            </a:r>
            <a:r>
              <a:rPr lang="it-IT" dirty="0" err="1"/>
              <a:t>Routing</a:t>
            </a:r>
            <a:r>
              <a:rPr lang="it-IT" dirty="0"/>
              <a:t> </a:t>
            </a:r>
            <a:r>
              <a:rPr lang="it-IT" dirty="0" err="1"/>
              <a:t>Protocol</a:t>
            </a:r>
            <a:r>
              <a:rPr lang="it-IT" dirty="0"/>
              <a:t> (di proprietà Cisco)</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AB8E92E6-5BCF-4810-A6D3-EB483BE1B1FA}" type="slidenum">
              <a:rPr lang="en-US" altLang="it-IT"/>
              <a:pPr/>
              <a:t>101</a:t>
            </a:fld>
            <a:endParaRPr lang="en-US" altLang="it-IT"/>
          </a:p>
        </p:txBody>
      </p:sp>
      <p:sp>
        <p:nvSpPr>
          <p:cNvPr id="596998" name="Rectangle 6"/>
          <p:cNvSpPr>
            <a:spLocks noGrp="1" noChangeArrowheads="1"/>
          </p:cNvSpPr>
          <p:nvPr>
            <p:ph type="title"/>
          </p:nvPr>
        </p:nvSpPr>
        <p:spPr>
          <a:noFill/>
          <a:ln/>
        </p:spPr>
        <p:txBody>
          <a:bodyPr/>
          <a:lstStyle/>
          <a:p>
            <a:r>
              <a:rPr lang="en-US" altLang="it-IT"/>
              <a:t>Capitolo 4: Livello di rete</a:t>
            </a:r>
          </a:p>
        </p:txBody>
      </p:sp>
      <p:sp>
        <p:nvSpPr>
          <p:cNvPr id="597000"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97002" name="Rectangle 10"/>
          <p:cNvSpPr>
            <a:spLocks noGrp="1" noChangeArrowheads="1"/>
          </p:cNvSpPr>
          <p:nvPr>
            <p:ph type="body" sz="half" idx="2"/>
          </p:nvPr>
        </p:nvSpPr>
        <p:spPr>
          <a:xfrm>
            <a:off x="4495800" y="1612900"/>
            <a:ext cx="3810000" cy="4648200"/>
          </a:xfrm>
          <a:noFill/>
          <a:ln/>
        </p:spPr>
        <p:txBody>
          <a:bodyPr/>
          <a:lstStyle/>
          <a:p>
            <a:pPr>
              <a:lnSpc>
                <a:spcPct val="90000"/>
              </a:lnSpc>
              <a:buFont typeface="ZapfDingbats" pitchFamily="82" charset="2"/>
              <a:buNone/>
            </a:pPr>
            <a:r>
              <a:rPr lang="it-IT" sz="2400">
                <a:solidFill>
                  <a:schemeClr val="accent2"/>
                </a:solidFill>
              </a:rPr>
              <a:t>4.5</a:t>
            </a:r>
            <a:r>
              <a:rPr lang="it-IT" sz="2000"/>
              <a:t> </a:t>
            </a:r>
            <a:r>
              <a:rPr lang="it-IT" sz="2400"/>
              <a:t>Algoritmi di instradamento</a:t>
            </a:r>
            <a:endParaRPr lang="it-IT" sz="2000"/>
          </a:p>
          <a:p>
            <a:pPr lvl="1">
              <a:lnSpc>
                <a:spcPct val="90000"/>
              </a:lnSpc>
              <a:buFont typeface="Wingdings" pitchFamily="2" charset="2"/>
              <a:buChar char="m"/>
            </a:pPr>
            <a:r>
              <a:rPr lang="it-IT" sz="2000"/>
              <a:t>Stato del collegamento</a:t>
            </a:r>
            <a:endParaRPr lang="it-IT" sz="2000">
              <a:solidFill>
                <a:srgbClr val="FF0000"/>
              </a:solidFill>
            </a:endParaRP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endParaRPr lang="it-IT" sz="2000">
              <a:solidFill>
                <a:srgbClr val="FF0000"/>
              </a:solidFill>
            </a:endParaRPr>
          </a:p>
          <a:p>
            <a:pPr>
              <a:lnSpc>
                <a:spcPct val="90000"/>
              </a:lnSpc>
              <a:buFont typeface="ZapfDingbats" pitchFamily="82" charset="2"/>
              <a:buNone/>
            </a:pPr>
            <a:r>
              <a:rPr lang="it-IT" sz="2400">
                <a:solidFill>
                  <a:srgbClr val="FF0000"/>
                </a:solidFill>
              </a:rPr>
              <a:t>4.6</a:t>
            </a:r>
            <a:r>
              <a:rPr lang="it-IT" sz="2000">
                <a:solidFill>
                  <a:srgbClr val="FF0000"/>
                </a:solidFill>
              </a:rPr>
              <a:t> </a:t>
            </a:r>
            <a:r>
              <a:rPr lang="it-IT" sz="2400">
                <a:solidFill>
                  <a:srgbClr val="FF0000"/>
                </a:solidFill>
              </a:rPr>
              <a:t>Instradamento in Internet</a:t>
            </a:r>
            <a:endParaRPr lang="it-IT" sz="2000">
              <a:solidFill>
                <a:schemeClr val="accent2"/>
              </a:solidFill>
            </a:endParaRPr>
          </a:p>
          <a:p>
            <a:pPr lvl="1">
              <a:lnSpc>
                <a:spcPct val="90000"/>
              </a:lnSpc>
              <a:buFont typeface="Wingdings" pitchFamily="2" charset="2"/>
              <a:buChar char="m"/>
            </a:pPr>
            <a:r>
              <a:rPr lang="it-IT" sz="2000">
                <a:solidFill>
                  <a:srgbClr val="FF0000"/>
                </a:solidFill>
              </a:rPr>
              <a:t>RIP</a:t>
            </a:r>
            <a:endParaRPr lang="it-IT" sz="2000"/>
          </a:p>
          <a:p>
            <a:pPr lvl="1">
              <a:lnSpc>
                <a:spcPct val="90000"/>
              </a:lnSpc>
              <a:buFont typeface="Wingdings" pitchFamily="2" charset="2"/>
              <a:buChar char="m"/>
            </a:pPr>
            <a:r>
              <a:rPr lang="it-IT" sz="2000"/>
              <a:t>OSPF</a:t>
            </a: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a:t>
            </a:r>
            <a:r>
              <a:rPr lang="it-IT" sz="2000">
                <a:solidFill>
                  <a:schemeClr val="accent2"/>
                </a:solidFill>
              </a:rPr>
              <a:t> </a:t>
            </a:r>
            <a:r>
              <a:rPr lang="it-IT" sz="2400"/>
              <a:t>Instradamento broadcast e multicast</a:t>
            </a:r>
            <a:endParaRPr lang="it-IT" sz="2000">
              <a:solidFill>
                <a:schemeClr val="accent2"/>
              </a:solidFill>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egnaposto numero diapositiva 5"/>
          <p:cNvSpPr>
            <a:spLocks noGrp="1"/>
          </p:cNvSpPr>
          <p:nvPr>
            <p:ph type="sldNum" sz="quarter" idx="12"/>
          </p:nvPr>
        </p:nvSpPr>
        <p:spPr/>
        <p:txBody>
          <a:bodyPr/>
          <a:lstStyle/>
          <a:p>
            <a:r>
              <a:rPr lang="en-US" altLang="it-IT"/>
              <a:t>4-</a:t>
            </a:r>
            <a:fld id="{82B773D1-D24D-411A-8888-D306BF5E6123}" type="slidenum">
              <a:rPr lang="en-US" altLang="it-IT"/>
              <a:pPr/>
              <a:t>102</a:t>
            </a:fld>
            <a:endParaRPr lang="en-US" altLang="it-IT"/>
          </a:p>
        </p:txBody>
      </p:sp>
      <p:sp>
        <p:nvSpPr>
          <p:cNvPr id="486402" name="Rectangle 2"/>
          <p:cNvSpPr>
            <a:spLocks noGrp="1" noChangeArrowheads="1"/>
          </p:cNvSpPr>
          <p:nvPr>
            <p:ph type="title"/>
          </p:nvPr>
        </p:nvSpPr>
        <p:spPr>
          <a:xfrm>
            <a:off x="533400" y="228600"/>
            <a:ext cx="8170863" cy="1143000"/>
          </a:xfrm>
        </p:spPr>
        <p:txBody>
          <a:bodyPr/>
          <a:lstStyle/>
          <a:p>
            <a:r>
              <a:rPr lang="en-US" altLang="it-IT" sz="3600"/>
              <a:t>RIP (Routing Information Protocol)</a:t>
            </a:r>
          </a:p>
        </p:txBody>
      </p:sp>
      <p:sp>
        <p:nvSpPr>
          <p:cNvPr id="486403" name="Rectangle 3"/>
          <p:cNvSpPr>
            <a:spLocks noGrp="1" noChangeArrowheads="1"/>
          </p:cNvSpPr>
          <p:nvPr>
            <p:ph type="body" idx="1"/>
          </p:nvPr>
        </p:nvSpPr>
        <p:spPr>
          <a:xfrm>
            <a:off x="533400" y="1600200"/>
            <a:ext cx="8229600" cy="1695450"/>
          </a:xfrm>
        </p:spPr>
        <p:txBody>
          <a:bodyPr/>
          <a:lstStyle/>
          <a:p>
            <a:pPr>
              <a:lnSpc>
                <a:spcPct val="90000"/>
              </a:lnSpc>
              <a:buFont typeface="Wingdings" pitchFamily="2" charset="2"/>
              <a:buChar char="r"/>
            </a:pPr>
            <a:r>
              <a:rPr lang="it-IT" sz="2200"/>
              <a:t>È un protocollo a vettore distanza.</a:t>
            </a:r>
          </a:p>
          <a:p>
            <a:pPr>
              <a:lnSpc>
                <a:spcPct val="90000"/>
              </a:lnSpc>
              <a:buFont typeface="Wingdings" pitchFamily="2" charset="2"/>
              <a:buChar char="r"/>
            </a:pPr>
            <a:r>
              <a:rPr lang="it-IT" sz="2200"/>
              <a:t>È tipicamente incluso in UNIX BSD dal 1982.</a:t>
            </a:r>
          </a:p>
          <a:p>
            <a:pPr>
              <a:lnSpc>
                <a:spcPct val="90000"/>
              </a:lnSpc>
              <a:buFont typeface="Wingdings" pitchFamily="2" charset="2"/>
              <a:buChar char="r"/>
            </a:pPr>
            <a:r>
              <a:rPr lang="it-IT" sz="2200"/>
              <a:t>Conteggio degli hop come metrica di costo (max = 15 hop)</a:t>
            </a:r>
            <a:endParaRPr lang="it-IT" sz="2400"/>
          </a:p>
          <a:p>
            <a:pPr lvl="1">
              <a:lnSpc>
                <a:spcPct val="90000"/>
              </a:lnSpc>
              <a:buFont typeface="ZapfDingbats" pitchFamily="82" charset="2"/>
              <a:buNone/>
            </a:pPr>
            <a:endParaRPr lang="en-US" sz="2000" i="1">
              <a:solidFill>
                <a:schemeClr val="accent2"/>
              </a:solidFill>
            </a:endParaRPr>
          </a:p>
          <a:p>
            <a:pPr>
              <a:lnSpc>
                <a:spcPct val="90000"/>
              </a:lnSpc>
              <a:buFont typeface="ZapfDingbats" pitchFamily="82" charset="2"/>
              <a:buNone/>
            </a:pPr>
            <a:endParaRPr lang="en-US" sz="2400"/>
          </a:p>
        </p:txBody>
      </p:sp>
      <p:grpSp>
        <p:nvGrpSpPr>
          <p:cNvPr id="486404" name="Group 4"/>
          <p:cNvGrpSpPr>
            <a:grpSpLocks/>
          </p:cNvGrpSpPr>
          <p:nvPr/>
        </p:nvGrpSpPr>
        <p:grpSpPr bwMode="auto">
          <a:xfrm>
            <a:off x="801688" y="3554413"/>
            <a:ext cx="7261225" cy="2770187"/>
            <a:chOff x="432" y="1152"/>
            <a:chExt cx="4574" cy="1745"/>
          </a:xfrm>
        </p:grpSpPr>
        <p:grpSp>
          <p:nvGrpSpPr>
            <p:cNvPr id="486405" name="Group 5"/>
            <p:cNvGrpSpPr>
              <a:grpSpLocks/>
            </p:cNvGrpSpPr>
            <p:nvPr/>
          </p:nvGrpSpPr>
          <p:grpSpPr bwMode="auto">
            <a:xfrm>
              <a:off x="432" y="1152"/>
              <a:ext cx="2688" cy="1745"/>
              <a:chOff x="1824" y="912"/>
              <a:chExt cx="2688" cy="1745"/>
            </a:xfrm>
          </p:grpSpPr>
          <p:sp>
            <p:nvSpPr>
              <p:cNvPr id="486406" name="Freeform 6"/>
              <p:cNvSpPr>
                <a:spLocks/>
              </p:cNvSpPr>
              <p:nvPr/>
            </p:nvSpPr>
            <p:spPr bwMode="auto">
              <a:xfrm>
                <a:off x="1824" y="912"/>
                <a:ext cx="2688" cy="1745"/>
              </a:xfrm>
              <a:custGeom>
                <a:avLst/>
                <a:gdLst/>
                <a:ahLst/>
                <a:cxnLst>
                  <a:cxn ang="0">
                    <a:pos x="0" y="624"/>
                  </a:cxn>
                  <a:cxn ang="0">
                    <a:pos x="219" y="321"/>
                  </a:cxn>
                  <a:cxn ang="0">
                    <a:pos x="529" y="35"/>
                  </a:cxn>
                  <a:cxn ang="0">
                    <a:pos x="1551" y="111"/>
                  </a:cxn>
                  <a:cxn ang="0">
                    <a:pos x="1968" y="483"/>
                  </a:cxn>
                  <a:cxn ang="0">
                    <a:pos x="2199" y="906"/>
                  </a:cxn>
                  <a:cxn ang="0">
                    <a:pos x="1659" y="1314"/>
                  </a:cxn>
                  <a:cxn ang="0">
                    <a:pos x="993" y="1386"/>
                  </a:cxn>
                  <a:cxn ang="0">
                    <a:pos x="465" y="1356"/>
                  </a:cxn>
                  <a:cxn ang="0">
                    <a:pos x="102" y="1068"/>
                  </a:cxn>
                  <a:cxn ang="0">
                    <a:pos x="0" y="624"/>
                  </a:cxn>
                </a:cxnLst>
                <a:rect l="0" t="0" r="r" b="b"/>
                <a:pathLst>
                  <a:path w="2250" h="1409">
                    <a:moveTo>
                      <a:pt x="0" y="624"/>
                    </a:moveTo>
                    <a:cubicBezTo>
                      <a:pt x="5" y="506"/>
                      <a:pt x="131" y="419"/>
                      <a:pt x="219" y="321"/>
                    </a:cubicBezTo>
                    <a:cubicBezTo>
                      <a:pt x="307" y="223"/>
                      <a:pt x="307" y="70"/>
                      <a:pt x="529" y="35"/>
                    </a:cubicBezTo>
                    <a:cubicBezTo>
                      <a:pt x="751" y="0"/>
                      <a:pt x="1311" y="36"/>
                      <a:pt x="1551" y="111"/>
                    </a:cubicBezTo>
                    <a:cubicBezTo>
                      <a:pt x="1791" y="186"/>
                      <a:pt x="1860" y="351"/>
                      <a:pt x="1968" y="483"/>
                    </a:cubicBezTo>
                    <a:cubicBezTo>
                      <a:pt x="2076" y="615"/>
                      <a:pt x="2250" y="767"/>
                      <a:pt x="2199" y="906"/>
                    </a:cubicBezTo>
                    <a:cubicBezTo>
                      <a:pt x="2148" y="1045"/>
                      <a:pt x="1860" y="1234"/>
                      <a:pt x="1659" y="1314"/>
                    </a:cubicBezTo>
                    <a:cubicBezTo>
                      <a:pt x="1458" y="1394"/>
                      <a:pt x="1192" y="1379"/>
                      <a:pt x="993" y="1386"/>
                    </a:cubicBezTo>
                    <a:cubicBezTo>
                      <a:pt x="794" y="1393"/>
                      <a:pt x="613" y="1409"/>
                      <a:pt x="465" y="1356"/>
                    </a:cubicBezTo>
                    <a:cubicBezTo>
                      <a:pt x="317" y="1303"/>
                      <a:pt x="180" y="1190"/>
                      <a:pt x="102" y="1068"/>
                    </a:cubicBezTo>
                    <a:cubicBezTo>
                      <a:pt x="24" y="946"/>
                      <a:pt x="21" y="716"/>
                      <a:pt x="0" y="624"/>
                    </a:cubicBezTo>
                    <a:close/>
                  </a:path>
                </a:pathLst>
              </a:custGeom>
              <a:solidFill>
                <a:srgbClr val="99CCFF"/>
              </a:solidFill>
              <a:ln w="9525">
                <a:noFill/>
                <a:round/>
                <a:headEnd/>
                <a:tailEnd/>
              </a:ln>
              <a:effectLst/>
            </p:spPr>
            <p:txBody>
              <a:bodyPr wrap="none" anchor="ctr"/>
              <a:lstStyle/>
              <a:p>
                <a:endParaRPr lang="it-IT"/>
              </a:p>
            </p:txBody>
          </p:sp>
          <p:sp>
            <p:nvSpPr>
              <p:cNvPr id="486407" name="Oval 7"/>
              <p:cNvSpPr>
                <a:spLocks noChangeArrowheads="1"/>
              </p:cNvSpPr>
              <p:nvPr/>
            </p:nvSpPr>
            <p:spPr bwMode="auto">
              <a:xfrm>
                <a:off x="2566" y="218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08" name="Line 8"/>
              <p:cNvSpPr>
                <a:spLocks noChangeShapeType="1"/>
              </p:cNvSpPr>
              <p:nvPr/>
            </p:nvSpPr>
            <p:spPr bwMode="auto">
              <a:xfrm>
                <a:off x="2566" y="2179"/>
                <a:ext cx="0" cy="50"/>
              </a:xfrm>
              <a:prstGeom prst="line">
                <a:avLst/>
              </a:prstGeom>
              <a:noFill/>
              <a:ln w="12700">
                <a:solidFill>
                  <a:schemeClr val="tx1"/>
                </a:solidFill>
                <a:round/>
                <a:headEnd/>
                <a:tailEnd/>
              </a:ln>
              <a:effectLst/>
            </p:spPr>
            <p:txBody>
              <a:bodyPr wrap="none" anchor="ctr"/>
              <a:lstStyle/>
              <a:p>
                <a:endParaRPr lang="it-IT"/>
              </a:p>
            </p:txBody>
          </p:sp>
          <p:sp>
            <p:nvSpPr>
              <p:cNvPr id="486409" name="Line 9"/>
              <p:cNvSpPr>
                <a:spLocks noChangeShapeType="1"/>
              </p:cNvSpPr>
              <p:nvPr/>
            </p:nvSpPr>
            <p:spPr bwMode="auto">
              <a:xfrm>
                <a:off x="2879" y="2179"/>
                <a:ext cx="0" cy="50"/>
              </a:xfrm>
              <a:prstGeom prst="line">
                <a:avLst/>
              </a:prstGeom>
              <a:noFill/>
              <a:ln w="12700">
                <a:solidFill>
                  <a:schemeClr val="tx1"/>
                </a:solidFill>
                <a:round/>
                <a:headEnd/>
                <a:tailEnd/>
              </a:ln>
              <a:effectLst/>
            </p:spPr>
            <p:txBody>
              <a:bodyPr wrap="none" anchor="ctr"/>
              <a:lstStyle/>
              <a:p>
                <a:endParaRPr lang="it-IT"/>
              </a:p>
            </p:txBody>
          </p:sp>
          <p:sp>
            <p:nvSpPr>
              <p:cNvPr id="486410" name="Rectangle 10"/>
              <p:cNvSpPr>
                <a:spLocks noChangeArrowheads="1"/>
              </p:cNvSpPr>
              <p:nvPr/>
            </p:nvSpPr>
            <p:spPr bwMode="auto">
              <a:xfrm>
                <a:off x="2566" y="217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6411" name="Oval 11"/>
              <p:cNvSpPr>
                <a:spLocks noChangeArrowheads="1"/>
              </p:cNvSpPr>
              <p:nvPr/>
            </p:nvSpPr>
            <p:spPr bwMode="auto">
              <a:xfrm>
                <a:off x="2563" y="212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12" name="Oval 12"/>
              <p:cNvSpPr>
                <a:spLocks noChangeArrowheads="1"/>
              </p:cNvSpPr>
              <p:nvPr/>
            </p:nvSpPr>
            <p:spPr bwMode="auto">
              <a:xfrm>
                <a:off x="2562" y="149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13" name="Line 13"/>
              <p:cNvSpPr>
                <a:spLocks noChangeShapeType="1"/>
              </p:cNvSpPr>
              <p:nvPr/>
            </p:nvSpPr>
            <p:spPr bwMode="auto">
              <a:xfrm>
                <a:off x="2562" y="1489"/>
                <a:ext cx="0" cy="50"/>
              </a:xfrm>
              <a:prstGeom prst="line">
                <a:avLst/>
              </a:prstGeom>
              <a:noFill/>
              <a:ln w="12700">
                <a:solidFill>
                  <a:schemeClr val="tx1"/>
                </a:solidFill>
                <a:round/>
                <a:headEnd/>
                <a:tailEnd/>
              </a:ln>
              <a:effectLst/>
            </p:spPr>
            <p:txBody>
              <a:bodyPr wrap="none" anchor="ctr"/>
              <a:lstStyle/>
              <a:p>
                <a:endParaRPr lang="it-IT"/>
              </a:p>
            </p:txBody>
          </p:sp>
          <p:sp>
            <p:nvSpPr>
              <p:cNvPr id="486414" name="Line 14"/>
              <p:cNvSpPr>
                <a:spLocks noChangeShapeType="1"/>
              </p:cNvSpPr>
              <p:nvPr/>
            </p:nvSpPr>
            <p:spPr bwMode="auto">
              <a:xfrm>
                <a:off x="2875" y="1489"/>
                <a:ext cx="0" cy="50"/>
              </a:xfrm>
              <a:prstGeom prst="line">
                <a:avLst/>
              </a:prstGeom>
              <a:noFill/>
              <a:ln w="12700">
                <a:solidFill>
                  <a:schemeClr val="tx1"/>
                </a:solidFill>
                <a:round/>
                <a:headEnd/>
                <a:tailEnd/>
              </a:ln>
              <a:effectLst/>
            </p:spPr>
            <p:txBody>
              <a:bodyPr wrap="none" anchor="ctr"/>
              <a:lstStyle/>
              <a:p>
                <a:endParaRPr lang="it-IT"/>
              </a:p>
            </p:txBody>
          </p:sp>
          <p:sp>
            <p:nvSpPr>
              <p:cNvPr id="486415" name="Rectangle 15"/>
              <p:cNvSpPr>
                <a:spLocks noChangeArrowheads="1"/>
              </p:cNvSpPr>
              <p:nvPr/>
            </p:nvSpPr>
            <p:spPr bwMode="auto">
              <a:xfrm>
                <a:off x="2562" y="148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6416" name="Oval 16"/>
              <p:cNvSpPr>
                <a:spLocks noChangeArrowheads="1"/>
              </p:cNvSpPr>
              <p:nvPr/>
            </p:nvSpPr>
            <p:spPr bwMode="auto">
              <a:xfrm>
                <a:off x="2559" y="143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17" name="Oval 17"/>
              <p:cNvSpPr>
                <a:spLocks noChangeArrowheads="1"/>
              </p:cNvSpPr>
              <p:nvPr/>
            </p:nvSpPr>
            <p:spPr bwMode="auto">
              <a:xfrm>
                <a:off x="3245" y="1492"/>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18" name="Line 18"/>
              <p:cNvSpPr>
                <a:spLocks noChangeShapeType="1"/>
              </p:cNvSpPr>
              <p:nvPr/>
            </p:nvSpPr>
            <p:spPr bwMode="auto">
              <a:xfrm>
                <a:off x="3245" y="1485"/>
                <a:ext cx="0" cy="50"/>
              </a:xfrm>
              <a:prstGeom prst="line">
                <a:avLst/>
              </a:prstGeom>
              <a:noFill/>
              <a:ln w="12700">
                <a:solidFill>
                  <a:schemeClr val="tx1"/>
                </a:solidFill>
                <a:round/>
                <a:headEnd/>
                <a:tailEnd/>
              </a:ln>
              <a:effectLst/>
            </p:spPr>
            <p:txBody>
              <a:bodyPr wrap="none" anchor="ctr"/>
              <a:lstStyle/>
              <a:p>
                <a:endParaRPr lang="it-IT"/>
              </a:p>
            </p:txBody>
          </p:sp>
          <p:sp>
            <p:nvSpPr>
              <p:cNvPr id="486419" name="Line 19"/>
              <p:cNvSpPr>
                <a:spLocks noChangeShapeType="1"/>
              </p:cNvSpPr>
              <p:nvPr/>
            </p:nvSpPr>
            <p:spPr bwMode="auto">
              <a:xfrm>
                <a:off x="3557" y="1485"/>
                <a:ext cx="0" cy="50"/>
              </a:xfrm>
              <a:prstGeom prst="line">
                <a:avLst/>
              </a:prstGeom>
              <a:noFill/>
              <a:ln w="12700">
                <a:solidFill>
                  <a:schemeClr val="tx1"/>
                </a:solidFill>
                <a:round/>
                <a:headEnd/>
                <a:tailEnd/>
              </a:ln>
              <a:effectLst/>
            </p:spPr>
            <p:txBody>
              <a:bodyPr wrap="none" anchor="ctr"/>
              <a:lstStyle/>
              <a:p>
                <a:endParaRPr lang="it-IT"/>
              </a:p>
            </p:txBody>
          </p:sp>
          <p:sp>
            <p:nvSpPr>
              <p:cNvPr id="486420" name="Rectangle 20"/>
              <p:cNvSpPr>
                <a:spLocks noChangeArrowheads="1"/>
              </p:cNvSpPr>
              <p:nvPr/>
            </p:nvSpPr>
            <p:spPr bwMode="auto">
              <a:xfrm>
                <a:off x="3245" y="1485"/>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6421" name="Oval 21"/>
              <p:cNvSpPr>
                <a:spLocks noChangeArrowheads="1"/>
              </p:cNvSpPr>
              <p:nvPr/>
            </p:nvSpPr>
            <p:spPr bwMode="auto">
              <a:xfrm>
                <a:off x="3248" y="1429"/>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22" name="Oval 22"/>
              <p:cNvSpPr>
                <a:spLocks noChangeArrowheads="1"/>
              </p:cNvSpPr>
              <p:nvPr/>
            </p:nvSpPr>
            <p:spPr bwMode="auto">
              <a:xfrm>
                <a:off x="3255" y="2183"/>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23" name="Line 23"/>
              <p:cNvSpPr>
                <a:spLocks noChangeShapeType="1"/>
              </p:cNvSpPr>
              <p:nvPr/>
            </p:nvSpPr>
            <p:spPr bwMode="auto">
              <a:xfrm>
                <a:off x="3255" y="2176"/>
                <a:ext cx="0" cy="50"/>
              </a:xfrm>
              <a:prstGeom prst="line">
                <a:avLst/>
              </a:prstGeom>
              <a:noFill/>
              <a:ln w="12700">
                <a:solidFill>
                  <a:schemeClr val="tx1"/>
                </a:solidFill>
                <a:round/>
                <a:headEnd/>
                <a:tailEnd/>
              </a:ln>
              <a:effectLst/>
            </p:spPr>
            <p:txBody>
              <a:bodyPr wrap="none" anchor="ctr"/>
              <a:lstStyle/>
              <a:p>
                <a:endParaRPr lang="it-IT"/>
              </a:p>
            </p:txBody>
          </p:sp>
          <p:sp>
            <p:nvSpPr>
              <p:cNvPr id="486424" name="Rectangle 24"/>
              <p:cNvSpPr>
                <a:spLocks noChangeArrowheads="1"/>
              </p:cNvSpPr>
              <p:nvPr/>
            </p:nvSpPr>
            <p:spPr bwMode="auto">
              <a:xfrm>
                <a:off x="3255" y="2176"/>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6425" name="Oval 25"/>
              <p:cNvSpPr>
                <a:spLocks noChangeArrowheads="1"/>
              </p:cNvSpPr>
              <p:nvPr/>
            </p:nvSpPr>
            <p:spPr bwMode="auto">
              <a:xfrm>
                <a:off x="3252" y="2117"/>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6426" name="Freeform 26"/>
              <p:cNvSpPr>
                <a:spLocks/>
              </p:cNvSpPr>
              <p:nvPr/>
            </p:nvSpPr>
            <p:spPr bwMode="auto">
              <a:xfrm>
                <a:off x="3411" y="1584"/>
                <a:ext cx="1" cy="522"/>
              </a:xfrm>
              <a:custGeom>
                <a:avLst/>
                <a:gdLst/>
                <a:ahLst/>
                <a:cxnLst>
                  <a:cxn ang="0">
                    <a:pos x="0" y="0"/>
                  </a:cxn>
                  <a:cxn ang="0">
                    <a:pos x="0" y="522"/>
                  </a:cxn>
                </a:cxnLst>
                <a:rect l="0" t="0" r="r" b="b"/>
                <a:pathLst>
                  <a:path w="1" h="522">
                    <a:moveTo>
                      <a:pt x="0" y="0"/>
                    </a:moveTo>
                    <a:lnTo>
                      <a:pt x="0" y="522"/>
                    </a:lnTo>
                  </a:path>
                </a:pathLst>
              </a:custGeom>
              <a:noFill/>
              <a:ln w="12700">
                <a:solidFill>
                  <a:schemeClr val="tx1"/>
                </a:solidFill>
                <a:round/>
                <a:headEnd/>
                <a:tailEnd/>
              </a:ln>
              <a:effectLst/>
            </p:spPr>
            <p:txBody>
              <a:bodyPr wrap="none" anchor="ctr"/>
              <a:lstStyle/>
              <a:p>
                <a:endParaRPr lang="it-IT"/>
              </a:p>
            </p:txBody>
          </p:sp>
          <p:sp>
            <p:nvSpPr>
              <p:cNvPr id="486427" name="Freeform 27"/>
              <p:cNvSpPr>
                <a:spLocks/>
              </p:cNvSpPr>
              <p:nvPr/>
            </p:nvSpPr>
            <p:spPr bwMode="auto">
              <a:xfrm>
                <a:off x="2718" y="1590"/>
                <a:ext cx="1" cy="537"/>
              </a:xfrm>
              <a:custGeom>
                <a:avLst/>
                <a:gdLst/>
                <a:ahLst/>
                <a:cxnLst>
                  <a:cxn ang="0">
                    <a:pos x="0" y="0"/>
                  </a:cxn>
                  <a:cxn ang="0">
                    <a:pos x="0" y="537"/>
                  </a:cxn>
                </a:cxnLst>
                <a:rect l="0" t="0" r="r" b="b"/>
                <a:pathLst>
                  <a:path w="1" h="537">
                    <a:moveTo>
                      <a:pt x="0" y="0"/>
                    </a:moveTo>
                    <a:lnTo>
                      <a:pt x="0" y="537"/>
                    </a:lnTo>
                  </a:path>
                </a:pathLst>
              </a:custGeom>
              <a:noFill/>
              <a:ln w="12700">
                <a:solidFill>
                  <a:schemeClr val="tx1"/>
                </a:solidFill>
                <a:round/>
                <a:headEnd/>
                <a:tailEnd/>
              </a:ln>
              <a:effectLst/>
            </p:spPr>
            <p:txBody>
              <a:bodyPr wrap="none" anchor="ctr"/>
              <a:lstStyle/>
              <a:p>
                <a:endParaRPr lang="it-IT"/>
              </a:p>
            </p:txBody>
          </p:sp>
          <p:sp>
            <p:nvSpPr>
              <p:cNvPr id="486428" name="Freeform 28"/>
              <p:cNvSpPr>
                <a:spLocks/>
              </p:cNvSpPr>
              <p:nvPr/>
            </p:nvSpPr>
            <p:spPr bwMode="auto">
              <a:xfrm>
                <a:off x="2889" y="2205"/>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86429" name="Freeform 29"/>
              <p:cNvSpPr>
                <a:spLocks/>
              </p:cNvSpPr>
              <p:nvPr/>
            </p:nvSpPr>
            <p:spPr bwMode="auto">
              <a:xfrm>
                <a:off x="2883" y="1515"/>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grpSp>
            <p:nvGrpSpPr>
              <p:cNvPr id="486430" name="Group 30"/>
              <p:cNvGrpSpPr>
                <a:grpSpLocks/>
              </p:cNvGrpSpPr>
              <p:nvPr/>
            </p:nvGrpSpPr>
            <p:grpSpPr bwMode="auto">
              <a:xfrm>
                <a:off x="3298" y="2069"/>
                <a:ext cx="231" cy="250"/>
                <a:chOff x="2941" y="2429"/>
                <a:chExt cx="234" cy="250"/>
              </a:xfrm>
            </p:grpSpPr>
            <p:sp>
              <p:nvSpPr>
                <p:cNvPr id="486431" name="Rectangle 3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86432" name="Text Box 32"/>
                <p:cNvSpPr txBox="1">
                  <a:spLocks noChangeArrowheads="1"/>
                </p:cNvSpPr>
                <p:nvPr/>
              </p:nvSpPr>
              <p:spPr bwMode="auto">
                <a:xfrm>
                  <a:off x="2941" y="2429"/>
                  <a:ext cx="234" cy="250"/>
                </a:xfrm>
                <a:prstGeom prst="rect">
                  <a:avLst/>
                </a:prstGeom>
                <a:noFill/>
                <a:ln w="9525">
                  <a:noFill/>
                  <a:miter lim="800000"/>
                  <a:headEnd/>
                  <a:tailEnd/>
                </a:ln>
                <a:effectLst/>
              </p:spPr>
              <p:txBody>
                <a:bodyPr wrap="none">
                  <a:spAutoFit/>
                </a:bodyPr>
                <a:lstStyle/>
                <a:p>
                  <a:pPr algn="ctr"/>
                  <a:r>
                    <a:rPr lang="en-US" altLang="it-IT" sz="2000"/>
                    <a:t>D</a:t>
                  </a:r>
                  <a:endParaRPr lang="en-US" altLang="it-IT" sz="2400">
                    <a:latin typeface="Times New Roman" pitchFamily="18" charset="0"/>
                  </a:endParaRPr>
                </a:p>
              </p:txBody>
            </p:sp>
          </p:grpSp>
          <p:grpSp>
            <p:nvGrpSpPr>
              <p:cNvPr id="486433" name="Group 33"/>
              <p:cNvGrpSpPr>
                <a:grpSpLocks/>
              </p:cNvGrpSpPr>
              <p:nvPr/>
            </p:nvGrpSpPr>
            <p:grpSpPr bwMode="auto">
              <a:xfrm>
                <a:off x="2616" y="2036"/>
                <a:ext cx="232" cy="288"/>
                <a:chOff x="2941" y="2399"/>
                <a:chExt cx="233" cy="288"/>
              </a:xfrm>
            </p:grpSpPr>
            <p:sp>
              <p:nvSpPr>
                <p:cNvPr id="486434" name="Rectangle 3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86435" name="Text Box 35"/>
                <p:cNvSpPr txBox="1">
                  <a:spLocks noChangeArrowheads="1"/>
                </p:cNvSpPr>
                <p:nvPr/>
              </p:nvSpPr>
              <p:spPr bwMode="auto">
                <a:xfrm>
                  <a:off x="2941" y="2399"/>
                  <a:ext cx="233" cy="288"/>
                </a:xfrm>
                <a:prstGeom prst="rect">
                  <a:avLst/>
                </a:prstGeom>
                <a:noFill/>
                <a:ln w="9525">
                  <a:noFill/>
                  <a:miter lim="800000"/>
                  <a:headEnd/>
                  <a:tailEnd/>
                </a:ln>
                <a:effectLst/>
              </p:spPr>
              <p:txBody>
                <a:bodyPr wrap="none">
                  <a:spAutoFit/>
                </a:bodyPr>
                <a:lstStyle/>
                <a:p>
                  <a:pPr algn="ctr"/>
                  <a:r>
                    <a:rPr lang="en-US" altLang="it-IT" sz="2400"/>
                    <a:t>C</a:t>
                  </a:r>
                </a:p>
              </p:txBody>
            </p:sp>
          </p:grpSp>
          <p:grpSp>
            <p:nvGrpSpPr>
              <p:cNvPr id="486436" name="Group 36"/>
              <p:cNvGrpSpPr>
                <a:grpSpLocks/>
              </p:cNvGrpSpPr>
              <p:nvPr/>
            </p:nvGrpSpPr>
            <p:grpSpPr bwMode="auto">
              <a:xfrm>
                <a:off x="3299" y="1379"/>
                <a:ext cx="217" cy="250"/>
                <a:chOff x="2948" y="2429"/>
                <a:chExt cx="220" cy="250"/>
              </a:xfrm>
            </p:grpSpPr>
            <p:sp>
              <p:nvSpPr>
                <p:cNvPr id="486437" name="Rectangle 3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86438" name="Text Box 38"/>
                <p:cNvSpPr txBox="1">
                  <a:spLocks noChangeArrowheads="1"/>
                </p:cNvSpPr>
                <p:nvPr/>
              </p:nvSpPr>
              <p:spPr bwMode="auto">
                <a:xfrm>
                  <a:off x="2948" y="2429"/>
                  <a:ext cx="220" cy="250"/>
                </a:xfrm>
                <a:prstGeom prst="rect">
                  <a:avLst/>
                </a:prstGeom>
                <a:noFill/>
                <a:ln w="9525">
                  <a:noFill/>
                  <a:miter lim="800000"/>
                  <a:headEnd/>
                  <a:tailEnd/>
                </a:ln>
                <a:effectLst/>
              </p:spPr>
              <p:txBody>
                <a:bodyPr wrap="none">
                  <a:spAutoFit/>
                </a:bodyPr>
                <a:lstStyle/>
                <a:p>
                  <a:pPr algn="ctr"/>
                  <a:r>
                    <a:rPr lang="en-US" altLang="it-IT" sz="2000"/>
                    <a:t>B</a:t>
                  </a:r>
                  <a:endParaRPr lang="en-US" altLang="it-IT" sz="2400">
                    <a:latin typeface="Times New Roman" pitchFamily="18" charset="0"/>
                  </a:endParaRPr>
                </a:p>
              </p:txBody>
            </p:sp>
          </p:grpSp>
          <p:grpSp>
            <p:nvGrpSpPr>
              <p:cNvPr id="486439" name="Group 39"/>
              <p:cNvGrpSpPr>
                <a:grpSpLocks/>
              </p:cNvGrpSpPr>
              <p:nvPr/>
            </p:nvGrpSpPr>
            <p:grpSpPr bwMode="auto">
              <a:xfrm>
                <a:off x="2607" y="1379"/>
                <a:ext cx="233" cy="250"/>
                <a:chOff x="2940" y="2429"/>
                <a:chExt cx="236" cy="250"/>
              </a:xfrm>
            </p:grpSpPr>
            <p:sp>
              <p:nvSpPr>
                <p:cNvPr id="486440" name="Rectangle 4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86441" name="Text Box 41"/>
                <p:cNvSpPr txBox="1">
                  <a:spLocks noChangeArrowheads="1"/>
                </p:cNvSpPr>
                <p:nvPr/>
              </p:nvSpPr>
              <p:spPr bwMode="auto">
                <a:xfrm>
                  <a:off x="2940" y="2429"/>
                  <a:ext cx="236" cy="250"/>
                </a:xfrm>
                <a:prstGeom prst="rect">
                  <a:avLst/>
                </a:prstGeom>
                <a:noFill/>
                <a:ln w="9525">
                  <a:noFill/>
                  <a:miter lim="800000"/>
                  <a:headEnd/>
                  <a:tailEnd/>
                </a:ln>
                <a:effectLst/>
              </p:spPr>
              <p:txBody>
                <a:bodyPr wrap="none">
                  <a:spAutoFit/>
                </a:bodyPr>
                <a:lstStyle/>
                <a:p>
                  <a:pPr algn="ctr"/>
                  <a:r>
                    <a:rPr lang="en-US" altLang="it-IT" sz="2000"/>
                    <a:t>A</a:t>
                  </a:r>
                  <a:endParaRPr lang="en-US" altLang="it-IT" sz="2400">
                    <a:latin typeface="Times New Roman" pitchFamily="18" charset="0"/>
                  </a:endParaRPr>
                </a:p>
              </p:txBody>
            </p:sp>
          </p:grpSp>
          <p:sp>
            <p:nvSpPr>
              <p:cNvPr id="486442" name="Line 42"/>
              <p:cNvSpPr>
                <a:spLocks noChangeShapeType="1"/>
              </p:cNvSpPr>
              <p:nvPr/>
            </p:nvSpPr>
            <p:spPr bwMode="auto">
              <a:xfrm>
                <a:off x="3552" y="1488"/>
                <a:ext cx="336" cy="144"/>
              </a:xfrm>
              <a:prstGeom prst="line">
                <a:avLst/>
              </a:prstGeom>
              <a:noFill/>
              <a:ln w="9525">
                <a:solidFill>
                  <a:schemeClr val="tx1"/>
                </a:solidFill>
                <a:round/>
                <a:headEnd/>
                <a:tailEnd/>
              </a:ln>
              <a:effectLst/>
            </p:spPr>
            <p:txBody>
              <a:bodyPr/>
              <a:lstStyle/>
              <a:p>
                <a:endParaRPr lang="it-IT"/>
              </a:p>
            </p:txBody>
          </p:sp>
          <p:sp>
            <p:nvSpPr>
              <p:cNvPr id="486443" name="Line 43"/>
              <p:cNvSpPr>
                <a:spLocks noChangeShapeType="1"/>
              </p:cNvSpPr>
              <p:nvPr/>
            </p:nvSpPr>
            <p:spPr bwMode="auto">
              <a:xfrm flipV="1">
                <a:off x="3504" y="1248"/>
                <a:ext cx="144" cy="192"/>
              </a:xfrm>
              <a:prstGeom prst="line">
                <a:avLst/>
              </a:prstGeom>
              <a:noFill/>
              <a:ln w="9525">
                <a:solidFill>
                  <a:schemeClr val="tx1"/>
                </a:solidFill>
                <a:round/>
                <a:headEnd/>
                <a:tailEnd/>
              </a:ln>
              <a:effectLst/>
            </p:spPr>
            <p:txBody>
              <a:bodyPr/>
              <a:lstStyle/>
              <a:p>
                <a:endParaRPr lang="it-IT"/>
              </a:p>
            </p:txBody>
          </p:sp>
          <p:sp>
            <p:nvSpPr>
              <p:cNvPr id="486444" name="Line 44"/>
              <p:cNvSpPr>
                <a:spLocks noChangeShapeType="1"/>
              </p:cNvSpPr>
              <p:nvPr/>
            </p:nvSpPr>
            <p:spPr bwMode="auto">
              <a:xfrm flipV="1">
                <a:off x="3552" y="1920"/>
                <a:ext cx="240" cy="240"/>
              </a:xfrm>
              <a:prstGeom prst="line">
                <a:avLst/>
              </a:prstGeom>
              <a:noFill/>
              <a:ln w="9525">
                <a:solidFill>
                  <a:schemeClr val="tx1"/>
                </a:solidFill>
                <a:round/>
                <a:headEnd/>
                <a:tailEnd/>
              </a:ln>
              <a:effectLst/>
            </p:spPr>
            <p:txBody>
              <a:bodyPr/>
              <a:lstStyle/>
              <a:p>
                <a:endParaRPr lang="it-IT"/>
              </a:p>
            </p:txBody>
          </p:sp>
          <p:sp>
            <p:nvSpPr>
              <p:cNvPr id="486445" name="Line 45"/>
              <p:cNvSpPr>
                <a:spLocks noChangeShapeType="1"/>
              </p:cNvSpPr>
              <p:nvPr/>
            </p:nvSpPr>
            <p:spPr bwMode="auto">
              <a:xfrm>
                <a:off x="3552" y="2208"/>
                <a:ext cx="0" cy="0"/>
              </a:xfrm>
              <a:prstGeom prst="line">
                <a:avLst/>
              </a:prstGeom>
              <a:noFill/>
              <a:ln w="9525">
                <a:solidFill>
                  <a:schemeClr val="tx1"/>
                </a:solidFill>
                <a:round/>
                <a:headEnd/>
                <a:tailEnd/>
              </a:ln>
              <a:effectLst/>
            </p:spPr>
            <p:txBody>
              <a:bodyPr/>
              <a:lstStyle/>
              <a:p>
                <a:endParaRPr lang="it-IT"/>
              </a:p>
            </p:txBody>
          </p:sp>
          <p:sp>
            <p:nvSpPr>
              <p:cNvPr id="486446" name="Line 46"/>
              <p:cNvSpPr>
                <a:spLocks noChangeShapeType="1"/>
              </p:cNvSpPr>
              <p:nvPr/>
            </p:nvSpPr>
            <p:spPr bwMode="auto">
              <a:xfrm>
                <a:off x="3552" y="2208"/>
                <a:ext cx="288" cy="96"/>
              </a:xfrm>
              <a:prstGeom prst="line">
                <a:avLst/>
              </a:prstGeom>
              <a:noFill/>
              <a:ln w="9525">
                <a:solidFill>
                  <a:schemeClr val="tx1"/>
                </a:solidFill>
                <a:round/>
                <a:headEnd/>
                <a:tailEnd/>
              </a:ln>
              <a:effectLst/>
            </p:spPr>
            <p:txBody>
              <a:bodyPr/>
              <a:lstStyle/>
              <a:p>
                <a:endParaRPr lang="it-IT"/>
              </a:p>
            </p:txBody>
          </p:sp>
          <p:sp>
            <p:nvSpPr>
              <p:cNvPr id="486447" name="Line 47"/>
              <p:cNvSpPr>
                <a:spLocks noChangeShapeType="1"/>
              </p:cNvSpPr>
              <p:nvPr/>
            </p:nvSpPr>
            <p:spPr bwMode="auto">
              <a:xfrm flipH="1" flipV="1">
                <a:off x="2352" y="1200"/>
                <a:ext cx="288" cy="240"/>
              </a:xfrm>
              <a:prstGeom prst="line">
                <a:avLst/>
              </a:prstGeom>
              <a:noFill/>
              <a:ln w="9525">
                <a:solidFill>
                  <a:schemeClr val="tx1"/>
                </a:solidFill>
                <a:round/>
                <a:headEnd/>
                <a:tailEnd/>
              </a:ln>
              <a:effectLst/>
            </p:spPr>
            <p:txBody>
              <a:bodyPr/>
              <a:lstStyle/>
              <a:p>
                <a:endParaRPr lang="it-IT"/>
              </a:p>
            </p:txBody>
          </p:sp>
          <p:sp>
            <p:nvSpPr>
              <p:cNvPr id="486448" name="Line 48"/>
              <p:cNvSpPr>
                <a:spLocks noChangeShapeType="1"/>
              </p:cNvSpPr>
              <p:nvPr/>
            </p:nvSpPr>
            <p:spPr bwMode="auto">
              <a:xfrm flipH="1" flipV="1">
                <a:off x="2208" y="2112"/>
                <a:ext cx="384" cy="48"/>
              </a:xfrm>
              <a:prstGeom prst="line">
                <a:avLst/>
              </a:prstGeom>
              <a:noFill/>
              <a:ln w="9525">
                <a:solidFill>
                  <a:schemeClr val="tx1"/>
                </a:solidFill>
                <a:round/>
                <a:headEnd/>
                <a:tailEnd/>
              </a:ln>
              <a:effectLst/>
            </p:spPr>
            <p:txBody>
              <a:bodyPr/>
              <a:lstStyle/>
              <a:p>
                <a:endParaRPr lang="it-IT"/>
              </a:p>
            </p:txBody>
          </p:sp>
          <p:sp>
            <p:nvSpPr>
              <p:cNvPr id="486449" name="Text Box 49"/>
              <p:cNvSpPr txBox="1">
                <a:spLocks noChangeArrowheads="1"/>
              </p:cNvSpPr>
              <p:nvPr/>
            </p:nvSpPr>
            <p:spPr bwMode="auto">
              <a:xfrm>
                <a:off x="2448" y="1104"/>
                <a:ext cx="191" cy="231"/>
              </a:xfrm>
              <a:prstGeom prst="rect">
                <a:avLst/>
              </a:prstGeom>
              <a:noFill/>
              <a:ln w="9525">
                <a:noFill/>
                <a:miter lim="800000"/>
                <a:headEnd/>
                <a:tailEnd/>
              </a:ln>
              <a:effectLst/>
            </p:spPr>
            <p:txBody>
              <a:bodyPr wrap="none">
                <a:spAutoFit/>
              </a:bodyPr>
              <a:lstStyle/>
              <a:p>
                <a:pPr eaLnBrk="1" hangingPunct="1"/>
                <a:r>
                  <a:rPr lang="en-US" altLang="it-IT"/>
                  <a:t>u</a:t>
                </a:r>
              </a:p>
            </p:txBody>
          </p:sp>
          <p:sp>
            <p:nvSpPr>
              <p:cNvPr id="486450" name="Text Box 50"/>
              <p:cNvSpPr txBox="1">
                <a:spLocks noChangeArrowheads="1"/>
              </p:cNvSpPr>
              <p:nvPr/>
            </p:nvSpPr>
            <p:spPr bwMode="auto">
              <a:xfrm>
                <a:off x="3408" y="1107"/>
                <a:ext cx="186" cy="231"/>
              </a:xfrm>
              <a:prstGeom prst="rect">
                <a:avLst/>
              </a:prstGeom>
              <a:noFill/>
              <a:ln w="9525">
                <a:noFill/>
                <a:miter lim="800000"/>
                <a:headEnd/>
                <a:tailEnd/>
              </a:ln>
              <a:effectLst/>
            </p:spPr>
            <p:txBody>
              <a:bodyPr wrap="none">
                <a:spAutoFit/>
              </a:bodyPr>
              <a:lstStyle/>
              <a:p>
                <a:pPr eaLnBrk="1" hangingPunct="1"/>
                <a:r>
                  <a:rPr lang="en-US" altLang="it-IT"/>
                  <a:t>v</a:t>
                </a:r>
              </a:p>
            </p:txBody>
          </p:sp>
          <p:sp>
            <p:nvSpPr>
              <p:cNvPr id="486451" name="Text Box 51"/>
              <p:cNvSpPr txBox="1">
                <a:spLocks noChangeArrowheads="1"/>
              </p:cNvSpPr>
              <p:nvPr/>
            </p:nvSpPr>
            <p:spPr bwMode="auto">
              <a:xfrm>
                <a:off x="3648" y="1347"/>
                <a:ext cx="215" cy="231"/>
              </a:xfrm>
              <a:prstGeom prst="rect">
                <a:avLst/>
              </a:prstGeom>
              <a:noFill/>
              <a:ln w="9525">
                <a:noFill/>
                <a:miter lim="800000"/>
                <a:headEnd/>
                <a:tailEnd/>
              </a:ln>
              <a:effectLst/>
            </p:spPr>
            <p:txBody>
              <a:bodyPr wrap="none">
                <a:spAutoFit/>
              </a:bodyPr>
              <a:lstStyle/>
              <a:p>
                <a:pPr eaLnBrk="1" hangingPunct="1"/>
                <a:r>
                  <a:rPr lang="en-US" altLang="it-IT"/>
                  <a:t>w</a:t>
                </a:r>
              </a:p>
            </p:txBody>
          </p:sp>
          <p:sp>
            <p:nvSpPr>
              <p:cNvPr id="486452" name="Text Box 52"/>
              <p:cNvSpPr txBox="1">
                <a:spLocks noChangeArrowheads="1"/>
              </p:cNvSpPr>
              <p:nvPr/>
            </p:nvSpPr>
            <p:spPr bwMode="auto">
              <a:xfrm>
                <a:off x="3696" y="1923"/>
                <a:ext cx="201" cy="231"/>
              </a:xfrm>
              <a:prstGeom prst="rect">
                <a:avLst/>
              </a:prstGeom>
              <a:noFill/>
              <a:ln w="9525">
                <a:noFill/>
                <a:miter lim="800000"/>
                <a:headEnd/>
                <a:tailEnd/>
              </a:ln>
              <a:effectLst/>
            </p:spPr>
            <p:txBody>
              <a:bodyPr wrap="none">
                <a:spAutoFit/>
              </a:bodyPr>
              <a:lstStyle/>
              <a:p>
                <a:pPr eaLnBrk="1" hangingPunct="1"/>
                <a:r>
                  <a:rPr lang="en-US" altLang="it-IT"/>
                  <a:t>x</a:t>
                </a:r>
              </a:p>
            </p:txBody>
          </p:sp>
          <p:sp>
            <p:nvSpPr>
              <p:cNvPr id="486453" name="Text Box 53"/>
              <p:cNvSpPr txBox="1">
                <a:spLocks noChangeArrowheads="1"/>
              </p:cNvSpPr>
              <p:nvPr/>
            </p:nvSpPr>
            <p:spPr bwMode="auto">
              <a:xfrm>
                <a:off x="3600" y="2259"/>
                <a:ext cx="191" cy="231"/>
              </a:xfrm>
              <a:prstGeom prst="rect">
                <a:avLst/>
              </a:prstGeom>
              <a:noFill/>
              <a:ln w="9525">
                <a:noFill/>
                <a:miter lim="800000"/>
                <a:headEnd/>
                <a:tailEnd/>
              </a:ln>
              <a:effectLst/>
            </p:spPr>
            <p:txBody>
              <a:bodyPr wrap="none">
                <a:spAutoFit/>
              </a:bodyPr>
              <a:lstStyle/>
              <a:p>
                <a:pPr eaLnBrk="1" hangingPunct="1"/>
                <a:r>
                  <a:rPr lang="en-US" altLang="it-IT"/>
                  <a:t>y</a:t>
                </a:r>
              </a:p>
            </p:txBody>
          </p:sp>
          <p:sp>
            <p:nvSpPr>
              <p:cNvPr id="486454" name="Text Box 54"/>
              <p:cNvSpPr txBox="1">
                <a:spLocks noChangeArrowheads="1"/>
              </p:cNvSpPr>
              <p:nvPr/>
            </p:nvSpPr>
            <p:spPr bwMode="auto">
              <a:xfrm>
                <a:off x="2304" y="2115"/>
                <a:ext cx="193" cy="231"/>
              </a:xfrm>
              <a:prstGeom prst="rect">
                <a:avLst/>
              </a:prstGeom>
              <a:noFill/>
              <a:ln w="9525">
                <a:noFill/>
                <a:miter lim="800000"/>
                <a:headEnd/>
                <a:tailEnd/>
              </a:ln>
              <a:effectLst/>
            </p:spPr>
            <p:txBody>
              <a:bodyPr wrap="none">
                <a:spAutoFit/>
              </a:bodyPr>
              <a:lstStyle/>
              <a:p>
                <a:pPr eaLnBrk="1" hangingPunct="1"/>
                <a:r>
                  <a:rPr lang="en-US" altLang="it-IT"/>
                  <a:t>z</a:t>
                </a:r>
              </a:p>
            </p:txBody>
          </p:sp>
        </p:grpSp>
        <p:sp>
          <p:nvSpPr>
            <p:cNvPr id="486455" name="Text Box 55"/>
            <p:cNvSpPr txBox="1">
              <a:spLocks noChangeArrowheads="1"/>
            </p:cNvSpPr>
            <p:nvPr/>
          </p:nvSpPr>
          <p:spPr bwMode="auto">
            <a:xfrm>
              <a:off x="3686" y="1274"/>
              <a:ext cx="1320" cy="1442"/>
            </a:xfrm>
            <a:prstGeom prst="rect">
              <a:avLst/>
            </a:prstGeom>
            <a:noFill/>
            <a:ln w="9525">
              <a:noFill/>
              <a:miter lim="800000"/>
              <a:headEnd/>
              <a:tailEnd/>
            </a:ln>
            <a:effectLst/>
          </p:spPr>
          <p:txBody>
            <a:bodyPr wrap="none">
              <a:spAutoFit/>
            </a:bodyPr>
            <a:lstStyle/>
            <a:p>
              <a:pPr eaLnBrk="1" hangingPunct="1"/>
              <a:r>
                <a:rPr lang="en-US" altLang="it-IT"/>
                <a:t>destinazione   hop</a:t>
              </a:r>
              <a:endParaRPr lang="en-US" altLang="it-IT" u="sng"/>
            </a:p>
            <a:p>
              <a:pPr eaLnBrk="1" hangingPunct="1"/>
              <a:r>
                <a:rPr lang="en-US" altLang="it-IT"/>
                <a:t>      u                1</a:t>
              </a:r>
            </a:p>
            <a:p>
              <a:pPr eaLnBrk="1" hangingPunct="1"/>
              <a:r>
                <a:rPr lang="en-US" altLang="it-IT"/>
                <a:t>      v                2</a:t>
              </a:r>
            </a:p>
            <a:p>
              <a:pPr eaLnBrk="1" hangingPunct="1"/>
              <a:r>
                <a:rPr lang="en-US" altLang="it-IT"/>
                <a:t>      w               2</a:t>
              </a:r>
            </a:p>
            <a:p>
              <a:pPr eaLnBrk="1" hangingPunct="1"/>
              <a:r>
                <a:rPr lang="en-US" altLang="it-IT"/>
                <a:t>      x                3</a:t>
              </a:r>
            </a:p>
            <a:p>
              <a:pPr eaLnBrk="1" hangingPunct="1"/>
              <a:r>
                <a:rPr lang="en-US" altLang="it-IT"/>
                <a:t>      y                3</a:t>
              </a:r>
            </a:p>
            <a:p>
              <a:pPr eaLnBrk="1" hangingPunct="1"/>
              <a:r>
                <a:rPr lang="en-US" altLang="it-IT"/>
                <a:t>      z                2</a:t>
              </a:r>
            </a:p>
            <a:p>
              <a:pPr eaLnBrk="1" hangingPunct="1"/>
              <a:r>
                <a:rPr lang="en-US" altLang="it-IT">
                  <a:latin typeface="Arial" charset="0"/>
                </a:rPr>
                <a:t>  </a:t>
              </a:r>
            </a:p>
          </p:txBody>
        </p:sp>
      </p:grpSp>
      <p:sp>
        <p:nvSpPr>
          <p:cNvPr id="486456" name="Text Box 56"/>
          <p:cNvSpPr txBox="1">
            <a:spLocks noChangeArrowheads="1"/>
          </p:cNvSpPr>
          <p:nvPr/>
        </p:nvSpPr>
        <p:spPr bwMode="auto">
          <a:xfrm>
            <a:off x="5308600" y="3343275"/>
            <a:ext cx="3665538" cy="366713"/>
          </a:xfrm>
          <a:prstGeom prst="rect">
            <a:avLst/>
          </a:prstGeom>
          <a:noFill/>
          <a:ln w="9525">
            <a:noFill/>
            <a:miter lim="800000"/>
            <a:headEnd/>
            <a:tailEnd/>
          </a:ln>
          <a:effectLst/>
        </p:spPr>
        <p:txBody>
          <a:bodyPr wrap="none">
            <a:spAutoFit/>
          </a:bodyPr>
          <a:lstStyle/>
          <a:p>
            <a:r>
              <a:rPr lang="en-US" altLang="it-IT" u="sng">
                <a:solidFill>
                  <a:srgbClr val="FF0000"/>
                </a:solidFill>
              </a:rPr>
              <a:t>Dal router A alle varie sottoreti:</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69C7A5A8-F99A-4F9A-AB6C-6228D98CEB20}" type="slidenum">
              <a:rPr lang="en-US" altLang="it-IT"/>
              <a:pPr/>
              <a:t>103</a:t>
            </a:fld>
            <a:endParaRPr lang="en-US" altLang="it-IT"/>
          </a:p>
        </p:txBody>
      </p:sp>
      <p:sp>
        <p:nvSpPr>
          <p:cNvPr id="601090" name="Rectangle 2"/>
          <p:cNvSpPr>
            <a:spLocks noGrp="1" noChangeArrowheads="1"/>
          </p:cNvSpPr>
          <p:nvPr>
            <p:ph type="title"/>
          </p:nvPr>
        </p:nvSpPr>
        <p:spPr/>
        <p:txBody>
          <a:bodyPr/>
          <a:lstStyle/>
          <a:p>
            <a:r>
              <a:rPr lang="it-IT"/>
              <a:t>Annunci RIP</a:t>
            </a:r>
            <a:endParaRPr lang="en-US"/>
          </a:p>
        </p:txBody>
      </p:sp>
      <p:sp>
        <p:nvSpPr>
          <p:cNvPr id="601091" name="Rectangle 3"/>
          <p:cNvSpPr>
            <a:spLocks noGrp="1" noChangeArrowheads="1"/>
          </p:cNvSpPr>
          <p:nvPr>
            <p:ph type="body" idx="1"/>
          </p:nvPr>
        </p:nvSpPr>
        <p:spPr/>
        <p:txBody>
          <a:bodyPr/>
          <a:lstStyle/>
          <a:p>
            <a:pPr>
              <a:buFont typeface="Wingdings" pitchFamily="2" charset="2"/>
              <a:buChar char="r"/>
            </a:pPr>
            <a:r>
              <a:rPr lang="it-IT"/>
              <a:t>In RIP, i router adiacenti si scambiano gli aggiornamenti d’instradamento ogni 30 secondi circa utilizzando un </a:t>
            </a:r>
            <a:r>
              <a:rPr lang="it-IT">
                <a:solidFill>
                  <a:srgbClr val="FF0000"/>
                </a:solidFill>
              </a:rPr>
              <a:t>messaggio di risposta RIP</a:t>
            </a:r>
            <a:r>
              <a:rPr lang="it-IT"/>
              <a:t>,</a:t>
            </a:r>
            <a:r>
              <a:rPr lang="it-IT">
                <a:solidFill>
                  <a:srgbClr val="FF0000"/>
                </a:solidFill>
              </a:rPr>
              <a:t> </a:t>
            </a:r>
            <a:r>
              <a:rPr lang="it-IT"/>
              <a:t>noto anche come </a:t>
            </a:r>
            <a:r>
              <a:rPr lang="it-IT">
                <a:solidFill>
                  <a:srgbClr val="FF0000"/>
                </a:solidFill>
              </a:rPr>
              <a:t>annuncio RIP (</a:t>
            </a:r>
            <a:r>
              <a:rPr lang="it-IT" i="1">
                <a:solidFill>
                  <a:srgbClr val="FF0000"/>
                </a:solidFill>
              </a:rPr>
              <a:t>RIP advertisement</a:t>
            </a:r>
            <a:r>
              <a:rPr lang="it-IT">
                <a:solidFill>
                  <a:srgbClr val="FF0000"/>
                </a:solidFill>
              </a:rPr>
              <a:t>).</a:t>
            </a:r>
          </a:p>
          <a:p>
            <a:pPr>
              <a:buFont typeface="Wingdings" pitchFamily="2" charset="2"/>
              <a:buChar char="r"/>
            </a:pPr>
            <a:r>
              <a:rPr lang="it-IT"/>
              <a:t>Ogni messaggio contiene un elenco comprendente fino a 25 sottoreti di destinazione all’interno del sistema autonomo nonché la distanza del mittente rispetto a ciascuna di tali sottoreti.</a:t>
            </a:r>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egnaposto numero diapositiva 5"/>
          <p:cNvSpPr>
            <a:spLocks noGrp="1"/>
          </p:cNvSpPr>
          <p:nvPr>
            <p:ph type="sldNum" sz="quarter" idx="12"/>
          </p:nvPr>
        </p:nvSpPr>
        <p:spPr/>
        <p:txBody>
          <a:bodyPr/>
          <a:lstStyle/>
          <a:p>
            <a:r>
              <a:rPr lang="en-US" altLang="it-IT"/>
              <a:t>4-</a:t>
            </a:r>
            <a:fld id="{B252092B-D067-4651-8897-17206A6A836E}" type="slidenum">
              <a:rPr lang="en-US" altLang="it-IT"/>
              <a:pPr/>
              <a:t>104</a:t>
            </a:fld>
            <a:endParaRPr lang="en-US" altLang="it-IT"/>
          </a:p>
        </p:txBody>
      </p:sp>
      <p:sp>
        <p:nvSpPr>
          <p:cNvPr id="487426" name="Freeform 2"/>
          <p:cNvSpPr>
            <a:spLocks/>
          </p:cNvSpPr>
          <p:nvPr/>
        </p:nvSpPr>
        <p:spPr bwMode="auto">
          <a:xfrm>
            <a:off x="2305050" y="2211388"/>
            <a:ext cx="1277938" cy="1587"/>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sp>
        <p:nvSpPr>
          <p:cNvPr id="487427" name="Rectangle 3"/>
          <p:cNvSpPr>
            <a:spLocks noGrp="1" noChangeArrowheads="1"/>
          </p:cNvSpPr>
          <p:nvPr>
            <p:ph type="title"/>
          </p:nvPr>
        </p:nvSpPr>
        <p:spPr>
          <a:xfrm>
            <a:off x="522288" y="276225"/>
            <a:ext cx="7772400" cy="1143000"/>
          </a:xfrm>
        </p:spPr>
        <p:txBody>
          <a:bodyPr/>
          <a:lstStyle/>
          <a:p>
            <a:r>
              <a:rPr lang="en-US" altLang="it-IT" sz="3600"/>
              <a:t>RIP: esempio</a:t>
            </a:r>
            <a:r>
              <a:rPr lang="en-US" altLang="it-IT" sz="2800"/>
              <a:t> </a:t>
            </a:r>
          </a:p>
        </p:txBody>
      </p:sp>
      <p:sp>
        <p:nvSpPr>
          <p:cNvPr id="487428" name="Text Box 4"/>
          <p:cNvSpPr txBox="1">
            <a:spLocks noChangeArrowheads="1"/>
          </p:cNvSpPr>
          <p:nvPr/>
        </p:nvSpPr>
        <p:spPr bwMode="auto">
          <a:xfrm>
            <a:off x="609600" y="3649663"/>
            <a:ext cx="8229600" cy="2068512"/>
          </a:xfrm>
          <a:prstGeom prst="rect">
            <a:avLst/>
          </a:prstGeom>
          <a:noFill/>
          <a:ln w="28575">
            <a:solidFill>
              <a:srgbClr val="CC0000"/>
            </a:solidFill>
            <a:miter lim="800000"/>
            <a:headEnd/>
            <a:tailEnd/>
          </a:ln>
          <a:effectLst/>
        </p:spPr>
        <p:txBody>
          <a:bodyPr lIns="0" tIns="0" rIns="0" bIns="0">
            <a:spAutoFit/>
          </a:bodyPr>
          <a:lstStyle/>
          <a:p>
            <a:r>
              <a:rPr lang="en-US" altLang="it-IT" b="1">
                <a:solidFill>
                  <a:schemeClr val="accent2"/>
                </a:solidFill>
              </a:rPr>
              <a:t>Sottorete destin.      Router successivo    Numero di hop verso la dest.</a:t>
            </a:r>
            <a:endParaRPr lang="en-US" altLang="it-IT" sz="2000" b="1">
              <a:solidFill>
                <a:schemeClr val="accent2"/>
              </a:solidFill>
            </a:endParaRPr>
          </a:p>
          <a:p>
            <a:r>
              <a:rPr lang="en-US" altLang="it-IT" sz="2000" b="1"/>
              <a:t> 	</a:t>
            </a:r>
            <a:r>
              <a:rPr lang="en-US" altLang="it-IT" sz="2400" b="1">
                <a:solidFill>
                  <a:srgbClr val="FF0000"/>
                </a:solidFill>
              </a:rPr>
              <a:t>w</a:t>
            </a:r>
            <a:r>
              <a:rPr lang="en-US" altLang="it-IT" sz="2400" b="1"/>
              <a:t>			A			2</a:t>
            </a:r>
          </a:p>
          <a:p>
            <a:r>
              <a:rPr lang="en-US" altLang="it-IT" sz="2400" b="1"/>
              <a:t>	</a:t>
            </a:r>
            <a:r>
              <a:rPr lang="en-US" altLang="it-IT" sz="2400" b="1">
                <a:solidFill>
                  <a:srgbClr val="FF0000"/>
                </a:solidFill>
              </a:rPr>
              <a:t>y</a:t>
            </a:r>
            <a:r>
              <a:rPr lang="en-US" altLang="it-IT" sz="2400" b="1"/>
              <a:t>			B			2</a:t>
            </a:r>
          </a:p>
          <a:p>
            <a:r>
              <a:rPr lang="en-US" altLang="it-IT" sz="2400" b="1"/>
              <a:t> 	</a:t>
            </a:r>
            <a:r>
              <a:rPr lang="en-US" altLang="it-IT" sz="2400" b="1">
                <a:solidFill>
                  <a:srgbClr val="FF0000"/>
                </a:solidFill>
              </a:rPr>
              <a:t>z</a:t>
            </a:r>
            <a:r>
              <a:rPr lang="en-US" altLang="it-IT" sz="2400" b="1"/>
              <a:t>			B			7</a:t>
            </a:r>
          </a:p>
          <a:p>
            <a:r>
              <a:rPr lang="en-US" altLang="it-IT" sz="2400" b="1"/>
              <a:t>	</a:t>
            </a:r>
            <a:r>
              <a:rPr lang="en-US" altLang="it-IT" sz="2400" b="1">
                <a:solidFill>
                  <a:srgbClr val="FF0000"/>
                </a:solidFill>
              </a:rPr>
              <a:t>x</a:t>
            </a:r>
            <a:r>
              <a:rPr lang="en-US" altLang="it-IT" sz="2400" b="1"/>
              <a:t>			--			1</a:t>
            </a:r>
          </a:p>
          <a:p>
            <a:r>
              <a:rPr lang="en-US" altLang="it-IT" sz="2000" b="1"/>
              <a:t>	….			….			....</a:t>
            </a:r>
          </a:p>
        </p:txBody>
      </p:sp>
      <p:sp>
        <p:nvSpPr>
          <p:cNvPr id="487429" name="Freeform 5"/>
          <p:cNvSpPr>
            <a:spLocks/>
          </p:cNvSpPr>
          <p:nvPr/>
        </p:nvSpPr>
        <p:spPr bwMode="auto">
          <a:xfrm>
            <a:off x="2306638" y="1974850"/>
            <a:ext cx="1095375" cy="434975"/>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grpSp>
        <p:nvGrpSpPr>
          <p:cNvPr id="487430" name="Group 6"/>
          <p:cNvGrpSpPr>
            <a:grpSpLocks/>
          </p:cNvGrpSpPr>
          <p:nvPr/>
        </p:nvGrpSpPr>
        <p:grpSpPr bwMode="auto">
          <a:xfrm>
            <a:off x="3440113" y="2028825"/>
            <a:ext cx="679450" cy="314325"/>
            <a:chOff x="3600" y="219"/>
            <a:chExt cx="360" cy="175"/>
          </a:xfrm>
        </p:grpSpPr>
        <p:sp>
          <p:nvSpPr>
            <p:cNvPr id="487431" name="Oval 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7432" name="Line 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7433" name="Line 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7434" name="Rectangle 1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7435" name="Oval 1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7436" name="Group 12"/>
            <p:cNvGrpSpPr>
              <a:grpSpLocks/>
            </p:cNvGrpSpPr>
            <p:nvPr/>
          </p:nvGrpSpPr>
          <p:grpSpPr bwMode="auto">
            <a:xfrm>
              <a:off x="3686" y="244"/>
              <a:ext cx="177" cy="66"/>
              <a:chOff x="2848" y="848"/>
              <a:chExt cx="140" cy="98"/>
            </a:xfrm>
          </p:grpSpPr>
          <p:sp>
            <p:nvSpPr>
              <p:cNvPr id="487437" name="Line 1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38" name="Line 1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39" name="Line 1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7440" name="Group 16"/>
            <p:cNvGrpSpPr>
              <a:grpSpLocks/>
            </p:cNvGrpSpPr>
            <p:nvPr/>
          </p:nvGrpSpPr>
          <p:grpSpPr bwMode="auto">
            <a:xfrm flipV="1">
              <a:off x="3686" y="243"/>
              <a:ext cx="177" cy="66"/>
              <a:chOff x="2848" y="848"/>
              <a:chExt cx="140" cy="98"/>
            </a:xfrm>
          </p:grpSpPr>
          <p:sp>
            <p:nvSpPr>
              <p:cNvPr id="487441" name="Line 1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42" name="Line 1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43" name="Line 1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87444" name="Group 20"/>
          <p:cNvGrpSpPr>
            <a:grpSpLocks/>
          </p:cNvGrpSpPr>
          <p:nvPr/>
        </p:nvGrpSpPr>
        <p:grpSpPr bwMode="auto">
          <a:xfrm>
            <a:off x="1611313" y="2027238"/>
            <a:ext cx="679450" cy="314325"/>
            <a:chOff x="3600" y="219"/>
            <a:chExt cx="360" cy="175"/>
          </a:xfrm>
        </p:grpSpPr>
        <p:sp>
          <p:nvSpPr>
            <p:cNvPr id="487445" name="Oval 2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7446" name="Line 2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7447" name="Line 2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7448" name="Rectangle 2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7449" name="Oval 2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7450" name="Group 26"/>
            <p:cNvGrpSpPr>
              <a:grpSpLocks/>
            </p:cNvGrpSpPr>
            <p:nvPr/>
          </p:nvGrpSpPr>
          <p:grpSpPr bwMode="auto">
            <a:xfrm>
              <a:off x="3686" y="244"/>
              <a:ext cx="177" cy="66"/>
              <a:chOff x="2848" y="848"/>
              <a:chExt cx="140" cy="98"/>
            </a:xfrm>
          </p:grpSpPr>
          <p:sp>
            <p:nvSpPr>
              <p:cNvPr id="487451" name="Line 2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52" name="Line 2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53" name="Line 2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7454" name="Group 30"/>
            <p:cNvGrpSpPr>
              <a:grpSpLocks/>
            </p:cNvGrpSpPr>
            <p:nvPr/>
          </p:nvGrpSpPr>
          <p:grpSpPr bwMode="auto">
            <a:xfrm flipV="1">
              <a:off x="3686" y="243"/>
              <a:ext cx="177" cy="66"/>
              <a:chOff x="2848" y="848"/>
              <a:chExt cx="140" cy="98"/>
            </a:xfrm>
          </p:grpSpPr>
          <p:sp>
            <p:nvSpPr>
              <p:cNvPr id="487455" name="Line 3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56" name="Line 3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57" name="Line 3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87458" name="Group 34"/>
          <p:cNvGrpSpPr>
            <a:grpSpLocks/>
          </p:cNvGrpSpPr>
          <p:nvPr/>
        </p:nvGrpSpPr>
        <p:grpSpPr bwMode="auto">
          <a:xfrm>
            <a:off x="3427413" y="2825750"/>
            <a:ext cx="676275" cy="314325"/>
            <a:chOff x="3600" y="219"/>
            <a:chExt cx="360" cy="175"/>
          </a:xfrm>
        </p:grpSpPr>
        <p:sp>
          <p:nvSpPr>
            <p:cNvPr id="487459" name="Oval 35"/>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7460" name="Line 3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7461" name="Line 3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7462" name="Rectangle 38"/>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7463" name="Oval 39"/>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7464" name="Group 40"/>
            <p:cNvGrpSpPr>
              <a:grpSpLocks/>
            </p:cNvGrpSpPr>
            <p:nvPr/>
          </p:nvGrpSpPr>
          <p:grpSpPr bwMode="auto">
            <a:xfrm>
              <a:off x="3686" y="244"/>
              <a:ext cx="177" cy="66"/>
              <a:chOff x="2848" y="848"/>
              <a:chExt cx="140" cy="98"/>
            </a:xfrm>
          </p:grpSpPr>
          <p:sp>
            <p:nvSpPr>
              <p:cNvPr id="487465" name="Line 4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66" name="Line 4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67" name="Line 4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7468" name="Group 44"/>
            <p:cNvGrpSpPr>
              <a:grpSpLocks/>
            </p:cNvGrpSpPr>
            <p:nvPr/>
          </p:nvGrpSpPr>
          <p:grpSpPr bwMode="auto">
            <a:xfrm flipV="1">
              <a:off x="3686" y="243"/>
              <a:ext cx="177" cy="66"/>
              <a:chOff x="2848" y="848"/>
              <a:chExt cx="140" cy="98"/>
            </a:xfrm>
          </p:grpSpPr>
          <p:sp>
            <p:nvSpPr>
              <p:cNvPr id="487469" name="Line 4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70" name="Line 4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71" name="Line 4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87472" name="Freeform 48"/>
          <p:cNvSpPr>
            <a:spLocks/>
          </p:cNvSpPr>
          <p:nvPr/>
        </p:nvSpPr>
        <p:spPr bwMode="auto">
          <a:xfrm>
            <a:off x="4151313" y="2211388"/>
            <a:ext cx="1277937" cy="1587"/>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grpSp>
        <p:nvGrpSpPr>
          <p:cNvPr id="487473" name="Group 49"/>
          <p:cNvGrpSpPr>
            <a:grpSpLocks/>
          </p:cNvGrpSpPr>
          <p:nvPr/>
        </p:nvGrpSpPr>
        <p:grpSpPr bwMode="auto">
          <a:xfrm>
            <a:off x="5286375" y="2028825"/>
            <a:ext cx="679450" cy="314325"/>
            <a:chOff x="3600" y="219"/>
            <a:chExt cx="360" cy="175"/>
          </a:xfrm>
        </p:grpSpPr>
        <p:sp>
          <p:nvSpPr>
            <p:cNvPr id="487474" name="Oval 5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7475" name="Line 5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7476" name="Line 5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7477" name="Rectangle 5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7478" name="Oval 5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7479" name="Group 55"/>
            <p:cNvGrpSpPr>
              <a:grpSpLocks/>
            </p:cNvGrpSpPr>
            <p:nvPr/>
          </p:nvGrpSpPr>
          <p:grpSpPr bwMode="auto">
            <a:xfrm>
              <a:off x="3686" y="244"/>
              <a:ext cx="177" cy="66"/>
              <a:chOff x="2848" y="848"/>
              <a:chExt cx="140" cy="98"/>
            </a:xfrm>
          </p:grpSpPr>
          <p:sp>
            <p:nvSpPr>
              <p:cNvPr id="487480" name="Line 5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81" name="Line 5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82" name="Line 5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7483" name="Group 59"/>
            <p:cNvGrpSpPr>
              <a:grpSpLocks/>
            </p:cNvGrpSpPr>
            <p:nvPr/>
          </p:nvGrpSpPr>
          <p:grpSpPr bwMode="auto">
            <a:xfrm flipV="1">
              <a:off x="3686" y="243"/>
              <a:ext cx="177" cy="66"/>
              <a:chOff x="2848" y="848"/>
              <a:chExt cx="140" cy="98"/>
            </a:xfrm>
          </p:grpSpPr>
          <p:sp>
            <p:nvSpPr>
              <p:cNvPr id="487484" name="Line 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85" name="Line 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86" name="Line 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87487" name="Freeform 63"/>
          <p:cNvSpPr>
            <a:spLocks/>
          </p:cNvSpPr>
          <p:nvPr/>
        </p:nvSpPr>
        <p:spPr bwMode="auto">
          <a:xfrm>
            <a:off x="354013" y="2224088"/>
            <a:ext cx="1277937" cy="1587"/>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sp>
        <p:nvSpPr>
          <p:cNvPr id="487488" name="Freeform 64"/>
          <p:cNvSpPr>
            <a:spLocks/>
          </p:cNvSpPr>
          <p:nvPr/>
        </p:nvSpPr>
        <p:spPr bwMode="auto">
          <a:xfrm>
            <a:off x="5973763" y="2200275"/>
            <a:ext cx="1277937" cy="1588"/>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grpSp>
        <p:nvGrpSpPr>
          <p:cNvPr id="487489" name="Group 65"/>
          <p:cNvGrpSpPr>
            <a:grpSpLocks/>
          </p:cNvGrpSpPr>
          <p:nvPr/>
        </p:nvGrpSpPr>
        <p:grpSpPr bwMode="auto">
          <a:xfrm>
            <a:off x="7683500" y="2049463"/>
            <a:ext cx="676275" cy="314325"/>
            <a:chOff x="3600" y="219"/>
            <a:chExt cx="360" cy="175"/>
          </a:xfrm>
        </p:grpSpPr>
        <p:sp>
          <p:nvSpPr>
            <p:cNvPr id="487490" name="Oval 6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7491" name="Line 6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7492" name="Line 6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7493" name="Rectangle 6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7494" name="Oval 7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7495" name="Group 71"/>
            <p:cNvGrpSpPr>
              <a:grpSpLocks/>
            </p:cNvGrpSpPr>
            <p:nvPr/>
          </p:nvGrpSpPr>
          <p:grpSpPr bwMode="auto">
            <a:xfrm>
              <a:off x="3686" y="244"/>
              <a:ext cx="177" cy="66"/>
              <a:chOff x="2848" y="848"/>
              <a:chExt cx="140" cy="98"/>
            </a:xfrm>
          </p:grpSpPr>
          <p:sp>
            <p:nvSpPr>
              <p:cNvPr id="487496" name="Line 7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497" name="Line 7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498" name="Line 7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7499" name="Group 75"/>
            <p:cNvGrpSpPr>
              <a:grpSpLocks/>
            </p:cNvGrpSpPr>
            <p:nvPr/>
          </p:nvGrpSpPr>
          <p:grpSpPr bwMode="auto">
            <a:xfrm flipV="1">
              <a:off x="3686" y="243"/>
              <a:ext cx="177" cy="66"/>
              <a:chOff x="2848" y="848"/>
              <a:chExt cx="140" cy="98"/>
            </a:xfrm>
          </p:grpSpPr>
          <p:sp>
            <p:nvSpPr>
              <p:cNvPr id="487500" name="Line 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7501" name="Line 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7502" name="Line 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87503" name="Line 79"/>
          <p:cNvSpPr>
            <a:spLocks noChangeShapeType="1"/>
          </p:cNvSpPr>
          <p:nvPr/>
        </p:nvSpPr>
        <p:spPr bwMode="auto">
          <a:xfrm flipV="1">
            <a:off x="2128838" y="1611313"/>
            <a:ext cx="622300" cy="400050"/>
          </a:xfrm>
          <a:prstGeom prst="line">
            <a:avLst/>
          </a:prstGeom>
          <a:noFill/>
          <a:ln w="9525">
            <a:solidFill>
              <a:schemeClr val="tx1"/>
            </a:solidFill>
            <a:round/>
            <a:headEnd/>
            <a:tailEnd/>
          </a:ln>
          <a:effectLst/>
        </p:spPr>
        <p:txBody>
          <a:bodyPr wrap="none" anchor="ctr"/>
          <a:lstStyle/>
          <a:p>
            <a:endParaRPr lang="it-IT"/>
          </a:p>
        </p:txBody>
      </p:sp>
      <p:sp>
        <p:nvSpPr>
          <p:cNvPr id="487504" name="Line 80"/>
          <p:cNvSpPr>
            <a:spLocks noChangeShapeType="1"/>
          </p:cNvSpPr>
          <p:nvPr/>
        </p:nvSpPr>
        <p:spPr bwMode="auto">
          <a:xfrm flipV="1">
            <a:off x="3963988" y="1646238"/>
            <a:ext cx="622300" cy="400050"/>
          </a:xfrm>
          <a:prstGeom prst="line">
            <a:avLst/>
          </a:prstGeom>
          <a:noFill/>
          <a:ln w="9525">
            <a:solidFill>
              <a:schemeClr val="tx1"/>
            </a:solidFill>
            <a:round/>
            <a:headEnd/>
            <a:tailEnd/>
          </a:ln>
          <a:effectLst/>
        </p:spPr>
        <p:txBody>
          <a:bodyPr wrap="none" anchor="ctr"/>
          <a:lstStyle/>
          <a:p>
            <a:endParaRPr lang="it-IT"/>
          </a:p>
        </p:txBody>
      </p:sp>
      <p:sp>
        <p:nvSpPr>
          <p:cNvPr id="487505" name="Line 81"/>
          <p:cNvSpPr>
            <a:spLocks noChangeShapeType="1"/>
          </p:cNvSpPr>
          <p:nvPr/>
        </p:nvSpPr>
        <p:spPr bwMode="auto">
          <a:xfrm flipV="1">
            <a:off x="5799138" y="1681163"/>
            <a:ext cx="622300" cy="400050"/>
          </a:xfrm>
          <a:prstGeom prst="line">
            <a:avLst/>
          </a:prstGeom>
          <a:noFill/>
          <a:ln w="9525">
            <a:solidFill>
              <a:schemeClr val="tx1"/>
            </a:solidFill>
            <a:round/>
            <a:headEnd/>
            <a:tailEnd/>
          </a:ln>
          <a:effectLst/>
        </p:spPr>
        <p:txBody>
          <a:bodyPr wrap="none" anchor="ctr"/>
          <a:lstStyle/>
          <a:p>
            <a:endParaRPr lang="it-IT"/>
          </a:p>
        </p:txBody>
      </p:sp>
      <p:sp>
        <p:nvSpPr>
          <p:cNvPr id="487506" name="Line 82"/>
          <p:cNvSpPr>
            <a:spLocks noChangeShapeType="1"/>
          </p:cNvSpPr>
          <p:nvPr/>
        </p:nvSpPr>
        <p:spPr bwMode="auto">
          <a:xfrm flipV="1">
            <a:off x="8164513" y="1635125"/>
            <a:ext cx="622300" cy="400050"/>
          </a:xfrm>
          <a:prstGeom prst="line">
            <a:avLst/>
          </a:prstGeom>
          <a:noFill/>
          <a:ln w="9525">
            <a:solidFill>
              <a:schemeClr val="tx1"/>
            </a:solidFill>
            <a:round/>
            <a:headEnd/>
            <a:tailEnd/>
          </a:ln>
          <a:effectLst/>
        </p:spPr>
        <p:txBody>
          <a:bodyPr wrap="none" anchor="ctr"/>
          <a:lstStyle/>
          <a:p>
            <a:endParaRPr lang="it-IT"/>
          </a:p>
        </p:txBody>
      </p:sp>
      <p:sp>
        <p:nvSpPr>
          <p:cNvPr id="487507" name="Line 83"/>
          <p:cNvSpPr>
            <a:spLocks noChangeShapeType="1"/>
          </p:cNvSpPr>
          <p:nvPr/>
        </p:nvSpPr>
        <p:spPr bwMode="auto">
          <a:xfrm>
            <a:off x="8174038" y="2386013"/>
            <a:ext cx="622300" cy="400050"/>
          </a:xfrm>
          <a:prstGeom prst="line">
            <a:avLst/>
          </a:prstGeom>
          <a:noFill/>
          <a:ln w="9525">
            <a:solidFill>
              <a:schemeClr val="tx1"/>
            </a:solidFill>
            <a:round/>
            <a:headEnd/>
            <a:tailEnd/>
          </a:ln>
          <a:effectLst/>
        </p:spPr>
        <p:txBody>
          <a:bodyPr wrap="none" anchor="ctr"/>
          <a:lstStyle/>
          <a:p>
            <a:endParaRPr lang="it-IT"/>
          </a:p>
        </p:txBody>
      </p:sp>
      <p:sp>
        <p:nvSpPr>
          <p:cNvPr id="487508" name="Line 84"/>
          <p:cNvSpPr>
            <a:spLocks noChangeShapeType="1"/>
          </p:cNvSpPr>
          <p:nvPr/>
        </p:nvSpPr>
        <p:spPr bwMode="auto">
          <a:xfrm>
            <a:off x="2139950" y="2352675"/>
            <a:ext cx="1292225" cy="657225"/>
          </a:xfrm>
          <a:prstGeom prst="line">
            <a:avLst/>
          </a:prstGeom>
          <a:noFill/>
          <a:ln w="9525">
            <a:solidFill>
              <a:schemeClr val="tx1"/>
            </a:solidFill>
            <a:round/>
            <a:headEnd/>
            <a:tailEnd/>
          </a:ln>
          <a:effectLst/>
        </p:spPr>
        <p:txBody>
          <a:bodyPr wrap="none" anchor="ctr"/>
          <a:lstStyle/>
          <a:p>
            <a:endParaRPr lang="it-IT"/>
          </a:p>
        </p:txBody>
      </p:sp>
      <p:sp>
        <p:nvSpPr>
          <p:cNvPr id="487509" name="Freeform 85"/>
          <p:cNvSpPr>
            <a:spLocks/>
          </p:cNvSpPr>
          <p:nvPr/>
        </p:nvSpPr>
        <p:spPr bwMode="auto">
          <a:xfrm rot="1183889">
            <a:off x="2271713" y="2503488"/>
            <a:ext cx="1095375" cy="434975"/>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7510" name="Freeform 86"/>
          <p:cNvSpPr>
            <a:spLocks/>
          </p:cNvSpPr>
          <p:nvPr/>
        </p:nvSpPr>
        <p:spPr bwMode="auto">
          <a:xfrm>
            <a:off x="355600" y="1987550"/>
            <a:ext cx="1095375" cy="434975"/>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7511" name="Freeform 87"/>
          <p:cNvSpPr>
            <a:spLocks/>
          </p:cNvSpPr>
          <p:nvPr/>
        </p:nvSpPr>
        <p:spPr bwMode="auto">
          <a:xfrm>
            <a:off x="4152900" y="1974850"/>
            <a:ext cx="1095375" cy="434975"/>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7512" name="Freeform 88"/>
          <p:cNvSpPr>
            <a:spLocks/>
          </p:cNvSpPr>
          <p:nvPr/>
        </p:nvSpPr>
        <p:spPr bwMode="auto">
          <a:xfrm>
            <a:off x="5975350" y="1963738"/>
            <a:ext cx="1095375" cy="434975"/>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7513" name="Freeform 89"/>
          <p:cNvSpPr>
            <a:spLocks/>
          </p:cNvSpPr>
          <p:nvPr/>
        </p:nvSpPr>
        <p:spPr bwMode="auto">
          <a:xfrm rot="-2589433">
            <a:off x="8048625" y="1398588"/>
            <a:ext cx="1095375" cy="434975"/>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7514" name="Text Box 90"/>
          <p:cNvSpPr txBox="1">
            <a:spLocks noChangeArrowheads="1"/>
          </p:cNvSpPr>
          <p:nvPr/>
        </p:nvSpPr>
        <p:spPr bwMode="auto">
          <a:xfrm>
            <a:off x="649288" y="1935163"/>
            <a:ext cx="392112" cy="457200"/>
          </a:xfrm>
          <a:prstGeom prst="rect">
            <a:avLst/>
          </a:prstGeom>
          <a:noFill/>
          <a:ln w="9525">
            <a:noFill/>
            <a:miter lim="800000"/>
            <a:headEnd/>
            <a:tailEnd/>
          </a:ln>
          <a:effectLst/>
        </p:spPr>
        <p:txBody>
          <a:bodyPr wrap="none">
            <a:spAutoFit/>
          </a:bodyPr>
          <a:lstStyle/>
          <a:p>
            <a:r>
              <a:rPr lang="en-US" altLang="it-IT" sz="2400">
                <a:solidFill>
                  <a:srgbClr val="FF0000"/>
                </a:solidFill>
              </a:rPr>
              <a:t>w</a:t>
            </a:r>
            <a:endParaRPr lang="en-US" altLang="it-IT"/>
          </a:p>
        </p:txBody>
      </p:sp>
      <p:sp>
        <p:nvSpPr>
          <p:cNvPr id="487515" name="Text Box 91"/>
          <p:cNvSpPr txBox="1">
            <a:spLocks noChangeArrowheads="1"/>
          </p:cNvSpPr>
          <p:nvPr/>
        </p:nvSpPr>
        <p:spPr bwMode="auto">
          <a:xfrm>
            <a:off x="2659063" y="1982788"/>
            <a:ext cx="363537" cy="457200"/>
          </a:xfrm>
          <a:prstGeom prst="rect">
            <a:avLst/>
          </a:prstGeom>
          <a:noFill/>
          <a:ln w="9525">
            <a:noFill/>
            <a:miter lim="800000"/>
            <a:headEnd/>
            <a:tailEnd/>
          </a:ln>
          <a:effectLst/>
        </p:spPr>
        <p:txBody>
          <a:bodyPr wrap="none">
            <a:spAutoFit/>
          </a:bodyPr>
          <a:lstStyle/>
          <a:p>
            <a:r>
              <a:rPr lang="en-US" altLang="it-IT" sz="2400">
                <a:solidFill>
                  <a:srgbClr val="FF0000"/>
                </a:solidFill>
              </a:rPr>
              <a:t>x</a:t>
            </a:r>
            <a:endParaRPr lang="en-US" altLang="it-IT"/>
          </a:p>
        </p:txBody>
      </p:sp>
      <p:sp>
        <p:nvSpPr>
          <p:cNvPr id="487516" name="Text Box 92"/>
          <p:cNvSpPr txBox="1">
            <a:spLocks noChangeArrowheads="1"/>
          </p:cNvSpPr>
          <p:nvPr/>
        </p:nvSpPr>
        <p:spPr bwMode="auto">
          <a:xfrm>
            <a:off x="6267450" y="1982788"/>
            <a:ext cx="342900" cy="457200"/>
          </a:xfrm>
          <a:prstGeom prst="rect">
            <a:avLst/>
          </a:prstGeom>
          <a:noFill/>
          <a:ln w="9525">
            <a:noFill/>
            <a:miter lim="800000"/>
            <a:headEnd/>
            <a:tailEnd/>
          </a:ln>
          <a:effectLst/>
        </p:spPr>
        <p:txBody>
          <a:bodyPr wrap="none">
            <a:spAutoFit/>
          </a:bodyPr>
          <a:lstStyle/>
          <a:p>
            <a:r>
              <a:rPr lang="en-US" altLang="it-IT" sz="2400">
                <a:solidFill>
                  <a:srgbClr val="FF0000"/>
                </a:solidFill>
              </a:rPr>
              <a:t>y</a:t>
            </a:r>
            <a:endParaRPr lang="en-US" altLang="it-IT"/>
          </a:p>
        </p:txBody>
      </p:sp>
      <p:sp>
        <p:nvSpPr>
          <p:cNvPr id="487517" name="Text Box 93"/>
          <p:cNvSpPr txBox="1">
            <a:spLocks noChangeArrowheads="1"/>
          </p:cNvSpPr>
          <p:nvPr/>
        </p:nvSpPr>
        <p:spPr bwMode="auto">
          <a:xfrm>
            <a:off x="8429625" y="1441450"/>
            <a:ext cx="347663" cy="457200"/>
          </a:xfrm>
          <a:prstGeom prst="rect">
            <a:avLst/>
          </a:prstGeom>
          <a:noFill/>
          <a:ln w="9525">
            <a:noFill/>
            <a:miter lim="800000"/>
            <a:headEnd/>
            <a:tailEnd/>
          </a:ln>
          <a:effectLst/>
        </p:spPr>
        <p:txBody>
          <a:bodyPr wrap="none">
            <a:spAutoFit/>
          </a:bodyPr>
          <a:lstStyle/>
          <a:p>
            <a:r>
              <a:rPr lang="en-US" altLang="it-IT" sz="2400">
                <a:solidFill>
                  <a:srgbClr val="FF0000"/>
                </a:solidFill>
              </a:rPr>
              <a:t>z</a:t>
            </a:r>
            <a:endParaRPr lang="en-US" altLang="it-IT"/>
          </a:p>
        </p:txBody>
      </p:sp>
      <p:sp>
        <p:nvSpPr>
          <p:cNvPr id="487518" name="Text Box 94"/>
          <p:cNvSpPr txBox="1">
            <a:spLocks noChangeArrowheads="1"/>
          </p:cNvSpPr>
          <p:nvPr/>
        </p:nvSpPr>
        <p:spPr bwMode="auto">
          <a:xfrm>
            <a:off x="1708150" y="2298700"/>
            <a:ext cx="406400" cy="457200"/>
          </a:xfrm>
          <a:prstGeom prst="rect">
            <a:avLst/>
          </a:prstGeom>
          <a:noFill/>
          <a:ln w="9525">
            <a:noFill/>
            <a:miter lim="800000"/>
            <a:headEnd/>
            <a:tailEnd/>
          </a:ln>
          <a:effectLst/>
        </p:spPr>
        <p:txBody>
          <a:bodyPr wrap="none">
            <a:spAutoFit/>
          </a:bodyPr>
          <a:lstStyle/>
          <a:p>
            <a:r>
              <a:rPr lang="en-US" altLang="it-IT" sz="2400"/>
              <a:t>A</a:t>
            </a:r>
          </a:p>
        </p:txBody>
      </p:sp>
      <p:sp>
        <p:nvSpPr>
          <p:cNvPr id="487519" name="Text Box 95"/>
          <p:cNvSpPr txBox="1">
            <a:spLocks noChangeArrowheads="1"/>
          </p:cNvSpPr>
          <p:nvPr/>
        </p:nvSpPr>
        <p:spPr bwMode="auto">
          <a:xfrm>
            <a:off x="3565525" y="3098800"/>
            <a:ext cx="368300" cy="457200"/>
          </a:xfrm>
          <a:prstGeom prst="rect">
            <a:avLst/>
          </a:prstGeom>
          <a:noFill/>
          <a:ln w="9525">
            <a:noFill/>
            <a:miter lim="800000"/>
            <a:headEnd/>
            <a:tailEnd/>
          </a:ln>
          <a:effectLst/>
        </p:spPr>
        <p:txBody>
          <a:bodyPr wrap="none">
            <a:spAutoFit/>
          </a:bodyPr>
          <a:lstStyle/>
          <a:p>
            <a:r>
              <a:rPr lang="en-US" altLang="it-IT" sz="2400"/>
              <a:t>C</a:t>
            </a:r>
          </a:p>
        </p:txBody>
      </p:sp>
      <p:sp>
        <p:nvSpPr>
          <p:cNvPr id="487520" name="Text Box 96"/>
          <p:cNvSpPr txBox="1">
            <a:spLocks noChangeArrowheads="1"/>
          </p:cNvSpPr>
          <p:nvPr/>
        </p:nvSpPr>
        <p:spPr bwMode="auto">
          <a:xfrm>
            <a:off x="3563938" y="2322513"/>
            <a:ext cx="404812" cy="457200"/>
          </a:xfrm>
          <a:prstGeom prst="rect">
            <a:avLst/>
          </a:prstGeom>
          <a:noFill/>
          <a:ln w="9525">
            <a:noFill/>
            <a:miter lim="800000"/>
            <a:headEnd/>
            <a:tailEnd/>
          </a:ln>
          <a:effectLst/>
        </p:spPr>
        <p:txBody>
          <a:bodyPr wrap="none">
            <a:spAutoFit/>
          </a:bodyPr>
          <a:lstStyle/>
          <a:p>
            <a:r>
              <a:rPr lang="en-US" altLang="it-IT" sz="2400"/>
              <a:t>D</a:t>
            </a:r>
          </a:p>
        </p:txBody>
      </p:sp>
      <p:sp>
        <p:nvSpPr>
          <p:cNvPr id="487521" name="Text Box 97"/>
          <p:cNvSpPr txBox="1">
            <a:spLocks noChangeArrowheads="1"/>
          </p:cNvSpPr>
          <p:nvPr/>
        </p:nvSpPr>
        <p:spPr bwMode="auto">
          <a:xfrm>
            <a:off x="5399088" y="2357438"/>
            <a:ext cx="376237" cy="457200"/>
          </a:xfrm>
          <a:prstGeom prst="rect">
            <a:avLst/>
          </a:prstGeom>
          <a:noFill/>
          <a:ln w="9525">
            <a:noFill/>
            <a:miter lim="800000"/>
            <a:headEnd/>
            <a:tailEnd/>
          </a:ln>
          <a:effectLst/>
        </p:spPr>
        <p:txBody>
          <a:bodyPr wrap="none">
            <a:spAutoFit/>
          </a:bodyPr>
          <a:lstStyle/>
          <a:p>
            <a:r>
              <a:rPr lang="en-US" altLang="it-IT" sz="2400"/>
              <a:t>B</a:t>
            </a:r>
          </a:p>
        </p:txBody>
      </p:sp>
      <p:sp>
        <p:nvSpPr>
          <p:cNvPr id="487522" name="Text Box 98"/>
          <p:cNvSpPr txBox="1">
            <a:spLocks noChangeArrowheads="1"/>
          </p:cNvSpPr>
          <p:nvPr/>
        </p:nvSpPr>
        <p:spPr bwMode="auto">
          <a:xfrm>
            <a:off x="3082925" y="5837238"/>
            <a:ext cx="4160838" cy="366712"/>
          </a:xfrm>
          <a:prstGeom prst="rect">
            <a:avLst/>
          </a:prstGeom>
          <a:noFill/>
          <a:ln w="9525">
            <a:noFill/>
            <a:miter lim="800000"/>
            <a:headEnd/>
            <a:tailEnd/>
          </a:ln>
          <a:effectLst/>
        </p:spPr>
        <p:txBody>
          <a:bodyPr wrap="none">
            <a:spAutoFit/>
          </a:bodyPr>
          <a:lstStyle/>
          <a:p>
            <a:r>
              <a:rPr lang="en-US" altLang="it-IT"/>
              <a:t>Tabella d’instradamento nel router D.</a:t>
            </a:r>
          </a:p>
        </p:txBody>
      </p:sp>
      <p:sp>
        <p:nvSpPr>
          <p:cNvPr id="487523" name="Line 99"/>
          <p:cNvSpPr>
            <a:spLocks noChangeShapeType="1"/>
          </p:cNvSpPr>
          <p:nvPr/>
        </p:nvSpPr>
        <p:spPr bwMode="auto">
          <a:xfrm>
            <a:off x="4114800" y="3052763"/>
            <a:ext cx="757238" cy="171450"/>
          </a:xfrm>
          <a:prstGeom prst="line">
            <a:avLst/>
          </a:prstGeom>
          <a:noFill/>
          <a:ln w="9525">
            <a:solidFill>
              <a:schemeClr val="tx1"/>
            </a:solidFill>
            <a:round/>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egnaposto numero diapositiva 5"/>
          <p:cNvSpPr>
            <a:spLocks noGrp="1"/>
          </p:cNvSpPr>
          <p:nvPr>
            <p:ph type="sldNum" sz="quarter" idx="12"/>
          </p:nvPr>
        </p:nvSpPr>
        <p:spPr/>
        <p:txBody>
          <a:bodyPr/>
          <a:lstStyle/>
          <a:p>
            <a:r>
              <a:rPr lang="en-US" altLang="it-IT"/>
              <a:t>4-</a:t>
            </a:r>
            <a:fld id="{B7944C23-375F-4A15-A8C0-FC5E15DA1F96}" type="slidenum">
              <a:rPr lang="en-US" altLang="it-IT"/>
              <a:pPr/>
              <a:t>105</a:t>
            </a:fld>
            <a:endParaRPr lang="en-US" altLang="it-IT"/>
          </a:p>
        </p:txBody>
      </p:sp>
      <p:sp>
        <p:nvSpPr>
          <p:cNvPr id="488450" name="Rectangle 2"/>
          <p:cNvSpPr>
            <a:spLocks noGrp="1" noChangeArrowheads="1"/>
          </p:cNvSpPr>
          <p:nvPr>
            <p:ph type="title"/>
          </p:nvPr>
        </p:nvSpPr>
        <p:spPr>
          <a:xfrm>
            <a:off x="498475" y="0"/>
            <a:ext cx="7772400" cy="1143000"/>
          </a:xfrm>
        </p:spPr>
        <p:txBody>
          <a:bodyPr/>
          <a:lstStyle/>
          <a:p>
            <a:r>
              <a:rPr lang="en-US" altLang="it-IT" sz="3600"/>
              <a:t>RIP: esempio</a:t>
            </a:r>
            <a:r>
              <a:rPr lang="en-US" altLang="it-IT" sz="2800"/>
              <a:t> </a:t>
            </a:r>
          </a:p>
        </p:txBody>
      </p:sp>
      <p:sp>
        <p:nvSpPr>
          <p:cNvPr id="488451" name="Text Box 3"/>
          <p:cNvSpPr txBox="1">
            <a:spLocks noChangeArrowheads="1"/>
          </p:cNvSpPr>
          <p:nvPr/>
        </p:nvSpPr>
        <p:spPr bwMode="auto">
          <a:xfrm>
            <a:off x="536575" y="4162425"/>
            <a:ext cx="8229600" cy="2068513"/>
          </a:xfrm>
          <a:prstGeom prst="rect">
            <a:avLst/>
          </a:prstGeom>
          <a:noFill/>
          <a:ln w="28575">
            <a:solidFill>
              <a:srgbClr val="CC0000"/>
            </a:solidFill>
            <a:miter lim="800000"/>
            <a:headEnd/>
            <a:tailEnd/>
          </a:ln>
          <a:effectLst/>
        </p:spPr>
        <p:txBody>
          <a:bodyPr lIns="0" tIns="0" rIns="0" bIns="0">
            <a:spAutoFit/>
          </a:bodyPr>
          <a:lstStyle/>
          <a:p>
            <a:r>
              <a:rPr lang="en-US" altLang="it-IT" b="1">
                <a:solidFill>
                  <a:schemeClr val="accent2"/>
                </a:solidFill>
              </a:rPr>
              <a:t>Sottorete destin.      Router successivo    Numero di hop verso la dest.</a:t>
            </a:r>
            <a:endParaRPr lang="en-US" altLang="it-IT" sz="2000" b="1">
              <a:solidFill>
                <a:schemeClr val="accent2"/>
              </a:solidFill>
            </a:endParaRPr>
          </a:p>
          <a:p>
            <a:r>
              <a:rPr lang="en-US" altLang="it-IT" sz="2000" b="1"/>
              <a:t> 	</a:t>
            </a:r>
            <a:r>
              <a:rPr lang="en-US" altLang="it-IT" sz="2400" b="1">
                <a:solidFill>
                  <a:srgbClr val="FF0000"/>
                </a:solidFill>
              </a:rPr>
              <a:t>w</a:t>
            </a:r>
            <a:r>
              <a:rPr lang="en-US" altLang="it-IT" sz="2400" b="1"/>
              <a:t>			A			2</a:t>
            </a:r>
          </a:p>
          <a:p>
            <a:r>
              <a:rPr lang="en-US" altLang="it-IT" sz="2400" b="1"/>
              <a:t>	</a:t>
            </a:r>
            <a:r>
              <a:rPr lang="en-US" altLang="it-IT" sz="2400" b="1">
                <a:solidFill>
                  <a:srgbClr val="FF0000"/>
                </a:solidFill>
              </a:rPr>
              <a:t>y</a:t>
            </a:r>
            <a:r>
              <a:rPr lang="en-US" altLang="it-IT" sz="2400" b="1"/>
              <a:t>			B			2</a:t>
            </a:r>
          </a:p>
          <a:p>
            <a:r>
              <a:rPr lang="en-US" altLang="it-IT" sz="2400" b="1"/>
              <a:t> 	</a:t>
            </a:r>
            <a:r>
              <a:rPr lang="en-US" altLang="it-IT" sz="2400" b="1">
                <a:solidFill>
                  <a:srgbClr val="FF0000"/>
                </a:solidFill>
              </a:rPr>
              <a:t>z</a:t>
            </a:r>
            <a:r>
              <a:rPr lang="en-US" altLang="it-IT" sz="2400" b="1"/>
              <a:t>			B A			7 5</a:t>
            </a:r>
          </a:p>
          <a:p>
            <a:r>
              <a:rPr lang="en-US" altLang="it-IT" sz="2400" b="1"/>
              <a:t>	</a:t>
            </a:r>
            <a:r>
              <a:rPr lang="en-US" altLang="it-IT" sz="2400" b="1">
                <a:solidFill>
                  <a:srgbClr val="FF0000"/>
                </a:solidFill>
              </a:rPr>
              <a:t>x</a:t>
            </a:r>
            <a:r>
              <a:rPr lang="en-US" altLang="it-IT" sz="2400" b="1"/>
              <a:t>			--			1</a:t>
            </a:r>
          </a:p>
          <a:p>
            <a:r>
              <a:rPr lang="en-US" altLang="it-IT" sz="2000" b="1"/>
              <a:t>	….			….			....</a:t>
            </a:r>
          </a:p>
        </p:txBody>
      </p:sp>
      <p:sp>
        <p:nvSpPr>
          <p:cNvPr id="488452" name="Text Box 4"/>
          <p:cNvSpPr txBox="1">
            <a:spLocks noChangeArrowheads="1"/>
          </p:cNvSpPr>
          <p:nvPr/>
        </p:nvSpPr>
        <p:spPr bwMode="auto">
          <a:xfrm>
            <a:off x="2970213" y="6327775"/>
            <a:ext cx="4160837" cy="366713"/>
          </a:xfrm>
          <a:prstGeom prst="rect">
            <a:avLst/>
          </a:prstGeom>
          <a:noFill/>
          <a:ln w="9525">
            <a:noFill/>
            <a:miter lim="800000"/>
            <a:headEnd/>
            <a:tailEnd/>
          </a:ln>
          <a:effectLst/>
        </p:spPr>
        <p:txBody>
          <a:bodyPr wrap="none">
            <a:spAutoFit/>
          </a:bodyPr>
          <a:lstStyle/>
          <a:p>
            <a:r>
              <a:rPr lang="en-US" altLang="it-IT"/>
              <a:t>Tabella d’instradamento nel router D.</a:t>
            </a:r>
          </a:p>
        </p:txBody>
      </p:sp>
      <p:grpSp>
        <p:nvGrpSpPr>
          <p:cNvPr id="488453" name="Group 5"/>
          <p:cNvGrpSpPr>
            <a:grpSpLocks/>
          </p:cNvGrpSpPr>
          <p:nvPr/>
        </p:nvGrpSpPr>
        <p:grpSpPr bwMode="auto">
          <a:xfrm>
            <a:off x="354013" y="2057400"/>
            <a:ext cx="8789987" cy="2157413"/>
            <a:chOff x="223" y="881"/>
            <a:chExt cx="5537" cy="1359"/>
          </a:xfrm>
        </p:grpSpPr>
        <p:sp>
          <p:nvSpPr>
            <p:cNvPr id="488454" name="Freeform 6"/>
            <p:cNvSpPr>
              <a:spLocks/>
            </p:cNvSpPr>
            <p:nvPr/>
          </p:nvSpPr>
          <p:spPr bwMode="auto">
            <a:xfrm>
              <a:off x="1452" y="1393"/>
              <a:ext cx="805" cy="1"/>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sp>
          <p:nvSpPr>
            <p:cNvPr id="488455" name="Freeform 7"/>
            <p:cNvSpPr>
              <a:spLocks/>
            </p:cNvSpPr>
            <p:nvPr/>
          </p:nvSpPr>
          <p:spPr bwMode="auto">
            <a:xfrm>
              <a:off x="1453" y="1244"/>
              <a:ext cx="690" cy="274"/>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grpSp>
          <p:nvGrpSpPr>
            <p:cNvPr id="488456" name="Group 8"/>
            <p:cNvGrpSpPr>
              <a:grpSpLocks/>
            </p:cNvGrpSpPr>
            <p:nvPr/>
          </p:nvGrpSpPr>
          <p:grpSpPr bwMode="auto">
            <a:xfrm>
              <a:off x="2167" y="1278"/>
              <a:ext cx="428" cy="198"/>
              <a:chOff x="3600" y="219"/>
              <a:chExt cx="360" cy="175"/>
            </a:xfrm>
          </p:grpSpPr>
          <p:sp>
            <p:nvSpPr>
              <p:cNvPr id="488457" name="Oval 9"/>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8458" name="Line 1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8459" name="Line 1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8460" name="Rectangle 12"/>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8461" name="Oval 13"/>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8462" name="Group 14"/>
              <p:cNvGrpSpPr>
                <a:grpSpLocks/>
              </p:cNvGrpSpPr>
              <p:nvPr/>
            </p:nvGrpSpPr>
            <p:grpSpPr bwMode="auto">
              <a:xfrm>
                <a:off x="3686" y="244"/>
                <a:ext cx="177" cy="66"/>
                <a:chOff x="2848" y="848"/>
                <a:chExt cx="140" cy="98"/>
              </a:xfrm>
            </p:grpSpPr>
            <p:sp>
              <p:nvSpPr>
                <p:cNvPr id="488463" name="Line 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464" name="Line 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465" name="Line 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8466" name="Group 18"/>
              <p:cNvGrpSpPr>
                <a:grpSpLocks/>
              </p:cNvGrpSpPr>
              <p:nvPr/>
            </p:nvGrpSpPr>
            <p:grpSpPr bwMode="auto">
              <a:xfrm flipV="1">
                <a:off x="3686" y="243"/>
                <a:ext cx="177" cy="66"/>
                <a:chOff x="2848" y="848"/>
                <a:chExt cx="140" cy="98"/>
              </a:xfrm>
            </p:grpSpPr>
            <p:sp>
              <p:nvSpPr>
                <p:cNvPr id="488467" name="Line 1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468" name="Line 2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469" name="Line 2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88470" name="Group 22"/>
            <p:cNvGrpSpPr>
              <a:grpSpLocks/>
            </p:cNvGrpSpPr>
            <p:nvPr/>
          </p:nvGrpSpPr>
          <p:grpSpPr bwMode="auto">
            <a:xfrm>
              <a:off x="1015" y="1277"/>
              <a:ext cx="428" cy="198"/>
              <a:chOff x="3600" y="219"/>
              <a:chExt cx="360" cy="175"/>
            </a:xfrm>
          </p:grpSpPr>
          <p:sp>
            <p:nvSpPr>
              <p:cNvPr id="488471" name="Oval 23"/>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8472" name="Line 2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8473" name="Line 2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8474" name="Rectangle 26"/>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8475" name="Oval 27"/>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8476" name="Group 28"/>
              <p:cNvGrpSpPr>
                <a:grpSpLocks/>
              </p:cNvGrpSpPr>
              <p:nvPr/>
            </p:nvGrpSpPr>
            <p:grpSpPr bwMode="auto">
              <a:xfrm>
                <a:off x="3686" y="244"/>
                <a:ext cx="177" cy="66"/>
                <a:chOff x="2848" y="848"/>
                <a:chExt cx="140" cy="98"/>
              </a:xfrm>
            </p:grpSpPr>
            <p:sp>
              <p:nvSpPr>
                <p:cNvPr id="488477" name="Line 2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478" name="Line 3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479" name="Line 3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8480" name="Group 32"/>
              <p:cNvGrpSpPr>
                <a:grpSpLocks/>
              </p:cNvGrpSpPr>
              <p:nvPr/>
            </p:nvGrpSpPr>
            <p:grpSpPr bwMode="auto">
              <a:xfrm flipV="1">
                <a:off x="3686" y="243"/>
                <a:ext cx="177" cy="66"/>
                <a:chOff x="2848" y="848"/>
                <a:chExt cx="140" cy="98"/>
              </a:xfrm>
            </p:grpSpPr>
            <p:sp>
              <p:nvSpPr>
                <p:cNvPr id="488481" name="Line 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482" name="Line 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483" name="Line 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88484" name="Group 36"/>
            <p:cNvGrpSpPr>
              <a:grpSpLocks/>
            </p:cNvGrpSpPr>
            <p:nvPr/>
          </p:nvGrpSpPr>
          <p:grpSpPr bwMode="auto">
            <a:xfrm>
              <a:off x="2159" y="1780"/>
              <a:ext cx="426" cy="198"/>
              <a:chOff x="3600" y="219"/>
              <a:chExt cx="360" cy="175"/>
            </a:xfrm>
          </p:grpSpPr>
          <p:sp>
            <p:nvSpPr>
              <p:cNvPr id="488485" name="Oval 3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8486" name="Line 3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8487" name="Line 3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8488" name="Rectangle 4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8489" name="Oval 4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8490" name="Group 42"/>
              <p:cNvGrpSpPr>
                <a:grpSpLocks/>
              </p:cNvGrpSpPr>
              <p:nvPr/>
            </p:nvGrpSpPr>
            <p:grpSpPr bwMode="auto">
              <a:xfrm>
                <a:off x="3686" y="244"/>
                <a:ext cx="177" cy="66"/>
                <a:chOff x="2848" y="848"/>
                <a:chExt cx="140" cy="98"/>
              </a:xfrm>
            </p:grpSpPr>
            <p:sp>
              <p:nvSpPr>
                <p:cNvPr id="488491" name="Line 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492" name="Line 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493" name="Line 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8494" name="Group 46"/>
              <p:cNvGrpSpPr>
                <a:grpSpLocks/>
              </p:cNvGrpSpPr>
              <p:nvPr/>
            </p:nvGrpSpPr>
            <p:grpSpPr bwMode="auto">
              <a:xfrm flipV="1">
                <a:off x="3686" y="243"/>
                <a:ext cx="177" cy="66"/>
                <a:chOff x="2848" y="848"/>
                <a:chExt cx="140" cy="98"/>
              </a:xfrm>
            </p:grpSpPr>
            <p:sp>
              <p:nvSpPr>
                <p:cNvPr id="488495" name="Line 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496" name="Line 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497" name="Line 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88498" name="Freeform 50"/>
            <p:cNvSpPr>
              <a:spLocks/>
            </p:cNvSpPr>
            <p:nvPr/>
          </p:nvSpPr>
          <p:spPr bwMode="auto">
            <a:xfrm>
              <a:off x="2615" y="1393"/>
              <a:ext cx="805" cy="1"/>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grpSp>
          <p:nvGrpSpPr>
            <p:cNvPr id="488499" name="Group 51"/>
            <p:cNvGrpSpPr>
              <a:grpSpLocks/>
            </p:cNvGrpSpPr>
            <p:nvPr/>
          </p:nvGrpSpPr>
          <p:grpSpPr bwMode="auto">
            <a:xfrm>
              <a:off x="3330" y="1278"/>
              <a:ext cx="428" cy="198"/>
              <a:chOff x="3600" y="219"/>
              <a:chExt cx="360" cy="175"/>
            </a:xfrm>
          </p:grpSpPr>
          <p:sp>
            <p:nvSpPr>
              <p:cNvPr id="488500" name="Oval 5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8501" name="Line 5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8502" name="Line 5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8503" name="Rectangle 5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8504" name="Oval 5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8505" name="Group 57"/>
              <p:cNvGrpSpPr>
                <a:grpSpLocks/>
              </p:cNvGrpSpPr>
              <p:nvPr/>
            </p:nvGrpSpPr>
            <p:grpSpPr bwMode="auto">
              <a:xfrm>
                <a:off x="3686" y="244"/>
                <a:ext cx="177" cy="66"/>
                <a:chOff x="2848" y="848"/>
                <a:chExt cx="140" cy="98"/>
              </a:xfrm>
            </p:grpSpPr>
            <p:sp>
              <p:nvSpPr>
                <p:cNvPr id="488506" name="Line 5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507" name="Line 5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508" name="Line 6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8509" name="Group 61"/>
              <p:cNvGrpSpPr>
                <a:grpSpLocks/>
              </p:cNvGrpSpPr>
              <p:nvPr/>
            </p:nvGrpSpPr>
            <p:grpSpPr bwMode="auto">
              <a:xfrm flipV="1">
                <a:off x="3686" y="243"/>
                <a:ext cx="177" cy="66"/>
                <a:chOff x="2848" y="848"/>
                <a:chExt cx="140" cy="98"/>
              </a:xfrm>
            </p:grpSpPr>
            <p:sp>
              <p:nvSpPr>
                <p:cNvPr id="488510" name="Line 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511" name="Line 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512" name="Line 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88513" name="Freeform 65"/>
            <p:cNvSpPr>
              <a:spLocks/>
            </p:cNvSpPr>
            <p:nvPr/>
          </p:nvSpPr>
          <p:spPr bwMode="auto">
            <a:xfrm>
              <a:off x="223" y="1401"/>
              <a:ext cx="805" cy="1"/>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sp>
          <p:nvSpPr>
            <p:cNvPr id="488514" name="Freeform 66"/>
            <p:cNvSpPr>
              <a:spLocks/>
            </p:cNvSpPr>
            <p:nvPr/>
          </p:nvSpPr>
          <p:spPr bwMode="auto">
            <a:xfrm>
              <a:off x="3763" y="1386"/>
              <a:ext cx="805" cy="1"/>
            </a:xfrm>
            <a:custGeom>
              <a:avLst/>
              <a:gdLst/>
              <a:ahLst/>
              <a:cxnLst>
                <a:cxn ang="0">
                  <a:pos x="0" y="0"/>
                </a:cxn>
                <a:cxn ang="0">
                  <a:pos x="805" y="1"/>
                </a:cxn>
              </a:cxnLst>
              <a:rect l="0" t="0" r="r" b="b"/>
              <a:pathLst>
                <a:path w="805" h="1">
                  <a:moveTo>
                    <a:pt x="0" y="0"/>
                  </a:moveTo>
                  <a:lnTo>
                    <a:pt x="805" y="1"/>
                  </a:lnTo>
                </a:path>
              </a:pathLst>
            </a:custGeom>
            <a:noFill/>
            <a:ln w="12700">
              <a:solidFill>
                <a:schemeClr val="tx1"/>
              </a:solidFill>
              <a:round/>
              <a:headEnd/>
              <a:tailEnd/>
            </a:ln>
            <a:effectLst/>
          </p:spPr>
          <p:txBody>
            <a:bodyPr wrap="none" anchor="ctr"/>
            <a:lstStyle/>
            <a:p>
              <a:endParaRPr lang="it-IT"/>
            </a:p>
          </p:txBody>
        </p:sp>
        <p:grpSp>
          <p:nvGrpSpPr>
            <p:cNvPr id="488515" name="Group 67"/>
            <p:cNvGrpSpPr>
              <a:grpSpLocks/>
            </p:cNvGrpSpPr>
            <p:nvPr/>
          </p:nvGrpSpPr>
          <p:grpSpPr bwMode="auto">
            <a:xfrm>
              <a:off x="4840" y="1291"/>
              <a:ext cx="426" cy="198"/>
              <a:chOff x="3600" y="219"/>
              <a:chExt cx="360" cy="175"/>
            </a:xfrm>
          </p:grpSpPr>
          <p:sp>
            <p:nvSpPr>
              <p:cNvPr id="488516" name="Oval 6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88517" name="Line 6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88518" name="Line 7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88519" name="Rectangle 7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88520" name="Oval 7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88521" name="Group 73"/>
              <p:cNvGrpSpPr>
                <a:grpSpLocks/>
              </p:cNvGrpSpPr>
              <p:nvPr/>
            </p:nvGrpSpPr>
            <p:grpSpPr bwMode="auto">
              <a:xfrm>
                <a:off x="3686" y="244"/>
                <a:ext cx="177" cy="66"/>
                <a:chOff x="2848" y="848"/>
                <a:chExt cx="140" cy="98"/>
              </a:xfrm>
            </p:grpSpPr>
            <p:sp>
              <p:nvSpPr>
                <p:cNvPr id="488522" name="Line 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523" name="Line 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524" name="Line 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88525" name="Group 77"/>
              <p:cNvGrpSpPr>
                <a:grpSpLocks/>
              </p:cNvGrpSpPr>
              <p:nvPr/>
            </p:nvGrpSpPr>
            <p:grpSpPr bwMode="auto">
              <a:xfrm flipV="1">
                <a:off x="3686" y="243"/>
                <a:ext cx="177" cy="66"/>
                <a:chOff x="2848" y="848"/>
                <a:chExt cx="140" cy="98"/>
              </a:xfrm>
            </p:grpSpPr>
            <p:sp>
              <p:nvSpPr>
                <p:cNvPr id="488526" name="Line 7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88527" name="Line 7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88528" name="Line 8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88529" name="Line 81"/>
            <p:cNvSpPr>
              <a:spLocks noChangeShapeType="1"/>
            </p:cNvSpPr>
            <p:nvPr/>
          </p:nvSpPr>
          <p:spPr bwMode="auto">
            <a:xfrm flipV="1">
              <a:off x="1341" y="1015"/>
              <a:ext cx="392" cy="252"/>
            </a:xfrm>
            <a:prstGeom prst="line">
              <a:avLst/>
            </a:prstGeom>
            <a:noFill/>
            <a:ln w="9525">
              <a:solidFill>
                <a:schemeClr val="tx1"/>
              </a:solidFill>
              <a:round/>
              <a:headEnd/>
              <a:tailEnd/>
            </a:ln>
            <a:effectLst/>
          </p:spPr>
          <p:txBody>
            <a:bodyPr wrap="none" anchor="ctr"/>
            <a:lstStyle/>
            <a:p>
              <a:endParaRPr lang="it-IT"/>
            </a:p>
          </p:txBody>
        </p:sp>
        <p:sp>
          <p:nvSpPr>
            <p:cNvPr id="488530" name="Line 82"/>
            <p:cNvSpPr>
              <a:spLocks noChangeShapeType="1"/>
            </p:cNvSpPr>
            <p:nvPr/>
          </p:nvSpPr>
          <p:spPr bwMode="auto">
            <a:xfrm flipV="1">
              <a:off x="2497" y="1037"/>
              <a:ext cx="392" cy="252"/>
            </a:xfrm>
            <a:prstGeom prst="line">
              <a:avLst/>
            </a:prstGeom>
            <a:noFill/>
            <a:ln w="9525">
              <a:solidFill>
                <a:schemeClr val="tx1"/>
              </a:solidFill>
              <a:round/>
              <a:headEnd/>
              <a:tailEnd/>
            </a:ln>
            <a:effectLst/>
          </p:spPr>
          <p:txBody>
            <a:bodyPr wrap="none" anchor="ctr"/>
            <a:lstStyle/>
            <a:p>
              <a:endParaRPr lang="it-IT"/>
            </a:p>
          </p:txBody>
        </p:sp>
        <p:sp>
          <p:nvSpPr>
            <p:cNvPr id="488531" name="Line 83"/>
            <p:cNvSpPr>
              <a:spLocks noChangeShapeType="1"/>
            </p:cNvSpPr>
            <p:nvPr/>
          </p:nvSpPr>
          <p:spPr bwMode="auto">
            <a:xfrm flipV="1">
              <a:off x="3653" y="1059"/>
              <a:ext cx="392" cy="252"/>
            </a:xfrm>
            <a:prstGeom prst="line">
              <a:avLst/>
            </a:prstGeom>
            <a:noFill/>
            <a:ln w="9525">
              <a:solidFill>
                <a:schemeClr val="tx1"/>
              </a:solidFill>
              <a:round/>
              <a:headEnd/>
              <a:tailEnd/>
            </a:ln>
            <a:effectLst/>
          </p:spPr>
          <p:txBody>
            <a:bodyPr wrap="none" anchor="ctr"/>
            <a:lstStyle/>
            <a:p>
              <a:endParaRPr lang="it-IT"/>
            </a:p>
          </p:txBody>
        </p:sp>
        <p:sp>
          <p:nvSpPr>
            <p:cNvPr id="488532" name="Line 84"/>
            <p:cNvSpPr>
              <a:spLocks noChangeShapeType="1"/>
            </p:cNvSpPr>
            <p:nvPr/>
          </p:nvSpPr>
          <p:spPr bwMode="auto">
            <a:xfrm flipV="1">
              <a:off x="5143" y="1030"/>
              <a:ext cx="392" cy="252"/>
            </a:xfrm>
            <a:prstGeom prst="line">
              <a:avLst/>
            </a:prstGeom>
            <a:noFill/>
            <a:ln w="9525">
              <a:solidFill>
                <a:schemeClr val="tx1"/>
              </a:solidFill>
              <a:round/>
              <a:headEnd/>
              <a:tailEnd/>
            </a:ln>
            <a:effectLst/>
          </p:spPr>
          <p:txBody>
            <a:bodyPr wrap="none" anchor="ctr"/>
            <a:lstStyle/>
            <a:p>
              <a:endParaRPr lang="it-IT"/>
            </a:p>
          </p:txBody>
        </p:sp>
        <p:sp>
          <p:nvSpPr>
            <p:cNvPr id="488533" name="Line 85"/>
            <p:cNvSpPr>
              <a:spLocks noChangeShapeType="1"/>
            </p:cNvSpPr>
            <p:nvPr/>
          </p:nvSpPr>
          <p:spPr bwMode="auto">
            <a:xfrm>
              <a:off x="5149" y="1503"/>
              <a:ext cx="392" cy="252"/>
            </a:xfrm>
            <a:prstGeom prst="line">
              <a:avLst/>
            </a:prstGeom>
            <a:noFill/>
            <a:ln w="9525">
              <a:solidFill>
                <a:schemeClr val="tx1"/>
              </a:solidFill>
              <a:round/>
              <a:headEnd/>
              <a:tailEnd/>
            </a:ln>
            <a:effectLst/>
          </p:spPr>
          <p:txBody>
            <a:bodyPr wrap="none" anchor="ctr"/>
            <a:lstStyle/>
            <a:p>
              <a:endParaRPr lang="it-IT"/>
            </a:p>
          </p:txBody>
        </p:sp>
        <p:sp>
          <p:nvSpPr>
            <p:cNvPr id="488534" name="Line 86"/>
            <p:cNvSpPr>
              <a:spLocks noChangeShapeType="1"/>
            </p:cNvSpPr>
            <p:nvPr/>
          </p:nvSpPr>
          <p:spPr bwMode="auto">
            <a:xfrm>
              <a:off x="1348" y="1482"/>
              <a:ext cx="814" cy="414"/>
            </a:xfrm>
            <a:prstGeom prst="line">
              <a:avLst/>
            </a:prstGeom>
            <a:noFill/>
            <a:ln w="9525">
              <a:solidFill>
                <a:schemeClr val="tx1"/>
              </a:solidFill>
              <a:round/>
              <a:headEnd/>
              <a:tailEnd/>
            </a:ln>
            <a:effectLst/>
          </p:spPr>
          <p:txBody>
            <a:bodyPr wrap="none" anchor="ctr"/>
            <a:lstStyle/>
            <a:p>
              <a:endParaRPr lang="it-IT"/>
            </a:p>
          </p:txBody>
        </p:sp>
        <p:sp>
          <p:nvSpPr>
            <p:cNvPr id="488535" name="Freeform 87"/>
            <p:cNvSpPr>
              <a:spLocks/>
            </p:cNvSpPr>
            <p:nvPr/>
          </p:nvSpPr>
          <p:spPr bwMode="auto">
            <a:xfrm rot="1183889">
              <a:off x="1431" y="1577"/>
              <a:ext cx="690" cy="274"/>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8536" name="Freeform 88"/>
            <p:cNvSpPr>
              <a:spLocks/>
            </p:cNvSpPr>
            <p:nvPr/>
          </p:nvSpPr>
          <p:spPr bwMode="auto">
            <a:xfrm>
              <a:off x="224" y="1252"/>
              <a:ext cx="690" cy="274"/>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8537" name="Freeform 89"/>
            <p:cNvSpPr>
              <a:spLocks/>
            </p:cNvSpPr>
            <p:nvPr/>
          </p:nvSpPr>
          <p:spPr bwMode="auto">
            <a:xfrm>
              <a:off x="2616" y="1244"/>
              <a:ext cx="690" cy="274"/>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8538" name="Freeform 90"/>
            <p:cNvSpPr>
              <a:spLocks/>
            </p:cNvSpPr>
            <p:nvPr/>
          </p:nvSpPr>
          <p:spPr bwMode="auto">
            <a:xfrm>
              <a:off x="3764" y="1237"/>
              <a:ext cx="690" cy="274"/>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8539" name="Freeform 91"/>
            <p:cNvSpPr>
              <a:spLocks/>
            </p:cNvSpPr>
            <p:nvPr/>
          </p:nvSpPr>
          <p:spPr bwMode="auto">
            <a:xfrm rot="-2589433">
              <a:off x="5070" y="881"/>
              <a:ext cx="690" cy="274"/>
            </a:xfrm>
            <a:custGeom>
              <a:avLst/>
              <a:gdLst/>
              <a:ahLst/>
              <a:cxnLst>
                <a:cxn ang="0">
                  <a:pos x="391" y="60"/>
                </a:cxn>
                <a:cxn ang="0">
                  <a:pos x="73" y="30"/>
                </a:cxn>
                <a:cxn ang="0">
                  <a:pos x="88" y="238"/>
                </a:cxn>
                <a:cxn ang="0">
                  <a:pos x="599" y="245"/>
                </a:cxn>
                <a:cxn ang="0">
                  <a:pos x="636" y="75"/>
                </a:cxn>
                <a:cxn ang="0">
                  <a:pos x="391" y="60"/>
                </a:cxn>
              </a:cxnLst>
              <a:rect l="0" t="0" r="r" b="b"/>
              <a:pathLst>
                <a:path w="690" h="274">
                  <a:moveTo>
                    <a:pt x="391" y="60"/>
                  </a:moveTo>
                  <a:cubicBezTo>
                    <a:pt x="297" y="52"/>
                    <a:pt x="123" y="0"/>
                    <a:pt x="73" y="30"/>
                  </a:cubicBezTo>
                  <a:cubicBezTo>
                    <a:pt x="23" y="60"/>
                    <a:pt x="0" y="202"/>
                    <a:pt x="88" y="238"/>
                  </a:cubicBezTo>
                  <a:cubicBezTo>
                    <a:pt x="176" y="274"/>
                    <a:pt x="508" y="272"/>
                    <a:pt x="599" y="245"/>
                  </a:cubicBezTo>
                  <a:cubicBezTo>
                    <a:pt x="690" y="218"/>
                    <a:pt x="671" y="106"/>
                    <a:pt x="636" y="75"/>
                  </a:cubicBezTo>
                  <a:cubicBezTo>
                    <a:pt x="601" y="44"/>
                    <a:pt x="485" y="68"/>
                    <a:pt x="391" y="60"/>
                  </a:cubicBezTo>
                  <a:close/>
                </a:path>
              </a:pathLst>
            </a:custGeom>
            <a:solidFill>
              <a:srgbClr val="00FFFF"/>
            </a:solidFill>
            <a:ln w="9525">
              <a:noFill/>
              <a:round/>
              <a:headEnd/>
              <a:tailEnd/>
            </a:ln>
            <a:effectLst/>
          </p:spPr>
          <p:txBody>
            <a:bodyPr wrap="none" anchor="ctr"/>
            <a:lstStyle/>
            <a:p>
              <a:endParaRPr lang="it-IT"/>
            </a:p>
          </p:txBody>
        </p:sp>
        <p:sp>
          <p:nvSpPr>
            <p:cNvPr id="488540" name="Text Box 92"/>
            <p:cNvSpPr txBox="1">
              <a:spLocks noChangeArrowheads="1"/>
            </p:cNvSpPr>
            <p:nvPr/>
          </p:nvSpPr>
          <p:spPr bwMode="auto">
            <a:xfrm>
              <a:off x="409" y="1219"/>
              <a:ext cx="247" cy="288"/>
            </a:xfrm>
            <a:prstGeom prst="rect">
              <a:avLst/>
            </a:prstGeom>
            <a:noFill/>
            <a:ln w="9525">
              <a:noFill/>
              <a:miter lim="800000"/>
              <a:headEnd/>
              <a:tailEnd/>
            </a:ln>
            <a:effectLst/>
          </p:spPr>
          <p:txBody>
            <a:bodyPr wrap="none">
              <a:spAutoFit/>
            </a:bodyPr>
            <a:lstStyle/>
            <a:p>
              <a:r>
                <a:rPr lang="en-US" altLang="it-IT" sz="2400">
                  <a:solidFill>
                    <a:srgbClr val="FF0000"/>
                  </a:solidFill>
                </a:rPr>
                <a:t>w</a:t>
              </a:r>
              <a:endParaRPr lang="en-US" altLang="it-IT"/>
            </a:p>
          </p:txBody>
        </p:sp>
        <p:sp>
          <p:nvSpPr>
            <p:cNvPr id="488541" name="Text Box 93"/>
            <p:cNvSpPr txBox="1">
              <a:spLocks noChangeArrowheads="1"/>
            </p:cNvSpPr>
            <p:nvPr/>
          </p:nvSpPr>
          <p:spPr bwMode="auto">
            <a:xfrm>
              <a:off x="1675" y="1249"/>
              <a:ext cx="229" cy="288"/>
            </a:xfrm>
            <a:prstGeom prst="rect">
              <a:avLst/>
            </a:prstGeom>
            <a:noFill/>
            <a:ln w="9525">
              <a:noFill/>
              <a:miter lim="800000"/>
              <a:headEnd/>
              <a:tailEnd/>
            </a:ln>
            <a:effectLst/>
          </p:spPr>
          <p:txBody>
            <a:bodyPr wrap="none">
              <a:spAutoFit/>
            </a:bodyPr>
            <a:lstStyle/>
            <a:p>
              <a:r>
                <a:rPr lang="en-US" altLang="it-IT" sz="2400">
                  <a:solidFill>
                    <a:srgbClr val="FF0000"/>
                  </a:solidFill>
                </a:rPr>
                <a:t>x</a:t>
              </a:r>
              <a:endParaRPr lang="en-US" altLang="it-IT"/>
            </a:p>
          </p:txBody>
        </p:sp>
        <p:sp>
          <p:nvSpPr>
            <p:cNvPr id="488542" name="Text Box 94"/>
            <p:cNvSpPr txBox="1">
              <a:spLocks noChangeArrowheads="1"/>
            </p:cNvSpPr>
            <p:nvPr/>
          </p:nvSpPr>
          <p:spPr bwMode="auto">
            <a:xfrm>
              <a:off x="3948" y="1249"/>
              <a:ext cx="216" cy="288"/>
            </a:xfrm>
            <a:prstGeom prst="rect">
              <a:avLst/>
            </a:prstGeom>
            <a:noFill/>
            <a:ln w="9525">
              <a:noFill/>
              <a:miter lim="800000"/>
              <a:headEnd/>
              <a:tailEnd/>
            </a:ln>
            <a:effectLst/>
          </p:spPr>
          <p:txBody>
            <a:bodyPr wrap="none">
              <a:spAutoFit/>
            </a:bodyPr>
            <a:lstStyle/>
            <a:p>
              <a:r>
                <a:rPr lang="en-US" altLang="it-IT" sz="2400">
                  <a:solidFill>
                    <a:srgbClr val="FF0000"/>
                  </a:solidFill>
                </a:rPr>
                <a:t>y</a:t>
              </a:r>
              <a:endParaRPr lang="en-US" altLang="it-IT"/>
            </a:p>
          </p:txBody>
        </p:sp>
        <p:sp>
          <p:nvSpPr>
            <p:cNvPr id="488543" name="Text Box 95"/>
            <p:cNvSpPr txBox="1">
              <a:spLocks noChangeArrowheads="1"/>
            </p:cNvSpPr>
            <p:nvPr/>
          </p:nvSpPr>
          <p:spPr bwMode="auto">
            <a:xfrm>
              <a:off x="5310" y="908"/>
              <a:ext cx="219" cy="288"/>
            </a:xfrm>
            <a:prstGeom prst="rect">
              <a:avLst/>
            </a:prstGeom>
            <a:noFill/>
            <a:ln w="9525">
              <a:noFill/>
              <a:miter lim="800000"/>
              <a:headEnd/>
              <a:tailEnd/>
            </a:ln>
            <a:effectLst/>
          </p:spPr>
          <p:txBody>
            <a:bodyPr wrap="none">
              <a:spAutoFit/>
            </a:bodyPr>
            <a:lstStyle/>
            <a:p>
              <a:r>
                <a:rPr lang="en-US" altLang="it-IT" sz="2400">
                  <a:solidFill>
                    <a:srgbClr val="FF0000"/>
                  </a:solidFill>
                </a:rPr>
                <a:t>z</a:t>
              </a:r>
              <a:endParaRPr lang="en-US" altLang="it-IT"/>
            </a:p>
          </p:txBody>
        </p:sp>
        <p:sp>
          <p:nvSpPr>
            <p:cNvPr id="488544" name="Text Box 96"/>
            <p:cNvSpPr txBox="1">
              <a:spLocks noChangeArrowheads="1"/>
            </p:cNvSpPr>
            <p:nvPr/>
          </p:nvSpPr>
          <p:spPr bwMode="auto">
            <a:xfrm>
              <a:off x="1076" y="1448"/>
              <a:ext cx="256" cy="288"/>
            </a:xfrm>
            <a:prstGeom prst="rect">
              <a:avLst/>
            </a:prstGeom>
            <a:noFill/>
            <a:ln w="9525">
              <a:noFill/>
              <a:miter lim="800000"/>
              <a:headEnd/>
              <a:tailEnd/>
            </a:ln>
            <a:effectLst/>
          </p:spPr>
          <p:txBody>
            <a:bodyPr wrap="none">
              <a:spAutoFit/>
            </a:bodyPr>
            <a:lstStyle/>
            <a:p>
              <a:r>
                <a:rPr lang="en-US" altLang="it-IT" sz="2400"/>
                <a:t>A</a:t>
              </a:r>
            </a:p>
          </p:txBody>
        </p:sp>
        <p:sp>
          <p:nvSpPr>
            <p:cNvPr id="488545" name="Text Box 97"/>
            <p:cNvSpPr txBox="1">
              <a:spLocks noChangeArrowheads="1"/>
            </p:cNvSpPr>
            <p:nvPr/>
          </p:nvSpPr>
          <p:spPr bwMode="auto">
            <a:xfrm>
              <a:off x="2246" y="1952"/>
              <a:ext cx="232" cy="288"/>
            </a:xfrm>
            <a:prstGeom prst="rect">
              <a:avLst/>
            </a:prstGeom>
            <a:noFill/>
            <a:ln w="9525">
              <a:noFill/>
              <a:miter lim="800000"/>
              <a:headEnd/>
              <a:tailEnd/>
            </a:ln>
            <a:effectLst/>
          </p:spPr>
          <p:txBody>
            <a:bodyPr wrap="none">
              <a:spAutoFit/>
            </a:bodyPr>
            <a:lstStyle/>
            <a:p>
              <a:r>
                <a:rPr lang="en-US" altLang="it-IT" sz="2400"/>
                <a:t>C</a:t>
              </a:r>
            </a:p>
          </p:txBody>
        </p:sp>
        <p:sp>
          <p:nvSpPr>
            <p:cNvPr id="488546" name="Text Box 98"/>
            <p:cNvSpPr txBox="1">
              <a:spLocks noChangeArrowheads="1"/>
            </p:cNvSpPr>
            <p:nvPr/>
          </p:nvSpPr>
          <p:spPr bwMode="auto">
            <a:xfrm>
              <a:off x="2245" y="1463"/>
              <a:ext cx="255" cy="288"/>
            </a:xfrm>
            <a:prstGeom prst="rect">
              <a:avLst/>
            </a:prstGeom>
            <a:noFill/>
            <a:ln w="9525">
              <a:noFill/>
              <a:miter lim="800000"/>
              <a:headEnd/>
              <a:tailEnd/>
            </a:ln>
            <a:effectLst/>
          </p:spPr>
          <p:txBody>
            <a:bodyPr wrap="none">
              <a:spAutoFit/>
            </a:bodyPr>
            <a:lstStyle/>
            <a:p>
              <a:r>
                <a:rPr lang="en-US" altLang="it-IT" sz="2400"/>
                <a:t>D</a:t>
              </a:r>
            </a:p>
          </p:txBody>
        </p:sp>
        <p:sp>
          <p:nvSpPr>
            <p:cNvPr id="488547" name="Text Box 99"/>
            <p:cNvSpPr txBox="1">
              <a:spLocks noChangeArrowheads="1"/>
            </p:cNvSpPr>
            <p:nvPr/>
          </p:nvSpPr>
          <p:spPr bwMode="auto">
            <a:xfrm>
              <a:off x="3401" y="1485"/>
              <a:ext cx="237" cy="288"/>
            </a:xfrm>
            <a:prstGeom prst="rect">
              <a:avLst/>
            </a:prstGeom>
            <a:noFill/>
            <a:ln w="9525">
              <a:noFill/>
              <a:miter lim="800000"/>
              <a:headEnd/>
              <a:tailEnd/>
            </a:ln>
            <a:effectLst/>
          </p:spPr>
          <p:txBody>
            <a:bodyPr wrap="none">
              <a:spAutoFit/>
            </a:bodyPr>
            <a:lstStyle/>
            <a:p>
              <a:r>
                <a:rPr lang="en-US" altLang="it-IT" sz="2400"/>
                <a:t>B</a:t>
              </a:r>
            </a:p>
          </p:txBody>
        </p:sp>
        <p:sp>
          <p:nvSpPr>
            <p:cNvPr id="488548" name="Line 100"/>
            <p:cNvSpPr>
              <a:spLocks noChangeShapeType="1"/>
            </p:cNvSpPr>
            <p:nvPr/>
          </p:nvSpPr>
          <p:spPr bwMode="auto">
            <a:xfrm>
              <a:off x="2592" y="1923"/>
              <a:ext cx="477" cy="108"/>
            </a:xfrm>
            <a:prstGeom prst="line">
              <a:avLst/>
            </a:prstGeom>
            <a:noFill/>
            <a:ln w="9525">
              <a:solidFill>
                <a:schemeClr val="tx1"/>
              </a:solidFill>
              <a:round/>
              <a:headEnd/>
              <a:tailEnd/>
            </a:ln>
            <a:effectLst/>
          </p:spPr>
          <p:txBody>
            <a:bodyPr wrap="none" anchor="ctr"/>
            <a:lstStyle/>
            <a:p>
              <a:endParaRPr lang="it-IT"/>
            </a:p>
          </p:txBody>
        </p:sp>
      </p:grpSp>
      <p:sp>
        <p:nvSpPr>
          <p:cNvPr id="488549" name="Text Box 101"/>
          <p:cNvSpPr txBox="1">
            <a:spLocks noChangeArrowheads="1"/>
          </p:cNvSpPr>
          <p:nvPr/>
        </p:nvSpPr>
        <p:spPr bwMode="auto">
          <a:xfrm>
            <a:off x="298450" y="1049338"/>
            <a:ext cx="2308225" cy="1250950"/>
          </a:xfrm>
          <a:prstGeom prst="rect">
            <a:avLst/>
          </a:prstGeom>
          <a:noFill/>
          <a:ln w="28575">
            <a:solidFill>
              <a:srgbClr val="CC0000"/>
            </a:solidFill>
            <a:miter lim="800000"/>
            <a:headEnd/>
            <a:tailEnd/>
          </a:ln>
          <a:effectLst/>
        </p:spPr>
        <p:txBody>
          <a:bodyPr lIns="0" tIns="0" rIns="0" bIns="0">
            <a:spAutoFit/>
          </a:bodyPr>
          <a:lstStyle/>
          <a:p>
            <a:r>
              <a:rPr lang="en-US" altLang="it-IT" sz="1600" b="1">
                <a:solidFill>
                  <a:schemeClr val="accent2"/>
                </a:solidFill>
              </a:rPr>
              <a:t> Dest     Next  hop</a:t>
            </a:r>
          </a:p>
          <a:p>
            <a:r>
              <a:rPr lang="en-US" altLang="it-IT" sz="1600" b="1"/>
              <a:t>   </a:t>
            </a:r>
            <a:r>
              <a:rPr lang="en-US" altLang="it-IT" sz="1600" b="1">
                <a:solidFill>
                  <a:srgbClr val="FF0000"/>
                </a:solidFill>
              </a:rPr>
              <a:t>w</a:t>
            </a:r>
            <a:r>
              <a:rPr lang="en-US" altLang="it-IT" sz="1600" b="1"/>
              <a:t>	  -     1</a:t>
            </a:r>
          </a:p>
          <a:p>
            <a:r>
              <a:rPr lang="en-US" altLang="it-IT" sz="1600" b="1"/>
              <a:t>   </a:t>
            </a:r>
            <a:r>
              <a:rPr lang="en-US" altLang="it-IT" sz="1600" b="1">
                <a:solidFill>
                  <a:srgbClr val="FF0000"/>
                </a:solidFill>
              </a:rPr>
              <a:t>x</a:t>
            </a:r>
            <a:r>
              <a:rPr lang="en-US" altLang="it-IT" sz="1600" b="1"/>
              <a:t>	  -     1</a:t>
            </a:r>
          </a:p>
          <a:p>
            <a:r>
              <a:rPr lang="en-US" altLang="it-IT" sz="1600" b="1">
                <a:solidFill>
                  <a:srgbClr val="FF0000"/>
                </a:solidFill>
              </a:rPr>
              <a:t>   z</a:t>
            </a:r>
            <a:r>
              <a:rPr lang="en-US" altLang="it-IT" sz="1600" b="1"/>
              <a:t>	  C     4</a:t>
            </a:r>
          </a:p>
          <a:p>
            <a:r>
              <a:rPr lang="en-US" altLang="it-IT" sz="1600" b="1"/>
              <a:t>   ….	  …    ...</a:t>
            </a:r>
          </a:p>
        </p:txBody>
      </p:sp>
      <p:sp>
        <p:nvSpPr>
          <p:cNvPr id="488550" name="Text Box 102"/>
          <p:cNvSpPr txBox="1">
            <a:spLocks noChangeArrowheads="1"/>
          </p:cNvSpPr>
          <p:nvPr/>
        </p:nvSpPr>
        <p:spPr bwMode="auto">
          <a:xfrm>
            <a:off x="3048000" y="1103313"/>
            <a:ext cx="1792288" cy="800100"/>
          </a:xfrm>
          <a:prstGeom prst="rect">
            <a:avLst/>
          </a:prstGeom>
          <a:noFill/>
          <a:ln w="9525">
            <a:noFill/>
            <a:miter lim="800000"/>
            <a:headEnd/>
            <a:tailEnd/>
          </a:ln>
          <a:effectLst/>
        </p:spPr>
        <p:txBody>
          <a:bodyPr wrap="none">
            <a:spAutoFit/>
          </a:bodyPr>
          <a:lstStyle/>
          <a:p>
            <a:r>
              <a:rPr lang="en-US" altLang="it-IT" sz="2000" b="1">
                <a:solidFill>
                  <a:schemeClr val="accent2"/>
                </a:solidFill>
              </a:rPr>
              <a:t>Notifica dal</a:t>
            </a:r>
          </a:p>
          <a:p>
            <a:r>
              <a:rPr lang="en-US" altLang="it-IT" sz="2000" b="1">
                <a:solidFill>
                  <a:schemeClr val="accent2"/>
                </a:solidFill>
              </a:rPr>
              <a:t>router A a D</a:t>
            </a:r>
            <a:endParaRPr lang="en-US" altLang="it-IT"/>
          </a:p>
        </p:txBody>
      </p:sp>
      <p:sp>
        <p:nvSpPr>
          <p:cNvPr id="488551" name="Line 103"/>
          <p:cNvSpPr>
            <a:spLocks noChangeShapeType="1"/>
          </p:cNvSpPr>
          <p:nvPr/>
        </p:nvSpPr>
        <p:spPr bwMode="auto">
          <a:xfrm flipH="1">
            <a:off x="2649538" y="1452563"/>
            <a:ext cx="330200" cy="184150"/>
          </a:xfrm>
          <a:prstGeom prst="line">
            <a:avLst/>
          </a:prstGeom>
          <a:noFill/>
          <a:ln w="9525">
            <a:solidFill>
              <a:schemeClr val="tx1"/>
            </a:solidFill>
            <a:round/>
            <a:headEnd/>
            <a:tailEnd type="triangle" w="med" len="med"/>
          </a:ln>
          <a:effectLst/>
        </p:spPr>
        <p:txBody>
          <a:bodyPr wrap="none" anchor="ctr"/>
          <a:lstStyle/>
          <a:p>
            <a:endParaRPr lang="it-IT"/>
          </a:p>
        </p:txBody>
      </p:sp>
      <p:sp>
        <p:nvSpPr>
          <p:cNvPr id="488552" name="Line 104"/>
          <p:cNvSpPr>
            <a:spLocks noChangeShapeType="1"/>
          </p:cNvSpPr>
          <p:nvPr/>
        </p:nvSpPr>
        <p:spPr bwMode="auto">
          <a:xfrm>
            <a:off x="4140200" y="5456238"/>
            <a:ext cx="354013" cy="244475"/>
          </a:xfrm>
          <a:prstGeom prst="line">
            <a:avLst/>
          </a:prstGeom>
          <a:noFill/>
          <a:ln w="19050">
            <a:solidFill>
              <a:srgbClr val="FF0000"/>
            </a:solidFill>
            <a:round/>
            <a:headEnd/>
            <a:tailEnd/>
          </a:ln>
          <a:effectLst/>
        </p:spPr>
        <p:txBody>
          <a:bodyPr wrap="none" anchor="ctr"/>
          <a:lstStyle/>
          <a:p>
            <a:endParaRPr lang="it-IT"/>
          </a:p>
        </p:txBody>
      </p:sp>
      <p:sp>
        <p:nvSpPr>
          <p:cNvPr id="488553" name="Line 105"/>
          <p:cNvSpPr>
            <a:spLocks noChangeShapeType="1"/>
          </p:cNvSpPr>
          <p:nvPr/>
        </p:nvSpPr>
        <p:spPr bwMode="auto">
          <a:xfrm flipV="1">
            <a:off x="4127500" y="5445125"/>
            <a:ext cx="354013" cy="280988"/>
          </a:xfrm>
          <a:prstGeom prst="line">
            <a:avLst/>
          </a:prstGeom>
          <a:noFill/>
          <a:ln w="19050">
            <a:solidFill>
              <a:srgbClr val="FF0000"/>
            </a:solidFill>
            <a:round/>
            <a:headEnd/>
            <a:tailEnd/>
          </a:ln>
          <a:effectLst/>
        </p:spPr>
        <p:txBody>
          <a:bodyPr wrap="none" anchor="ctr"/>
          <a:lstStyle/>
          <a:p>
            <a:endParaRPr lang="it-IT"/>
          </a:p>
        </p:txBody>
      </p:sp>
      <p:sp>
        <p:nvSpPr>
          <p:cNvPr id="488554" name="Line 106"/>
          <p:cNvSpPr>
            <a:spLocks noChangeShapeType="1"/>
          </p:cNvSpPr>
          <p:nvPr/>
        </p:nvSpPr>
        <p:spPr bwMode="auto">
          <a:xfrm>
            <a:off x="6880225" y="5441950"/>
            <a:ext cx="354013" cy="244475"/>
          </a:xfrm>
          <a:prstGeom prst="line">
            <a:avLst/>
          </a:prstGeom>
          <a:noFill/>
          <a:ln w="19050">
            <a:solidFill>
              <a:srgbClr val="FF0000"/>
            </a:solidFill>
            <a:round/>
            <a:headEnd/>
            <a:tailEnd/>
          </a:ln>
          <a:effectLst/>
        </p:spPr>
        <p:txBody>
          <a:bodyPr wrap="none" anchor="ctr"/>
          <a:lstStyle/>
          <a:p>
            <a:endParaRPr lang="it-IT"/>
          </a:p>
        </p:txBody>
      </p:sp>
      <p:sp>
        <p:nvSpPr>
          <p:cNvPr id="488555" name="Line 107"/>
          <p:cNvSpPr>
            <a:spLocks noChangeShapeType="1"/>
          </p:cNvSpPr>
          <p:nvPr/>
        </p:nvSpPr>
        <p:spPr bwMode="auto">
          <a:xfrm flipV="1">
            <a:off x="6880225" y="5394325"/>
            <a:ext cx="354013" cy="280988"/>
          </a:xfrm>
          <a:prstGeom prst="line">
            <a:avLst/>
          </a:prstGeom>
          <a:noFill/>
          <a:ln w="19050">
            <a:solidFill>
              <a:srgbClr val="FF0000"/>
            </a:solidFill>
            <a:round/>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531D38E5-74FD-4BAE-85B3-74CB8C335BC8}" type="slidenum">
              <a:rPr lang="en-US" altLang="it-IT"/>
              <a:pPr/>
              <a:t>106</a:t>
            </a:fld>
            <a:endParaRPr lang="en-US" altLang="it-IT"/>
          </a:p>
        </p:txBody>
      </p:sp>
      <p:sp>
        <p:nvSpPr>
          <p:cNvPr id="489474" name="Rectangle 2"/>
          <p:cNvSpPr>
            <a:spLocks noGrp="1" noChangeArrowheads="1"/>
          </p:cNvSpPr>
          <p:nvPr>
            <p:ph type="title"/>
          </p:nvPr>
        </p:nvSpPr>
        <p:spPr>
          <a:xfrm>
            <a:off x="401638" y="228600"/>
            <a:ext cx="8259762" cy="1143000"/>
          </a:xfrm>
        </p:spPr>
        <p:txBody>
          <a:bodyPr/>
          <a:lstStyle/>
          <a:p>
            <a:r>
              <a:rPr lang="it-IT" sz="3200"/>
              <a:t>RIP: guasto sul collegamento e recupero</a:t>
            </a:r>
            <a:endParaRPr lang="en-US"/>
          </a:p>
        </p:txBody>
      </p:sp>
      <p:sp>
        <p:nvSpPr>
          <p:cNvPr id="489475" name="Rectangle 3"/>
          <p:cNvSpPr>
            <a:spLocks noGrp="1" noChangeArrowheads="1"/>
          </p:cNvSpPr>
          <p:nvPr>
            <p:ph type="body" idx="1"/>
          </p:nvPr>
        </p:nvSpPr>
        <p:spPr>
          <a:xfrm>
            <a:off x="533400" y="1371600"/>
            <a:ext cx="8229600" cy="5181600"/>
          </a:xfrm>
        </p:spPr>
        <p:txBody>
          <a:bodyPr/>
          <a:lstStyle/>
          <a:p>
            <a:pPr>
              <a:buFont typeface="ZapfDingbats" pitchFamily="82" charset="2"/>
              <a:buNone/>
            </a:pPr>
            <a:r>
              <a:rPr lang="it-IT" sz="2400"/>
              <a:t>Se un router non riceve notizie dal suo vicino per 180 sec --&gt; il nodo adiacente/il collegamento viene considerato spento o guasto. </a:t>
            </a:r>
          </a:p>
          <a:p>
            <a:pPr lvl="1">
              <a:buFont typeface="Wingdings" pitchFamily="2" charset="2"/>
              <a:buChar char="m"/>
            </a:pPr>
            <a:r>
              <a:rPr lang="it-IT" sz="2200"/>
              <a:t>RIP modifica la tabella d’instradamento locale</a:t>
            </a:r>
          </a:p>
          <a:p>
            <a:pPr lvl="1">
              <a:buFont typeface="Wingdings" pitchFamily="2" charset="2"/>
              <a:buChar char="m"/>
            </a:pPr>
            <a:r>
              <a:rPr lang="it-IT" sz="2200"/>
              <a:t>Propaga l’informazione mandando annunci ai router vicini.</a:t>
            </a:r>
          </a:p>
          <a:p>
            <a:pPr lvl="1">
              <a:buFont typeface="Wingdings" pitchFamily="2" charset="2"/>
              <a:buChar char="m"/>
            </a:pPr>
            <a:r>
              <a:rPr lang="it-IT" sz="2200"/>
              <a:t>I vicini inviano nuovi messaggi (se la loro tabella d’instradamento è cambiata). </a:t>
            </a:r>
          </a:p>
          <a:p>
            <a:pPr lvl="1">
              <a:buFont typeface="Wingdings" pitchFamily="2" charset="2"/>
              <a:buChar char="m"/>
            </a:pPr>
            <a:r>
              <a:rPr lang="it-IT" sz="2200"/>
              <a:t>L’informazione che il collegamento è fallito si propaga rapidamente su tutta la rete. </a:t>
            </a:r>
          </a:p>
          <a:p>
            <a:pPr lvl="1">
              <a:buFont typeface="Wingdings" pitchFamily="2" charset="2"/>
              <a:buChar char="m"/>
            </a:pPr>
            <a:r>
              <a:rPr lang="it-IT" sz="2200"/>
              <a:t>L’utilizzo dell’</a:t>
            </a:r>
            <a:r>
              <a:rPr lang="it-IT" sz="2200">
                <a:solidFill>
                  <a:srgbClr val="FF0000"/>
                </a:solidFill>
              </a:rPr>
              <a:t>inversione avvelenata </a:t>
            </a:r>
            <a:r>
              <a:rPr lang="it-IT" sz="2200"/>
              <a:t>evita i loop (distanza infinita = 16 hop)</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egnaposto numero diapositiva 5"/>
          <p:cNvSpPr>
            <a:spLocks noGrp="1"/>
          </p:cNvSpPr>
          <p:nvPr>
            <p:ph type="sldNum" sz="quarter" idx="12"/>
          </p:nvPr>
        </p:nvSpPr>
        <p:spPr/>
        <p:txBody>
          <a:bodyPr/>
          <a:lstStyle/>
          <a:p>
            <a:r>
              <a:rPr lang="en-US" altLang="it-IT"/>
              <a:t>4-</a:t>
            </a:r>
            <a:fld id="{FEC60305-53F7-4CBA-816B-1671896AE0E0}" type="slidenum">
              <a:rPr lang="en-US" altLang="it-IT"/>
              <a:pPr/>
              <a:t>107</a:t>
            </a:fld>
            <a:endParaRPr lang="en-US" altLang="it-IT"/>
          </a:p>
        </p:txBody>
      </p:sp>
      <p:sp>
        <p:nvSpPr>
          <p:cNvPr id="490498" name="Rectangle 2"/>
          <p:cNvSpPr>
            <a:spLocks noGrp="1" noChangeArrowheads="1"/>
          </p:cNvSpPr>
          <p:nvPr>
            <p:ph type="title"/>
          </p:nvPr>
        </p:nvSpPr>
        <p:spPr/>
        <p:txBody>
          <a:bodyPr/>
          <a:lstStyle/>
          <a:p>
            <a:r>
              <a:rPr lang="it-IT" sz="3600"/>
              <a:t>Tabella d’instradamento</a:t>
            </a:r>
            <a:r>
              <a:rPr lang="en-US" sz="3600"/>
              <a:t> RIP</a:t>
            </a:r>
          </a:p>
        </p:txBody>
      </p:sp>
      <p:sp>
        <p:nvSpPr>
          <p:cNvPr id="490499" name="Rectangle 3"/>
          <p:cNvSpPr>
            <a:spLocks noGrp="1" noChangeArrowheads="1"/>
          </p:cNvSpPr>
          <p:nvPr>
            <p:ph type="body" idx="1"/>
          </p:nvPr>
        </p:nvSpPr>
        <p:spPr>
          <a:xfrm>
            <a:off x="520700" y="1397000"/>
            <a:ext cx="7772400" cy="4648200"/>
          </a:xfrm>
        </p:spPr>
        <p:txBody>
          <a:bodyPr/>
          <a:lstStyle/>
          <a:p>
            <a:pPr>
              <a:buFont typeface="Wingdings" pitchFamily="2" charset="2"/>
              <a:buChar char="r"/>
            </a:pPr>
            <a:r>
              <a:rPr lang="it-IT" sz="2000" dirty="0"/>
              <a:t>Un processo chiamato </a:t>
            </a:r>
            <a:r>
              <a:rPr lang="it-IT" sz="2000" dirty="0" err="1"/>
              <a:t>routed</a:t>
            </a:r>
            <a:r>
              <a:rPr lang="it-IT" sz="2000" dirty="0"/>
              <a:t> esegue RIP, ossia mantiene le informazioni d’instradamento e scambia messaggi con i processi </a:t>
            </a:r>
            <a:r>
              <a:rPr lang="it-IT" sz="2000" dirty="0" err="1"/>
              <a:t>routed</a:t>
            </a:r>
            <a:r>
              <a:rPr lang="it-IT" sz="2000" dirty="0"/>
              <a:t> nei router vicini.</a:t>
            </a:r>
            <a:endParaRPr lang="it-IT" sz="2000" dirty="0">
              <a:solidFill>
                <a:srgbClr val="FF0000"/>
              </a:solidFill>
            </a:endParaRPr>
          </a:p>
          <a:p>
            <a:pPr>
              <a:buFont typeface="Wingdings" pitchFamily="2" charset="2"/>
              <a:buChar char="r"/>
            </a:pPr>
            <a:r>
              <a:rPr lang="it-IT" sz="2000" dirty="0"/>
              <a:t>Poiché RIP viene implementato come un processo a livello di applicazione, può inviare e ricevere messaggi su una </a:t>
            </a:r>
            <a:r>
              <a:rPr lang="it-IT" sz="2000" dirty="0" err="1"/>
              <a:t>socket</a:t>
            </a:r>
            <a:r>
              <a:rPr lang="it-IT" sz="2000" dirty="0"/>
              <a:t> standard e utilizzare un protocollo di trasporto </a:t>
            </a:r>
            <a:r>
              <a:rPr lang="it-IT" sz="2000" dirty="0" smtClean="0"/>
              <a:t>standard (UDP su porta 520).</a:t>
            </a:r>
            <a:endParaRPr lang="it-IT" sz="2000" dirty="0"/>
          </a:p>
        </p:txBody>
      </p:sp>
      <p:sp>
        <p:nvSpPr>
          <p:cNvPr id="490500" name="Text Box 4"/>
          <p:cNvSpPr txBox="1">
            <a:spLocks noChangeArrowheads="1"/>
          </p:cNvSpPr>
          <p:nvPr/>
        </p:nvSpPr>
        <p:spPr bwMode="auto">
          <a:xfrm>
            <a:off x="1263650" y="6080125"/>
            <a:ext cx="2655888" cy="420688"/>
          </a:xfrm>
          <a:prstGeom prst="rect">
            <a:avLst/>
          </a:prstGeom>
          <a:noFill/>
          <a:ln w="9525">
            <a:solidFill>
              <a:schemeClr val="tx1"/>
            </a:solidFill>
            <a:miter lim="800000"/>
            <a:headEnd/>
            <a:tailEnd/>
          </a:ln>
          <a:effectLst/>
        </p:spPr>
        <p:txBody>
          <a:bodyPr>
            <a:spAutoFit/>
          </a:bodyPr>
          <a:lstStyle/>
          <a:p>
            <a:r>
              <a:rPr lang="en-US" altLang="it-IT"/>
              <a:t>fisico</a:t>
            </a:r>
          </a:p>
        </p:txBody>
      </p:sp>
      <p:sp>
        <p:nvSpPr>
          <p:cNvPr id="490501" name="Text Box 5"/>
          <p:cNvSpPr txBox="1">
            <a:spLocks noChangeArrowheads="1"/>
          </p:cNvSpPr>
          <p:nvPr/>
        </p:nvSpPr>
        <p:spPr bwMode="auto">
          <a:xfrm>
            <a:off x="1268413" y="5703888"/>
            <a:ext cx="2651125" cy="420687"/>
          </a:xfrm>
          <a:prstGeom prst="rect">
            <a:avLst/>
          </a:prstGeom>
          <a:noFill/>
          <a:ln w="9525">
            <a:solidFill>
              <a:schemeClr val="tx1"/>
            </a:solidFill>
            <a:miter lim="800000"/>
            <a:headEnd/>
            <a:tailEnd/>
          </a:ln>
          <a:effectLst/>
        </p:spPr>
        <p:txBody>
          <a:bodyPr>
            <a:spAutoFit/>
          </a:bodyPr>
          <a:lstStyle/>
          <a:p>
            <a:r>
              <a:rPr lang="en-US" altLang="it-IT"/>
              <a:t>collegamento</a:t>
            </a:r>
          </a:p>
        </p:txBody>
      </p:sp>
      <p:sp>
        <p:nvSpPr>
          <p:cNvPr id="490502" name="Text Box 6"/>
          <p:cNvSpPr txBox="1">
            <a:spLocks noChangeArrowheads="1"/>
          </p:cNvSpPr>
          <p:nvPr/>
        </p:nvSpPr>
        <p:spPr bwMode="auto">
          <a:xfrm>
            <a:off x="1268413" y="5053013"/>
            <a:ext cx="2651125" cy="739775"/>
          </a:xfrm>
          <a:prstGeom prst="rect">
            <a:avLst/>
          </a:prstGeom>
          <a:noFill/>
          <a:ln w="9525">
            <a:solidFill>
              <a:schemeClr val="tx1"/>
            </a:solidFill>
            <a:miter lim="800000"/>
            <a:headEnd/>
            <a:tailEnd/>
          </a:ln>
          <a:effectLst/>
        </p:spPr>
        <p:txBody>
          <a:bodyPr>
            <a:spAutoFit/>
          </a:bodyPr>
          <a:lstStyle/>
          <a:p>
            <a:r>
              <a:rPr lang="en-US" altLang="it-IT"/>
              <a:t>rete              tabelle</a:t>
            </a:r>
          </a:p>
          <a:p>
            <a:r>
              <a:rPr lang="en-US" altLang="it-IT"/>
              <a:t>   (IP)           d’inoltro</a:t>
            </a:r>
          </a:p>
        </p:txBody>
      </p:sp>
      <p:sp>
        <p:nvSpPr>
          <p:cNvPr id="490503" name="Rectangle 7"/>
          <p:cNvSpPr>
            <a:spLocks noChangeArrowheads="1"/>
          </p:cNvSpPr>
          <p:nvPr/>
        </p:nvSpPr>
        <p:spPr bwMode="auto">
          <a:xfrm>
            <a:off x="2527300" y="5089525"/>
            <a:ext cx="1233488" cy="574675"/>
          </a:xfrm>
          <a:prstGeom prst="rect">
            <a:avLst/>
          </a:prstGeom>
          <a:noFill/>
          <a:ln w="9525">
            <a:solidFill>
              <a:srgbClr val="FF0000"/>
            </a:solidFill>
            <a:miter lim="800000"/>
            <a:headEnd/>
            <a:tailEnd/>
          </a:ln>
          <a:effectLst/>
        </p:spPr>
        <p:txBody>
          <a:bodyPr wrap="none" anchor="ctr"/>
          <a:lstStyle/>
          <a:p>
            <a:endParaRPr lang="it-IT"/>
          </a:p>
        </p:txBody>
      </p:sp>
      <p:sp>
        <p:nvSpPr>
          <p:cNvPr id="490504" name="Text Box 8"/>
          <p:cNvSpPr txBox="1">
            <a:spLocks noChangeArrowheads="1"/>
          </p:cNvSpPr>
          <p:nvPr/>
        </p:nvSpPr>
        <p:spPr bwMode="auto">
          <a:xfrm>
            <a:off x="1268413" y="4402138"/>
            <a:ext cx="2651125" cy="739775"/>
          </a:xfrm>
          <a:prstGeom prst="rect">
            <a:avLst/>
          </a:prstGeom>
          <a:noFill/>
          <a:ln w="9525">
            <a:solidFill>
              <a:schemeClr val="tx1"/>
            </a:solidFill>
            <a:miter lim="800000"/>
            <a:headEnd/>
            <a:tailEnd/>
          </a:ln>
          <a:effectLst/>
        </p:spPr>
        <p:txBody>
          <a:bodyPr>
            <a:spAutoFit/>
          </a:bodyPr>
          <a:lstStyle/>
          <a:p>
            <a:r>
              <a:rPr lang="en-US" altLang="it-IT"/>
              <a:t>trasporto</a:t>
            </a:r>
          </a:p>
          <a:p>
            <a:r>
              <a:rPr lang="en-US" altLang="it-IT"/>
              <a:t>  (UDP)</a:t>
            </a:r>
          </a:p>
        </p:txBody>
      </p:sp>
      <p:sp>
        <p:nvSpPr>
          <p:cNvPr id="490506" name="Oval 10"/>
          <p:cNvSpPr>
            <a:spLocks noChangeArrowheads="1"/>
          </p:cNvSpPr>
          <p:nvPr/>
        </p:nvSpPr>
        <p:spPr bwMode="auto">
          <a:xfrm>
            <a:off x="2087563" y="3648075"/>
            <a:ext cx="1258887" cy="560388"/>
          </a:xfrm>
          <a:prstGeom prst="ellipse">
            <a:avLst/>
          </a:prstGeom>
          <a:noFill/>
          <a:ln w="9525">
            <a:solidFill>
              <a:schemeClr val="tx1"/>
            </a:solidFill>
            <a:round/>
            <a:headEnd/>
            <a:tailEnd/>
          </a:ln>
          <a:effectLst/>
        </p:spPr>
        <p:txBody>
          <a:bodyPr wrap="none" anchor="ctr"/>
          <a:lstStyle/>
          <a:p>
            <a:endParaRPr lang="it-IT"/>
          </a:p>
        </p:txBody>
      </p:sp>
      <p:sp>
        <p:nvSpPr>
          <p:cNvPr id="490507" name="Text Box 11"/>
          <p:cNvSpPr txBox="1">
            <a:spLocks noChangeArrowheads="1"/>
          </p:cNvSpPr>
          <p:nvPr/>
        </p:nvSpPr>
        <p:spPr bwMode="auto">
          <a:xfrm>
            <a:off x="2035175" y="3751263"/>
            <a:ext cx="1293813" cy="411162"/>
          </a:xfrm>
          <a:prstGeom prst="rect">
            <a:avLst/>
          </a:prstGeom>
          <a:noFill/>
          <a:ln w="9525">
            <a:noFill/>
            <a:miter lim="800000"/>
            <a:headEnd/>
            <a:tailEnd/>
          </a:ln>
          <a:effectLst/>
        </p:spPr>
        <p:txBody>
          <a:bodyPr wrap="none">
            <a:spAutoFit/>
          </a:bodyPr>
          <a:lstStyle/>
          <a:p>
            <a:r>
              <a:rPr lang="en-US" altLang="it-IT"/>
              <a:t>instradato</a:t>
            </a:r>
          </a:p>
        </p:txBody>
      </p:sp>
      <p:sp>
        <p:nvSpPr>
          <p:cNvPr id="490508" name="Line 12"/>
          <p:cNvSpPr>
            <a:spLocks noChangeShapeType="1"/>
          </p:cNvSpPr>
          <p:nvPr/>
        </p:nvSpPr>
        <p:spPr bwMode="auto">
          <a:xfrm flipV="1">
            <a:off x="2381250" y="4184650"/>
            <a:ext cx="0" cy="2038350"/>
          </a:xfrm>
          <a:prstGeom prst="line">
            <a:avLst/>
          </a:prstGeom>
          <a:noFill/>
          <a:ln w="19050">
            <a:solidFill>
              <a:schemeClr val="accent2"/>
            </a:solidFill>
            <a:round/>
            <a:headEnd/>
            <a:tailEnd type="triangle" w="med" len="med"/>
          </a:ln>
          <a:effectLst/>
        </p:spPr>
        <p:txBody>
          <a:bodyPr wrap="none" anchor="ctr"/>
          <a:lstStyle/>
          <a:p>
            <a:endParaRPr lang="it-IT"/>
          </a:p>
        </p:txBody>
      </p:sp>
      <p:sp>
        <p:nvSpPr>
          <p:cNvPr id="490509" name="Text Box 13"/>
          <p:cNvSpPr txBox="1">
            <a:spLocks noChangeArrowheads="1"/>
          </p:cNvSpPr>
          <p:nvPr/>
        </p:nvSpPr>
        <p:spPr bwMode="auto">
          <a:xfrm>
            <a:off x="5324475" y="6086475"/>
            <a:ext cx="2655888" cy="420688"/>
          </a:xfrm>
          <a:prstGeom prst="rect">
            <a:avLst/>
          </a:prstGeom>
          <a:noFill/>
          <a:ln w="9525">
            <a:solidFill>
              <a:schemeClr val="tx1"/>
            </a:solidFill>
            <a:miter lim="800000"/>
            <a:headEnd/>
            <a:tailEnd/>
          </a:ln>
          <a:effectLst/>
        </p:spPr>
        <p:txBody>
          <a:bodyPr>
            <a:spAutoFit/>
          </a:bodyPr>
          <a:lstStyle/>
          <a:p>
            <a:pPr algn="r"/>
            <a:r>
              <a:rPr lang="en-US" altLang="it-IT"/>
              <a:t>fisico</a:t>
            </a:r>
          </a:p>
        </p:txBody>
      </p:sp>
      <p:sp>
        <p:nvSpPr>
          <p:cNvPr id="490510" name="Text Box 14"/>
          <p:cNvSpPr txBox="1">
            <a:spLocks noChangeArrowheads="1"/>
          </p:cNvSpPr>
          <p:nvPr/>
        </p:nvSpPr>
        <p:spPr bwMode="auto">
          <a:xfrm>
            <a:off x="5329238" y="5710238"/>
            <a:ext cx="2651125" cy="420687"/>
          </a:xfrm>
          <a:prstGeom prst="rect">
            <a:avLst/>
          </a:prstGeom>
          <a:noFill/>
          <a:ln w="9525">
            <a:solidFill>
              <a:schemeClr val="tx1"/>
            </a:solidFill>
            <a:miter lim="800000"/>
            <a:headEnd/>
            <a:tailEnd/>
          </a:ln>
          <a:effectLst/>
        </p:spPr>
        <p:txBody>
          <a:bodyPr>
            <a:spAutoFit/>
          </a:bodyPr>
          <a:lstStyle/>
          <a:p>
            <a:pPr algn="r"/>
            <a:r>
              <a:rPr lang="en-US" altLang="it-IT"/>
              <a:t>collegamento</a:t>
            </a:r>
          </a:p>
        </p:txBody>
      </p:sp>
      <p:sp>
        <p:nvSpPr>
          <p:cNvPr id="490511" name="Text Box 15"/>
          <p:cNvSpPr txBox="1">
            <a:spLocks noChangeArrowheads="1"/>
          </p:cNvSpPr>
          <p:nvPr/>
        </p:nvSpPr>
        <p:spPr bwMode="auto">
          <a:xfrm>
            <a:off x="5329238" y="5059363"/>
            <a:ext cx="2651125" cy="739775"/>
          </a:xfrm>
          <a:prstGeom prst="rect">
            <a:avLst/>
          </a:prstGeom>
          <a:noFill/>
          <a:ln w="9525">
            <a:solidFill>
              <a:schemeClr val="tx1"/>
            </a:solidFill>
            <a:miter lim="800000"/>
            <a:headEnd/>
            <a:tailEnd/>
          </a:ln>
          <a:effectLst/>
        </p:spPr>
        <p:txBody>
          <a:bodyPr>
            <a:spAutoFit/>
          </a:bodyPr>
          <a:lstStyle/>
          <a:p>
            <a:pPr algn="r"/>
            <a:r>
              <a:rPr lang="en-US" altLang="it-IT"/>
              <a:t>rete</a:t>
            </a:r>
          </a:p>
          <a:p>
            <a:pPr algn="r"/>
            <a:r>
              <a:rPr lang="en-US" altLang="it-IT"/>
              <a:t>   (IP)</a:t>
            </a:r>
          </a:p>
        </p:txBody>
      </p:sp>
      <p:sp>
        <p:nvSpPr>
          <p:cNvPr id="490512" name="Text Box 16"/>
          <p:cNvSpPr txBox="1">
            <a:spLocks noChangeArrowheads="1"/>
          </p:cNvSpPr>
          <p:nvPr/>
        </p:nvSpPr>
        <p:spPr bwMode="auto">
          <a:xfrm>
            <a:off x="5329238" y="4408488"/>
            <a:ext cx="2651125" cy="739775"/>
          </a:xfrm>
          <a:prstGeom prst="rect">
            <a:avLst/>
          </a:prstGeom>
          <a:noFill/>
          <a:ln w="9525">
            <a:solidFill>
              <a:schemeClr val="tx1"/>
            </a:solidFill>
            <a:miter lim="800000"/>
            <a:headEnd/>
            <a:tailEnd/>
          </a:ln>
          <a:effectLst/>
        </p:spPr>
        <p:txBody>
          <a:bodyPr>
            <a:spAutoFit/>
          </a:bodyPr>
          <a:lstStyle/>
          <a:p>
            <a:pPr algn="r"/>
            <a:r>
              <a:rPr lang="en-US" altLang="it-IT"/>
              <a:t>trasporto</a:t>
            </a:r>
          </a:p>
          <a:p>
            <a:pPr algn="r"/>
            <a:r>
              <a:rPr lang="en-US" altLang="it-IT"/>
              <a:t>  (UDP)</a:t>
            </a:r>
          </a:p>
        </p:txBody>
      </p:sp>
      <p:sp>
        <p:nvSpPr>
          <p:cNvPr id="490514" name="Oval 18"/>
          <p:cNvSpPr>
            <a:spLocks noChangeArrowheads="1"/>
          </p:cNvSpPr>
          <p:nvPr/>
        </p:nvSpPr>
        <p:spPr bwMode="auto">
          <a:xfrm>
            <a:off x="5978525" y="3654425"/>
            <a:ext cx="1258888" cy="560388"/>
          </a:xfrm>
          <a:prstGeom prst="ellipse">
            <a:avLst/>
          </a:prstGeom>
          <a:noFill/>
          <a:ln w="9525">
            <a:solidFill>
              <a:schemeClr val="tx1"/>
            </a:solidFill>
            <a:round/>
            <a:headEnd/>
            <a:tailEnd/>
          </a:ln>
          <a:effectLst/>
        </p:spPr>
        <p:txBody>
          <a:bodyPr wrap="none" anchor="ctr"/>
          <a:lstStyle/>
          <a:p>
            <a:endParaRPr lang="it-IT"/>
          </a:p>
        </p:txBody>
      </p:sp>
      <p:sp>
        <p:nvSpPr>
          <p:cNvPr id="490515" name="Text Box 19"/>
          <p:cNvSpPr txBox="1">
            <a:spLocks noChangeArrowheads="1"/>
          </p:cNvSpPr>
          <p:nvPr/>
        </p:nvSpPr>
        <p:spPr bwMode="auto">
          <a:xfrm>
            <a:off x="5951538" y="3744913"/>
            <a:ext cx="1293812" cy="411162"/>
          </a:xfrm>
          <a:prstGeom prst="rect">
            <a:avLst/>
          </a:prstGeom>
          <a:noFill/>
          <a:ln w="9525">
            <a:noFill/>
            <a:miter lim="800000"/>
            <a:headEnd/>
            <a:tailEnd/>
          </a:ln>
          <a:effectLst/>
        </p:spPr>
        <p:txBody>
          <a:bodyPr wrap="none">
            <a:spAutoFit/>
          </a:bodyPr>
          <a:lstStyle/>
          <a:p>
            <a:r>
              <a:rPr lang="en-US" altLang="it-IT"/>
              <a:t>instradato</a:t>
            </a:r>
          </a:p>
        </p:txBody>
      </p:sp>
      <p:sp>
        <p:nvSpPr>
          <p:cNvPr id="490516" name="Line 20"/>
          <p:cNvSpPr>
            <a:spLocks noChangeShapeType="1"/>
          </p:cNvSpPr>
          <p:nvPr/>
        </p:nvSpPr>
        <p:spPr bwMode="auto">
          <a:xfrm flipV="1">
            <a:off x="6784975" y="4176713"/>
            <a:ext cx="0" cy="2038350"/>
          </a:xfrm>
          <a:prstGeom prst="line">
            <a:avLst/>
          </a:prstGeom>
          <a:noFill/>
          <a:ln w="19050">
            <a:solidFill>
              <a:schemeClr val="accent2"/>
            </a:solidFill>
            <a:round/>
            <a:headEnd/>
            <a:tailEnd type="triangle" w="med" len="med"/>
          </a:ln>
          <a:effectLst/>
        </p:spPr>
        <p:txBody>
          <a:bodyPr wrap="none" anchor="ctr"/>
          <a:lstStyle/>
          <a:p>
            <a:endParaRPr lang="it-IT"/>
          </a:p>
        </p:txBody>
      </p:sp>
      <p:sp>
        <p:nvSpPr>
          <p:cNvPr id="490517" name="Rectangle 21"/>
          <p:cNvSpPr>
            <a:spLocks noChangeArrowheads="1"/>
          </p:cNvSpPr>
          <p:nvPr/>
        </p:nvSpPr>
        <p:spPr bwMode="auto">
          <a:xfrm>
            <a:off x="5364163" y="5095875"/>
            <a:ext cx="1233487" cy="574675"/>
          </a:xfrm>
          <a:prstGeom prst="rect">
            <a:avLst/>
          </a:prstGeom>
          <a:noFill/>
          <a:ln w="9525">
            <a:solidFill>
              <a:srgbClr val="FF0000"/>
            </a:solidFill>
            <a:miter lim="800000"/>
            <a:headEnd/>
            <a:tailEnd/>
          </a:ln>
          <a:effectLst/>
        </p:spPr>
        <p:txBody>
          <a:bodyPr wrap="none" anchor="ctr"/>
          <a:lstStyle/>
          <a:p>
            <a:pPr algn="ctr"/>
            <a:r>
              <a:rPr lang="en-US" altLang="it-IT"/>
              <a:t>tabelle</a:t>
            </a:r>
          </a:p>
          <a:p>
            <a:pPr algn="ctr"/>
            <a:r>
              <a:rPr lang="en-US" altLang="it-IT"/>
              <a:t>d’inoltro</a:t>
            </a:r>
          </a:p>
        </p:txBody>
      </p:sp>
      <p:sp>
        <p:nvSpPr>
          <p:cNvPr id="490518" name="Line 22"/>
          <p:cNvSpPr>
            <a:spLocks noChangeShapeType="1"/>
          </p:cNvSpPr>
          <p:nvPr/>
        </p:nvSpPr>
        <p:spPr bwMode="auto">
          <a:xfrm>
            <a:off x="2381250" y="6211888"/>
            <a:ext cx="4408488" cy="0"/>
          </a:xfrm>
          <a:prstGeom prst="line">
            <a:avLst/>
          </a:prstGeom>
          <a:noFill/>
          <a:ln w="19050">
            <a:solidFill>
              <a:schemeClr val="accent2"/>
            </a:solidFill>
            <a:round/>
            <a:headEnd/>
            <a:tailEnd/>
          </a:ln>
          <a:effectLst/>
        </p:spPr>
        <p:txBody>
          <a:bodyPr wrap="none" anchor="ctr"/>
          <a:lstStyle/>
          <a:p>
            <a:endParaRPr lang="it-IT"/>
          </a:p>
        </p:txBody>
      </p:sp>
      <p:sp>
        <p:nvSpPr>
          <p:cNvPr id="490519" name="Line 23"/>
          <p:cNvSpPr>
            <a:spLocks noChangeShapeType="1"/>
          </p:cNvSpPr>
          <p:nvPr/>
        </p:nvSpPr>
        <p:spPr bwMode="auto">
          <a:xfrm>
            <a:off x="2894013" y="4233863"/>
            <a:ext cx="0" cy="866775"/>
          </a:xfrm>
          <a:prstGeom prst="line">
            <a:avLst/>
          </a:prstGeom>
          <a:noFill/>
          <a:ln w="19050">
            <a:solidFill>
              <a:srgbClr val="FF0000"/>
            </a:solidFill>
            <a:round/>
            <a:headEnd type="triangle" w="med" len="med"/>
            <a:tailEnd type="triangle" w="med" len="med"/>
          </a:ln>
          <a:effectLst/>
        </p:spPr>
        <p:txBody>
          <a:bodyPr wrap="none" anchor="ctr"/>
          <a:lstStyle/>
          <a:p>
            <a:endParaRPr lang="it-IT"/>
          </a:p>
        </p:txBody>
      </p:sp>
      <p:sp>
        <p:nvSpPr>
          <p:cNvPr id="490520" name="Line 24"/>
          <p:cNvSpPr>
            <a:spLocks noChangeShapeType="1"/>
          </p:cNvSpPr>
          <p:nvPr/>
        </p:nvSpPr>
        <p:spPr bwMode="auto">
          <a:xfrm>
            <a:off x="6380163" y="4202113"/>
            <a:ext cx="0" cy="866775"/>
          </a:xfrm>
          <a:prstGeom prst="line">
            <a:avLst/>
          </a:prstGeom>
          <a:noFill/>
          <a:ln w="19050">
            <a:solidFill>
              <a:srgbClr val="FF0000"/>
            </a:solidFill>
            <a:round/>
            <a:headEnd type="triangle" w="med" len="med"/>
            <a:tailEnd type="triangle" w="med" len="me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6739D089-78A1-4FFB-8354-BF6C4D6E6C60}" type="slidenum">
              <a:rPr lang="en-US" altLang="it-IT"/>
              <a:pPr/>
              <a:t>108</a:t>
            </a:fld>
            <a:endParaRPr lang="en-US" altLang="it-IT"/>
          </a:p>
        </p:txBody>
      </p:sp>
      <p:sp>
        <p:nvSpPr>
          <p:cNvPr id="598022" name="Rectangle 6"/>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98024" name="Rectangle 8"/>
          <p:cNvSpPr>
            <a:spLocks noGrp="1" noChangeArrowheads="1"/>
          </p:cNvSpPr>
          <p:nvPr>
            <p:ph type="body" sz="half" idx="2"/>
          </p:nvPr>
        </p:nvSpPr>
        <p:spPr>
          <a:xfrm>
            <a:off x="4495800" y="1612900"/>
            <a:ext cx="3810000" cy="4648200"/>
          </a:xfrm>
          <a:noFill/>
          <a:ln/>
        </p:spPr>
        <p:txBody>
          <a:bodyPr/>
          <a:lstStyle/>
          <a:p>
            <a:pPr>
              <a:lnSpc>
                <a:spcPct val="90000"/>
              </a:lnSpc>
              <a:buFont typeface="ZapfDingbats" pitchFamily="82" charset="2"/>
              <a:buNone/>
            </a:pPr>
            <a:r>
              <a:rPr lang="it-IT" sz="2400">
                <a:solidFill>
                  <a:schemeClr val="accent2"/>
                </a:solidFill>
              </a:rPr>
              <a:t>4.5</a:t>
            </a:r>
            <a:r>
              <a:rPr lang="it-IT" sz="2000"/>
              <a:t> </a:t>
            </a:r>
            <a:r>
              <a:rPr lang="it-IT" sz="2400"/>
              <a:t>Algoritmi di instradamento</a:t>
            </a:r>
            <a:endParaRPr lang="it-IT" sz="2000"/>
          </a:p>
          <a:p>
            <a:pPr lvl="1">
              <a:lnSpc>
                <a:spcPct val="90000"/>
              </a:lnSpc>
              <a:buFont typeface="Wingdings" pitchFamily="2" charset="2"/>
              <a:buChar char="m"/>
            </a:pPr>
            <a:r>
              <a:rPr lang="it-IT" sz="2000"/>
              <a:t>Stato del collegamento</a:t>
            </a:r>
            <a:endParaRPr lang="it-IT" sz="2000">
              <a:solidFill>
                <a:srgbClr val="FF0000"/>
              </a:solidFill>
            </a:endParaRP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endParaRPr lang="it-IT" sz="2000">
              <a:solidFill>
                <a:srgbClr val="FF0000"/>
              </a:solidFill>
            </a:endParaRPr>
          </a:p>
          <a:p>
            <a:pPr>
              <a:lnSpc>
                <a:spcPct val="90000"/>
              </a:lnSpc>
              <a:buFont typeface="ZapfDingbats" pitchFamily="82" charset="2"/>
              <a:buNone/>
            </a:pPr>
            <a:r>
              <a:rPr lang="it-IT" sz="2400">
                <a:solidFill>
                  <a:srgbClr val="FF0000"/>
                </a:solidFill>
              </a:rPr>
              <a:t>4.6</a:t>
            </a:r>
            <a:r>
              <a:rPr lang="it-IT" sz="2000">
                <a:solidFill>
                  <a:srgbClr val="FF0000"/>
                </a:solidFill>
              </a:rPr>
              <a:t> </a:t>
            </a:r>
            <a:r>
              <a:rPr lang="it-IT" sz="2400">
                <a:solidFill>
                  <a:srgbClr val="FF0000"/>
                </a:solidFill>
              </a:rPr>
              <a:t>Instradamento in Internet</a:t>
            </a:r>
            <a:endParaRPr lang="it-IT" sz="20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solidFill>
                  <a:srgbClr val="FF0000"/>
                </a:solidFill>
              </a:rPr>
              <a:t>OSPF</a:t>
            </a: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a:t>
            </a:r>
            <a:r>
              <a:rPr lang="it-IT" sz="2000">
                <a:solidFill>
                  <a:schemeClr val="accent2"/>
                </a:solidFill>
              </a:rPr>
              <a:t> </a:t>
            </a:r>
            <a:r>
              <a:rPr lang="it-IT" sz="2400"/>
              <a:t>Instradamento broadcast e multicast</a:t>
            </a:r>
            <a:endParaRPr lang="it-IT" sz="2000">
              <a:solidFill>
                <a:schemeClr val="accent2"/>
              </a:solidFill>
            </a:endParaRPr>
          </a:p>
        </p:txBody>
      </p:sp>
      <p:sp>
        <p:nvSpPr>
          <p:cNvPr id="598026" name="Rectangle 10"/>
          <p:cNvSpPr>
            <a:spLocks noGrp="1" noChangeArrowheads="1"/>
          </p:cNvSpPr>
          <p:nvPr>
            <p:ph type="title"/>
          </p:nvPr>
        </p:nvSpPr>
        <p:spPr>
          <a:noFill/>
          <a:ln/>
        </p:spPr>
        <p:txBody>
          <a:bodyPr/>
          <a:lstStyle/>
          <a:p>
            <a:r>
              <a:rPr lang="en-US" altLang="it-IT"/>
              <a:t>Capitolo 4: Livello di rete</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D42E72E8-1B93-4B35-8F3E-03C6C3E1CFE3}" type="slidenum">
              <a:rPr lang="en-US" altLang="it-IT"/>
              <a:pPr/>
              <a:t>109</a:t>
            </a:fld>
            <a:endParaRPr lang="en-US" altLang="it-IT"/>
          </a:p>
        </p:txBody>
      </p:sp>
      <p:sp>
        <p:nvSpPr>
          <p:cNvPr id="492546" name="Rectangle 2"/>
          <p:cNvSpPr>
            <a:spLocks noGrp="1" noChangeArrowheads="1"/>
          </p:cNvSpPr>
          <p:nvPr>
            <p:ph type="title"/>
          </p:nvPr>
        </p:nvSpPr>
        <p:spPr/>
        <p:txBody>
          <a:bodyPr/>
          <a:lstStyle/>
          <a:p>
            <a:r>
              <a:rPr lang="en-US" altLang="it-IT" sz="3600"/>
              <a:t>OSPF (Open Shortest Path First)</a:t>
            </a:r>
          </a:p>
        </p:txBody>
      </p:sp>
      <p:sp>
        <p:nvSpPr>
          <p:cNvPr id="492547" name="Rectangle 3"/>
          <p:cNvSpPr>
            <a:spLocks noGrp="1" noChangeArrowheads="1"/>
          </p:cNvSpPr>
          <p:nvPr>
            <p:ph type="body" idx="1"/>
          </p:nvPr>
        </p:nvSpPr>
        <p:spPr>
          <a:xfrm>
            <a:off x="533400" y="1289050"/>
            <a:ext cx="8229600" cy="5105400"/>
          </a:xfrm>
        </p:spPr>
        <p:txBody>
          <a:bodyPr/>
          <a:lstStyle/>
          <a:p>
            <a:pPr>
              <a:buFont typeface="Wingdings" pitchFamily="2" charset="2"/>
              <a:buChar char="r"/>
            </a:pPr>
            <a:r>
              <a:rPr lang="it-IT" sz="2400" dirty="0"/>
              <a:t>“</a:t>
            </a:r>
            <a:r>
              <a:rPr lang="it-IT" sz="2000" dirty="0"/>
              <a:t>open”: le specifiche del protocollo sono pubblicamente disponibili.</a:t>
            </a:r>
          </a:p>
          <a:p>
            <a:pPr>
              <a:buFont typeface="Wingdings" pitchFamily="2" charset="2"/>
              <a:buChar char="r"/>
            </a:pPr>
            <a:r>
              <a:rPr lang="it-IT" sz="2000" dirty="0"/>
              <a:t>È un protocollo a stato del collegamento:</a:t>
            </a:r>
            <a:r>
              <a:rPr lang="it-IT" sz="2000" dirty="0">
                <a:solidFill>
                  <a:srgbClr val="FF0000"/>
                </a:solidFill>
              </a:rPr>
              <a:t> </a:t>
            </a:r>
            <a:endParaRPr lang="it-IT" sz="2000" dirty="0"/>
          </a:p>
          <a:p>
            <a:pPr lvl="1">
              <a:buFont typeface="Wingdings" pitchFamily="2" charset="2"/>
              <a:buChar char="m"/>
            </a:pPr>
            <a:r>
              <a:rPr lang="it-IT" sz="1800" dirty="0"/>
              <a:t>Utilizza il </a:t>
            </a:r>
            <a:r>
              <a:rPr lang="it-IT" sz="1800" dirty="0" err="1">
                <a:solidFill>
                  <a:srgbClr val="FF0000"/>
                </a:solidFill>
              </a:rPr>
              <a:t>flooding</a:t>
            </a:r>
            <a:r>
              <a:rPr lang="it-IT" sz="1800" dirty="0"/>
              <a:t>  di informazioni di stato del collegamento</a:t>
            </a:r>
          </a:p>
          <a:p>
            <a:pPr lvl="1">
              <a:buFont typeface="Wingdings" pitchFamily="2" charset="2"/>
              <a:buChar char="m"/>
            </a:pPr>
            <a:r>
              <a:rPr lang="it-IT" sz="1800" dirty="0"/>
              <a:t>Utilizza l’algoritmo di </a:t>
            </a:r>
            <a:r>
              <a:rPr lang="it-IT" sz="1800" dirty="0" err="1"/>
              <a:t>Dijkstra</a:t>
            </a:r>
            <a:r>
              <a:rPr lang="it-IT" sz="1800" dirty="0"/>
              <a:t> per la determinazione del percorso a costo minimo.</a:t>
            </a:r>
          </a:p>
          <a:p>
            <a:pPr>
              <a:buFont typeface="Wingdings" pitchFamily="2" charset="2"/>
              <a:buChar char="r"/>
            </a:pPr>
            <a:r>
              <a:rPr lang="it-IT" sz="2000" dirty="0"/>
              <a:t>Con OSPF, ogni volta che si verifica un cambiamento nello stato di un collegamento, il router manda informazioni d’instradamento a </a:t>
            </a:r>
            <a:r>
              <a:rPr lang="it-IT" sz="2000" i="1" dirty="0"/>
              <a:t>tutti</a:t>
            </a:r>
            <a:r>
              <a:rPr lang="it-IT" sz="2000" dirty="0"/>
              <a:t> gli altri router.</a:t>
            </a:r>
          </a:p>
          <a:p>
            <a:pPr>
              <a:buFont typeface="Wingdings" pitchFamily="2" charset="2"/>
              <a:buChar char="r"/>
            </a:pPr>
            <a:r>
              <a:rPr lang="it-IT" sz="2000" dirty="0"/>
              <a:t>Invia messaggi OSPF all’intero sistema autonomo, utilizzando il </a:t>
            </a:r>
            <a:r>
              <a:rPr lang="it-IT" sz="2000" dirty="0" err="1"/>
              <a:t>flooding</a:t>
            </a:r>
            <a:r>
              <a:rPr lang="it-IT" sz="2000" dirty="0"/>
              <a:t>.</a:t>
            </a:r>
          </a:p>
          <a:p>
            <a:pPr lvl="1">
              <a:buFont typeface="Wingdings" pitchFamily="2" charset="2"/>
              <a:buChar char="m"/>
            </a:pPr>
            <a:r>
              <a:rPr lang="it-IT" sz="1800" dirty="0"/>
              <a:t>I messaggi OSPF vengono trasportati direttamente da IP (e non da TCP o UDP) con un protocollo di livello superiore.</a:t>
            </a: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5630B47F-0306-4703-A878-2C501E13FA7F}" type="slidenum">
              <a:rPr lang="en-US" altLang="it-IT"/>
              <a:pPr/>
              <a:t>11</a:t>
            </a:fld>
            <a:endParaRPr lang="en-US" altLang="it-IT"/>
          </a:p>
        </p:txBody>
      </p:sp>
      <p:sp>
        <p:nvSpPr>
          <p:cNvPr id="569346" name="Rectangle 2"/>
          <p:cNvSpPr>
            <a:spLocks noGrp="1" noChangeArrowheads="1"/>
          </p:cNvSpPr>
          <p:nvPr>
            <p:ph type="title"/>
          </p:nvPr>
        </p:nvSpPr>
        <p:spPr/>
        <p:txBody>
          <a:bodyPr/>
          <a:lstStyle/>
          <a:p>
            <a:pPr algn="ctr"/>
            <a:r>
              <a:rPr lang="it-IT" sz="3600"/>
              <a:t>Reti a circuito virtuale</a:t>
            </a:r>
            <a:br>
              <a:rPr lang="it-IT" sz="3600"/>
            </a:br>
            <a:r>
              <a:rPr lang="it-IT" sz="3600"/>
              <a:t> e a datagramma</a:t>
            </a:r>
            <a:endParaRPr lang="en-US" sz="3600"/>
          </a:p>
        </p:txBody>
      </p:sp>
      <p:sp>
        <p:nvSpPr>
          <p:cNvPr id="569347" name="Rectangle 3"/>
          <p:cNvSpPr>
            <a:spLocks noGrp="1" noChangeArrowheads="1"/>
          </p:cNvSpPr>
          <p:nvPr>
            <p:ph type="body" idx="1"/>
          </p:nvPr>
        </p:nvSpPr>
        <p:spPr/>
        <p:txBody>
          <a:bodyPr/>
          <a:lstStyle/>
          <a:p>
            <a:pPr>
              <a:buFont typeface="Wingdings" pitchFamily="2" charset="2"/>
              <a:buChar char="r"/>
            </a:pPr>
            <a:r>
              <a:rPr lang="it-IT" sz="2400"/>
              <a:t>Reti a datagramma offrono solo il servizio senza connessione.</a:t>
            </a:r>
          </a:p>
          <a:p>
            <a:pPr>
              <a:buFont typeface="Wingdings" pitchFamily="2" charset="2"/>
              <a:buChar char="r"/>
            </a:pPr>
            <a:r>
              <a:rPr lang="it-IT" sz="2400"/>
              <a:t>Reti a circuito virtuale (VC) mettono a disposizione solo il servizio con connessione.</a:t>
            </a:r>
          </a:p>
          <a:p>
            <a:pPr>
              <a:buFont typeface="Wingdings" pitchFamily="2" charset="2"/>
              <a:buChar char="r"/>
            </a:pPr>
            <a:r>
              <a:rPr lang="it-IT" sz="2400"/>
              <a:t>Ci sono alcune analogie con quanto avviene a livello di trasporto ma:</a:t>
            </a:r>
          </a:p>
          <a:p>
            <a:pPr lvl="1">
              <a:buFont typeface="Wingdings" pitchFamily="2" charset="2"/>
              <a:buChar char="m"/>
            </a:pPr>
            <a:r>
              <a:rPr lang="it-IT" sz="2000">
                <a:solidFill>
                  <a:srgbClr val="FF0000"/>
                </a:solidFill>
              </a:rPr>
              <a:t>Servizio: </a:t>
            </a:r>
            <a:r>
              <a:rPr lang="it-IT" sz="2000"/>
              <a:t>da host a host</a:t>
            </a:r>
          </a:p>
          <a:p>
            <a:pPr lvl="1">
              <a:buFont typeface="Wingdings" pitchFamily="2" charset="2"/>
              <a:buChar char="m"/>
            </a:pPr>
            <a:r>
              <a:rPr lang="it-IT" sz="2000">
                <a:solidFill>
                  <a:srgbClr val="FF0000"/>
                </a:solidFill>
              </a:rPr>
              <a:t>Non si può scegliere: </a:t>
            </a:r>
            <a:r>
              <a:rPr lang="it-IT" sz="2000"/>
              <a:t>il livello di rete offre un servizio senza connessione o con connessione ma non entrambi</a:t>
            </a:r>
          </a:p>
          <a:p>
            <a:pPr lvl="1">
              <a:buFont typeface="Wingdings" pitchFamily="2" charset="2"/>
              <a:buChar char="m"/>
            </a:pPr>
            <a:r>
              <a:rPr lang="it-IT" sz="2000">
                <a:solidFill>
                  <a:srgbClr val="FF0000"/>
                </a:solidFill>
              </a:rPr>
              <a:t>Le implementazioni: </a:t>
            </a:r>
            <a:r>
              <a:rPr lang="it-IT" sz="2000"/>
              <a:t>sono fondamentalmente diverse.</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AC780F71-FD6A-4762-B27E-59DCE0FD09AA}" type="slidenum">
              <a:rPr lang="en-US" altLang="it-IT"/>
              <a:pPr/>
              <a:t>110</a:t>
            </a:fld>
            <a:endParaRPr lang="en-US" altLang="it-IT"/>
          </a:p>
        </p:txBody>
      </p:sp>
      <p:sp>
        <p:nvSpPr>
          <p:cNvPr id="493570" name="Rectangle 2"/>
          <p:cNvSpPr>
            <a:spLocks noGrp="1" noChangeArrowheads="1"/>
          </p:cNvSpPr>
          <p:nvPr>
            <p:ph type="title"/>
          </p:nvPr>
        </p:nvSpPr>
        <p:spPr/>
        <p:txBody>
          <a:bodyPr/>
          <a:lstStyle/>
          <a:p>
            <a:r>
              <a:rPr lang="en-US" altLang="it-IT" sz="3200"/>
              <a:t>Vantaggi di OSPF (non in RIP)</a:t>
            </a:r>
            <a:endParaRPr lang="en-US" altLang="it-IT"/>
          </a:p>
        </p:txBody>
      </p:sp>
      <p:sp>
        <p:nvSpPr>
          <p:cNvPr id="493571" name="Rectangle 3"/>
          <p:cNvSpPr>
            <a:spLocks noGrp="1" noChangeArrowheads="1"/>
          </p:cNvSpPr>
          <p:nvPr>
            <p:ph type="body" idx="1"/>
          </p:nvPr>
        </p:nvSpPr>
        <p:spPr>
          <a:xfrm>
            <a:off x="533400" y="1581150"/>
            <a:ext cx="8229600" cy="4876800"/>
          </a:xfrm>
        </p:spPr>
        <p:txBody>
          <a:bodyPr/>
          <a:lstStyle/>
          <a:p>
            <a:pPr>
              <a:buFont typeface="Wingdings" pitchFamily="2" charset="2"/>
              <a:buChar char="r"/>
            </a:pPr>
            <a:r>
              <a:rPr lang="it-IT" sz="2200" dirty="0">
                <a:solidFill>
                  <a:srgbClr val="FF0000"/>
                </a:solidFill>
              </a:rPr>
              <a:t>Sicurezza:</a:t>
            </a:r>
            <a:r>
              <a:rPr lang="it-IT" sz="2200" dirty="0"/>
              <a:t> gli scambi tra router sono autenticati.</a:t>
            </a:r>
          </a:p>
          <a:p>
            <a:pPr>
              <a:buFont typeface="Wingdings" pitchFamily="2" charset="2"/>
              <a:buChar char="r"/>
            </a:pPr>
            <a:r>
              <a:rPr lang="it-IT" sz="2200" dirty="0" err="1">
                <a:solidFill>
                  <a:srgbClr val="FF0000"/>
                </a:solidFill>
              </a:rPr>
              <a:t>Multipath</a:t>
            </a:r>
            <a:r>
              <a:rPr lang="it-IT" sz="2200" dirty="0">
                <a:solidFill>
                  <a:srgbClr val="FF0000"/>
                </a:solidFill>
              </a:rPr>
              <a:t>:</a:t>
            </a:r>
            <a:r>
              <a:rPr lang="it-IT" sz="2200" dirty="0"/>
              <a:t> quando più percorsi verso una destinazione hanno lo stesso costo, OSPF consente di usarli senza doverne scegliere uno, come invece avveniva in RIP</a:t>
            </a:r>
            <a:endParaRPr lang="it-IT" sz="2200" dirty="0">
              <a:solidFill>
                <a:srgbClr val="FF0000"/>
              </a:solidFill>
            </a:endParaRPr>
          </a:p>
          <a:p>
            <a:pPr>
              <a:buFont typeface="Wingdings" pitchFamily="2" charset="2"/>
              <a:buChar char="r"/>
            </a:pPr>
            <a:r>
              <a:rPr lang="it-IT" sz="2200" dirty="0"/>
              <a:t>Su ciascun collegamento, vi possono essere più metriche di costo per differenti </a:t>
            </a:r>
            <a:r>
              <a:rPr lang="it-IT" sz="2200" dirty="0">
                <a:solidFill>
                  <a:srgbClr val="FF0000"/>
                </a:solidFill>
              </a:rPr>
              <a:t>TOS </a:t>
            </a:r>
            <a:r>
              <a:rPr lang="it-IT" sz="2200" dirty="0"/>
              <a:t>(es. il costo del satellite sarà “basso” per un best </a:t>
            </a:r>
            <a:r>
              <a:rPr lang="it-IT" sz="2200" dirty="0" err="1"/>
              <a:t>effort</a:t>
            </a:r>
            <a:r>
              <a:rPr lang="it-IT" sz="2200" dirty="0"/>
              <a:t>; elevato per un </a:t>
            </a:r>
            <a:r>
              <a:rPr lang="it-IT" sz="2200" dirty="0" err="1"/>
              <a:t>real</a:t>
            </a:r>
            <a:r>
              <a:rPr lang="it-IT" sz="2200" dirty="0"/>
              <a:t> </a:t>
            </a:r>
            <a:r>
              <a:rPr lang="it-IT" sz="2200" dirty="0" err="1"/>
              <a:t>time</a:t>
            </a:r>
            <a:r>
              <a:rPr lang="it-IT" sz="2200" dirty="0"/>
              <a:t>)</a:t>
            </a:r>
          </a:p>
          <a:p>
            <a:pPr>
              <a:buFont typeface="Wingdings" pitchFamily="2" charset="2"/>
              <a:buChar char="r"/>
            </a:pPr>
            <a:r>
              <a:rPr lang="it-IT" sz="2200" dirty="0">
                <a:solidFill>
                  <a:srgbClr val="FF0000"/>
                </a:solidFill>
              </a:rPr>
              <a:t>Supporto integrato per l’instradamento </a:t>
            </a:r>
            <a:r>
              <a:rPr lang="it-IT" sz="2200" dirty="0" err="1">
                <a:solidFill>
                  <a:srgbClr val="FF0000"/>
                </a:solidFill>
              </a:rPr>
              <a:t>unicast</a:t>
            </a:r>
            <a:r>
              <a:rPr lang="it-IT" sz="2200" dirty="0">
                <a:solidFill>
                  <a:srgbClr val="FF0000"/>
                </a:solidFill>
              </a:rPr>
              <a:t> e </a:t>
            </a:r>
            <a:r>
              <a:rPr lang="it-IT" sz="2200" dirty="0" err="1">
                <a:solidFill>
                  <a:srgbClr val="FF0000"/>
                </a:solidFill>
              </a:rPr>
              <a:t>multicast</a:t>
            </a:r>
            <a:r>
              <a:rPr lang="it-IT" sz="2200" dirty="0"/>
              <a:t>.</a:t>
            </a:r>
          </a:p>
          <a:p>
            <a:pPr lvl="1">
              <a:buFont typeface="Wingdings" pitchFamily="2" charset="2"/>
              <a:buChar char="m"/>
            </a:pPr>
            <a:r>
              <a:rPr lang="it-IT" sz="2200" dirty="0"/>
              <a:t>Per consentire l’instradamento </a:t>
            </a:r>
            <a:r>
              <a:rPr lang="it-IT" sz="2200" dirty="0" err="1"/>
              <a:t>multicast</a:t>
            </a:r>
            <a:r>
              <a:rPr lang="it-IT" sz="2200" dirty="0"/>
              <a:t> viene impiegato MOSPF (OSPF </a:t>
            </a:r>
            <a:r>
              <a:rPr lang="it-IT" sz="2200" i="1" dirty="0" err="1"/>
              <a:t>multicast</a:t>
            </a:r>
            <a:r>
              <a:rPr lang="it-IT" sz="2200" i="1" dirty="0"/>
              <a:t>)</a:t>
            </a:r>
            <a:r>
              <a:rPr lang="it-IT" sz="2200" dirty="0"/>
              <a:t> che utilizza il database di collegamenti OSPF. </a:t>
            </a:r>
          </a:p>
          <a:p>
            <a:pPr>
              <a:buFont typeface="Wingdings" pitchFamily="2" charset="2"/>
              <a:buChar char="r"/>
            </a:pPr>
            <a:r>
              <a:rPr lang="it-IT" sz="2200" dirty="0">
                <a:solidFill>
                  <a:srgbClr val="FF0000"/>
                </a:solidFill>
              </a:rPr>
              <a:t>Supporto alle gerarchie </a:t>
            </a:r>
            <a:r>
              <a:rPr lang="it-IT" sz="2200" dirty="0"/>
              <a:t>in un dominio d’instradamento.</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A028763D-1FC2-4566-AF39-99A76CC560CD}" type="slidenum">
              <a:rPr lang="en-US" altLang="it-IT"/>
              <a:pPr/>
              <a:t>111</a:t>
            </a:fld>
            <a:endParaRPr lang="en-US" altLang="it-IT"/>
          </a:p>
        </p:txBody>
      </p:sp>
      <p:sp>
        <p:nvSpPr>
          <p:cNvPr id="494594" name="Rectangle 2"/>
          <p:cNvSpPr>
            <a:spLocks noGrp="1" noChangeArrowheads="1"/>
          </p:cNvSpPr>
          <p:nvPr>
            <p:ph type="title"/>
          </p:nvPr>
        </p:nvSpPr>
        <p:spPr>
          <a:xfrm>
            <a:off x="762000" y="381000"/>
            <a:ext cx="7772400" cy="1143000"/>
          </a:xfrm>
        </p:spPr>
        <p:txBody>
          <a:bodyPr/>
          <a:lstStyle/>
          <a:p>
            <a:r>
              <a:rPr lang="it-IT" sz="3600"/>
              <a:t>OSPF strutturato gerarchicamente</a:t>
            </a:r>
            <a:endParaRPr lang="en-US"/>
          </a:p>
        </p:txBody>
      </p:sp>
      <p:pic>
        <p:nvPicPr>
          <p:cNvPr id="494595" name="Picture 3" descr="04-33"/>
          <p:cNvPicPr>
            <a:picLocks noChangeAspect="1" noChangeArrowheads="1"/>
          </p:cNvPicPr>
          <p:nvPr/>
        </p:nvPicPr>
        <p:blipFill>
          <a:blip r:embed="rId2" cstate="print"/>
          <a:srcRect/>
          <a:stretch>
            <a:fillRect/>
          </a:stretch>
        </p:blipFill>
        <p:spPr bwMode="auto">
          <a:xfrm>
            <a:off x="1084263" y="1341438"/>
            <a:ext cx="7315200" cy="4733925"/>
          </a:xfrm>
          <a:prstGeom prst="rect">
            <a:avLst/>
          </a:prstGeom>
          <a:noFill/>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ACC8E58D-9418-4F41-B29C-A2316E469BFB}" type="slidenum">
              <a:rPr lang="en-US" altLang="it-IT"/>
              <a:pPr/>
              <a:t>112</a:t>
            </a:fld>
            <a:endParaRPr lang="en-US" altLang="it-IT"/>
          </a:p>
        </p:txBody>
      </p:sp>
      <p:sp>
        <p:nvSpPr>
          <p:cNvPr id="495618" name="Rectangle 2"/>
          <p:cNvSpPr>
            <a:spLocks noGrp="1" noChangeArrowheads="1"/>
          </p:cNvSpPr>
          <p:nvPr>
            <p:ph type="title"/>
          </p:nvPr>
        </p:nvSpPr>
        <p:spPr/>
        <p:txBody>
          <a:bodyPr/>
          <a:lstStyle/>
          <a:p>
            <a:r>
              <a:rPr lang="en-US" altLang="it-IT" sz="3600"/>
              <a:t>OSPF </a:t>
            </a:r>
            <a:r>
              <a:rPr lang="it-IT" sz="3600"/>
              <a:t>strutturato gerarchicamente</a:t>
            </a:r>
            <a:endParaRPr lang="en-US" sz="3600"/>
          </a:p>
        </p:txBody>
      </p:sp>
      <p:sp>
        <p:nvSpPr>
          <p:cNvPr id="495619" name="Rectangle 3"/>
          <p:cNvSpPr>
            <a:spLocks noGrp="1" noChangeArrowheads="1"/>
          </p:cNvSpPr>
          <p:nvPr>
            <p:ph type="body" idx="1"/>
          </p:nvPr>
        </p:nvSpPr>
        <p:spPr>
          <a:xfrm>
            <a:off x="520700" y="1468438"/>
            <a:ext cx="8229600" cy="4008437"/>
          </a:xfrm>
        </p:spPr>
        <p:txBody>
          <a:bodyPr/>
          <a:lstStyle/>
          <a:p>
            <a:pPr>
              <a:lnSpc>
                <a:spcPct val="90000"/>
              </a:lnSpc>
              <a:buFont typeface="Wingdings" pitchFamily="2" charset="2"/>
              <a:buChar char="r"/>
            </a:pPr>
            <a:r>
              <a:rPr lang="it-IT" sz="2400" dirty="0">
                <a:solidFill>
                  <a:srgbClr val="FF0000"/>
                </a:solidFill>
              </a:rPr>
              <a:t>Gerarchia su due livelli:</a:t>
            </a:r>
            <a:r>
              <a:rPr lang="it-IT" sz="2400" dirty="0"/>
              <a:t> area locale, dorsale.</a:t>
            </a:r>
          </a:p>
          <a:p>
            <a:pPr lvl="1">
              <a:lnSpc>
                <a:spcPct val="90000"/>
              </a:lnSpc>
              <a:buFont typeface="Wingdings" pitchFamily="2" charset="2"/>
              <a:buChar char="m"/>
            </a:pPr>
            <a:r>
              <a:rPr lang="it-IT" dirty="0"/>
              <a:t>Messaggio di link-state solo all’interno dell’area </a:t>
            </a:r>
          </a:p>
          <a:p>
            <a:pPr lvl="1">
              <a:lnSpc>
                <a:spcPct val="90000"/>
              </a:lnSpc>
              <a:buFont typeface="Wingdings" pitchFamily="2" charset="2"/>
              <a:buChar char="m"/>
            </a:pPr>
            <a:r>
              <a:rPr lang="it-IT" dirty="0"/>
              <a:t>Ciascun nodo ha una sua area; conosce solo la direzione (</a:t>
            </a:r>
            <a:r>
              <a:rPr lang="it-IT" dirty="0" err="1"/>
              <a:t>shortest</a:t>
            </a:r>
            <a:r>
              <a:rPr lang="it-IT" dirty="0"/>
              <a:t> </a:t>
            </a:r>
            <a:r>
              <a:rPr lang="it-IT" dirty="0" err="1"/>
              <a:t>path</a:t>
            </a:r>
            <a:r>
              <a:rPr lang="it-IT" dirty="0"/>
              <a:t>) verso le reti nelle altre aree</a:t>
            </a:r>
            <a:endParaRPr lang="it-IT" sz="2000" dirty="0"/>
          </a:p>
          <a:p>
            <a:pPr>
              <a:lnSpc>
                <a:spcPct val="90000"/>
              </a:lnSpc>
              <a:buFont typeface="Wingdings" pitchFamily="2" charset="2"/>
              <a:buChar char="r"/>
            </a:pPr>
            <a:r>
              <a:rPr lang="it-IT" sz="2400" b="1" dirty="0">
                <a:solidFill>
                  <a:srgbClr val="FF0000"/>
                </a:solidFill>
              </a:rPr>
              <a:t>Router di confine d’area:</a:t>
            </a:r>
            <a:r>
              <a:rPr lang="it-IT" sz="2400" b="1" dirty="0">
                <a:solidFill>
                  <a:schemeClr val="accent2"/>
                </a:solidFill>
              </a:rPr>
              <a:t> </a:t>
            </a:r>
            <a:r>
              <a:rPr lang="it-IT" sz="2400" dirty="0"/>
              <a:t>appartengono sia a un’area generica sia alla dorsale.</a:t>
            </a:r>
          </a:p>
          <a:p>
            <a:pPr>
              <a:lnSpc>
                <a:spcPct val="90000"/>
              </a:lnSpc>
              <a:buFont typeface="Wingdings" pitchFamily="2" charset="2"/>
              <a:buChar char="r"/>
            </a:pPr>
            <a:r>
              <a:rPr lang="it-IT" sz="2400" b="1" dirty="0">
                <a:solidFill>
                  <a:srgbClr val="FF0000"/>
                </a:solidFill>
              </a:rPr>
              <a:t>Router di dorsale:</a:t>
            </a:r>
            <a:r>
              <a:rPr lang="it-IT" sz="2400" dirty="0"/>
              <a:t> effettuano l’instradamento all’interno della dorsale, ma non sono router di confine.</a:t>
            </a:r>
          </a:p>
          <a:p>
            <a:pPr>
              <a:lnSpc>
                <a:spcPct val="90000"/>
              </a:lnSpc>
              <a:buFont typeface="Wingdings" pitchFamily="2" charset="2"/>
              <a:buChar char="r"/>
            </a:pPr>
            <a:r>
              <a:rPr lang="it-IT" sz="2400" b="1" dirty="0">
                <a:solidFill>
                  <a:srgbClr val="FF0000"/>
                </a:solidFill>
              </a:rPr>
              <a:t>Router di confine:</a:t>
            </a:r>
            <a:r>
              <a:rPr lang="it-IT" sz="2400" dirty="0"/>
              <a:t> scambiano informazioni con i router di altri sistemi autonomi.</a:t>
            </a:r>
            <a:endParaRPr lang="en-US" sz="2000" dirty="0"/>
          </a:p>
          <a:p>
            <a:pPr>
              <a:lnSpc>
                <a:spcPct val="90000"/>
              </a:lnSpc>
              <a:buFont typeface="Wingdings" pitchFamily="2" charset="2"/>
              <a:buChar char="r"/>
            </a:pPr>
            <a:endParaRPr lang="en-US" sz="2000"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98638C7E-2987-42E2-91E0-E50C66E83AEE}" type="slidenum">
              <a:rPr lang="en-US" altLang="it-IT"/>
              <a:pPr/>
              <a:t>113</a:t>
            </a:fld>
            <a:endParaRPr lang="en-US" altLang="it-IT"/>
          </a:p>
        </p:txBody>
      </p:sp>
      <p:sp>
        <p:nvSpPr>
          <p:cNvPr id="599046" name="Rectangle 6"/>
          <p:cNvSpPr>
            <a:spLocks noGrp="1" noChangeArrowheads="1"/>
          </p:cNvSpPr>
          <p:nvPr>
            <p:ph type="title"/>
          </p:nvPr>
        </p:nvSpPr>
        <p:spPr>
          <a:noFill/>
          <a:ln/>
        </p:spPr>
        <p:txBody>
          <a:bodyPr/>
          <a:lstStyle/>
          <a:p>
            <a:r>
              <a:rPr lang="en-US" altLang="it-IT"/>
              <a:t>Capitolo 4: Livello di rete</a:t>
            </a:r>
          </a:p>
        </p:txBody>
      </p:sp>
      <p:sp>
        <p:nvSpPr>
          <p:cNvPr id="599048"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99050" name="Rectangle 10"/>
          <p:cNvSpPr>
            <a:spLocks noGrp="1" noChangeArrowheads="1"/>
          </p:cNvSpPr>
          <p:nvPr>
            <p:ph type="body" sz="half" idx="2"/>
          </p:nvPr>
        </p:nvSpPr>
        <p:spPr>
          <a:xfrm>
            <a:off x="4495800" y="1612900"/>
            <a:ext cx="3810000" cy="4648200"/>
          </a:xfrm>
          <a:noFill/>
          <a:ln/>
        </p:spPr>
        <p:txBody>
          <a:bodyPr/>
          <a:lstStyle/>
          <a:p>
            <a:pPr>
              <a:lnSpc>
                <a:spcPct val="90000"/>
              </a:lnSpc>
              <a:buFont typeface="ZapfDingbats" pitchFamily="82" charset="2"/>
              <a:buNone/>
            </a:pPr>
            <a:r>
              <a:rPr lang="it-IT" sz="2400" dirty="0">
                <a:solidFill>
                  <a:schemeClr val="accent2"/>
                </a:solidFill>
              </a:rPr>
              <a:t>4.5</a:t>
            </a:r>
            <a:r>
              <a:rPr lang="it-IT" sz="2000" dirty="0"/>
              <a:t> </a:t>
            </a:r>
            <a:r>
              <a:rPr lang="it-IT" sz="2400" dirty="0"/>
              <a:t>Algoritmi di instradamento</a:t>
            </a:r>
            <a:endParaRPr lang="it-IT" sz="2000" dirty="0"/>
          </a:p>
          <a:p>
            <a:pPr lvl="1">
              <a:lnSpc>
                <a:spcPct val="90000"/>
              </a:lnSpc>
              <a:buFont typeface="Wingdings" pitchFamily="2" charset="2"/>
              <a:buChar char="m"/>
            </a:pPr>
            <a:r>
              <a:rPr lang="it-IT" sz="2000" dirty="0"/>
              <a:t>Stato del collegamento</a:t>
            </a:r>
            <a:endParaRPr lang="it-IT" sz="2000" dirty="0">
              <a:solidFill>
                <a:srgbClr val="FF0000"/>
              </a:solidFill>
            </a:endParaRPr>
          </a:p>
          <a:p>
            <a:pPr lvl="1">
              <a:lnSpc>
                <a:spcPct val="90000"/>
              </a:lnSpc>
              <a:buFont typeface="Wingdings" pitchFamily="2" charset="2"/>
              <a:buChar char="m"/>
            </a:pPr>
            <a:r>
              <a:rPr lang="it-IT" sz="2000" dirty="0"/>
              <a:t>Vettore distanza</a:t>
            </a:r>
          </a:p>
          <a:p>
            <a:pPr lvl="1">
              <a:lnSpc>
                <a:spcPct val="90000"/>
              </a:lnSpc>
              <a:buFont typeface="Wingdings" pitchFamily="2" charset="2"/>
              <a:buChar char="m"/>
            </a:pPr>
            <a:r>
              <a:rPr lang="it-IT" sz="2000" dirty="0"/>
              <a:t>Instradamento gerarchico</a:t>
            </a:r>
            <a:endParaRPr lang="it-IT" sz="2000" dirty="0">
              <a:solidFill>
                <a:srgbClr val="FF0000"/>
              </a:solidFill>
            </a:endParaRPr>
          </a:p>
          <a:p>
            <a:pPr>
              <a:lnSpc>
                <a:spcPct val="90000"/>
              </a:lnSpc>
              <a:buFont typeface="ZapfDingbats" pitchFamily="82" charset="2"/>
              <a:buNone/>
            </a:pPr>
            <a:r>
              <a:rPr lang="it-IT" sz="2400" dirty="0">
                <a:solidFill>
                  <a:srgbClr val="FF0000"/>
                </a:solidFill>
              </a:rPr>
              <a:t>4.6</a:t>
            </a:r>
            <a:r>
              <a:rPr lang="it-IT" sz="2000" dirty="0">
                <a:solidFill>
                  <a:srgbClr val="FF0000"/>
                </a:solidFill>
              </a:rPr>
              <a:t> </a:t>
            </a:r>
            <a:r>
              <a:rPr lang="it-IT" sz="2400" dirty="0">
                <a:solidFill>
                  <a:srgbClr val="FF0000"/>
                </a:solidFill>
              </a:rPr>
              <a:t>Instradamento in Internet</a:t>
            </a:r>
            <a:endParaRPr lang="it-IT" sz="2000" dirty="0">
              <a:solidFill>
                <a:schemeClr val="accent2"/>
              </a:solidFill>
            </a:endParaRPr>
          </a:p>
          <a:p>
            <a:pPr lvl="1">
              <a:lnSpc>
                <a:spcPct val="90000"/>
              </a:lnSpc>
              <a:buFont typeface="Wingdings" pitchFamily="2" charset="2"/>
              <a:buChar char="m"/>
            </a:pPr>
            <a:r>
              <a:rPr lang="it-IT" sz="2000" dirty="0"/>
              <a:t>RIP</a:t>
            </a:r>
          </a:p>
          <a:p>
            <a:pPr lvl="1">
              <a:lnSpc>
                <a:spcPct val="90000"/>
              </a:lnSpc>
              <a:buFont typeface="Wingdings" pitchFamily="2" charset="2"/>
              <a:buChar char="m"/>
            </a:pPr>
            <a:r>
              <a:rPr lang="it-IT" sz="2000" dirty="0"/>
              <a:t>OSPF</a:t>
            </a:r>
            <a:endParaRPr lang="it-IT" sz="2000" dirty="0">
              <a:solidFill>
                <a:srgbClr val="FF0000"/>
              </a:solidFill>
            </a:endParaRPr>
          </a:p>
          <a:p>
            <a:pPr lvl="1">
              <a:lnSpc>
                <a:spcPct val="90000"/>
              </a:lnSpc>
              <a:buFont typeface="Wingdings" pitchFamily="2" charset="2"/>
              <a:buChar char="m"/>
            </a:pPr>
            <a:r>
              <a:rPr lang="it-IT" sz="2000" dirty="0">
                <a:solidFill>
                  <a:srgbClr val="FF0000"/>
                </a:solidFill>
              </a:rPr>
              <a:t>BGP</a:t>
            </a:r>
            <a:endParaRPr lang="it-IT" sz="2000" dirty="0"/>
          </a:p>
          <a:p>
            <a:pPr>
              <a:lnSpc>
                <a:spcPct val="90000"/>
              </a:lnSpc>
              <a:buFont typeface="ZapfDingbats" pitchFamily="82" charset="2"/>
              <a:buNone/>
            </a:pPr>
            <a:r>
              <a:rPr lang="it-IT" sz="2400" dirty="0">
                <a:solidFill>
                  <a:schemeClr val="accent2"/>
                </a:solidFill>
              </a:rPr>
              <a:t>4.7</a:t>
            </a:r>
            <a:r>
              <a:rPr lang="it-IT" sz="2000" dirty="0">
                <a:solidFill>
                  <a:schemeClr val="accent2"/>
                </a:solidFill>
              </a:rPr>
              <a:t> </a:t>
            </a:r>
            <a:r>
              <a:rPr lang="it-IT" sz="2400" dirty="0"/>
              <a:t>Instradamento broadcast e </a:t>
            </a:r>
            <a:r>
              <a:rPr lang="it-IT" sz="2400" dirty="0" err="1"/>
              <a:t>multicast</a:t>
            </a:r>
            <a:endParaRPr lang="it-IT" sz="2000" dirty="0">
              <a:solidFill>
                <a:schemeClr val="accent2"/>
              </a:solidFill>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C402DC28-3D96-47B6-819F-944FF7E688BF}" type="slidenum">
              <a:rPr lang="en-US" altLang="it-IT"/>
              <a:pPr/>
              <a:t>114</a:t>
            </a:fld>
            <a:endParaRPr lang="en-US" altLang="it-IT"/>
          </a:p>
        </p:txBody>
      </p:sp>
      <p:sp>
        <p:nvSpPr>
          <p:cNvPr id="498690" name="Rectangle 2"/>
          <p:cNvSpPr>
            <a:spLocks noGrp="1" noChangeArrowheads="1"/>
          </p:cNvSpPr>
          <p:nvPr>
            <p:ph type="title"/>
          </p:nvPr>
        </p:nvSpPr>
        <p:spPr>
          <a:xfrm>
            <a:off x="295275" y="228600"/>
            <a:ext cx="8613775" cy="1143000"/>
          </a:xfrm>
        </p:spPr>
        <p:txBody>
          <a:bodyPr/>
          <a:lstStyle/>
          <a:p>
            <a:pPr algn="ctr"/>
            <a:r>
              <a:rPr lang="en-US" altLang="it-IT" sz="3400"/>
              <a:t>Instradamento inter-AS in Internet: BGP</a:t>
            </a:r>
            <a:endParaRPr lang="en-US" altLang="it-IT" sz="2800"/>
          </a:p>
        </p:txBody>
      </p:sp>
      <p:sp>
        <p:nvSpPr>
          <p:cNvPr id="498691" name="Rectangle 3"/>
          <p:cNvSpPr>
            <a:spLocks noGrp="1" noChangeArrowheads="1"/>
          </p:cNvSpPr>
          <p:nvPr>
            <p:ph type="body" idx="1"/>
          </p:nvPr>
        </p:nvSpPr>
        <p:spPr/>
        <p:txBody>
          <a:bodyPr/>
          <a:lstStyle/>
          <a:p>
            <a:pPr marL="381000" indent="-381000">
              <a:lnSpc>
                <a:spcPct val="90000"/>
              </a:lnSpc>
              <a:buFont typeface="Wingdings" pitchFamily="2" charset="2"/>
              <a:buChar char="r"/>
            </a:pPr>
            <a:r>
              <a:rPr lang="it-IT" sz="2400">
                <a:solidFill>
                  <a:srgbClr val="FF0000"/>
                </a:solidFill>
              </a:rPr>
              <a:t>BGP (Border Gateway Protocol):</a:t>
            </a:r>
            <a:r>
              <a:rPr lang="it-IT" sz="2400"/>
              <a:t> rappresenta l’attuale standard</a:t>
            </a:r>
            <a:r>
              <a:rPr lang="it-IT" sz="2400" i="1"/>
              <a:t> de facto.</a:t>
            </a:r>
            <a:endParaRPr lang="it-IT" sz="2400"/>
          </a:p>
          <a:p>
            <a:pPr marL="381000" indent="-381000">
              <a:lnSpc>
                <a:spcPct val="90000"/>
              </a:lnSpc>
              <a:buFont typeface="Wingdings" pitchFamily="2" charset="2"/>
              <a:buChar char="r"/>
            </a:pPr>
            <a:r>
              <a:rPr lang="it-IT" sz="2400"/>
              <a:t>BGP mette a disposizione di ciascun AS un modo per:</a:t>
            </a:r>
          </a:p>
          <a:p>
            <a:pPr marL="800100" lvl="1" indent="-342900">
              <a:lnSpc>
                <a:spcPct val="90000"/>
              </a:lnSpc>
              <a:buFont typeface="Wingdings" pitchFamily="2" charset="2"/>
              <a:buAutoNum type="arabicPeriod"/>
            </a:pPr>
            <a:r>
              <a:rPr lang="it-IT" sz="2000"/>
              <a:t>ottenere informazioni sulla raggiungibilità delle sottoreti da parte di AS confinanti</a:t>
            </a:r>
          </a:p>
          <a:p>
            <a:pPr marL="800100" lvl="1" indent="-342900">
              <a:lnSpc>
                <a:spcPct val="90000"/>
              </a:lnSpc>
              <a:buFont typeface="Wingdings" pitchFamily="2" charset="2"/>
              <a:buAutoNum type="arabicPeriod"/>
            </a:pPr>
            <a:r>
              <a:rPr lang="it-IT" sz="2000"/>
              <a:t>propagare le informazioni di raggiungibilità a tutti i router interni di un AS</a:t>
            </a:r>
          </a:p>
          <a:p>
            <a:pPr marL="800100" lvl="1" indent="-342900">
              <a:lnSpc>
                <a:spcPct val="90000"/>
              </a:lnSpc>
              <a:buFont typeface="Wingdings" pitchFamily="2" charset="2"/>
              <a:buAutoNum type="arabicPeriod"/>
            </a:pPr>
            <a:r>
              <a:rPr lang="it-IT" sz="2000"/>
              <a:t>determinare percorsi “buoni” verso le sottoreti sulla base delle informazioni di raggiungibilità e delle politiche dell’AS</a:t>
            </a:r>
          </a:p>
          <a:p>
            <a:pPr marL="381000" indent="-381000">
              <a:lnSpc>
                <a:spcPct val="90000"/>
              </a:lnSpc>
              <a:buFont typeface="Wingdings" pitchFamily="2" charset="2"/>
              <a:buChar char="r"/>
            </a:pPr>
            <a:r>
              <a:rPr lang="it-IT" sz="2400"/>
              <a:t>BGP consente a ciascuna sottorete di comunicare la propria esistenza al resto di Internet. </a:t>
            </a:r>
            <a:endParaRPr lang="it-IT" sz="2400" i="1">
              <a:solidFill>
                <a:schemeClr val="accent2"/>
              </a:solidFill>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egnaposto numero diapositiva 5"/>
          <p:cNvSpPr>
            <a:spLocks noGrp="1"/>
          </p:cNvSpPr>
          <p:nvPr>
            <p:ph type="sldNum" sz="quarter" idx="12"/>
          </p:nvPr>
        </p:nvSpPr>
        <p:spPr/>
        <p:txBody>
          <a:bodyPr/>
          <a:lstStyle/>
          <a:p>
            <a:r>
              <a:rPr lang="en-US" altLang="it-IT"/>
              <a:t>4-</a:t>
            </a:r>
            <a:fld id="{2F5FC602-A20C-452B-9C17-F868C0D6CAE9}" type="slidenum">
              <a:rPr lang="en-US" altLang="it-IT"/>
              <a:pPr/>
              <a:t>115</a:t>
            </a:fld>
            <a:endParaRPr lang="en-US" altLang="it-IT"/>
          </a:p>
        </p:txBody>
      </p:sp>
      <p:sp>
        <p:nvSpPr>
          <p:cNvPr id="602114" name="Rectangle 2"/>
          <p:cNvSpPr>
            <a:spLocks noGrp="1" noChangeArrowheads="1"/>
          </p:cNvSpPr>
          <p:nvPr>
            <p:ph type="title"/>
          </p:nvPr>
        </p:nvSpPr>
        <p:spPr>
          <a:xfrm>
            <a:off x="533400" y="0"/>
            <a:ext cx="7772400" cy="1143000"/>
          </a:xfrm>
        </p:spPr>
        <p:txBody>
          <a:bodyPr/>
          <a:lstStyle/>
          <a:p>
            <a:r>
              <a:rPr lang="it-IT" sz="3600"/>
              <a:t>Fondamenti di BGP</a:t>
            </a:r>
            <a:endParaRPr lang="en-US"/>
          </a:p>
        </p:txBody>
      </p:sp>
      <p:sp>
        <p:nvSpPr>
          <p:cNvPr id="602115" name="Rectangle 3"/>
          <p:cNvSpPr>
            <a:spLocks noGrp="1" noChangeArrowheads="1"/>
          </p:cNvSpPr>
          <p:nvPr>
            <p:ph type="body" idx="1"/>
          </p:nvPr>
        </p:nvSpPr>
        <p:spPr>
          <a:xfrm>
            <a:off x="401638" y="995363"/>
            <a:ext cx="7902575" cy="2316162"/>
          </a:xfrm>
        </p:spPr>
        <p:txBody>
          <a:bodyPr/>
          <a:lstStyle/>
          <a:p>
            <a:pPr>
              <a:lnSpc>
                <a:spcPct val="90000"/>
              </a:lnSpc>
              <a:buFont typeface="Wingdings" pitchFamily="2" charset="2"/>
              <a:buChar char="r"/>
            </a:pPr>
            <a:r>
              <a:rPr lang="it-IT" sz="1800"/>
              <a:t>I router ai capi di una connessione TCP sono chiamati </a:t>
            </a:r>
            <a:r>
              <a:rPr lang="it-IT" sz="1800">
                <a:solidFill>
                  <a:srgbClr val="FF0000"/>
                </a:solidFill>
              </a:rPr>
              <a:t>peer BGP</a:t>
            </a:r>
            <a:r>
              <a:rPr lang="it-IT" sz="1800"/>
              <a:t>, e la connessione TCP con tutti i messaggi BGP che vi vengono inviati è detta </a:t>
            </a:r>
            <a:r>
              <a:rPr lang="it-IT" sz="1800">
                <a:solidFill>
                  <a:srgbClr val="FF0000"/>
                </a:solidFill>
              </a:rPr>
              <a:t>sessione BGP</a:t>
            </a:r>
            <a:r>
              <a:rPr lang="it-IT" sz="1800"/>
              <a:t>.</a:t>
            </a:r>
            <a:endParaRPr lang="it-IT" sz="1800">
              <a:solidFill>
                <a:srgbClr val="FF0000"/>
              </a:solidFill>
            </a:endParaRPr>
          </a:p>
          <a:p>
            <a:pPr>
              <a:lnSpc>
                <a:spcPct val="90000"/>
              </a:lnSpc>
              <a:buFont typeface="Wingdings" pitchFamily="2" charset="2"/>
              <a:buChar char="r"/>
            </a:pPr>
            <a:r>
              <a:rPr lang="it-IT" sz="1800"/>
              <a:t>Notiamo che  le linee di sessione BGP non sempre corrispondono ai collegamenti fisici.</a:t>
            </a:r>
          </a:p>
          <a:p>
            <a:pPr>
              <a:lnSpc>
                <a:spcPct val="90000"/>
              </a:lnSpc>
              <a:buFont typeface="Wingdings" pitchFamily="2" charset="2"/>
              <a:buChar char="r"/>
            </a:pPr>
            <a:r>
              <a:rPr lang="it-IT" sz="1800"/>
              <a:t>Quando AS2 annuncia un prefisso a AS1, AS2 sta in realtà </a:t>
            </a:r>
            <a:r>
              <a:rPr lang="it-IT" sz="1800" i="1">
                <a:solidFill>
                  <a:srgbClr val="FF0000"/>
                </a:solidFill>
              </a:rPr>
              <a:t>promettendo</a:t>
            </a:r>
            <a:r>
              <a:rPr lang="it-IT" sz="1800"/>
              <a:t> che inoltrerà i datagrammi su un percorso verso il prefisso cui sono destinati.</a:t>
            </a:r>
            <a:endParaRPr lang="it-IT" sz="2000">
              <a:solidFill>
                <a:srgbClr val="FF0000"/>
              </a:solidFill>
            </a:endParaRPr>
          </a:p>
          <a:p>
            <a:pPr marL="819150" lvl="1">
              <a:lnSpc>
                <a:spcPct val="90000"/>
              </a:lnSpc>
              <a:buFont typeface="Wingdings" pitchFamily="2" charset="2"/>
              <a:buChar char="m"/>
            </a:pPr>
            <a:r>
              <a:rPr lang="it-IT" sz="1600"/>
              <a:t>AS2 può aggregare più prefissi nel suo annuncio</a:t>
            </a:r>
            <a:endParaRPr lang="it-IT" sz="1800"/>
          </a:p>
        </p:txBody>
      </p:sp>
      <p:grpSp>
        <p:nvGrpSpPr>
          <p:cNvPr id="602116" name="Group 4"/>
          <p:cNvGrpSpPr>
            <a:grpSpLocks noChangeAspect="1"/>
          </p:cNvGrpSpPr>
          <p:nvPr/>
        </p:nvGrpSpPr>
        <p:grpSpPr bwMode="auto">
          <a:xfrm>
            <a:off x="1262063" y="3956050"/>
            <a:ext cx="6342062" cy="2767013"/>
            <a:chOff x="0" y="878"/>
            <a:chExt cx="4459" cy="1945"/>
          </a:xfrm>
        </p:grpSpPr>
        <p:sp>
          <p:nvSpPr>
            <p:cNvPr id="602117" name="Freeform 5"/>
            <p:cNvSpPr>
              <a:spLocks noChangeAspect="1"/>
            </p:cNvSpPr>
            <p:nvPr/>
          </p:nvSpPr>
          <p:spPr bwMode="auto">
            <a:xfrm>
              <a:off x="2691" y="1091"/>
              <a:ext cx="1611" cy="1025"/>
            </a:xfrm>
            <a:custGeom>
              <a:avLst/>
              <a:gdLst/>
              <a:ahLst/>
              <a:cxnLst>
                <a:cxn ang="0">
                  <a:pos x="56" y="162"/>
                </a:cxn>
                <a:cxn ang="0">
                  <a:pos x="368" y="14"/>
                </a:cxn>
                <a:cxn ang="0">
                  <a:pos x="940" y="79"/>
                </a:cxn>
                <a:cxn ang="0">
                  <a:pos x="1144" y="239"/>
                </a:cxn>
                <a:cxn ang="0">
                  <a:pos x="1048" y="451"/>
                </a:cxn>
                <a:cxn ang="0">
                  <a:pos x="586" y="541"/>
                </a:cxn>
                <a:cxn ang="0">
                  <a:pos x="88" y="439"/>
                </a:cxn>
                <a:cxn ang="0">
                  <a:pos x="56" y="162"/>
                </a:cxn>
              </a:cxnLst>
              <a:rect l="0" t="0" r="r" b="b"/>
              <a:pathLst>
                <a:path w="1162" h="543">
                  <a:moveTo>
                    <a:pt x="56" y="162"/>
                  </a:moveTo>
                  <a:cubicBezTo>
                    <a:pt x="115" y="100"/>
                    <a:pt x="221" y="28"/>
                    <a:pt x="368" y="14"/>
                  </a:cubicBezTo>
                  <a:cubicBezTo>
                    <a:pt x="515" y="0"/>
                    <a:pt x="811" y="42"/>
                    <a:pt x="940" y="79"/>
                  </a:cubicBezTo>
                  <a:cubicBezTo>
                    <a:pt x="1069" y="116"/>
                    <a:pt x="1126" y="177"/>
                    <a:pt x="1144" y="239"/>
                  </a:cubicBezTo>
                  <a:cubicBezTo>
                    <a:pt x="1162" y="301"/>
                    <a:pt x="1141" y="401"/>
                    <a:pt x="1048" y="451"/>
                  </a:cubicBezTo>
                  <a:cubicBezTo>
                    <a:pt x="955" y="501"/>
                    <a:pt x="746" y="543"/>
                    <a:pt x="586" y="541"/>
                  </a:cubicBezTo>
                  <a:cubicBezTo>
                    <a:pt x="426" y="539"/>
                    <a:pt x="176" y="502"/>
                    <a:pt x="88" y="439"/>
                  </a:cubicBezTo>
                  <a:cubicBezTo>
                    <a:pt x="0" y="376"/>
                    <a:pt x="63" y="220"/>
                    <a:pt x="56" y="162"/>
                  </a:cubicBezTo>
                  <a:close/>
                </a:path>
              </a:pathLst>
            </a:custGeom>
            <a:solidFill>
              <a:srgbClr val="66CCFF"/>
            </a:solidFill>
            <a:ln w="9525">
              <a:noFill/>
              <a:round/>
              <a:headEnd/>
              <a:tailEnd/>
            </a:ln>
            <a:effectLst/>
          </p:spPr>
          <p:txBody>
            <a:bodyPr wrap="none" anchor="ctr"/>
            <a:lstStyle/>
            <a:p>
              <a:endParaRPr lang="it-IT"/>
            </a:p>
          </p:txBody>
        </p:sp>
        <p:sp>
          <p:nvSpPr>
            <p:cNvPr id="602118" name="Freeform 6"/>
            <p:cNvSpPr>
              <a:spLocks noChangeAspect="1"/>
            </p:cNvSpPr>
            <p:nvPr/>
          </p:nvSpPr>
          <p:spPr bwMode="auto">
            <a:xfrm>
              <a:off x="0" y="878"/>
              <a:ext cx="1255" cy="1016"/>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602119" name="Freeform 7"/>
            <p:cNvSpPr>
              <a:spLocks noChangeAspect="1"/>
            </p:cNvSpPr>
            <p:nvPr/>
          </p:nvSpPr>
          <p:spPr bwMode="auto">
            <a:xfrm>
              <a:off x="810" y="1696"/>
              <a:ext cx="1676" cy="707"/>
            </a:xfrm>
            <a:custGeom>
              <a:avLst/>
              <a:gdLst/>
              <a:ahLst/>
              <a:cxnLst>
                <a:cxn ang="0">
                  <a:pos x="155" y="224"/>
                </a:cxn>
                <a:cxn ang="0">
                  <a:pos x="407" y="74"/>
                </a:cxn>
                <a:cxn ang="0">
                  <a:pos x="785" y="20"/>
                </a:cxn>
                <a:cxn ang="0">
                  <a:pos x="1157" y="194"/>
                </a:cxn>
                <a:cxn ang="0">
                  <a:pos x="1564" y="428"/>
                </a:cxn>
                <a:cxn ang="0">
                  <a:pos x="1272" y="644"/>
                </a:cxn>
                <a:cxn ang="0">
                  <a:pos x="690" y="656"/>
                </a:cxn>
                <a:cxn ang="0">
                  <a:pos x="89" y="596"/>
                </a:cxn>
                <a:cxn ang="0">
                  <a:pos x="155" y="224"/>
                </a:cxn>
              </a:cxnLst>
              <a:rect l="0" t="0" r="r" b="b"/>
              <a:pathLst>
                <a:path w="1583" h="682">
                  <a:moveTo>
                    <a:pt x="155" y="224"/>
                  </a:moveTo>
                  <a:cubicBezTo>
                    <a:pt x="208" y="137"/>
                    <a:pt x="302" y="108"/>
                    <a:pt x="407" y="74"/>
                  </a:cubicBezTo>
                  <a:cubicBezTo>
                    <a:pt x="512" y="40"/>
                    <a:pt x="660" y="0"/>
                    <a:pt x="785" y="20"/>
                  </a:cubicBezTo>
                  <a:cubicBezTo>
                    <a:pt x="910" y="40"/>
                    <a:pt x="1027" y="126"/>
                    <a:pt x="1157" y="194"/>
                  </a:cubicBezTo>
                  <a:cubicBezTo>
                    <a:pt x="1287" y="262"/>
                    <a:pt x="1545" y="353"/>
                    <a:pt x="1564" y="428"/>
                  </a:cubicBezTo>
                  <a:cubicBezTo>
                    <a:pt x="1583" y="503"/>
                    <a:pt x="1417" y="606"/>
                    <a:pt x="1272" y="644"/>
                  </a:cubicBezTo>
                  <a:cubicBezTo>
                    <a:pt x="1127" y="682"/>
                    <a:pt x="887" y="664"/>
                    <a:pt x="690" y="656"/>
                  </a:cubicBezTo>
                  <a:cubicBezTo>
                    <a:pt x="493" y="648"/>
                    <a:pt x="178" y="668"/>
                    <a:pt x="89" y="596"/>
                  </a:cubicBezTo>
                  <a:cubicBezTo>
                    <a:pt x="0" y="524"/>
                    <a:pt x="102" y="311"/>
                    <a:pt x="155" y="224"/>
                  </a:cubicBezTo>
                  <a:close/>
                </a:path>
              </a:pathLst>
            </a:custGeom>
            <a:solidFill>
              <a:srgbClr val="66CCFF"/>
            </a:solidFill>
            <a:ln w="9525">
              <a:noFill/>
              <a:round/>
              <a:headEnd/>
              <a:tailEnd/>
            </a:ln>
            <a:effectLst/>
          </p:spPr>
          <p:txBody>
            <a:bodyPr wrap="none" anchor="ctr"/>
            <a:lstStyle/>
            <a:p>
              <a:endParaRPr lang="it-IT"/>
            </a:p>
          </p:txBody>
        </p:sp>
        <p:sp>
          <p:nvSpPr>
            <p:cNvPr id="602120" name="Oval 8"/>
            <p:cNvSpPr>
              <a:spLocks noChangeAspect="1" noChangeArrowheads="1"/>
            </p:cNvSpPr>
            <p:nvPr/>
          </p:nvSpPr>
          <p:spPr bwMode="auto">
            <a:xfrm>
              <a:off x="261" y="161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21" name="Line 9"/>
            <p:cNvSpPr>
              <a:spLocks noChangeAspect="1" noChangeShapeType="1"/>
            </p:cNvSpPr>
            <p:nvPr/>
          </p:nvSpPr>
          <p:spPr bwMode="auto">
            <a:xfrm>
              <a:off x="261" y="1603"/>
              <a:ext cx="0" cy="50"/>
            </a:xfrm>
            <a:prstGeom prst="line">
              <a:avLst/>
            </a:prstGeom>
            <a:noFill/>
            <a:ln w="12700">
              <a:solidFill>
                <a:schemeClr val="tx1"/>
              </a:solidFill>
              <a:round/>
              <a:headEnd/>
              <a:tailEnd/>
            </a:ln>
            <a:effectLst/>
          </p:spPr>
          <p:txBody>
            <a:bodyPr wrap="none" anchor="ctr"/>
            <a:lstStyle/>
            <a:p>
              <a:endParaRPr lang="it-IT"/>
            </a:p>
          </p:txBody>
        </p:sp>
        <p:sp>
          <p:nvSpPr>
            <p:cNvPr id="602122" name="Line 10"/>
            <p:cNvSpPr>
              <a:spLocks noChangeAspect="1" noChangeShapeType="1"/>
            </p:cNvSpPr>
            <p:nvPr/>
          </p:nvSpPr>
          <p:spPr bwMode="auto">
            <a:xfrm>
              <a:off x="574" y="1603"/>
              <a:ext cx="0" cy="50"/>
            </a:xfrm>
            <a:prstGeom prst="line">
              <a:avLst/>
            </a:prstGeom>
            <a:noFill/>
            <a:ln w="12700">
              <a:solidFill>
                <a:schemeClr val="tx1"/>
              </a:solidFill>
              <a:round/>
              <a:headEnd/>
              <a:tailEnd/>
            </a:ln>
            <a:effectLst/>
          </p:spPr>
          <p:txBody>
            <a:bodyPr wrap="none" anchor="ctr"/>
            <a:lstStyle/>
            <a:p>
              <a:endParaRPr lang="it-IT"/>
            </a:p>
          </p:txBody>
        </p:sp>
        <p:sp>
          <p:nvSpPr>
            <p:cNvPr id="602123" name="Rectangle 11"/>
            <p:cNvSpPr>
              <a:spLocks noChangeAspect="1" noChangeArrowheads="1"/>
            </p:cNvSpPr>
            <p:nvPr/>
          </p:nvSpPr>
          <p:spPr bwMode="auto">
            <a:xfrm>
              <a:off x="261" y="160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24" name="Oval 12"/>
            <p:cNvSpPr>
              <a:spLocks noChangeAspect="1" noChangeArrowheads="1"/>
            </p:cNvSpPr>
            <p:nvPr/>
          </p:nvSpPr>
          <p:spPr bwMode="auto">
            <a:xfrm>
              <a:off x="258" y="154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25" name="Rectangle 13"/>
            <p:cNvSpPr>
              <a:spLocks noChangeAspect="1" noChangeArrowheads="1"/>
            </p:cNvSpPr>
            <p:nvPr/>
          </p:nvSpPr>
          <p:spPr bwMode="auto">
            <a:xfrm>
              <a:off x="345" y="1557"/>
              <a:ext cx="141" cy="124"/>
            </a:xfrm>
            <a:prstGeom prst="rect">
              <a:avLst/>
            </a:prstGeom>
            <a:solidFill>
              <a:schemeClr val="hlink"/>
            </a:solidFill>
            <a:ln w="9525">
              <a:noFill/>
              <a:miter lim="800000"/>
              <a:headEnd/>
              <a:tailEnd/>
            </a:ln>
            <a:effectLst/>
          </p:spPr>
          <p:txBody>
            <a:bodyPr wrap="none" anchor="ctr"/>
            <a:lstStyle/>
            <a:p>
              <a:endParaRPr lang="it-IT"/>
            </a:p>
          </p:txBody>
        </p:sp>
        <p:sp>
          <p:nvSpPr>
            <p:cNvPr id="602126" name="Text Box 14"/>
            <p:cNvSpPr txBox="1">
              <a:spLocks noChangeAspect="1" noChangeArrowheads="1"/>
            </p:cNvSpPr>
            <p:nvPr/>
          </p:nvSpPr>
          <p:spPr bwMode="auto">
            <a:xfrm>
              <a:off x="247" y="1496"/>
              <a:ext cx="345" cy="314"/>
            </a:xfrm>
            <a:prstGeom prst="rect">
              <a:avLst/>
            </a:prstGeom>
            <a:noFill/>
            <a:ln w="9525">
              <a:noFill/>
              <a:miter lim="800000"/>
              <a:headEnd/>
              <a:tailEnd/>
            </a:ln>
            <a:effectLst/>
          </p:spPr>
          <p:txBody>
            <a:bodyPr wrap="none">
              <a:spAutoFit/>
            </a:bodyPr>
            <a:lstStyle/>
            <a:p>
              <a:pPr algn="ctr"/>
              <a:r>
                <a:rPr lang="en-US" altLang="it-IT" sz="2000"/>
                <a:t>3b</a:t>
              </a:r>
              <a:endParaRPr lang="en-US" altLang="it-IT" sz="2400">
                <a:latin typeface="Times New Roman" pitchFamily="18" charset="0"/>
              </a:endParaRPr>
            </a:p>
          </p:txBody>
        </p:sp>
        <p:sp>
          <p:nvSpPr>
            <p:cNvPr id="602127" name="Oval 15"/>
            <p:cNvSpPr>
              <a:spLocks noChangeAspect="1" noChangeArrowheads="1"/>
            </p:cNvSpPr>
            <p:nvPr/>
          </p:nvSpPr>
          <p:spPr bwMode="auto">
            <a:xfrm>
              <a:off x="1479" y="221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28" name="Line 16"/>
            <p:cNvSpPr>
              <a:spLocks noChangeAspect="1" noChangeShapeType="1"/>
            </p:cNvSpPr>
            <p:nvPr/>
          </p:nvSpPr>
          <p:spPr bwMode="auto">
            <a:xfrm>
              <a:off x="1479" y="2209"/>
              <a:ext cx="0" cy="50"/>
            </a:xfrm>
            <a:prstGeom prst="line">
              <a:avLst/>
            </a:prstGeom>
            <a:noFill/>
            <a:ln w="12700">
              <a:solidFill>
                <a:schemeClr val="tx1"/>
              </a:solidFill>
              <a:round/>
              <a:headEnd/>
              <a:tailEnd/>
            </a:ln>
            <a:effectLst/>
          </p:spPr>
          <p:txBody>
            <a:bodyPr wrap="none" anchor="ctr"/>
            <a:lstStyle/>
            <a:p>
              <a:endParaRPr lang="it-IT"/>
            </a:p>
          </p:txBody>
        </p:sp>
        <p:sp>
          <p:nvSpPr>
            <p:cNvPr id="602129" name="Line 17"/>
            <p:cNvSpPr>
              <a:spLocks noChangeAspect="1" noChangeShapeType="1"/>
            </p:cNvSpPr>
            <p:nvPr/>
          </p:nvSpPr>
          <p:spPr bwMode="auto">
            <a:xfrm>
              <a:off x="1792" y="2209"/>
              <a:ext cx="0" cy="50"/>
            </a:xfrm>
            <a:prstGeom prst="line">
              <a:avLst/>
            </a:prstGeom>
            <a:noFill/>
            <a:ln w="12700">
              <a:solidFill>
                <a:schemeClr val="tx1"/>
              </a:solidFill>
              <a:round/>
              <a:headEnd/>
              <a:tailEnd/>
            </a:ln>
            <a:effectLst/>
          </p:spPr>
          <p:txBody>
            <a:bodyPr wrap="none" anchor="ctr"/>
            <a:lstStyle/>
            <a:p>
              <a:endParaRPr lang="it-IT"/>
            </a:p>
          </p:txBody>
        </p:sp>
        <p:sp>
          <p:nvSpPr>
            <p:cNvPr id="602130" name="Rectangle 18"/>
            <p:cNvSpPr>
              <a:spLocks noChangeAspect="1" noChangeArrowheads="1"/>
            </p:cNvSpPr>
            <p:nvPr/>
          </p:nvSpPr>
          <p:spPr bwMode="auto">
            <a:xfrm>
              <a:off x="1479" y="220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31" name="Oval 19"/>
            <p:cNvSpPr>
              <a:spLocks noChangeAspect="1" noChangeArrowheads="1"/>
            </p:cNvSpPr>
            <p:nvPr/>
          </p:nvSpPr>
          <p:spPr bwMode="auto">
            <a:xfrm>
              <a:off x="1476" y="215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2132" name="Group 20"/>
            <p:cNvGrpSpPr>
              <a:grpSpLocks noChangeAspect="1"/>
            </p:cNvGrpSpPr>
            <p:nvPr/>
          </p:nvGrpSpPr>
          <p:grpSpPr bwMode="auto">
            <a:xfrm>
              <a:off x="1481" y="2097"/>
              <a:ext cx="315" cy="313"/>
              <a:chOff x="2900" y="2430"/>
              <a:chExt cx="317" cy="313"/>
            </a:xfrm>
          </p:grpSpPr>
          <p:sp>
            <p:nvSpPr>
              <p:cNvPr id="602133" name="Rectangle 21"/>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2134" name="Text Box 22"/>
              <p:cNvSpPr txBox="1">
                <a:spLocks noChangeAspect="1" noChangeArrowheads="1"/>
              </p:cNvSpPr>
              <p:nvPr/>
            </p:nvSpPr>
            <p:spPr bwMode="auto">
              <a:xfrm>
                <a:off x="2900" y="2430"/>
                <a:ext cx="317" cy="313"/>
              </a:xfrm>
              <a:prstGeom prst="rect">
                <a:avLst/>
              </a:prstGeom>
              <a:noFill/>
              <a:ln w="9525">
                <a:noFill/>
                <a:miter lim="800000"/>
                <a:headEnd/>
                <a:tailEnd/>
              </a:ln>
              <a:effectLst/>
            </p:spPr>
            <p:txBody>
              <a:bodyPr wrap="none">
                <a:spAutoFit/>
              </a:bodyPr>
              <a:lstStyle/>
              <a:p>
                <a:pPr algn="ctr"/>
                <a:r>
                  <a:rPr lang="en-US" altLang="it-IT" sz="2000"/>
                  <a:t>1d</a:t>
                </a:r>
              </a:p>
            </p:txBody>
          </p:sp>
        </p:grpSp>
        <p:sp>
          <p:nvSpPr>
            <p:cNvPr id="602135" name="Oval 23"/>
            <p:cNvSpPr>
              <a:spLocks noChangeAspect="1" noChangeArrowheads="1"/>
            </p:cNvSpPr>
            <p:nvPr/>
          </p:nvSpPr>
          <p:spPr bwMode="auto">
            <a:xfrm>
              <a:off x="822" y="1478"/>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36" name="Line 24"/>
            <p:cNvSpPr>
              <a:spLocks noChangeAspect="1" noChangeShapeType="1"/>
            </p:cNvSpPr>
            <p:nvPr/>
          </p:nvSpPr>
          <p:spPr bwMode="auto">
            <a:xfrm>
              <a:off x="822" y="1471"/>
              <a:ext cx="0" cy="50"/>
            </a:xfrm>
            <a:prstGeom prst="line">
              <a:avLst/>
            </a:prstGeom>
            <a:noFill/>
            <a:ln w="12700">
              <a:solidFill>
                <a:schemeClr val="tx1"/>
              </a:solidFill>
              <a:round/>
              <a:headEnd/>
              <a:tailEnd/>
            </a:ln>
            <a:effectLst/>
          </p:spPr>
          <p:txBody>
            <a:bodyPr wrap="none" anchor="ctr"/>
            <a:lstStyle/>
            <a:p>
              <a:endParaRPr lang="it-IT"/>
            </a:p>
          </p:txBody>
        </p:sp>
        <p:sp>
          <p:nvSpPr>
            <p:cNvPr id="602137" name="Line 25"/>
            <p:cNvSpPr>
              <a:spLocks noChangeAspect="1" noChangeShapeType="1"/>
            </p:cNvSpPr>
            <p:nvPr/>
          </p:nvSpPr>
          <p:spPr bwMode="auto">
            <a:xfrm>
              <a:off x="1135" y="1471"/>
              <a:ext cx="0" cy="50"/>
            </a:xfrm>
            <a:prstGeom prst="line">
              <a:avLst/>
            </a:prstGeom>
            <a:noFill/>
            <a:ln w="12700">
              <a:solidFill>
                <a:schemeClr val="tx1"/>
              </a:solidFill>
              <a:round/>
              <a:headEnd/>
              <a:tailEnd/>
            </a:ln>
            <a:effectLst/>
          </p:spPr>
          <p:txBody>
            <a:bodyPr wrap="none" anchor="ctr"/>
            <a:lstStyle/>
            <a:p>
              <a:endParaRPr lang="it-IT"/>
            </a:p>
          </p:txBody>
        </p:sp>
        <p:sp>
          <p:nvSpPr>
            <p:cNvPr id="602138" name="Rectangle 26"/>
            <p:cNvSpPr>
              <a:spLocks noChangeAspect="1" noChangeArrowheads="1"/>
            </p:cNvSpPr>
            <p:nvPr/>
          </p:nvSpPr>
          <p:spPr bwMode="auto">
            <a:xfrm>
              <a:off x="822" y="1471"/>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39" name="Oval 27"/>
            <p:cNvSpPr>
              <a:spLocks noChangeAspect="1" noChangeArrowheads="1"/>
            </p:cNvSpPr>
            <p:nvPr/>
          </p:nvSpPr>
          <p:spPr bwMode="auto">
            <a:xfrm>
              <a:off x="819" y="1412"/>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40" name="Rectangle 28"/>
            <p:cNvSpPr>
              <a:spLocks noChangeAspect="1" noChangeArrowheads="1"/>
            </p:cNvSpPr>
            <p:nvPr/>
          </p:nvSpPr>
          <p:spPr bwMode="auto">
            <a:xfrm>
              <a:off x="906" y="1425"/>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602141" name="Text Box 29"/>
            <p:cNvSpPr txBox="1">
              <a:spLocks noChangeAspect="1" noChangeArrowheads="1"/>
            </p:cNvSpPr>
            <p:nvPr/>
          </p:nvSpPr>
          <p:spPr bwMode="auto">
            <a:xfrm>
              <a:off x="815" y="1365"/>
              <a:ext cx="330" cy="313"/>
            </a:xfrm>
            <a:prstGeom prst="rect">
              <a:avLst/>
            </a:prstGeom>
            <a:noFill/>
            <a:ln w="9525">
              <a:noFill/>
              <a:miter lim="800000"/>
              <a:headEnd/>
              <a:tailEnd/>
            </a:ln>
            <a:effectLst/>
          </p:spPr>
          <p:txBody>
            <a:bodyPr wrap="none">
              <a:spAutoFit/>
            </a:bodyPr>
            <a:lstStyle/>
            <a:p>
              <a:pPr algn="ctr"/>
              <a:r>
                <a:rPr lang="en-US" altLang="it-IT" sz="2000"/>
                <a:t>3a</a:t>
              </a:r>
              <a:endParaRPr lang="en-US" altLang="it-IT" sz="2400">
                <a:latin typeface="Times New Roman" pitchFamily="18" charset="0"/>
              </a:endParaRPr>
            </a:p>
          </p:txBody>
        </p:sp>
        <p:sp>
          <p:nvSpPr>
            <p:cNvPr id="602142" name="Oval 30"/>
            <p:cNvSpPr>
              <a:spLocks noChangeAspect="1" noChangeArrowheads="1"/>
            </p:cNvSpPr>
            <p:nvPr/>
          </p:nvSpPr>
          <p:spPr bwMode="auto">
            <a:xfrm>
              <a:off x="1443" y="18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43" name="Line 31"/>
            <p:cNvSpPr>
              <a:spLocks noChangeAspect="1" noChangeShapeType="1"/>
            </p:cNvSpPr>
            <p:nvPr/>
          </p:nvSpPr>
          <p:spPr bwMode="auto">
            <a:xfrm>
              <a:off x="1443" y="1813"/>
              <a:ext cx="0" cy="50"/>
            </a:xfrm>
            <a:prstGeom prst="line">
              <a:avLst/>
            </a:prstGeom>
            <a:noFill/>
            <a:ln w="12700">
              <a:solidFill>
                <a:schemeClr val="tx1"/>
              </a:solidFill>
              <a:round/>
              <a:headEnd/>
              <a:tailEnd/>
            </a:ln>
            <a:effectLst/>
          </p:spPr>
          <p:txBody>
            <a:bodyPr wrap="none" anchor="ctr"/>
            <a:lstStyle/>
            <a:p>
              <a:endParaRPr lang="it-IT"/>
            </a:p>
          </p:txBody>
        </p:sp>
        <p:sp>
          <p:nvSpPr>
            <p:cNvPr id="602144" name="Line 32"/>
            <p:cNvSpPr>
              <a:spLocks noChangeAspect="1" noChangeShapeType="1"/>
            </p:cNvSpPr>
            <p:nvPr/>
          </p:nvSpPr>
          <p:spPr bwMode="auto">
            <a:xfrm>
              <a:off x="1756" y="1813"/>
              <a:ext cx="0" cy="50"/>
            </a:xfrm>
            <a:prstGeom prst="line">
              <a:avLst/>
            </a:prstGeom>
            <a:noFill/>
            <a:ln w="12700">
              <a:solidFill>
                <a:schemeClr val="tx1"/>
              </a:solidFill>
              <a:round/>
              <a:headEnd/>
              <a:tailEnd/>
            </a:ln>
            <a:effectLst/>
          </p:spPr>
          <p:txBody>
            <a:bodyPr wrap="none" anchor="ctr"/>
            <a:lstStyle/>
            <a:p>
              <a:endParaRPr lang="it-IT"/>
            </a:p>
          </p:txBody>
        </p:sp>
        <p:sp>
          <p:nvSpPr>
            <p:cNvPr id="602145" name="Rectangle 33"/>
            <p:cNvSpPr>
              <a:spLocks noChangeAspect="1" noChangeArrowheads="1"/>
            </p:cNvSpPr>
            <p:nvPr/>
          </p:nvSpPr>
          <p:spPr bwMode="auto">
            <a:xfrm>
              <a:off x="1443" y="18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46" name="Oval 34"/>
            <p:cNvSpPr>
              <a:spLocks noChangeAspect="1" noChangeArrowheads="1"/>
            </p:cNvSpPr>
            <p:nvPr/>
          </p:nvSpPr>
          <p:spPr bwMode="auto">
            <a:xfrm>
              <a:off x="1440" y="17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2147" name="Group 35"/>
            <p:cNvGrpSpPr>
              <a:grpSpLocks noChangeAspect="1"/>
            </p:cNvGrpSpPr>
            <p:nvPr/>
          </p:nvGrpSpPr>
          <p:grpSpPr bwMode="auto">
            <a:xfrm>
              <a:off x="1449" y="1700"/>
              <a:ext cx="301" cy="314"/>
              <a:chOff x="2904" y="2429"/>
              <a:chExt cx="308" cy="314"/>
            </a:xfrm>
          </p:grpSpPr>
          <p:sp>
            <p:nvSpPr>
              <p:cNvPr id="602148" name="Rectangle 36"/>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2149" name="Text Box 37"/>
              <p:cNvSpPr txBox="1">
                <a:spLocks noChangeAspect="1" noChangeArrowheads="1"/>
              </p:cNvSpPr>
              <p:nvPr/>
            </p:nvSpPr>
            <p:spPr bwMode="auto">
              <a:xfrm>
                <a:off x="2904" y="2429"/>
                <a:ext cx="308" cy="314"/>
              </a:xfrm>
              <a:prstGeom prst="rect">
                <a:avLst/>
              </a:prstGeom>
              <a:noFill/>
              <a:ln w="9525">
                <a:noFill/>
                <a:miter lim="800000"/>
                <a:headEnd/>
                <a:tailEnd/>
              </a:ln>
              <a:effectLst/>
            </p:spPr>
            <p:txBody>
              <a:bodyPr wrap="none">
                <a:spAutoFit/>
              </a:bodyPr>
              <a:lstStyle/>
              <a:p>
                <a:pPr algn="ctr"/>
                <a:r>
                  <a:rPr lang="en-US" altLang="it-IT" sz="2000"/>
                  <a:t>1c</a:t>
                </a:r>
              </a:p>
            </p:txBody>
          </p:sp>
        </p:grpSp>
        <p:sp>
          <p:nvSpPr>
            <p:cNvPr id="602150" name="Line 38"/>
            <p:cNvSpPr>
              <a:spLocks noChangeAspect="1" noChangeShapeType="1"/>
            </p:cNvSpPr>
            <p:nvPr/>
          </p:nvSpPr>
          <p:spPr bwMode="auto">
            <a:xfrm>
              <a:off x="3238" y="1632"/>
              <a:ext cx="308" cy="96"/>
            </a:xfrm>
            <a:prstGeom prst="line">
              <a:avLst/>
            </a:prstGeom>
            <a:noFill/>
            <a:ln w="28575">
              <a:solidFill>
                <a:schemeClr val="tx1"/>
              </a:solidFill>
              <a:prstDash val="sysDot"/>
              <a:round/>
              <a:headEnd/>
              <a:tailEnd/>
            </a:ln>
            <a:effectLst/>
          </p:spPr>
          <p:txBody>
            <a:bodyPr wrap="none" anchor="ctr"/>
            <a:lstStyle/>
            <a:p>
              <a:endParaRPr lang="it-IT"/>
            </a:p>
          </p:txBody>
        </p:sp>
        <p:sp>
          <p:nvSpPr>
            <p:cNvPr id="602151" name="Freeform 39"/>
            <p:cNvSpPr>
              <a:spLocks noChangeAspect="1"/>
            </p:cNvSpPr>
            <p:nvPr/>
          </p:nvSpPr>
          <p:spPr bwMode="auto">
            <a:xfrm>
              <a:off x="566" y="1502"/>
              <a:ext cx="252" cy="114"/>
            </a:xfrm>
            <a:custGeom>
              <a:avLst/>
              <a:gdLst/>
              <a:ahLst/>
              <a:cxnLst>
                <a:cxn ang="0">
                  <a:pos x="0" y="114"/>
                </a:cxn>
                <a:cxn ang="0">
                  <a:pos x="252" y="0"/>
                </a:cxn>
              </a:cxnLst>
              <a:rect l="0" t="0" r="r" b="b"/>
              <a:pathLst>
                <a:path w="252" h="114">
                  <a:moveTo>
                    <a:pt x="0" y="114"/>
                  </a:moveTo>
                  <a:lnTo>
                    <a:pt x="252" y="0"/>
                  </a:lnTo>
                </a:path>
              </a:pathLst>
            </a:custGeom>
            <a:noFill/>
            <a:ln w="28575" cap="flat" cmpd="sng">
              <a:solidFill>
                <a:schemeClr val="tx1"/>
              </a:solidFill>
              <a:prstDash val="sysDot"/>
              <a:round/>
              <a:headEnd type="none" w="med" len="med"/>
              <a:tailEnd type="none" w="med" len="med"/>
            </a:ln>
            <a:effectLst/>
          </p:spPr>
          <p:txBody>
            <a:bodyPr wrap="none" anchor="ctr"/>
            <a:lstStyle/>
            <a:p>
              <a:endParaRPr lang="it-IT"/>
            </a:p>
          </p:txBody>
        </p:sp>
        <p:sp>
          <p:nvSpPr>
            <p:cNvPr id="602152" name="Freeform 40"/>
            <p:cNvSpPr>
              <a:spLocks noChangeAspect="1"/>
            </p:cNvSpPr>
            <p:nvPr/>
          </p:nvSpPr>
          <p:spPr bwMode="auto">
            <a:xfrm>
              <a:off x="1002" y="1562"/>
              <a:ext cx="444" cy="258"/>
            </a:xfrm>
            <a:custGeom>
              <a:avLst/>
              <a:gdLst/>
              <a:ahLst/>
              <a:cxnLst>
                <a:cxn ang="0">
                  <a:pos x="0" y="0"/>
                </a:cxn>
                <a:cxn ang="0">
                  <a:pos x="444" y="258"/>
                </a:cxn>
              </a:cxnLst>
              <a:rect l="0" t="0" r="r" b="b"/>
              <a:pathLst>
                <a:path w="444" h="258">
                  <a:moveTo>
                    <a:pt x="0" y="0"/>
                  </a:moveTo>
                  <a:lnTo>
                    <a:pt x="444" y="258"/>
                  </a:lnTo>
                </a:path>
              </a:pathLst>
            </a:custGeom>
            <a:noFill/>
            <a:ln w="28575" cap="flat" cmpd="sng">
              <a:solidFill>
                <a:schemeClr val="tx1"/>
              </a:solidFill>
              <a:prstDash val="dash"/>
              <a:round/>
              <a:headEnd type="none" w="med" len="med"/>
              <a:tailEnd type="none" w="med" len="med"/>
            </a:ln>
            <a:effectLst/>
          </p:spPr>
          <p:txBody>
            <a:bodyPr wrap="none" anchor="ctr"/>
            <a:lstStyle/>
            <a:p>
              <a:endParaRPr lang="it-IT"/>
            </a:p>
          </p:txBody>
        </p:sp>
        <p:sp>
          <p:nvSpPr>
            <p:cNvPr id="602153" name="Freeform 41"/>
            <p:cNvSpPr>
              <a:spLocks noChangeAspect="1"/>
            </p:cNvSpPr>
            <p:nvPr/>
          </p:nvSpPr>
          <p:spPr bwMode="auto">
            <a:xfrm>
              <a:off x="2326" y="1680"/>
              <a:ext cx="654" cy="420"/>
            </a:xfrm>
            <a:custGeom>
              <a:avLst/>
              <a:gdLst/>
              <a:ahLst/>
              <a:cxnLst>
                <a:cxn ang="0">
                  <a:pos x="0" y="420"/>
                </a:cxn>
                <a:cxn ang="0">
                  <a:pos x="654" y="0"/>
                </a:cxn>
              </a:cxnLst>
              <a:rect l="0" t="0" r="r" b="b"/>
              <a:pathLst>
                <a:path w="654" h="420">
                  <a:moveTo>
                    <a:pt x="0" y="420"/>
                  </a:moveTo>
                  <a:lnTo>
                    <a:pt x="654" y="0"/>
                  </a:lnTo>
                </a:path>
              </a:pathLst>
            </a:custGeom>
            <a:noFill/>
            <a:ln w="28575" cap="flat" cmpd="sng">
              <a:solidFill>
                <a:schemeClr val="tx1"/>
              </a:solidFill>
              <a:prstDash val="dash"/>
              <a:round/>
              <a:headEnd type="none" w="med" len="med"/>
              <a:tailEnd type="none" w="med" len="med"/>
            </a:ln>
            <a:effectLst/>
          </p:spPr>
          <p:txBody>
            <a:bodyPr wrap="none" anchor="ctr"/>
            <a:lstStyle/>
            <a:p>
              <a:endParaRPr lang="it-IT"/>
            </a:p>
          </p:txBody>
        </p:sp>
        <p:sp>
          <p:nvSpPr>
            <p:cNvPr id="602154" name="Oval 42"/>
            <p:cNvSpPr>
              <a:spLocks noChangeAspect="1" noChangeArrowheads="1"/>
            </p:cNvSpPr>
            <p:nvPr/>
          </p:nvSpPr>
          <p:spPr bwMode="auto">
            <a:xfrm>
              <a:off x="2925" y="161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55" name="Line 43"/>
            <p:cNvSpPr>
              <a:spLocks noChangeAspect="1" noChangeShapeType="1"/>
            </p:cNvSpPr>
            <p:nvPr/>
          </p:nvSpPr>
          <p:spPr bwMode="auto">
            <a:xfrm>
              <a:off x="2925" y="1609"/>
              <a:ext cx="0" cy="50"/>
            </a:xfrm>
            <a:prstGeom prst="line">
              <a:avLst/>
            </a:prstGeom>
            <a:noFill/>
            <a:ln w="12700">
              <a:solidFill>
                <a:schemeClr val="tx1"/>
              </a:solidFill>
              <a:round/>
              <a:headEnd/>
              <a:tailEnd/>
            </a:ln>
            <a:effectLst/>
          </p:spPr>
          <p:txBody>
            <a:bodyPr wrap="none" anchor="ctr"/>
            <a:lstStyle/>
            <a:p>
              <a:endParaRPr lang="it-IT"/>
            </a:p>
          </p:txBody>
        </p:sp>
        <p:sp>
          <p:nvSpPr>
            <p:cNvPr id="602156" name="Line 44"/>
            <p:cNvSpPr>
              <a:spLocks noChangeAspect="1" noChangeShapeType="1"/>
            </p:cNvSpPr>
            <p:nvPr/>
          </p:nvSpPr>
          <p:spPr bwMode="auto">
            <a:xfrm>
              <a:off x="3238" y="1609"/>
              <a:ext cx="0" cy="50"/>
            </a:xfrm>
            <a:prstGeom prst="line">
              <a:avLst/>
            </a:prstGeom>
            <a:noFill/>
            <a:ln w="12700">
              <a:solidFill>
                <a:schemeClr val="tx1"/>
              </a:solidFill>
              <a:round/>
              <a:headEnd/>
              <a:tailEnd/>
            </a:ln>
            <a:effectLst/>
          </p:spPr>
          <p:txBody>
            <a:bodyPr wrap="none" anchor="ctr"/>
            <a:lstStyle/>
            <a:p>
              <a:endParaRPr lang="it-IT"/>
            </a:p>
          </p:txBody>
        </p:sp>
        <p:sp>
          <p:nvSpPr>
            <p:cNvPr id="602157" name="Rectangle 45"/>
            <p:cNvSpPr>
              <a:spLocks noChangeAspect="1" noChangeArrowheads="1"/>
            </p:cNvSpPr>
            <p:nvPr/>
          </p:nvSpPr>
          <p:spPr bwMode="auto">
            <a:xfrm>
              <a:off x="2925" y="160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58" name="Oval 46"/>
            <p:cNvSpPr>
              <a:spLocks noChangeAspect="1" noChangeArrowheads="1"/>
            </p:cNvSpPr>
            <p:nvPr/>
          </p:nvSpPr>
          <p:spPr bwMode="auto">
            <a:xfrm>
              <a:off x="2922" y="155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59" name="Rectangle 47"/>
            <p:cNvSpPr>
              <a:spLocks noChangeAspect="1" noChangeArrowheads="1"/>
            </p:cNvSpPr>
            <p:nvPr/>
          </p:nvSpPr>
          <p:spPr bwMode="auto">
            <a:xfrm>
              <a:off x="3009" y="1563"/>
              <a:ext cx="141" cy="120"/>
            </a:xfrm>
            <a:prstGeom prst="rect">
              <a:avLst/>
            </a:prstGeom>
            <a:solidFill>
              <a:schemeClr val="hlink"/>
            </a:solidFill>
            <a:ln w="9525">
              <a:noFill/>
              <a:miter lim="800000"/>
              <a:headEnd/>
              <a:tailEnd/>
            </a:ln>
            <a:effectLst/>
          </p:spPr>
          <p:txBody>
            <a:bodyPr wrap="none" anchor="ctr"/>
            <a:lstStyle/>
            <a:p>
              <a:endParaRPr lang="it-IT"/>
            </a:p>
          </p:txBody>
        </p:sp>
        <p:sp>
          <p:nvSpPr>
            <p:cNvPr id="602160" name="Text Box 48"/>
            <p:cNvSpPr txBox="1">
              <a:spLocks noChangeAspect="1" noChangeArrowheads="1"/>
            </p:cNvSpPr>
            <p:nvPr/>
          </p:nvSpPr>
          <p:spPr bwMode="auto">
            <a:xfrm>
              <a:off x="2919" y="1502"/>
              <a:ext cx="330" cy="313"/>
            </a:xfrm>
            <a:prstGeom prst="rect">
              <a:avLst/>
            </a:prstGeom>
            <a:noFill/>
            <a:ln w="9525">
              <a:noFill/>
              <a:miter lim="800000"/>
              <a:headEnd/>
              <a:tailEnd/>
            </a:ln>
            <a:effectLst/>
          </p:spPr>
          <p:txBody>
            <a:bodyPr wrap="none">
              <a:spAutoFit/>
            </a:bodyPr>
            <a:lstStyle/>
            <a:p>
              <a:pPr algn="ctr"/>
              <a:r>
                <a:rPr lang="en-US" altLang="it-IT" sz="2000"/>
                <a:t>2a</a:t>
              </a:r>
              <a:endParaRPr lang="en-US" altLang="it-IT" sz="2400">
                <a:latin typeface="Times New Roman" pitchFamily="18" charset="0"/>
              </a:endParaRPr>
            </a:p>
          </p:txBody>
        </p:sp>
        <p:sp>
          <p:nvSpPr>
            <p:cNvPr id="602161" name="Text Box 49"/>
            <p:cNvSpPr txBox="1">
              <a:spLocks noChangeAspect="1" noChangeArrowheads="1"/>
            </p:cNvSpPr>
            <p:nvPr/>
          </p:nvSpPr>
          <p:spPr bwMode="auto">
            <a:xfrm>
              <a:off x="597" y="1590"/>
              <a:ext cx="493" cy="314"/>
            </a:xfrm>
            <a:prstGeom prst="rect">
              <a:avLst/>
            </a:prstGeom>
            <a:noFill/>
            <a:ln w="9525">
              <a:noFill/>
              <a:miter lim="800000"/>
              <a:headEnd/>
              <a:tailEnd/>
            </a:ln>
            <a:effectLst/>
          </p:spPr>
          <p:txBody>
            <a:bodyPr wrap="none">
              <a:spAutoFit/>
            </a:bodyPr>
            <a:lstStyle/>
            <a:p>
              <a:r>
                <a:rPr lang="en-US" altLang="it-IT" sz="2000"/>
                <a:t>AS3</a:t>
              </a:r>
              <a:endParaRPr lang="en-US" altLang="it-IT"/>
            </a:p>
          </p:txBody>
        </p:sp>
        <p:sp>
          <p:nvSpPr>
            <p:cNvPr id="602162" name="Text Box 50"/>
            <p:cNvSpPr txBox="1">
              <a:spLocks noChangeAspect="1" noChangeArrowheads="1"/>
            </p:cNvSpPr>
            <p:nvPr/>
          </p:nvSpPr>
          <p:spPr bwMode="auto">
            <a:xfrm>
              <a:off x="958" y="2131"/>
              <a:ext cx="464" cy="314"/>
            </a:xfrm>
            <a:prstGeom prst="rect">
              <a:avLst/>
            </a:prstGeom>
            <a:noFill/>
            <a:ln w="9525">
              <a:noFill/>
              <a:miter lim="800000"/>
              <a:headEnd/>
              <a:tailEnd/>
            </a:ln>
            <a:effectLst/>
          </p:spPr>
          <p:txBody>
            <a:bodyPr wrap="none">
              <a:spAutoFit/>
            </a:bodyPr>
            <a:lstStyle/>
            <a:p>
              <a:r>
                <a:rPr lang="en-US" altLang="it-IT" sz="2000"/>
                <a:t>AS1</a:t>
              </a:r>
              <a:endParaRPr lang="en-US" altLang="it-IT"/>
            </a:p>
          </p:txBody>
        </p:sp>
        <p:sp>
          <p:nvSpPr>
            <p:cNvPr id="602163" name="Text Box 51"/>
            <p:cNvSpPr txBox="1">
              <a:spLocks noChangeAspect="1" noChangeArrowheads="1"/>
            </p:cNvSpPr>
            <p:nvPr/>
          </p:nvSpPr>
          <p:spPr bwMode="auto">
            <a:xfrm>
              <a:off x="3208" y="1790"/>
              <a:ext cx="456" cy="289"/>
            </a:xfrm>
            <a:prstGeom prst="rect">
              <a:avLst/>
            </a:prstGeom>
            <a:noFill/>
            <a:ln w="9525">
              <a:noFill/>
              <a:miter lim="800000"/>
              <a:headEnd/>
              <a:tailEnd/>
            </a:ln>
            <a:effectLst/>
          </p:spPr>
          <p:txBody>
            <a:bodyPr wrap="none">
              <a:spAutoFit/>
            </a:bodyPr>
            <a:lstStyle/>
            <a:p>
              <a:r>
                <a:rPr lang="en-US" altLang="it-IT"/>
                <a:t>AS2</a:t>
              </a:r>
            </a:p>
          </p:txBody>
        </p:sp>
        <p:sp>
          <p:nvSpPr>
            <p:cNvPr id="602164" name="Oval 52"/>
            <p:cNvSpPr>
              <a:spLocks noChangeAspect="1" noChangeArrowheads="1"/>
            </p:cNvSpPr>
            <p:nvPr/>
          </p:nvSpPr>
          <p:spPr bwMode="auto">
            <a:xfrm>
              <a:off x="1137" y="203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65" name="Line 53"/>
            <p:cNvSpPr>
              <a:spLocks noChangeAspect="1" noChangeShapeType="1"/>
            </p:cNvSpPr>
            <p:nvPr/>
          </p:nvSpPr>
          <p:spPr bwMode="auto">
            <a:xfrm>
              <a:off x="1137" y="2023"/>
              <a:ext cx="0" cy="50"/>
            </a:xfrm>
            <a:prstGeom prst="line">
              <a:avLst/>
            </a:prstGeom>
            <a:noFill/>
            <a:ln w="12700">
              <a:solidFill>
                <a:schemeClr val="tx1"/>
              </a:solidFill>
              <a:round/>
              <a:headEnd/>
              <a:tailEnd/>
            </a:ln>
            <a:effectLst/>
          </p:spPr>
          <p:txBody>
            <a:bodyPr wrap="none" anchor="ctr"/>
            <a:lstStyle/>
            <a:p>
              <a:endParaRPr lang="it-IT"/>
            </a:p>
          </p:txBody>
        </p:sp>
        <p:sp>
          <p:nvSpPr>
            <p:cNvPr id="602166" name="Line 54"/>
            <p:cNvSpPr>
              <a:spLocks noChangeAspect="1" noChangeShapeType="1"/>
            </p:cNvSpPr>
            <p:nvPr/>
          </p:nvSpPr>
          <p:spPr bwMode="auto">
            <a:xfrm>
              <a:off x="1450" y="2023"/>
              <a:ext cx="0" cy="50"/>
            </a:xfrm>
            <a:prstGeom prst="line">
              <a:avLst/>
            </a:prstGeom>
            <a:noFill/>
            <a:ln w="12700">
              <a:solidFill>
                <a:schemeClr val="tx1"/>
              </a:solidFill>
              <a:round/>
              <a:headEnd/>
              <a:tailEnd/>
            </a:ln>
            <a:effectLst/>
          </p:spPr>
          <p:txBody>
            <a:bodyPr wrap="none" anchor="ctr"/>
            <a:lstStyle/>
            <a:p>
              <a:endParaRPr lang="it-IT"/>
            </a:p>
          </p:txBody>
        </p:sp>
        <p:sp>
          <p:nvSpPr>
            <p:cNvPr id="602167" name="Rectangle 55"/>
            <p:cNvSpPr>
              <a:spLocks noChangeAspect="1" noChangeArrowheads="1"/>
            </p:cNvSpPr>
            <p:nvPr/>
          </p:nvSpPr>
          <p:spPr bwMode="auto">
            <a:xfrm>
              <a:off x="1137" y="202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68" name="Oval 56"/>
            <p:cNvSpPr>
              <a:spLocks noChangeAspect="1" noChangeArrowheads="1"/>
            </p:cNvSpPr>
            <p:nvPr/>
          </p:nvSpPr>
          <p:spPr bwMode="auto">
            <a:xfrm>
              <a:off x="1134" y="196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69" name="Rectangle 57"/>
            <p:cNvSpPr>
              <a:spLocks noChangeAspect="1" noChangeArrowheads="1"/>
            </p:cNvSpPr>
            <p:nvPr/>
          </p:nvSpPr>
          <p:spPr bwMode="auto">
            <a:xfrm>
              <a:off x="1219" y="1995"/>
              <a:ext cx="142" cy="96"/>
            </a:xfrm>
            <a:prstGeom prst="rect">
              <a:avLst/>
            </a:prstGeom>
            <a:solidFill>
              <a:schemeClr val="hlink"/>
            </a:solidFill>
            <a:ln w="9525">
              <a:noFill/>
              <a:miter lim="800000"/>
              <a:headEnd/>
              <a:tailEnd/>
            </a:ln>
            <a:effectLst/>
          </p:spPr>
          <p:txBody>
            <a:bodyPr wrap="none" anchor="ctr"/>
            <a:lstStyle/>
            <a:p>
              <a:endParaRPr lang="it-IT"/>
            </a:p>
          </p:txBody>
        </p:sp>
        <p:sp>
          <p:nvSpPr>
            <p:cNvPr id="602170" name="Text Box 58"/>
            <p:cNvSpPr txBox="1">
              <a:spLocks noChangeAspect="1" noChangeArrowheads="1"/>
            </p:cNvSpPr>
            <p:nvPr/>
          </p:nvSpPr>
          <p:spPr bwMode="auto">
            <a:xfrm>
              <a:off x="1146" y="1914"/>
              <a:ext cx="302" cy="313"/>
            </a:xfrm>
            <a:prstGeom prst="rect">
              <a:avLst/>
            </a:prstGeom>
            <a:noFill/>
            <a:ln w="9525">
              <a:noFill/>
              <a:miter lim="800000"/>
              <a:headEnd/>
              <a:tailEnd/>
            </a:ln>
            <a:effectLst/>
          </p:spPr>
          <p:txBody>
            <a:bodyPr wrap="none">
              <a:spAutoFit/>
            </a:bodyPr>
            <a:lstStyle/>
            <a:p>
              <a:pPr algn="ctr"/>
              <a:r>
                <a:rPr lang="en-US" altLang="it-IT" sz="2000"/>
                <a:t>1a</a:t>
              </a:r>
              <a:endParaRPr lang="en-US" altLang="it-IT" sz="2400">
                <a:latin typeface="Times New Roman" pitchFamily="18" charset="0"/>
              </a:endParaRPr>
            </a:p>
          </p:txBody>
        </p:sp>
        <p:grpSp>
          <p:nvGrpSpPr>
            <p:cNvPr id="602171" name="Group 59"/>
            <p:cNvGrpSpPr>
              <a:grpSpLocks noChangeAspect="1"/>
            </p:cNvGrpSpPr>
            <p:nvPr/>
          </p:nvGrpSpPr>
          <p:grpSpPr bwMode="auto">
            <a:xfrm>
              <a:off x="3377" y="1320"/>
              <a:ext cx="331" cy="313"/>
              <a:chOff x="4317" y="1940"/>
              <a:chExt cx="331" cy="313"/>
            </a:xfrm>
          </p:grpSpPr>
          <p:sp>
            <p:nvSpPr>
              <p:cNvPr id="602172" name="Oval 60"/>
              <p:cNvSpPr>
                <a:spLocks noChangeAspect="1" noChangeArrowheads="1"/>
              </p:cNvSpPr>
              <p:nvPr/>
            </p:nvSpPr>
            <p:spPr bwMode="auto">
              <a:xfrm>
                <a:off x="4323" y="20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73" name="Line 61"/>
              <p:cNvSpPr>
                <a:spLocks noChangeAspect="1" noChangeShapeType="1"/>
              </p:cNvSpPr>
              <p:nvPr/>
            </p:nvSpPr>
            <p:spPr bwMode="auto">
              <a:xfrm>
                <a:off x="4323" y="2047"/>
                <a:ext cx="0" cy="50"/>
              </a:xfrm>
              <a:prstGeom prst="line">
                <a:avLst/>
              </a:prstGeom>
              <a:noFill/>
              <a:ln w="12700">
                <a:solidFill>
                  <a:schemeClr val="tx1"/>
                </a:solidFill>
                <a:round/>
                <a:headEnd/>
                <a:tailEnd/>
              </a:ln>
              <a:effectLst/>
            </p:spPr>
            <p:txBody>
              <a:bodyPr wrap="none" anchor="ctr"/>
              <a:lstStyle/>
              <a:p>
                <a:endParaRPr lang="it-IT"/>
              </a:p>
            </p:txBody>
          </p:sp>
          <p:sp>
            <p:nvSpPr>
              <p:cNvPr id="602174" name="Line 62"/>
              <p:cNvSpPr>
                <a:spLocks noChangeAspect="1" noChangeShapeType="1"/>
              </p:cNvSpPr>
              <p:nvPr/>
            </p:nvSpPr>
            <p:spPr bwMode="auto">
              <a:xfrm>
                <a:off x="4636" y="2047"/>
                <a:ext cx="0" cy="50"/>
              </a:xfrm>
              <a:prstGeom prst="line">
                <a:avLst/>
              </a:prstGeom>
              <a:noFill/>
              <a:ln w="12700">
                <a:solidFill>
                  <a:schemeClr val="tx1"/>
                </a:solidFill>
                <a:round/>
                <a:headEnd/>
                <a:tailEnd/>
              </a:ln>
              <a:effectLst/>
            </p:spPr>
            <p:txBody>
              <a:bodyPr wrap="none" anchor="ctr"/>
              <a:lstStyle/>
              <a:p>
                <a:endParaRPr lang="it-IT"/>
              </a:p>
            </p:txBody>
          </p:sp>
          <p:sp>
            <p:nvSpPr>
              <p:cNvPr id="602175" name="Rectangle 63"/>
              <p:cNvSpPr>
                <a:spLocks noChangeAspect="1" noChangeArrowheads="1"/>
              </p:cNvSpPr>
              <p:nvPr/>
            </p:nvSpPr>
            <p:spPr bwMode="auto">
              <a:xfrm>
                <a:off x="4323" y="20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76" name="Oval 64"/>
              <p:cNvSpPr>
                <a:spLocks noChangeAspect="1" noChangeArrowheads="1"/>
              </p:cNvSpPr>
              <p:nvPr/>
            </p:nvSpPr>
            <p:spPr bwMode="auto">
              <a:xfrm>
                <a:off x="4320" y="19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77" name="Rectangle 65"/>
              <p:cNvSpPr>
                <a:spLocks noChangeAspect="1" noChangeArrowheads="1"/>
              </p:cNvSpPr>
              <p:nvPr/>
            </p:nvSpPr>
            <p:spPr bwMode="auto">
              <a:xfrm>
                <a:off x="4407" y="2001"/>
                <a:ext cx="141" cy="118"/>
              </a:xfrm>
              <a:prstGeom prst="rect">
                <a:avLst/>
              </a:prstGeom>
              <a:solidFill>
                <a:schemeClr val="hlink"/>
              </a:solidFill>
              <a:ln w="9525">
                <a:noFill/>
                <a:miter lim="800000"/>
                <a:headEnd/>
                <a:tailEnd/>
              </a:ln>
              <a:effectLst/>
            </p:spPr>
            <p:txBody>
              <a:bodyPr wrap="none" anchor="ctr"/>
              <a:lstStyle/>
              <a:p>
                <a:endParaRPr lang="it-IT"/>
              </a:p>
            </p:txBody>
          </p:sp>
          <p:sp>
            <p:nvSpPr>
              <p:cNvPr id="602178" name="Text Box 66"/>
              <p:cNvSpPr txBox="1">
                <a:spLocks noChangeAspect="1" noChangeArrowheads="1"/>
              </p:cNvSpPr>
              <p:nvPr/>
            </p:nvSpPr>
            <p:spPr bwMode="auto">
              <a:xfrm>
                <a:off x="4317" y="1940"/>
                <a:ext cx="331" cy="313"/>
              </a:xfrm>
              <a:prstGeom prst="rect">
                <a:avLst/>
              </a:prstGeom>
              <a:noFill/>
              <a:ln w="9525">
                <a:noFill/>
                <a:miter lim="800000"/>
                <a:headEnd/>
                <a:tailEnd/>
              </a:ln>
              <a:effectLst/>
            </p:spPr>
            <p:txBody>
              <a:bodyPr wrap="none">
                <a:spAutoFit/>
              </a:bodyPr>
              <a:lstStyle/>
              <a:p>
                <a:pPr algn="ctr"/>
                <a:r>
                  <a:rPr lang="en-US" altLang="it-IT" sz="2000"/>
                  <a:t>2c</a:t>
                </a:r>
                <a:endParaRPr lang="en-US" altLang="it-IT" sz="2400">
                  <a:latin typeface="Times New Roman" pitchFamily="18" charset="0"/>
                </a:endParaRPr>
              </a:p>
            </p:txBody>
          </p:sp>
        </p:grpSp>
        <p:grpSp>
          <p:nvGrpSpPr>
            <p:cNvPr id="602179" name="Group 67"/>
            <p:cNvGrpSpPr>
              <a:grpSpLocks noChangeAspect="1"/>
            </p:cNvGrpSpPr>
            <p:nvPr/>
          </p:nvGrpSpPr>
          <p:grpSpPr bwMode="auto">
            <a:xfrm>
              <a:off x="3535" y="1610"/>
              <a:ext cx="345" cy="314"/>
              <a:chOff x="4585" y="2162"/>
              <a:chExt cx="345" cy="314"/>
            </a:xfrm>
          </p:grpSpPr>
          <p:sp>
            <p:nvSpPr>
              <p:cNvPr id="602180" name="Oval 68"/>
              <p:cNvSpPr>
                <a:spLocks noChangeAspect="1" noChangeArrowheads="1"/>
              </p:cNvSpPr>
              <p:nvPr/>
            </p:nvSpPr>
            <p:spPr bwMode="auto">
              <a:xfrm>
                <a:off x="4599" y="227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81" name="Line 69"/>
              <p:cNvSpPr>
                <a:spLocks noChangeAspect="1" noChangeShapeType="1"/>
              </p:cNvSpPr>
              <p:nvPr/>
            </p:nvSpPr>
            <p:spPr bwMode="auto">
              <a:xfrm>
                <a:off x="4599" y="2269"/>
                <a:ext cx="0" cy="50"/>
              </a:xfrm>
              <a:prstGeom prst="line">
                <a:avLst/>
              </a:prstGeom>
              <a:noFill/>
              <a:ln w="12700">
                <a:solidFill>
                  <a:schemeClr val="tx1"/>
                </a:solidFill>
                <a:round/>
                <a:headEnd/>
                <a:tailEnd/>
              </a:ln>
              <a:effectLst/>
            </p:spPr>
            <p:txBody>
              <a:bodyPr wrap="none" anchor="ctr"/>
              <a:lstStyle/>
              <a:p>
                <a:endParaRPr lang="it-IT"/>
              </a:p>
            </p:txBody>
          </p:sp>
          <p:sp>
            <p:nvSpPr>
              <p:cNvPr id="602182" name="Line 70"/>
              <p:cNvSpPr>
                <a:spLocks noChangeAspect="1" noChangeShapeType="1"/>
              </p:cNvSpPr>
              <p:nvPr/>
            </p:nvSpPr>
            <p:spPr bwMode="auto">
              <a:xfrm>
                <a:off x="4912" y="2269"/>
                <a:ext cx="0" cy="50"/>
              </a:xfrm>
              <a:prstGeom prst="line">
                <a:avLst/>
              </a:prstGeom>
              <a:noFill/>
              <a:ln w="12700">
                <a:solidFill>
                  <a:schemeClr val="tx1"/>
                </a:solidFill>
                <a:round/>
                <a:headEnd/>
                <a:tailEnd/>
              </a:ln>
              <a:effectLst/>
            </p:spPr>
            <p:txBody>
              <a:bodyPr wrap="none" anchor="ctr"/>
              <a:lstStyle/>
              <a:p>
                <a:endParaRPr lang="it-IT"/>
              </a:p>
            </p:txBody>
          </p:sp>
          <p:sp>
            <p:nvSpPr>
              <p:cNvPr id="602183" name="Rectangle 71"/>
              <p:cNvSpPr>
                <a:spLocks noChangeAspect="1" noChangeArrowheads="1"/>
              </p:cNvSpPr>
              <p:nvPr/>
            </p:nvSpPr>
            <p:spPr bwMode="auto">
              <a:xfrm>
                <a:off x="4599" y="226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84" name="Oval 72"/>
              <p:cNvSpPr>
                <a:spLocks noChangeAspect="1" noChangeArrowheads="1"/>
              </p:cNvSpPr>
              <p:nvPr/>
            </p:nvSpPr>
            <p:spPr bwMode="auto">
              <a:xfrm>
                <a:off x="4596" y="221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85" name="Rectangle 73"/>
              <p:cNvSpPr>
                <a:spLocks noChangeAspect="1" noChangeArrowheads="1"/>
              </p:cNvSpPr>
              <p:nvPr/>
            </p:nvSpPr>
            <p:spPr bwMode="auto">
              <a:xfrm>
                <a:off x="4683" y="2223"/>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602186" name="Text Box 74"/>
              <p:cNvSpPr txBox="1">
                <a:spLocks noChangeAspect="1" noChangeArrowheads="1"/>
              </p:cNvSpPr>
              <p:nvPr/>
            </p:nvSpPr>
            <p:spPr bwMode="auto">
              <a:xfrm>
                <a:off x="4585" y="2162"/>
                <a:ext cx="345" cy="314"/>
              </a:xfrm>
              <a:prstGeom prst="rect">
                <a:avLst/>
              </a:prstGeom>
              <a:noFill/>
              <a:ln w="9525">
                <a:noFill/>
                <a:miter lim="800000"/>
                <a:headEnd/>
                <a:tailEnd/>
              </a:ln>
              <a:effectLst/>
            </p:spPr>
            <p:txBody>
              <a:bodyPr wrap="none">
                <a:spAutoFit/>
              </a:bodyPr>
              <a:lstStyle/>
              <a:p>
                <a:pPr algn="ctr"/>
                <a:r>
                  <a:rPr lang="en-US" altLang="it-IT" sz="2000"/>
                  <a:t>2b</a:t>
                </a:r>
                <a:endParaRPr lang="en-US" altLang="it-IT" sz="2400">
                  <a:latin typeface="Times New Roman" pitchFamily="18" charset="0"/>
                </a:endParaRPr>
              </a:p>
            </p:txBody>
          </p:sp>
        </p:grpSp>
        <p:grpSp>
          <p:nvGrpSpPr>
            <p:cNvPr id="602187" name="Group 75"/>
            <p:cNvGrpSpPr>
              <a:grpSpLocks noChangeAspect="1"/>
            </p:cNvGrpSpPr>
            <p:nvPr/>
          </p:nvGrpSpPr>
          <p:grpSpPr bwMode="auto">
            <a:xfrm>
              <a:off x="2016" y="1981"/>
              <a:ext cx="318" cy="313"/>
              <a:chOff x="2016" y="1981"/>
              <a:chExt cx="318" cy="313"/>
            </a:xfrm>
          </p:grpSpPr>
          <p:sp>
            <p:nvSpPr>
              <p:cNvPr id="602188" name="Oval 76"/>
              <p:cNvSpPr>
                <a:spLocks noChangeAspect="1"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89" name="Line 77"/>
              <p:cNvSpPr>
                <a:spLocks noChangeAspect="1"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602190" name="Line 78"/>
              <p:cNvSpPr>
                <a:spLocks noChangeAspect="1"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602191" name="Rectangle 79"/>
              <p:cNvSpPr>
                <a:spLocks noChangeAspect="1"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192" name="Oval 80"/>
              <p:cNvSpPr>
                <a:spLocks noChangeAspect="1"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2193" name="Group 81"/>
              <p:cNvGrpSpPr>
                <a:grpSpLocks noChangeAspect="1"/>
              </p:cNvGrpSpPr>
              <p:nvPr/>
            </p:nvGrpSpPr>
            <p:grpSpPr bwMode="auto">
              <a:xfrm>
                <a:off x="2018" y="1981"/>
                <a:ext cx="316" cy="313"/>
                <a:chOff x="2898" y="2430"/>
                <a:chExt cx="321" cy="313"/>
              </a:xfrm>
            </p:grpSpPr>
            <p:sp>
              <p:nvSpPr>
                <p:cNvPr id="602194" name="Rectangle 82"/>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2195" name="Text Box 83"/>
                <p:cNvSpPr txBox="1">
                  <a:spLocks noChangeAspect="1" noChangeArrowheads="1"/>
                </p:cNvSpPr>
                <p:nvPr/>
              </p:nvSpPr>
              <p:spPr bwMode="auto">
                <a:xfrm>
                  <a:off x="2898" y="2430"/>
                  <a:ext cx="321" cy="313"/>
                </a:xfrm>
                <a:prstGeom prst="rect">
                  <a:avLst/>
                </a:prstGeom>
                <a:noFill/>
                <a:ln w="9525">
                  <a:noFill/>
                  <a:miter lim="800000"/>
                  <a:headEnd/>
                  <a:tailEnd/>
                </a:ln>
                <a:effectLst/>
              </p:spPr>
              <p:txBody>
                <a:bodyPr wrap="none">
                  <a:spAutoFit/>
                </a:bodyPr>
                <a:lstStyle/>
                <a:p>
                  <a:pPr algn="ctr"/>
                  <a:r>
                    <a:rPr lang="en-US" altLang="it-IT" sz="2000"/>
                    <a:t>1b</a:t>
                  </a:r>
                  <a:endParaRPr lang="en-US" altLang="it-IT" sz="2400">
                    <a:latin typeface="Times New Roman" pitchFamily="18" charset="0"/>
                  </a:endParaRPr>
                </a:p>
              </p:txBody>
            </p:sp>
          </p:grpSp>
        </p:grpSp>
        <p:grpSp>
          <p:nvGrpSpPr>
            <p:cNvPr id="602196" name="Group 84"/>
            <p:cNvGrpSpPr>
              <a:grpSpLocks noChangeAspect="1"/>
            </p:cNvGrpSpPr>
            <p:nvPr/>
          </p:nvGrpSpPr>
          <p:grpSpPr bwMode="auto">
            <a:xfrm>
              <a:off x="423" y="1134"/>
              <a:ext cx="330" cy="313"/>
              <a:chOff x="2011" y="1981"/>
              <a:chExt cx="330" cy="313"/>
            </a:xfrm>
          </p:grpSpPr>
          <p:sp>
            <p:nvSpPr>
              <p:cNvPr id="602197" name="Oval 85"/>
              <p:cNvSpPr>
                <a:spLocks noChangeAspect="1"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2198" name="Line 86"/>
              <p:cNvSpPr>
                <a:spLocks noChangeAspect="1"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602199" name="Line 87"/>
              <p:cNvSpPr>
                <a:spLocks noChangeAspect="1"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602200" name="Rectangle 88"/>
              <p:cNvSpPr>
                <a:spLocks noChangeAspect="1"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2201" name="Oval 89"/>
              <p:cNvSpPr>
                <a:spLocks noChangeAspect="1"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2202" name="Group 90"/>
              <p:cNvGrpSpPr>
                <a:grpSpLocks noChangeAspect="1"/>
              </p:cNvGrpSpPr>
              <p:nvPr/>
            </p:nvGrpSpPr>
            <p:grpSpPr bwMode="auto">
              <a:xfrm>
                <a:off x="2011" y="1981"/>
                <a:ext cx="330" cy="313"/>
                <a:chOff x="2891" y="2430"/>
                <a:chExt cx="335" cy="313"/>
              </a:xfrm>
            </p:grpSpPr>
            <p:sp>
              <p:nvSpPr>
                <p:cNvPr id="602203" name="Rectangle 91"/>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2204" name="Text Box 92"/>
                <p:cNvSpPr txBox="1">
                  <a:spLocks noChangeAspect="1" noChangeArrowheads="1"/>
                </p:cNvSpPr>
                <p:nvPr/>
              </p:nvSpPr>
              <p:spPr bwMode="auto">
                <a:xfrm>
                  <a:off x="2891" y="2430"/>
                  <a:ext cx="335" cy="313"/>
                </a:xfrm>
                <a:prstGeom prst="rect">
                  <a:avLst/>
                </a:prstGeom>
                <a:noFill/>
                <a:ln w="9525">
                  <a:noFill/>
                  <a:miter lim="800000"/>
                  <a:headEnd/>
                  <a:tailEnd/>
                </a:ln>
                <a:effectLst/>
              </p:spPr>
              <p:txBody>
                <a:bodyPr wrap="none">
                  <a:spAutoFit/>
                </a:bodyPr>
                <a:lstStyle/>
                <a:p>
                  <a:pPr algn="ctr"/>
                  <a:r>
                    <a:rPr lang="en-US" altLang="it-IT" sz="2000"/>
                    <a:t>3c</a:t>
                  </a:r>
                  <a:endParaRPr lang="en-US" altLang="it-IT" sz="2400">
                    <a:latin typeface="Times New Roman" pitchFamily="18" charset="0"/>
                  </a:endParaRPr>
                </a:p>
              </p:txBody>
            </p:sp>
          </p:grpSp>
        </p:grpSp>
        <p:sp>
          <p:nvSpPr>
            <p:cNvPr id="602205" name="Line 93"/>
            <p:cNvSpPr>
              <a:spLocks noChangeAspect="1" noChangeShapeType="1"/>
            </p:cNvSpPr>
            <p:nvPr/>
          </p:nvSpPr>
          <p:spPr bwMode="auto">
            <a:xfrm flipH="1">
              <a:off x="1372" y="1872"/>
              <a:ext cx="93" cy="102"/>
            </a:xfrm>
            <a:prstGeom prst="line">
              <a:avLst/>
            </a:prstGeom>
            <a:noFill/>
            <a:ln w="25400">
              <a:solidFill>
                <a:schemeClr val="tx1"/>
              </a:solidFill>
              <a:prstDash val="sysDot"/>
              <a:round/>
              <a:headEnd/>
              <a:tailEnd/>
            </a:ln>
            <a:effectLst/>
          </p:spPr>
          <p:txBody>
            <a:bodyPr/>
            <a:lstStyle/>
            <a:p>
              <a:endParaRPr lang="it-IT"/>
            </a:p>
          </p:txBody>
        </p:sp>
        <p:sp>
          <p:nvSpPr>
            <p:cNvPr id="602206" name="Line 94"/>
            <p:cNvSpPr>
              <a:spLocks noChangeAspect="1" noChangeShapeType="1"/>
            </p:cNvSpPr>
            <p:nvPr/>
          </p:nvSpPr>
          <p:spPr bwMode="auto">
            <a:xfrm>
              <a:off x="1626" y="1897"/>
              <a:ext cx="0" cy="246"/>
            </a:xfrm>
            <a:prstGeom prst="line">
              <a:avLst/>
            </a:prstGeom>
            <a:noFill/>
            <a:ln w="25400">
              <a:solidFill>
                <a:schemeClr val="tx1"/>
              </a:solidFill>
              <a:prstDash val="sysDot"/>
              <a:round/>
              <a:headEnd/>
              <a:tailEnd/>
            </a:ln>
            <a:effectLst/>
          </p:spPr>
          <p:txBody>
            <a:bodyPr/>
            <a:lstStyle/>
            <a:p>
              <a:endParaRPr lang="it-IT"/>
            </a:p>
          </p:txBody>
        </p:sp>
        <p:sp>
          <p:nvSpPr>
            <p:cNvPr id="602207" name="Line 95"/>
            <p:cNvSpPr>
              <a:spLocks noChangeAspect="1" noChangeShapeType="1"/>
            </p:cNvSpPr>
            <p:nvPr/>
          </p:nvSpPr>
          <p:spPr bwMode="auto">
            <a:xfrm>
              <a:off x="1728" y="1864"/>
              <a:ext cx="313" cy="211"/>
            </a:xfrm>
            <a:prstGeom prst="line">
              <a:avLst/>
            </a:prstGeom>
            <a:noFill/>
            <a:ln w="25400">
              <a:solidFill>
                <a:schemeClr val="tx1"/>
              </a:solidFill>
              <a:prstDash val="sysDot"/>
              <a:round/>
              <a:headEnd/>
              <a:tailEnd/>
            </a:ln>
            <a:effectLst/>
          </p:spPr>
          <p:txBody>
            <a:bodyPr/>
            <a:lstStyle/>
            <a:p>
              <a:endParaRPr lang="it-IT"/>
            </a:p>
          </p:txBody>
        </p:sp>
        <p:sp>
          <p:nvSpPr>
            <p:cNvPr id="602208" name="Line 96"/>
            <p:cNvSpPr>
              <a:spLocks noChangeAspect="1" noChangeShapeType="1"/>
            </p:cNvSpPr>
            <p:nvPr/>
          </p:nvSpPr>
          <p:spPr bwMode="auto">
            <a:xfrm flipH="1">
              <a:off x="1804" y="2152"/>
              <a:ext cx="237" cy="76"/>
            </a:xfrm>
            <a:prstGeom prst="line">
              <a:avLst/>
            </a:prstGeom>
            <a:noFill/>
            <a:ln w="25400">
              <a:solidFill>
                <a:schemeClr val="tx1"/>
              </a:solidFill>
              <a:prstDash val="sysDot"/>
              <a:round/>
              <a:headEnd/>
              <a:tailEnd/>
            </a:ln>
            <a:effectLst/>
          </p:spPr>
          <p:txBody>
            <a:bodyPr/>
            <a:lstStyle/>
            <a:p>
              <a:endParaRPr lang="it-IT"/>
            </a:p>
          </p:txBody>
        </p:sp>
        <p:sp>
          <p:nvSpPr>
            <p:cNvPr id="602209" name="Line 97"/>
            <p:cNvSpPr>
              <a:spLocks noChangeAspect="1" noChangeShapeType="1"/>
            </p:cNvSpPr>
            <p:nvPr/>
          </p:nvSpPr>
          <p:spPr bwMode="auto">
            <a:xfrm flipH="1" flipV="1">
              <a:off x="1440" y="2041"/>
              <a:ext cx="568" cy="51"/>
            </a:xfrm>
            <a:prstGeom prst="line">
              <a:avLst/>
            </a:prstGeom>
            <a:noFill/>
            <a:ln w="25400">
              <a:solidFill>
                <a:schemeClr val="tx1"/>
              </a:solidFill>
              <a:prstDash val="sysDot"/>
              <a:round/>
              <a:headEnd/>
              <a:tailEnd/>
            </a:ln>
            <a:effectLst/>
          </p:spPr>
          <p:txBody>
            <a:bodyPr/>
            <a:lstStyle/>
            <a:p>
              <a:endParaRPr lang="it-IT"/>
            </a:p>
          </p:txBody>
        </p:sp>
        <p:sp>
          <p:nvSpPr>
            <p:cNvPr id="602210" name="Line 98"/>
            <p:cNvSpPr>
              <a:spLocks noChangeAspect="1" noChangeShapeType="1"/>
            </p:cNvSpPr>
            <p:nvPr/>
          </p:nvSpPr>
          <p:spPr bwMode="auto">
            <a:xfrm flipV="1">
              <a:off x="3185" y="1465"/>
              <a:ext cx="220" cy="85"/>
            </a:xfrm>
            <a:prstGeom prst="line">
              <a:avLst/>
            </a:prstGeom>
            <a:noFill/>
            <a:ln w="25400">
              <a:solidFill>
                <a:schemeClr val="tx1"/>
              </a:solidFill>
              <a:prstDash val="sysDot"/>
              <a:round/>
              <a:headEnd/>
              <a:tailEnd/>
            </a:ln>
            <a:effectLst/>
          </p:spPr>
          <p:txBody>
            <a:bodyPr/>
            <a:lstStyle/>
            <a:p>
              <a:endParaRPr lang="it-IT"/>
            </a:p>
          </p:txBody>
        </p:sp>
        <p:sp>
          <p:nvSpPr>
            <p:cNvPr id="602211" name="Line 99"/>
            <p:cNvSpPr>
              <a:spLocks noChangeAspect="1" noChangeShapeType="1"/>
            </p:cNvSpPr>
            <p:nvPr/>
          </p:nvSpPr>
          <p:spPr bwMode="auto">
            <a:xfrm>
              <a:off x="2948" y="2499"/>
              <a:ext cx="483" cy="0"/>
            </a:xfrm>
            <a:prstGeom prst="line">
              <a:avLst/>
            </a:prstGeom>
            <a:noFill/>
            <a:ln w="25400">
              <a:solidFill>
                <a:schemeClr val="tx1"/>
              </a:solidFill>
              <a:prstDash val="dash"/>
              <a:round/>
              <a:headEnd/>
              <a:tailEnd/>
            </a:ln>
            <a:effectLst/>
          </p:spPr>
          <p:txBody>
            <a:bodyPr/>
            <a:lstStyle/>
            <a:p>
              <a:endParaRPr lang="it-IT"/>
            </a:p>
          </p:txBody>
        </p:sp>
        <p:sp>
          <p:nvSpPr>
            <p:cNvPr id="602212" name="Line 100"/>
            <p:cNvSpPr>
              <a:spLocks noChangeAspect="1" noChangeShapeType="1"/>
            </p:cNvSpPr>
            <p:nvPr/>
          </p:nvSpPr>
          <p:spPr bwMode="auto">
            <a:xfrm>
              <a:off x="2960" y="2697"/>
              <a:ext cx="483" cy="0"/>
            </a:xfrm>
            <a:prstGeom prst="line">
              <a:avLst/>
            </a:prstGeom>
            <a:noFill/>
            <a:ln w="25400">
              <a:solidFill>
                <a:schemeClr val="tx1"/>
              </a:solidFill>
              <a:prstDash val="sysDot"/>
              <a:round/>
              <a:headEnd/>
              <a:tailEnd/>
            </a:ln>
            <a:effectLst/>
          </p:spPr>
          <p:txBody>
            <a:bodyPr/>
            <a:lstStyle/>
            <a:p>
              <a:endParaRPr lang="it-IT"/>
            </a:p>
          </p:txBody>
        </p:sp>
        <p:sp>
          <p:nvSpPr>
            <p:cNvPr id="602213" name="Text Box 101"/>
            <p:cNvSpPr txBox="1">
              <a:spLocks noChangeAspect="1" noChangeArrowheads="1"/>
            </p:cNvSpPr>
            <p:nvPr/>
          </p:nvSpPr>
          <p:spPr bwMode="auto">
            <a:xfrm>
              <a:off x="3483" y="2364"/>
              <a:ext cx="976" cy="239"/>
            </a:xfrm>
            <a:prstGeom prst="rect">
              <a:avLst/>
            </a:prstGeom>
            <a:noFill/>
            <a:ln w="9525">
              <a:noFill/>
              <a:miter lim="800000"/>
              <a:headEnd/>
              <a:tailEnd/>
            </a:ln>
            <a:effectLst/>
          </p:spPr>
          <p:txBody>
            <a:bodyPr wrap="none">
              <a:spAutoFit/>
            </a:bodyPr>
            <a:lstStyle/>
            <a:p>
              <a:pPr eaLnBrk="1" hangingPunct="1"/>
              <a:r>
                <a:rPr lang="en-US" altLang="it-IT" sz="1400"/>
                <a:t>Sessione eBGP</a:t>
              </a:r>
            </a:p>
          </p:txBody>
        </p:sp>
        <p:sp>
          <p:nvSpPr>
            <p:cNvPr id="602214" name="Text Box 102"/>
            <p:cNvSpPr txBox="1">
              <a:spLocks noChangeAspect="1" noChangeArrowheads="1"/>
            </p:cNvSpPr>
            <p:nvPr/>
          </p:nvSpPr>
          <p:spPr bwMode="auto">
            <a:xfrm>
              <a:off x="3500" y="2584"/>
              <a:ext cx="942" cy="239"/>
            </a:xfrm>
            <a:prstGeom prst="rect">
              <a:avLst/>
            </a:prstGeom>
            <a:noFill/>
            <a:ln w="9525">
              <a:noFill/>
              <a:miter lim="800000"/>
              <a:headEnd/>
              <a:tailEnd/>
            </a:ln>
            <a:effectLst/>
          </p:spPr>
          <p:txBody>
            <a:bodyPr wrap="none">
              <a:spAutoFit/>
            </a:bodyPr>
            <a:lstStyle/>
            <a:p>
              <a:pPr eaLnBrk="1" hangingPunct="1"/>
              <a:r>
                <a:rPr lang="en-US" altLang="it-IT" sz="1400"/>
                <a:t>Sessione iBGP</a:t>
              </a:r>
            </a:p>
          </p:txBody>
        </p:sp>
        <p:sp>
          <p:nvSpPr>
            <p:cNvPr id="602215" name="Line 103"/>
            <p:cNvSpPr>
              <a:spLocks noChangeAspect="1" noChangeShapeType="1"/>
            </p:cNvSpPr>
            <p:nvPr/>
          </p:nvSpPr>
          <p:spPr bwMode="auto">
            <a:xfrm flipH="1" flipV="1">
              <a:off x="695" y="1313"/>
              <a:ext cx="152" cy="110"/>
            </a:xfrm>
            <a:prstGeom prst="line">
              <a:avLst/>
            </a:prstGeom>
            <a:noFill/>
            <a:ln w="25400">
              <a:solidFill>
                <a:schemeClr val="tx1"/>
              </a:solidFill>
              <a:prstDash val="sysDot"/>
              <a:round/>
              <a:headEnd/>
              <a:tailEnd/>
            </a:ln>
            <a:effectLst/>
          </p:spPr>
          <p:txBody>
            <a:bodyPr/>
            <a:lstStyle/>
            <a:p>
              <a:endParaRPr lang="it-IT"/>
            </a:p>
          </p:txBody>
        </p:sp>
        <p:sp>
          <p:nvSpPr>
            <p:cNvPr id="602216" name="Line 104"/>
            <p:cNvSpPr>
              <a:spLocks noChangeAspect="1" noChangeShapeType="1"/>
            </p:cNvSpPr>
            <p:nvPr/>
          </p:nvSpPr>
          <p:spPr bwMode="auto">
            <a:xfrm flipH="1">
              <a:off x="424" y="1330"/>
              <a:ext cx="93" cy="237"/>
            </a:xfrm>
            <a:prstGeom prst="line">
              <a:avLst/>
            </a:prstGeom>
            <a:noFill/>
            <a:ln w="25400">
              <a:solidFill>
                <a:schemeClr val="tx1"/>
              </a:solidFill>
              <a:prstDash val="sysDot"/>
              <a:round/>
              <a:headEnd/>
              <a:tailEnd/>
            </a:ln>
            <a:effectLst/>
          </p:spPr>
          <p:txBody>
            <a:bodyPr/>
            <a:lstStyle/>
            <a:p>
              <a:endParaRPr lang="it-IT"/>
            </a:p>
          </p:txBody>
        </p:sp>
        <p:sp>
          <p:nvSpPr>
            <p:cNvPr id="602217" name="Line 105"/>
            <p:cNvSpPr>
              <a:spLocks noChangeAspect="1" noChangeShapeType="1"/>
            </p:cNvSpPr>
            <p:nvPr/>
          </p:nvSpPr>
          <p:spPr bwMode="auto">
            <a:xfrm>
              <a:off x="3625" y="1508"/>
              <a:ext cx="43" cy="144"/>
            </a:xfrm>
            <a:prstGeom prst="line">
              <a:avLst/>
            </a:prstGeom>
            <a:noFill/>
            <a:ln w="25400">
              <a:solidFill>
                <a:schemeClr val="tx1"/>
              </a:solidFill>
              <a:prstDash val="sysDot"/>
              <a:round/>
              <a:headEnd/>
              <a:tailEnd/>
            </a:ln>
            <a:effectLst/>
          </p:spPr>
          <p:txBody>
            <a:bodyPr/>
            <a:lstStyle/>
            <a:p>
              <a:endParaRPr lang="it-IT"/>
            </a:p>
          </p:txBody>
        </p:sp>
        <p:sp>
          <p:nvSpPr>
            <p:cNvPr id="602218" name="Line 106"/>
            <p:cNvSpPr>
              <a:spLocks noChangeAspect="1" noChangeShapeType="1"/>
            </p:cNvSpPr>
            <p:nvPr/>
          </p:nvSpPr>
          <p:spPr bwMode="auto">
            <a:xfrm>
              <a:off x="1381" y="2092"/>
              <a:ext cx="127" cy="85"/>
            </a:xfrm>
            <a:prstGeom prst="line">
              <a:avLst/>
            </a:prstGeom>
            <a:noFill/>
            <a:ln w="25400">
              <a:solidFill>
                <a:schemeClr val="tx1"/>
              </a:solidFill>
              <a:prstDash val="sysDot"/>
              <a:round/>
              <a:headEnd/>
              <a:tailEnd/>
            </a:ln>
            <a:effectLst/>
          </p:spPr>
          <p:txBody>
            <a:bodyPr/>
            <a:lstStyle/>
            <a:p>
              <a:endParaRPr lang="it-IT"/>
            </a:p>
          </p:txBody>
        </p:sp>
      </p:gr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egnaposto numero diapositiva 5"/>
          <p:cNvSpPr>
            <a:spLocks noGrp="1"/>
          </p:cNvSpPr>
          <p:nvPr>
            <p:ph type="sldNum" sz="quarter" idx="12"/>
          </p:nvPr>
        </p:nvSpPr>
        <p:spPr/>
        <p:txBody>
          <a:bodyPr/>
          <a:lstStyle/>
          <a:p>
            <a:r>
              <a:rPr lang="en-US" altLang="it-IT"/>
              <a:t>4-</a:t>
            </a:r>
            <a:fld id="{64EFF7A0-EA8D-4A55-949D-73C774C8E0C0}" type="slidenum">
              <a:rPr lang="en-US" altLang="it-IT"/>
              <a:pPr/>
              <a:t>116</a:t>
            </a:fld>
            <a:endParaRPr lang="en-US" altLang="it-IT"/>
          </a:p>
        </p:txBody>
      </p:sp>
      <p:sp>
        <p:nvSpPr>
          <p:cNvPr id="605186" name="Rectangle 2"/>
          <p:cNvSpPr>
            <a:spLocks noGrp="1" noChangeArrowheads="1"/>
          </p:cNvSpPr>
          <p:nvPr>
            <p:ph type="title"/>
          </p:nvPr>
        </p:nvSpPr>
        <p:spPr>
          <a:xfrm>
            <a:off x="546100" y="0"/>
            <a:ext cx="8361363" cy="1143000"/>
          </a:xfrm>
        </p:spPr>
        <p:txBody>
          <a:bodyPr/>
          <a:lstStyle/>
          <a:p>
            <a:r>
              <a:rPr lang="it-IT" sz="2800"/>
              <a:t>Distribuzione delle informazioni di raggiungibilità</a:t>
            </a:r>
            <a:endParaRPr lang="en-US"/>
          </a:p>
        </p:txBody>
      </p:sp>
      <p:sp>
        <p:nvSpPr>
          <p:cNvPr id="605187" name="Rectangle 3"/>
          <p:cNvSpPr>
            <a:spLocks noGrp="1" noChangeArrowheads="1"/>
          </p:cNvSpPr>
          <p:nvPr>
            <p:ph type="body" idx="1"/>
          </p:nvPr>
        </p:nvSpPr>
        <p:spPr>
          <a:xfrm>
            <a:off x="379413" y="1095375"/>
            <a:ext cx="8089900" cy="2370138"/>
          </a:xfrm>
        </p:spPr>
        <p:txBody>
          <a:bodyPr/>
          <a:lstStyle/>
          <a:p>
            <a:pPr>
              <a:lnSpc>
                <a:spcPct val="80000"/>
              </a:lnSpc>
              <a:buFont typeface="Wingdings" pitchFamily="2" charset="2"/>
              <a:buChar char="r"/>
            </a:pPr>
            <a:r>
              <a:rPr lang="it-IT" sz="2000"/>
              <a:t>In una sessione eBGP tra i gateway 3a e 1c, AS3 invia ad AS1 la lista di prefissi raggiungibili. </a:t>
            </a:r>
          </a:p>
          <a:p>
            <a:pPr lvl="1">
              <a:lnSpc>
                <a:spcPct val="80000"/>
              </a:lnSpc>
              <a:buFont typeface="Wingdings" pitchFamily="2" charset="2"/>
              <a:buChar char="r"/>
            </a:pPr>
            <a:r>
              <a:rPr lang="it-IT" sz="1800"/>
              <a:t>1c utilizza le proprie sessioni iBGP per distribuire i prefissi agli altri router del sistema autonomo. </a:t>
            </a:r>
          </a:p>
          <a:p>
            <a:pPr lvl="1">
              <a:lnSpc>
                <a:spcPct val="80000"/>
              </a:lnSpc>
              <a:buFont typeface="Wingdings" pitchFamily="2" charset="2"/>
              <a:buChar char="r"/>
            </a:pPr>
            <a:r>
              <a:rPr lang="it-IT" sz="1800"/>
              <a:t>Anche AS1 e AS2 si scambiano informazioni sulla raggiungibilità dei prefissi attraverso i propri gateway 1b e 2a.</a:t>
            </a:r>
          </a:p>
          <a:p>
            <a:pPr>
              <a:lnSpc>
                <a:spcPct val="80000"/>
              </a:lnSpc>
              <a:buFont typeface="Wingdings" pitchFamily="2" charset="2"/>
              <a:buChar char="r"/>
            </a:pPr>
            <a:r>
              <a:rPr lang="it-IT" sz="2000"/>
              <a:t>Quando un router viene a conoscenza di un nuovo prefisso, lo memorizza in una nuova riga della propria tabella d’inoltro.</a:t>
            </a:r>
            <a:endParaRPr lang="it-IT" sz="1800"/>
          </a:p>
        </p:txBody>
      </p:sp>
      <p:grpSp>
        <p:nvGrpSpPr>
          <p:cNvPr id="605188" name="Group 4"/>
          <p:cNvGrpSpPr>
            <a:grpSpLocks/>
          </p:cNvGrpSpPr>
          <p:nvPr/>
        </p:nvGrpSpPr>
        <p:grpSpPr bwMode="auto">
          <a:xfrm>
            <a:off x="984250" y="3744913"/>
            <a:ext cx="6916738" cy="3048000"/>
            <a:chOff x="0" y="878"/>
            <a:chExt cx="4357" cy="1920"/>
          </a:xfrm>
        </p:grpSpPr>
        <p:sp>
          <p:nvSpPr>
            <p:cNvPr id="605189" name="Freeform 5"/>
            <p:cNvSpPr>
              <a:spLocks/>
            </p:cNvSpPr>
            <p:nvPr/>
          </p:nvSpPr>
          <p:spPr bwMode="auto">
            <a:xfrm>
              <a:off x="2691" y="1091"/>
              <a:ext cx="1611" cy="1025"/>
            </a:xfrm>
            <a:custGeom>
              <a:avLst/>
              <a:gdLst/>
              <a:ahLst/>
              <a:cxnLst>
                <a:cxn ang="0">
                  <a:pos x="56" y="162"/>
                </a:cxn>
                <a:cxn ang="0">
                  <a:pos x="368" y="14"/>
                </a:cxn>
                <a:cxn ang="0">
                  <a:pos x="940" y="79"/>
                </a:cxn>
                <a:cxn ang="0">
                  <a:pos x="1144" y="239"/>
                </a:cxn>
                <a:cxn ang="0">
                  <a:pos x="1048" y="451"/>
                </a:cxn>
                <a:cxn ang="0">
                  <a:pos x="586" y="541"/>
                </a:cxn>
                <a:cxn ang="0">
                  <a:pos x="88" y="439"/>
                </a:cxn>
                <a:cxn ang="0">
                  <a:pos x="56" y="162"/>
                </a:cxn>
              </a:cxnLst>
              <a:rect l="0" t="0" r="r" b="b"/>
              <a:pathLst>
                <a:path w="1162" h="543">
                  <a:moveTo>
                    <a:pt x="56" y="162"/>
                  </a:moveTo>
                  <a:cubicBezTo>
                    <a:pt x="115" y="100"/>
                    <a:pt x="221" y="28"/>
                    <a:pt x="368" y="14"/>
                  </a:cubicBezTo>
                  <a:cubicBezTo>
                    <a:pt x="515" y="0"/>
                    <a:pt x="811" y="42"/>
                    <a:pt x="940" y="79"/>
                  </a:cubicBezTo>
                  <a:cubicBezTo>
                    <a:pt x="1069" y="116"/>
                    <a:pt x="1126" y="177"/>
                    <a:pt x="1144" y="239"/>
                  </a:cubicBezTo>
                  <a:cubicBezTo>
                    <a:pt x="1162" y="301"/>
                    <a:pt x="1141" y="401"/>
                    <a:pt x="1048" y="451"/>
                  </a:cubicBezTo>
                  <a:cubicBezTo>
                    <a:pt x="955" y="501"/>
                    <a:pt x="746" y="543"/>
                    <a:pt x="586" y="541"/>
                  </a:cubicBezTo>
                  <a:cubicBezTo>
                    <a:pt x="426" y="539"/>
                    <a:pt x="176" y="502"/>
                    <a:pt x="88" y="439"/>
                  </a:cubicBezTo>
                  <a:cubicBezTo>
                    <a:pt x="0" y="376"/>
                    <a:pt x="63" y="220"/>
                    <a:pt x="56" y="162"/>
                  </a:cubicBezTo>
                  <a:close/>
                </a:path>
              </a:pathLst>
            </a:custGeom>
            <a:solidFill>
              <a:srgbClr val="66CCFF"/>
            </a:solidFill>
            <a:ln w="9525">
              <a:noFill/>
              <a:round/>
              <a:headEnd/>
              <a:tailEnd/>
            </a:ln>
            <a:effectLst/>
          </p:spPr>
          <p:txBody>
            <a:bodyPr wrap="none" anchor="ctr"/>
            <a:lstStyle/>
            <a:p>
              <a:endParaRPr lang="it-IT"/>
            </a:p>
          </p:txBody>
        </p:sp>
        <p:sp>
          <p:nvSpPr>
            <p:cNvPr id="605190" name="Freeform 6"/>
            <p:cNvSpPr>
              <a:spLocks/>
            </p:cNvSpPr>
            <p:nvPr/>
          </p:nvSpPr>
          <p:spPr bwMode="auto">
            <a:xfrm>
              <a:off x="0" y="878"/>
              <a:ext cx="1255" cy="1016"/>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605191" name="Freeform 7"/>
            <p:cNvSpPr>
              <a:spLocks/>
            </p:cNvSpPr>
            <p:nvPr/>
          </p:nvSpPr>
          <p:spPr bwMode="auto">
            <a:xfrm>
              <a:off x="810" y="1696"/>
              <a:ext cx="1676" cy="707"/>
            </a:xfrm>
            <a:custGeom>
              <a:avLst/>
              <a:gdLst/>
              <a:ahLst/>
              <a:cxnLst>
                <a:cxn ang="0">
                  <a:pos x="155" y="224"/>
                </a:cxn>
                <a:cxn ang="0">
                  <a:pos x="407" y="74"/>
                </a:cxn>
                <a:cxn ang="0">
                  <a:pos x="785" y="20"/>
                </a:cxn>
                <a:cxn ang="0">
                  <a:pos x="1157" y="194"/>
                </a:cxn>
                <a:cxn ang="0">
                  <a:pos x="1564" y="428"/>
                </a:cxn>
                <a:cxn ang="0">
                  <a:pos x="1272" y="644"/>
                </a:cxn>
                <a:cxn ang="0">
                  <a:pos x="690" y="656"/>
                </a:cxn>
                <a:cxn ang="0">
                  <a:pos x="89" y="596"/>
                </a:cxn>
                <a:cxn ang="0">
                  <a:pos x="155" y="224"/>
                </a:cxn>
              </a:cxnLst>
              <a:rect l="0" t="0" r="r" b="b"/>
              <a:pathLst>
                <a:path w="1583" h="682">
                  <a:moveTo>
                    <a:pt x="155" y="224"/>
                  </a:moveTo>
                  <a:cubicBezTo>
                    <a:pt x="208" y="137"/>
                    <a:pt x="302" y="108"/>
                    <a:pt x="407" y="74"/>
                  </a:cubicBezTo>
                  <a:cubicBezTo>
                    <a:pt x="512" y="40"/>
                    <a:pt x="660" y="0"/>
                    <a:pt x="785" y="20"/>
                  </a:cubicBezTo>
                  <a:cubicBezTo>
                    <a:pt x="910" y="40"/>
                    <a:pt x="1027" y="126"/>
                    <a:pt x="1157" y="194"/>
                  </a:cubicBezTo>
                  <a:cubicBezTo>
                    <a:pt x="1287" y="262"/>
                    <a:pt x="1545" y="353"/>
                    <a:pt x="1564" y="428"/>
                  </a:cubicBezTo>
                  <a:cubicBezTo>
                    <a:pt x="1583" y="503"/>
                    <a:pt x="1417" y="606"/>
                    <a:pt x="1272" y="644"/>
                  </a:cubicBezTo>
                  <a:cubicBezTo>
                    <a:pt x="1127" y="682"/>
                    <a:pt x="887" y="664"/>
                    <a:pt x="690" y="656"/>
                  </a:cubicBezTo>
                  <a:cubicBezTo>
                    <a:pt x="493" y="648"/>
                    <a:pt x="178" y="668"/>
                    <a:pt x="89" y="596"/>
                  </a:cubicBezTo>
                  <a:cubicBezTo>
                    <a:pt x="0" y="524"/>
                    <a:pt x="102" y="311"/>
                    <a:pt x="155" y="224"/>
                  </a:cubicBezTo>
                  <a:close/>
                </a:path>
              </a:pathLst>
            </a:custGeom>
            <a:solidFill>
              <a:srgbClr val="66CCFF"/>
            </a:solidFill>
            <a:ln w="9525">
              <a:noFill/>
              <a:round/>
              <a:headEnd/>
              <a:tailEnd/>
            </a:ln>
            <a:effectLst/>
          </p:spPr>
          <p:txBody>
            <a:bodyPr wrap="none" anchor="ctr"/>
            <a:lstStyle/>
            <a:p>
              <a:endParaRPr lang="it-IT"/>
            </a:p>
          </p:txBody>
        </p:sp>
        <p:sp>
          <p:nvSpPr>
            <p:cNvPr id="605192" name="Oval 8"/>
            <p:cNvSpPr>
              <a:spLocks noChangeArrowheads="1"/>
            </p:cNvSpPr>
            <p:nvPr/>
          </p:nvSpPr>
          <p:spPr bwMode="auto">
            <a:xfrm>
              <a:off x="261" y="161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193" name="Line 9"/>
            <p:cNvSpPr>
              <a:spLocks noChangeShapeType="1"/>
            </p:cNvSpPr>
            <p:nvPr/>
          </p:nvSpPr>
          <p:spPr bwMode="auto">
            <a:xfrm>
              <a:off x="261" y="1603"/>
              <a:ext cx="0" cy="50"/>
            </a:xfrm>
            <a:prstGeom prst="line">
              <a:avLst/>
            </a:prstGeom>
            <a:noFill/>
            <a:ln w="12700">
              <a:solidFill>
                <a:schemeClr val="tx1"/>
              </a:solidFill>
              <a:round/>
              <a:headEnd/>
              <a:tailEnd/>
            </a:ln>
            <a:effectLst/>
          </p:spPr>
          <p:txBody>
            <a:bodyPr wrap="none" anchor="ctr"/>
            <a:lstStyle/>
            <a:p>
              <a:endParaRPr lang="it-IT"/>
            </a:p>
          </p:txBody>
        </p:sp>
        <p:sp>
          <p:nvSpPr>
            <p:cNvPr id="605194" name="Line 10"/>
            <p:cNvSpPr>
              <a:spLocks noChangeShapeType="1"/>
            </p:cNvSpPr>
            <p:nvPr/>
          </p:nvSpPr>
          <p:spPr bwMode="auto">
            <a:xfrm>
              <a:off x="574" y="1603"/>
              <a:ext cx="0" cy="50"/>
            </a:xfrm>
            <a:prstGeom prst="line">
              <a:avLst/>
            </a:prstGeom>
            <a:noFill/>
            <a:ln w="12700">
              <a:solidFill>
                <a:schemeClr val="tx1"/>
              </a:solidFill>
              <a:round/>
              <a:headEnd/>
              <a:tailEnd/>
            </a:ln>
            <a:effectLst/>
          </p:spPr>
          <p:txBody>
            <a:bodyPr wrap="none" anchor="ctr"/>
            <a:lstStyle/>
            <a:p>
              <a:endParaRPr lang="it-IT"/>
            </a:p>
          </p:txBody>
        </p:sp>
        <p:sp>
          <p:nvSpPr>
            <p:cNvPr id="605195" name="Rectangle 11"/>
            <p:cNvSpPr>
              <a:spLocks noChangeArrowheads="1"/>
            </p:cNvSpPr>
            <p:nvPr/>
          </p:nvSpPr>
          <p:spPr bwMode="auto">
            <a:xfrm>
              <a:off x="261" y="160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196" name="Oval 12"/>
            <p:cNvSpPr>
              <a:spLocks noChangeArrowheads="1"/>
            </p:cNvSpPr>
            <p:nvPr/>
          </p:nvSpPr>
          <p:spPr bwMode="auto">
            <a:xfrm>
              <a:off x="258" y="154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197" name="Rectangle 13"/>
            <p:cNvSpPr>
              <a:spLocks noChangeArrowheads="1"/>
            </p:cNvSpPr>
            <p:nvPr/>
          </p:nvSpPr>
          <p:spPr bwMode="auto">
            <a:xfrm>
              <a:off x="345" y="1557"/>
              <a:ext cx="141" cy="124"/>
            </a:xfrm>
            <a:prstGeom prst="rect">
              <a:avLst/>
            </a:prstGeom>
            <a:solidFill>
              <a:schemeClr val="hlink"/>
            </a:solidFill>
            <a:ln w="9525">
              <a:noFill/>
              <a:miter lim="800000"/>
              <a:headEnd/>
              <a:tailEnd/>
            </a:ln>
            <a:effectLst/>
          </p:spPr>
          <p:txBody>
            <a:bodyPr wrap="none" anchor="ctr"/>
            <a:lstStyle/>
            <a:p>
              <a:endParaRPr lang="it-IT"/>
            </a:p>
          </p:txBody>
        </p:sp>
        <p:sp>
          <p:nvSpPr>
            <p:cNvPr id="605198" name="Text Box 14"/>
            <p:cNvSpPr txBox="1">
              <a:spLocks noChangeArrowheads="1"/>
            </p:cNvSpPr>
            <p:nvPr/>
          </p:nvSpPr>
          <p:spPr bwMode="auto">
            <a:xfrm>
              <a:off x="265" y="1496"/>
              <a:ext cx="309" cy="281"/>
            </a:xfrm>
            <a:prstGeom prst="rect">
              <a:avLst/>
            </a:prstGeom>
            <a:noFill/>
            <a:ln w="9525">
              <a:noFill/>
              <a:miter lim="800000"/>
              <a:headEnd/>
              <a:tailEnd/>
            </a:ln>
            <a:effectLst/>
          </p:spPr>
          <p:txBody>
            <a:bodyPr wrap="none">
              <a:spAutoFit/>
            </a:bodyPr>
            <a:lstStyle/>
            <a:p>
              <a:pPr algn="ctr"/>
              <a:r>
                <a:rPr lang="en-US" altLang="it-IT" sz="2000"/>
                <a:t>3b</a:t>
              </a:r>
              <a:endParaRPr lang="en-US" altLang="it-IT" sz="2400">
                <a:latin typeface="Times New Roman" pitchFamily="18" charset="0"/>
              </a:endParaRPr>
            </a:p>
          </p:txBody>
        </p:sp>
        <p:sp>
          <p:nvSpPr>
            <p:cNvPr id="605199" name="Oval 15"/>
            <p:cNvSpPr>
              <a:spLocks noChangeArrowheads="1"/>
            </p:cNvSpPr>
            <p:nvPr/>
          </p:nvSpPr>
          <p:spPr bwMode="auto">
            <a:xfrm>
              <a:off x="1479" y="221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00" name="Line 16"/>
            <p:cNvSpPr>
              <a:spLocks noChangeShapeType="1"/>
            </p:cNvSpPr>
            <p:nvPr/>
          </p:nvSpPr>
          <p:spPr bwMode="auto">
            <a:xfrm>
              <a:off x="1479" y="2209"/>
              <a:ext cx="0" cy="50"/>
            </a:xfrm>
            <a:prstGeom prst="line">
              <a:avLst/>
            </a:prstGeom>
            <a:noFill/>
            <a:ln w="12700">
              <a:solidFill>
                <a:schemeClr val="tx1"/>
              </a:solidFill>
              <a:round/>
              <a:headEnd/>
              <a:tailEnd/>
            </a:ln>
            <a:effectLst/>
          </p:spPr>
          <p:txBody>
            <a:bodyPr wrap="none" anchor="ctr"/>
            <a:lstStyle/>
            <a:p>
              <a:endParaRPr lang="it-IT"/>
            </a:p>
          </p:txBody>
        </p:sp>
        <p:sp>
          <p:nvSpPr>
            <p:cNvPr id="605201" name="Line 17"/>
            <p:cNvSpPr>
              <a:spLocks noChangeShapeType="1"/>
            </p:cNvSpPr>
            <p:nvPr/>
          </p:nvSpPr>
          <p:spPr bwMode="auto">
            <a:xfrm>
              <a:off x="1792" y="2209"/>
              <a:ext cx="0" cy="50"/>
            </a:xfrm>
            <a:prstGeom prst="line">
              <a:avLst/>
            </a:prstGeom>
            <a:noFill/>
            <a:ln w="12700">
              <a:solidFill>
                <a:schemeClr val="tx1"/>
              </a:solidFill>
              <a:round/>
              <a:headEnd/>
              <a:tailEnd/>
            </a:ln>
            <a:effectLst/>
          </p:spPr>
          <p:txBody>
            <a:bodyPr wrap="none" anchor="ctr"/>
            <a:lstStyle/>
            <a:p>
              <a:endParaRPr lang="it-IT"/>
            </a:p>
          </p:txBody>
        </p:sp>
        <p:sp>
          <p:nvSpPr>
            <p:cNvPr id="605202" name="Rectangle 18"/>
            <p:cNvSpPr>
              <a:spLocks noChangeArrowheads="1"/>
            </p:cNvSpPr>
            <p:nvPr/>
          </p:nvSpPr>
          <p:spPr bwMode="auto">
            <a:xfrm>
              <a:off x="1479" y="220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03" name="Oval 19"/>
            <p:cNvSpPr>
              <a:spLocks noChangeArrowheads="1"/>
            </p:cNvSpPr>
            <p:nvPr/>
          </p:nvSpPr>
          <p:spPr bwMode="auto">
            <a:xfrm>
              <a:off x="1476" y="215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5204" name="Group 20"/>
            <p:cNvGrpSpPr>
              <a:grpSpLocks/>
            </p:cNvGrpSpPr>
            <p:nvPr/>
          </p:nvGrpSpPr>
          <p:grpSpPr bwMode="auto">
            <a:xfrm>
              <a:off x="1497" y="2096"/>
              <a:ext cx="282" cy="281"/>
              <a:chOff x="2916" y="2429"/>
              <a:chExt cx="284" cy="281"/>
            </a:xfrm>
          </p:grpSpPr>
          <p:sp>
            <p:nvSpPr>
              <p:cNvPr id="605205" name="Rectangle 2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5206" name="Text Box 22"/>
              <p:cNvSpPr txBox="1">
                <a:spLocks noChangeArrowheads="1"/>
              </p:cNvSpPr>
              <p:nvPr/>
            </p:nvSpPr>
            <p:spPr bwMode="auto">
              <a:xfrm>
                <a:off x="2916" y="2429"/>
                <a:ext cx="284" cy="281"/>
              </a:xfrm>
              <a:prstGeom prst="rect">
                <a:avLst/>
              </a:prstGeom>
              <a:noFill/>
              <a:ln w="9525">
                <a:noFill/>
                <a:miter lim="800000"/>
                <a:headEnd/>
                <a:tailEnd/>
              </a:ln>
              <a:effectLst/>
            </p:spPr>
            <p:txBody>
              <a:bodyPr wrap="none">
                <a:spAutoFit/>
              </a:bodyPr>
              <a:lstStyle/>
              <a:p>
                <a:pPr algn="ctr"/>
                <a:r>
                  <a:rPr lang="en-US" altLang="it-IT" sz="2000"/>
                  <a:t>1d</a:t>
                </a:r>
              </a:p>
            </p:txBody>
          </p:sp>
        </p:grpSp>
        <p:sp>
          <p:nvSpPr>
            <p:cNvPr id="605207" name="Oval 23"/>
            <p:cNvSpPr>
              <a:spLocks noChangeArrowheads="1"/>
            </p:cNvSpPr>
            <p:nvPr/>
          </p:nvSpPr>
          <p:spPr bwMode="auto">
            <a:xfrm>
              <a:off x="822" y="1478"/>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08" name="Line 24"/>
            <p:cNvSpPr>
              <a:spLocks noChangeShapeType="1"/>
            </p:cNvSpPr>
            <p:nvPr/>
          </p:nvSpPr>
          <p:spPr bwMode="auto">
            <a:xfrm>
              <a:off x="822" y="1471"/>
              <a:ext cx="0" cy="50"/>
            </a:xfrm>
            <a:prstGeom prst="line">
              <a:avLst/>
            </a:prstGeom>
            <a:noFill/>
            <a:ln w="12700">
              <a:solidFill>
                <a:schemeClr val="tx1"/>
              </a:solidFill>
              <a:round/>
              <a:headEnd/>
              <a:tailEnd/>
            </a:ln>
            <a:effectLst/>
          </p:spPr>
          <p:txBody>
            <a:bodyPr wrap="none" anchor="ctr"/>
            <a:lstStyle/>
            <a:p>
              <a:endParaRPr lang="it-IT"/>
            </a:p>
          </p:txBody>
        </p:sp>
        <p:sp>
          <p:nvSpPr>
            <p:cNvPr id="605209" name="Line 25"/>
            <p:cNvSpPr>
              <a:spLocks noChangeShapeType="1"/>
            </p:cNvSpPr>
            <p:nvPr/>
          </p:nvSpPr>
          <p:spPr bwMode="auto">
            <a:xfrm>
              <a:off x="1135" y="1471"/>
              <a:ext cx="0" cy="50"/>
            </a:xfrm>
            <a:prstGeom prst="line">
              <a:avLst/>
            </a:prstGeom>
            <a:noFill/>
            <a:ln w="12700">
              <a:solidFill>
                <a:schemeClr val="tx1"/>
              </a:solidFill>
              <a:round/>
              <a:headEnd/>
              <a:tailEnd/>
            </a:ln>
            <a:effectLst/>
          </p:spPr>
          <p:txBody>
            <a:bodyPr wrap="none" anchor="ctr"/>
            <a:lstStyle/>
            <a:p>
              <a:endParaRPr lang="it-IT"/>
            </a:p>
          </p:txBody>
        </p:sp>
        <p:sp>
          <p:nvSpPr>
            <p:cNvPr id="605210" name="Rectangle 26"/>
            <p:cNvSpPr>
              <a:spLocks noChangeArrowheads="1"/>
            </p:cNvSpPr>
            <p:nvPr/>
          </p:nvSpPr>
          <p:spPr bwMode="auto">
            <a:xfrm>
              <a:off x="822" y="1471"/>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11" name="Oval 27"/>
            <p:cNvSpPr>
              <a:spLocks noChangeArrowheads="1"/>
            </p:cNvSpPr>
            <p:nvPr/>
          </p:nvSpPr>
          <p:spPr bwMode="auto">
            <a:xfrm>
              <a:off x="819" y="1412"/>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12" name="Rectangle 28"/>
            <p:cNvSpPr>
              <a:spLocks noChangeArrowheads="1"/>
            </p:cNvSpPr>
            <p:nvPr/>
          </p:nvSpPr>
          <p:spPr bwMode="auto">
            <a:xfrm>
              <a:off x="906" y="1425"/>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605213" name="Text Box 29"/>
            <p:cNvSpPr txBox="1">
              <a:spLocks noChangeArrowheads="1"/>
            </p:cNvSpPr>
            <p:nvPr/>
          </p:nvSpPr>
          <p:spPr bwMode="auto">
            <a:xfrm>
              <a:off x="832" y="1364"/>
              <a:ext cx="296" cy="281"/>
            </a:xfrm>
            <a:prstGeom prst="rect">
              <a:avLst/>
            </a:prstGeom>
            <a:noFill/>
            <a:ln w="9525">
              <a:noFill/>
              <a:miter lim="800000"/>
              <a:headEnd/>
              <a:tailEnd/>
            </a:ln>
            <a:effectLst/>
          </p:spPr>
          <p:txBody>
            <a:bodyPr wrap="none">
              <a:spAutoFit/>
            </a:bodyPr>
            <a:lstStyle/>
            <a:p>
              <a:pPr algn="ctr"/>
              <a:r>
                <a:rPr lang="en-US" altLang="it-IT" sz="2000"/>
                <a:t>3a</a:t>
              </a:r>
              <a:endParaRPr lang="en-US" altLang="it-IT" sz="2400">
                <a:latin typeface="Times New Roman" pitchFamily="18" charset="0"/>
              </a:endParaRPr>
            </a:p>
          </p:txBody>
        </p:sp>
        <p:sp>
          <p:nvSpPr>
            <p:cNvPr id="605214" name="Oval 30"/>
            <p:cNvSpPr>
              <a:spLocks noChangeArrowheads="1"/>
            </p:cNvSpPr>
            <p:nvPr/>
          </p:nvSpPr>
          <p:spPr bwMode="auto">
            <a:xfrm>
              <a:off x="1443" y="18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15" name="Line 31"/>
            <p:cNvSpPr>
              <a:spLocks noChangeShapeType="1"/>
            </p:cNvSpPr>
            <p:nvPr/>
          </p:nvSpPr>
          <p:spPr bwMode="auto">
            <a:xfrm>
              <a:off x="1443" y="1813"/>
              <a:ext cx="0" cy="50"/>
            </a:xfrm>
            <a:prstGeom prst="line">
              <a:avLst/>
            </a:prstGeom>
            <a:noFill/>
            <a:ln w="12700">
              <a:solidFill>
                <a:schemeClr val="tx1"/>
              </a:solidFill>
              <a:round/>
              <a:headEnd/>
              <a:tailEnd/>
            </a:ln>
            <a:effectLst/>
          </p:spPr>
          <p:txBody>
            <a:bodyPr wrap="none" anchor="ctr"/>
            <a:lstStyle/>
            <a:p>
              <a:endParaRPr lang="it-IT"/>
            </a:p>
          </p:txBody>
        </p:sp>
        <p:sp>
          <p:nvSpPr>
            <p:cNvPr id="605216" name="Line 32"/>
            <p:cNvSpPr>
              <a:spLocks noChangeShapeType="1"/>
            </p:cNvSpPr>
            <p:nvPr/>
          </p:nvSpPr>
          <p:spPr bwMode="auto">
            <a:xfrm>
              <a:off x="1756" y="1813"/>
              <a:ext cx="0" cy="50"/>
            </a:xfrm>
            <a:prstGeom prst="line">
              <a:avLst/>
            </a:prstGeom>
            <a:noFill/>
            <a:ln w="12700">
              <a:solidFill>
                <a:schemeClr val="tx1"/>
              </a:solidFill>
              <a:round/>
              <a:headEnd/>
              <a:tailEnd/>
            </a:ln>
            <a:effectLst/>
          </p:spPr>
          <p:txBody>
            <a:bodyPr wrap="none" anchor="ctr"/>
            <a:lstStyle/>
            <a:p>
              <a:endParaRPr lang="it-IT"/>
            </a:p>
          </p:txBody>
        </p:sp>
        <p:sp>
          <p:nvSpPr>
            <p:cNvPr id="605217" name="Rectangle 33"/>
            <p:cNvSpPr>
              <a:spLocks noChangeArrowheads="1"/>
            </p:cNvSpPr>
            <p:nvPr/>
          </p:nvSpPr>
          <p:spPr bwMode="auto">
            <a:xfrm>
              <a:off x="1443" y="18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18" name="Oval 34"/>
            <p:cNvSpPr>
              <a:spLocks noChangeArrowheads="1"/>
            </p:cNvSpPr>
            <p:nvPr/>
          </p:nvSpPr>
          <p:spPr bwMode="auto">
            <a:xfrm>
              <a:off x="1440" y="17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5219" name="Group 35"/>
            <p:cNvGrpSpPr>
              <a:grpSpLocks/>
            </p:cNvGrpSpPr>
            <p:nvPr/>
          </p:nvGrpSpPr>
          <p:grpSpPr bwMode="auto">
            <a:xfrm>
              <a:off x="1464" y="1700"/>
              <a:ext cx="270" cy="281"/>
              <a:chOff x="2919" y="2429"/>
              <a:chExt cx="277" cy="281"/>
            </a:xfrm>
          </p:grpSpPr>
          <p:sp>
            <p:nvSpPr>
              <p:cNvPr id="605220" name="Rectangle 3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5221" name="Text Box 37"/>
              <p:cNvSpPr txBox="1">
                <a:spLocks noChangeArrowheads="1"/>
              </p:cNvSpPr>
              <p:nvPr/>
            </p:nvSpPr>
            <p:spPr bwMode="auto">
              <a:xfrm>
                <a:off x="2919" y="2429"/>
                <a:ext cx="277" cy="281"/>
              </a:xfrm>
              <a:prstGeom prst="rect">
                <a:avLst/>
              </a:prstGeom>
              <a:noFill/>
              <a:ln w="9525">
                <a:noFill/>
                <a:miter lim="800000"/>
                <a:headEnd/>
                <a:tailEnd/>
              </a:ln>
              <a:effectLst/>
            </p:spPr>
            <p:txBody>
              <a:bodyPr wrap="none">
                <a:spAutoFit/>
              </a:bodyPr>
              <a:lstStyle/>
              <a:p>
                <a:pPr algn="ctr"/>
                <a:r>
                  <a:rPr lang="en-US" altLang="it-IT" sz="2000"/>
                  <a:t>1c</a:t>
                </a:r>
              </a:p>
            </p:txBody>
          </p:sp>
        </p:grpSp>
        <p:sp>
          <p:nvSpPr>
            <p:cNvPr id="605222" name="Line 38"/>
            <p:cNvSpPr>
              <a:spLocks noChangeShapeType="1"/>
            </p:cNvSpPr>
            <p:nvPr/>
          </p:nvSpPr>
          <p:spPr bwMode="auto">
            <a:xfrm>
              <a:off x="3238" y="1632"/>
              <a:ext cx="308" cy="96"/>
            </a:xfrm>
            <a:prstGeom prst="line">
              <a:avLst/>
            </a:prstGeom>
            <a:noFill/>
            <a:ln w="28575">
              <a:solidFill>
                <a:schemeClr val="tx1"/>
              </a:solidFill>
              <a:prstDash val="sysDot"/>
              <a:round/>
              <a:headEnd/>
              <a:tailEnd/>
            </a:ln>
            <a:effectLst/>
          </p:spPr>
          <p:txBody>
            <a:bodyPr wrap="none" anchor="ctr"/>
            <a:lstStyle/>
            <a:p>
              <a:endParaRPr lang="it-IT"/>
            </a:p>
          </p:txBody>
        </p:sp>
        <p:sp>
          <p:nvSpPr>
            <p:cNvPr id="605223" name="Freeform 39"/>
            <p:cNvSpPr>
              <a:spLocks/>
            </p:cNvSpPr>
            <p:nvPr/>
          </p:nvSpPr>
          <p:spPr bwMode="auto">
            <a:xfrm>
              <a:off x="566" y="1502"/>
              <a:ext cx="252" cy="114"/>
            </a:xfrm>
            <a:custGeom>
              <a:avLst/>
              <a:gdLst/>
              <a:ahLst/>
              <a:cxnLst>
                <a:cxn ang="0">
                  <a:pos x="0" y="114"/>
                </a:cxn>
                <a:cxn ang="0">
                  <a:pos x="252" y="0"/>
                </a:cxn>
              </a:cxnLst>
              <a:rect l="0" t="0" r="r" b="b"/>
              <a:pathLst>
                <a:path w="252" h="114">
                  <a:moveTo>
                    <a:pt x="0" y="114"/>
                  </a:moveTo>
                  <a:lnTo>
                    <a:pt x="252" y="0"/>
                  </a:lnTo>
                </a:path>
              </a:pathLst>
            </a:custGeom>
            <a:noFill/>
            <a:ln w="28575" cap="flat" cmpd="sng">
              <a:solidFill>
                <a:schemeClr val="tx1"/>
              </a:solidFill>
              <a:prstDash val="sysDot"/>
              <a:round/>
              <a:headEnd type="none" w="med" len="med"/>
              <a:tailEnd type="none" w="med" len="med"/>
            </a:ln>
            <a:effectLst/>
          </p:spPr>
          <p:txBody>
            <a:bodyPr wrap="none" anchor="ctr"/>
            <a:lstStyle/>
            <a:p>
              <a:endParaRPr lang="it-IT"/>
            </a:p>
          </p:txBody>
        </p:sp>
        <p:sp>
          <p:nvSpPr>
            <p:cNvPr id="605224" name="Freeform 40"/>
            <p:cNvSpPr>
              <a:spLocks/>
            </p:cNvSpPr>
            <p:nvPr/>
          </p:nvSpPr>
          <p:spPr bwMode="auto">
            <a:xfrm>
              <a:off x="1002" y="1562"/>
              <a:ext cx="444" cy="258"/>
            </a:xfrm>
            <a:custGeom>
              <a:avLst/>
              <a:gdLst/>
              <a:ahLst/>
              <a:cxnLst>
                <a:cxn ang="0">
                  <a:pos x="0" y="0"/>
                </a:cxn>
                <a:cxn ang="0">
                  <a:pos x="444" y="258"/>
                </a:cxn>
              </a:cxnLst>
              <a:rect l="0" t="0" r="r" b="b"/>
              <a:pathLst>
                <a:path w="444" h="258">
                  <a:moveTo>
                    <a:pt x="0" y="0"/>
                  </a:moveTo>
                  <a:lnTo>
                    <a:pt x="444" y="258"/>
                  </a:lnTo>
                </a:path>
              </a:pathLst>
            </a:custGeom>
            <a:noFill/>
            <a:ln w="28575" cap="flat" cmpd="sng">
              <a:solidFill>
                <a:schemeClr val="tx1"/>
              </a:solidFill>
              <a:prstDash val="dash"/>
              <a:round/>
              <a:headEnd type="none" w="med" len="med"/>
              <a:tailEnd type="none" w="med" len="med"/>
            </a:ln>
            <a:effectLst/>
          </p:spPr>
          <p:txBody>
            <a:bodyPr wrap="none" anchor="ctr"/>
            <a:lstStyle/>
            <a:p>
              <a:endParaRPr lang="it-IT"/>
            </a:p>
          </p:txBody>
        </p:sp>
        <p:sp>
          <p:nvSpPr>
            <p:cNvPr id="605225" name="Freeform 41"/>
            <p:cNvSpPr>
              <a:spLocks/>
            </p:cNvSpPr>
            <p:nvPr/>
          </p:nvSpPr>
          <p:spPr bwMode="auto">
            <a:xfrm>
              <a:off x="2326" y="1680"/>
              <a:ext cx="654" cy="420"/>
            </a:xfrm>
            <a:custGeom>
              <a:avLst/>
              <a:gdLst/>
              <a:ahLst/>
              <a:cxnLst>
                <a:cxn ang="0">
                  <a:pos x="0" y="420"/>
                </a:cxn>
                <a:cxn ang="0">
                  <a:pos x="654" y="0"/>
                </a:cxn>
              </a:cxnLst>
              <a:rect l="0" t="0" r="r" b="b"/>
              <a:pathLst>
                <a:path w="654" h="420">
                  <a:moveTo>
                    <a:pt x="0" y="420"/>
                  </a:moveTo>
                  <a:lnTo>
                    <a:pt x="654" y="0"/>
                  </a:lnTo>
                </a:path>
              </a:pathLst>
            </a:custGeom>
            <a:noFill/>
            <a:ln w="28575" cap="flat" cmpd="sng">
              <a:solidFill>
                <a:schemeClr val="tx1"/>
              </a:solidFill>
              <a:prstDash val="dash"/>
              <a:round/>
              <a:headEnd type="none" w="med" len="med"/>
              <a:tailEnd type="none" w="med" len="med"/>
            </a:ln>
            <a:effectLst/>
          </p:spPr>
          <p:txBody>
            <a:bodyPr wrap="none" anchor="ctr"/>
            <a:lstStyle/>
            <a:p>
              <a:endParaRPr lang="it-IT"/>
            </a:p>
          </p:txBody>
        </p:sp>
        <p:sp>
          <p:nvSpPr>
            <p:cNvPr id="605226" name="Oval 42"/>
            <p:cNvSpPr>
              <a:spLocks noChangeArrowheads="1"/>
            </p:cNvSpPr>
            <p:nvPr/>
          </p:nvSpPr>
          <p:spPr bwMode="auto">
            <a:xfrm>
              <a:off x="2925" y="161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27" name="Line 43"/>
            <p:cNvSpPr>
              <a:spLocks noChangeShapeType="1"/>
            </p:cNvSpPr>
            <p:nvPr/>
          </p:nvSpPr>
          <p:spPr bwMode="auto">
            <a:xfrm>
              <a:off x="2925" y="1609"/>
              <a:ext cx="0" cy="50"/>
            </a:xfrm>
            <a:prstGeom prst="line">
              <a:avLst/>
            </a:prstGeom>
            <a:noFill/>
            <a:ln w="12700">
              <a:solidFill>
                <a:schemeClr val="tx1"/>
              </a:solidFill>
              <a:round/>
              <a:headEnd/>
              <a:tailEnd/>
            </a:ln>
            <a:effectLst/>
          </p:spPr>
          <p:txBody>
            <a:bodyPr wrap="none" anchor="ctr"/>
            <a:lstStyle/>
            <a:p>
              <a:endParaRPr lang="it-IT"/>
            </a:p>
          </p:txBody>
        </p:sp>
        <p:sp>
          <p:nvSpPr>
            <p:cNvPr id="605228" name="Line 44"/>
            <p:cNvSpPr>
              <a:spLocks noChangeShapeType="1"/>
            </p:cNvSpPr>
            <p:nvPr/>
          </p:nvSpPr>
          <p:spPr bwMode="auto">
            <a:xfrm>
              <a:off x="3238" y="1609"/>
              <a:ext cx="0" cy="50"/>
            </a:xfrm>
            <a:prstGeom prst="line">
              <a:avLst/>
            </a:prstGeom>
            <a:noFill/>
            <a:ln w="12700">
              <a:solidFill>
                <a:schemeClr val="tx1"/>
              </a:solidFill>
              <a:round/>
              <a:headEnd/>
              <a:tailEnd/>
            </a:ln>
            <a:effectLst/>
          </p:spPr>
          <p:txBody>
            <a:bodyPr wrap="none" anchor="ctr"/>
            <a:lstStyle/>
            <a:p>
              <a:endParaRPr lang="it-IT"/>
            </a:p>
          </p:txBody>
        </p:sp>
        <p:sp>
          <p:nvSpPr>
            <p:cNvPr id="605229" name="Rectangle 45"/>
            <p:cNvSpPr>
              <a:spLocks noChangeArrowheads="1"/>
            </p:cNvSpPr>
            <p:nvPr/>
          </p:nvSpPr>
          <p:spPr bwMode="auto">
            <a:xfrm>
              <a:off x="2925" y="160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30" name="Oval 46"/>
            <p:cNvSpPr>
              <a:spLocks noChangeArrowheads="1"/>
            </p:cNvSpPr>
            <p:nvPr/>
          </p:nvSpPr>
          <p:spPr bwMode="auto">
            <a:xfrm>
              <a:off x="2922" y="155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31" name="Rectangle 47"/>
            <p:cNvSpPr>
              <a:spLocks noChangeArrowheads="1"/>
            </p:cNvSpPr>
            <p:nvPr/>
          </p:nvSpPr>
          <p:spPr bwMode="auto">
            <a:xfrm>
              <a:off x="3009" y="1563"/>
              <a:ext cx="141" cy="120"/>
            </a:xfrm>
            <a:prstGeom prst="rect">
              <a:avLst/>
            </a:prstGeom>
            <a:solidFill>
              <a:schemeClr val="hlink"/>
            </a:solidFill>
            <a:ln w="9525">
              <a:noFill/>
              <a:miter lim="800000"/>
              <a:headEnd/>
              <a:tailEnd/>
            </a:ln>
            <a:effectLst/>
          </p:spPr>
          <p:txBody>
            <a:bodyPr wrap="none" anchor="ctr"/>
            <a:lstStyle/>
            <a:p>
              <a:endParaRPr lang="it-IT"/>
            </a:p>
          </p:txBody>
        </p:sp>
        <p:sp>
          <p:nvSpPr>
            <p:cNvPr id="605232" name="Text Box 48"/>
            <p:cNvSpPr txBox="1">
              <a:spLocks noChangeArrowheads="1"/>
            </p:cNvSpPr>
            <p:nvPr/>
          </p:nvSpPr>
          <p:spPr bwMode="auto">
            <a:xfrm>
              <a:off x="2935" y="1502"/>
              <a:ext cx="296" cy="281"/>
            </a:xfrm>
            <a:prstGeom prst="rect">
              <a:avLst/>
            </a:prstGeom>
            <a:noFill/>
            <a:ln w="9525">
              <a:noFill/>
              <a:miter lim="800000"/>
              <a:headEnd/>
              <a:tailEnd/>
            </a:ln>
            <a:effectLst/>
          </p:spPr>
          <p:txBody>
            <a:bodyPr wrap="none">
              <a:spAutoFit/>
            </a:bodyPr>
            <a:lstStyle/>
            <a:p>
              <a:pPr algn="ctr"/>
              <a:r>
                <a:rPr lang="en-US" altLang="it-IT" sz="2000"/>
                <a:t>2a</a:t>
              </a:r>
              <a:endParaRPr lang="en-US" altLang="it-IT" sz="2400">
                <a:latin typeface="Times New Roman" pitchFamily="18" charset="0"/>
              </a:endParaRPr>
            </a:p>
          </p:txBody>
        </p:sp>
        <p:sp>
          <p:nvSpPr>
            <p:cNvPr id="605233" name="Text Box 49"/>
            <p:cNvSpPr txBox="1">
              <a:spLocks noChangeArrowheads="1"/>
            </p:cNvSpPr>
            <p:nvPr/>
          </p:nvSpPr>
          <p:spPr bwMode="auto">
            <a:xfrm>
              <a:off x="597" y="1590"/>
              <a:ext cx="442" cy="281"/>
            </a:xfrm>
            <a:prstGeom prst="rect">
              <a:avLst/>
            </a:prstGeom>
            <a:noFill/>
            <a:ln w="9525">
              <a:noFill/>
              <a:miter lim="800000"/>
              <a:headEnd/>
              <a:tailEnd/>
            </a:ln>
            <a:effectLst/>
          </p:spPr>
          <p:txBody>
            <a:bodyPr wrap="none">
              <a:spAutoFit/>
            </a:bodyPr>
            <a:lstStyle/>
            <a:p>
              <a:r>
                <a:rPr lang="en-US" altLang="it-IT" sz="2000"/>
                <a:t>AS3</a:t>
              </a:r>
              <a:endParaRPr lang="en-US" altLang="it-IT"/>
            </a:p>
          </p:txBody>
        </p:sp>
        <p:sp>
          <p:nvSpPr>
            <p:cNvPr id="605234" name="Text Box 50"/>
            <p:cNvSpPr txBox="1">
              <a:spLocks noChangeArrowheads="1"/>
            </p:cNvSpPr>
            <p:nvPr/>
          </p:nvSpPr>
          <p:spPr bwMode="auto">
            <a:xfrm>
              <a:off x="957" y="2131"/>
              <a:ext cx="416" cy="281"/>
            </a:xfrm>
            <a:prstGeom prst="rect">
              <a:avLst/>
            </a:prstGeom>
            <a:noFill/>
            <a:ln w="9525">
              <a:noFill/>
              <a:miter lim="800000"/>
              <a:headEnd/>
              <a:tailEnd/>
            </a:ln>
            <a:effectLst/>
          </p:spPr>
          <p:txBody>
            <a:bodyPr wrap="none">
              <a:spAutoFit/>
            </a:bodyPr>
            <a:lstStyle/>
            <a:p>
              <a:r>
                <a:rPr lang="en-US" altLang="it-IT" sz="2000"/>
                <a:t>AS1</a:t>
              </a:r>
              <a:endParaRPr lang="en-US" altLang="it-IT"/>
            </a:p>
          </p:txBody>
        </p:sp>
        <p:sp>
          <p:nvSpPr>
            <p:cNvPr id="605235" name="Text Box 51"/>
            <p:cNvSpPr txBox="1">
              <a:spLocks noChangeArrowheads="1"/>
            </p:cNvSpPr>
            <p:nvPr/>
          </p:nvSpPr>
          <p:spPr bwMode="auto">
            <a:xfrm>
              <a:off x="3207" y="1790"/>
              <a:ext cx="409" cy="259"/>
            </a:xfrm>
            <a:prstGeom prst="rect">
              <a:avLst/>
            </a:prstGeom>
            <a:noFill/>
            <a:ln w="9525">
              <a:noFill/>
              <a:miter lim="800000"/>
              <a:headEnd/>
              <a:tailEnd/>
            </a:ln>
            <a:effectLst/>
          </p:spPr>
          <p:txBody>
            <a:bodyPr wrap="none">
              <a:spAutoFit/>
            </a:bodyPr>
            <a:lstStyle/>
            <a:p>
              <a:r>
                <a:rPr lang="en-US" altLang="it-IT"/>
                <a:t>AS2</a:t>
              </a:r>
            </a:p>
          </p:txBody>
        </p:sp>
        <p:sp>
          <p:nvSpPr>
            <p:cNvPr id="605236" name="Oval 52"/>
            <p:cNvSpPr>
              <a:spLocks noChangeArrowheads="1"/>
            </p:cNvSpPr>
            <p:nvPr/>
          </p:nvSpPr>
          <p:spPr bwMode="auto">
            <a:xfrm>
              <a:off x="1137" y="203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37" name="Line 53"/>
            <p:cNvSpPr>
              <a:spLocks noChangeShapeType="1"/>
            </p:cNvSpPr>
            <p:nvPr/>
          </p:nvSpPr>
          <p:spPr bwMode="auto">
            <a:xfrm>
              <a:off x="1137" y="2023"/>
              <a:ext cx="0" cy="50"/>
            </a:xfrm>
            <a:prstGeom prst="line">
              <a:avLst/>
            </a:prstGeom>
            <a:noFill/>
            <a:ln w="12700">
              <a:solidFill>
                <a:schemeClr val="tx1"/>
              </a:solidFill>
              <a:round/>
              <a:headEnd/>
              <a:tailEnd/>
            </a:ln>
            <a:effectLst/>
          </p:spPr>
          <p:txBody>
            <a:bodyPr wrap="none" anchor="ctr"/>
            <a:lstStyle/>
            <a:p>
              <a:endParaRPr lang="it-IT"/>
            </a:p>
          </p:txBody>
        </p:sp>
        <p:sp>
          <p:nvSpPr>
            <p:cNvPr id="605238" name="Line 54"/>
            <p:cNvSpPr>
              <a:spLocks noChangeShapeType="1"/>
            </p:cNvSpPr>
            <p:nvPr/>
          </p:nvSpPr>
          <p:spPr bwMode="auto">
            <a:xfrm>
              <a:off x="1450" y="2023"/>
              <a:ext cx="0" cy="50"/>
            </a:xfrm>
            <a:prstGeom prst="line">
              <a:avLst/>
            </a:prstGeom>
            <a:noFill/>
            <a:ln w="12700">
              <a:solidFill>
                <a:schemeClr val="tx1"/>
              </a:solidFill>
              <a:round/>
              <a:headEnd/>
              <a:tailEnd/>
            </a:ln>
            <a:effectLst/>
          </p:spPr>
          <p:txBody>
            <a:bodyPr wrap="none" anchor="ctr"/>
            <a:lstStyle/>
            <a:p>
              <a:endParaRPr lang="it-IT"/>
            </a:p>
          </p:txBody>
        </p:sp>
        <p:sp>
          <p:nvSpPr>
            <p:cNvPr id="605239" name="Rectangle 55"/>
            <p:cNvSpPr>
              <a:spLocks noChangeArrowheads="1"/>
            </p:cNvSpPr>
            <p:nvPr/>
          </p:nvSpPr>
          <p:spPr bwMode="auto">
            <a:xfrm>
              <a:off x="1137" y="202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40" name="Oval 56"/>
            <p:cNvSpPr>
              <a:spLocks noChangeArrowheads="1"/>
            </p:cNvSpPr>
            <p:nvPr/>
          </p:nvSpPr>
          <p:spPr bwMode="auto">
            <a:xfrm>
              <a:off x="1134" y="196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41" name="Rectangle 57"/>
            <p:cNvSpPr>
              <a:spLocks noChangeArrowheads="1"/>
            </p:cNvSpPr>
            <p:nvPr/>
          </p:nvSpPr>
          <p:spPr bwMode="auto">
            <a:xfrm>
              <a:off x="1219" y="1995"/>
              <a:ext cx="142" cy="96"/>
            </a:xfrm>
            <a:prstGeom prst="rect">
              <a:avLst/>
            </a:prstGeom>
            <a:solidFill>
              <a:schemeClr val="hlink"/>
            </a:solidFill>
            <a:ln w="9525">
              <a:noFill/>
              <a:miter lim="800000"/>
              <a:headEnd/>
              <a:tailEnd/>
            </a:ln>
            <a:effectLst/>
          </p:spPr>
          <p:txBody>
            <a:bodyPr wrap="none" anchor="ctr"/>
            <a:lstStyle/>
            <a:p>
              <a:endParaRPr lang="it-IT"/>
            </a:p>
          </p:txBody>
        </p:sp>
        <p:sp>
          <p:nvSpPr>
            <p:cNvPr id="605242" name="Text Box 58"/>
            <p:cNvSpPr txBox="1">
              <a:spLocks noChangeArrowheads="1"/>
            </p:cNvSpPr>
            <p:nvPr/>
          </p:nvSpPr>
          <p:spPr bwMode="auto">
            <a:xfrm>
              <a:off x="1162" y="1914"/>
              <a:ext cx="270" cy="281"/>
            </a:xfrm>
            <a:prstGeom prst="rect">
              <a:avLst/>
            </a:prstGeom>
            <a:noFill/>
            <a:ln w="9525">
              <a:noFill/>
              <a:miter lim="800000"/>
              <a:headEnd/>
              <a:tailEnd/>
            </a:ln>
            <a:effectLst/>
          </p:spPr>
          <p:txBody>
            <a:bodyPr wrap="none">
              <a:spAutoFit/>
            </a:bodyPr>
            <a:lstStyle/>
            <a:p>
              <a:pPr algn="ctr"/>
              <a:r>
                <a:rPr lang="en-US" altLang="it-IT" sz="2000"/>
                <a:t>1a</a:t>
              </a:r>
              <a:endParaRPr lang="en-US" altLang="it-IT" sz="2400">
                <a:latin typeface="Times New Roman" pitchFamily="18" charset="0"/>
              </a:endParaRPr>
            </a:p>
          </p:txBody>
        </p:sp>
        <p:grpSp>
          <p:nvGrpSpPr>
            <p:cNvPr id="605243" name="Group 59"/>
            <p:cNvGrpSpPr>
              <a:grpSpLocks/>
            </p:cNvGrpSpPr>
            <p:nvPr/>
          </p:nvGrpSpPr>
          <p:grpSpPr bwMode="auto">
            <a:xfrm>
              <a:off x="3380" y="1320"/>
              <a:ext cx="316" cy="281"/>
              <a:chOff x="4320" y="1940"/>
              <a:chExt cx="316" cy="281"/>
            </a:xfrm>
          </p:grpSpPr>
          <p:sp>
            <p:nvSpPr>
              <p:cNvPr id="605244" name="Oval 60"/>
              <p:cNvSpPr>
                <a:spLocks noChangeArrowheads="1"/>
              </p:cNvSpPr>
              <p:nvPr/>
            </p:nvSpPr>
            <p:spPr bwMode="auto">
              <a:xfrm>
                <a:off x="4323" y="20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45" name="Line 61"/>
              <p:cNvSpPr>
                <a:spLocks noChangeShapeType="1"/>
              </p:cNvSpPr>
              <p:nvPr/>
            </p:nvSpPr>
            <p:spPr bwMode="auto">
              <a:xfrm>
                <a:off x="4323" y="2047"/>
                <a:ext cx="0" cy="50"/>
              </a:xfrm>
              <a:prstGeom prst="line">
                <a:avLst/>
              </a:prstGeom>
              <a:noFill/>
              <a:ln w="12700">
                <a:solidFill>
                  <a:schemeClr val="tx1"/>
                </a:solidFill>
                <a:round/>
                <a:headEnd/>
                <a:tailEnd/>
              </a:ln>
              <a:effectLst/>
            </p:spPr>
            <p:txBody>
              <a:bodyPr wrap="none" anchor="ctr"/>
              <a:lstStyle/>
              <a:p>
                <a:endParaRPr lang="it-IT"/>
              </a:p>
            </p:txBody>
          </p:sp>
          <p:sp>
            <p:nvSpPr>
              <p:cNvPr id="605246" name="Line 62"/>
              <p:cNvSpPr>
                <a:spLocks noChangeShapeType="1"/>
              </p:cNvSpPr>
              <p:nvPr/>
            </p:nvSpPr>
            <p:spPr bwMode="auto">
              <a:xfrm>
                <a:off x="4636" y="2047"/>
                <a:ext cx="0" cy="50"/>
              </a:xfrm>
              <a:prstGeom prst="line">
                <a:avLst/>
              </a:prstGeom>
              <a:noFill/>
              <a:ln w="12700">
                <a:solidFill>
                  <a:schemeClr val="tx1"/>
                </a:solidFill>
                <a:round/>
                <a:headEnd/>
                <a:tailEnd/>
              </a:ln>
              <a:effectLst/>
            </p:spPr>
            <p:txBody>
              <a:bodyPr wrap="none" anchor="ctr"/>
              <a:lstStyle/>
              <a:p>
                <a:endParaRPr lang="it-IT"/>
              </a:p>
            </p:txBody>
          </p:sp>
          <p:sp>
            <p:nvSpPr>
              <p:cNvPr id="605247" name="Rectangle 63"/>
              <p:cNvSpPr>
                <a:spLocks noChangeArrowheads="1"/>
              </p:cNvSpPr>
              <p:nvPr/>
            </p:nvSpPr>
            <p:spPr bwMode="auto">
              <a:xfrm>
                <a:off x="4323" y="20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48" name="Oval 64"/>
              <p:cNvSpPr>
                <a:spLocks noChangeArrowheads="1"/>
              </p:cNvSpPr>
              <p:nvPr/>
            </p:nvSpPr>
            <p:spPr bwMode="auto">
              <a:xfrm>
                <a:off x="4320" y="19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49" name="Rectangle 65"/>
              <p:cNvSpPr>
                <a:spLocks noChangeArrowheads="1"/>
              </p:cNvSpPr>
              <p:nvPr/>
            </p:nvSpPr>
            <p:spPr bwMode="auto">
              <a:xfrm>
                <a:off x="4407" y="2001"/>
                <a:ext cx="141" cy="118"/>
              </a:xfrm>
              <a:prstGeom prst="rect">
                <a:avLst/>
              </a:prstGeom>
              <a:solidFill>
                <a:schemeClr val="hlink"/>
              </a:solidFill>
              <a:ln w="9525">
                <a:noFill/>
                <a:miter lim="800000"/>
                <a:headEnd/>
                <a:tailEnd/>
              </a:ln>
              <a:effectLst/>
            </p:spPr>
            <p:txBody>
              <a:bodyPr wrap="none" anchor="ctr"/>
              <a:lstStyle/>
              <a:p>
                <a:endParaRPr lang="it-IT"/>
              </a:p>
            </p:txBody>
          </p:sp>
          <p:sp>
            <p:nvSpPr>
              <p:cNvPr id="605250" name="Text Box 66"/>
              <p:cNvSpPr txBox="1">
                <a:spLocks noChangeArrowheads="1"/>
              </p:cNvSpPr>
              <p:nvPr/>
            </p:nvSpPr>
            <p:spPr bwMode="auto">
              <a:xfrm>
                <a:off x="4333" y="1940"/>
                <a:ext cx="296" cy="281"/>
              </a:xfrm>
              <a:prstGeom prst="rect">
                <a:avLst/>
              </a:prstGeom>
              <a:noFill/>
              <a:ln w="9525">
                <a:noFill/>
                <a:miter lim="800000"/>
                <a:headEnd/>
                <a:tailEnd/>
              </a:ln>
              <a:effectLst/>
            </p:spPr>
            <p:txBody>
              <a:bodyPr wrap="none">
                <a:spAutoFit/>
              </a:bodyPr>
              <a:lstStyle/>
              <a:p>
                <a:pPr algn="ctr"/>
                <a:r>
                  <a:rPr lang="en-US" altLang="it-IT" sz="2000"/>
                  <a:t>2c</a:t>
                </a:r>
                <a:endParaRPr lang="en-US" altLang="it-IT" sz="2400">
                  <a:latin typeface="Times New Roman" pitchFamily="18" charset="0"/>
                </a:endParaRPr>
              </a:p>
            </p:txBody>
          </p:sp>
        </p:grpSp>
        <p:grpSp>
          <p:nvGrpSpPr>
            <p:cNvPr id="605251" name="Group 67"/>
            <p:cNvGrpSpPr>
              <a:grpSpLocks/>
            </p:cNvGrpSpPr>
            <p:nvPr/>
          </p:nvGrpSpPr>
          <p:grpSpPr bwMode="auto">
            <a:xfrm>
              <a:off x="3546" y="1610"/>
              <a:ext cx="316" cy="281"/>
              <a:chOff x="4596" y="2162"/>
              <a:chExt cx="316" cy="281"/>
            </a:xfrm>
          </p:grpSpPr>
          <p:sp>
            <p:nvSpPr>
              <p:cNvPr id="605252" name="Oval 68"/>
              <p:cNvSpPr>
                <a:spLocks noChangeArrowheads="1"/>
              </p:cNvSpPr>
              <p:nvPr/>
            </p:nvSpPr>
            <p:spPr bwMode="auto">
              <a:xfrm>
                <a:off x="4599" y="227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53" name="Line 69"/>
              <p:cNvSpPr>
                <a:spLocks noChangeShapeType="1"/>
              </p:cNvSpPr>
              <p:nvPr/>
            </p:nvSpPr>
            <p:spPr bwMode="auto">
              <a:xfrm>
                <a:off x="4599" y="2269"/>
                <a:ext cx="0" cy="50"/>
              </a:xfrm>
              <a:prstGeom prst="line">
                <a:avLst/>
              </a:prstGeom>
              <a:noFill/>
              <a:ln w="12700">
                <a:solidFill>
                  <a:schemeClr val="tx1"/>
                </a:solidFill>
                <a:round/>
                <a:headEnd/>
                <a:tailEnd/>
              </a:ln>
              <a:effectLst/>
            </p:spPr>
            <p:txBody>
              <a:bodyPr wrap="none" anchor="ctr"/>
              <a:lstStyle/>
              <a:p>
                <a:endParaRPr lang="it-IT"/>
              </a:p>
            </p:txBody>
          </p:sp>
          <p:sp>
            <p:nvSpPr>
              <p:cNvPr id="605254" name="Line 70"/>
              <p:cNvSpPr>
                <a:spLocks noChangeShapeType="1"/>
              </p:cNvSpPr>
              <p:nvPr/>
            </p:nvSpPr>
            <p:spPr bwMode="auto">
              <a:xfrm>
                <a:off x="4912" y="2269"/>
                <a:ext cx="0" cy="50"/>
              </a:xfrm>
              <a:prstGeom prst="line">
                <a:avLst/>
              </a:prstGeom>
              <a:noFill/>
              <a:ln w="12700">
                <a:solidFill>
                  <a:schemeClr val="tx1"/>
                </a:solidFill>
                <a:round/>
                <a:headEnd/>
                <a:tailEnd/>
              </a:ln>
              <a:effectLst/>
            </p:spPr>
            <p:txBody>
              <a:bodyPr wrap="none" anchor="ctr"/>
              <a:lstStyle/>
              <a:p>
                <a:endParaRPr lang="it-IT"/>
              </a:p>
            </p:txBody>
          </p:sp>
          <p:sp>
            <p:nvSpPr>
              <p:cNvPr id="605255" name="Rectangle 71"/>
              <p:cNvSpPr>
                <a:spLocks noChangeArrowheads="1"/>
              </p:cNvSpPr>
              <p:nvPr/>
            </p:nvSpPr>
            <p:spPr bwMode="auto">
              <a:xfrm>
                <a:off x="4599" y="226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56" name="Oval 72"/>
              <p:cNvSpPr>
                <a:spLocks noChangeArrowheads="1"/>
              </p:cNvSpPr>
              <p:nvPr/>
            </p:nvSpPr>
            <p:spPr bwMode="auto">
              <a:xfrm>
                <a:off x="4596" y="221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57" name="Rectangle 73"/>
              <p:cNvSpPr>
                <a:spLocks noChangeArrowheads="1"/>
              </p:cNvSpPr>
              <p:nvPr/>
            </p:nvSpPr>
            <p:spPr bwMode="auto">
              <a:xfrm>
                <a:off x="4683" y="2223"/>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605258" name="Text Box 74"/>
              <p:cNvSpPr txBox="1">
                <a:spLocks noChangeArrowheads="1"/>
              </p:cNvSpPr>
              <p:nvPr/>
            </p:nvSpPr>
            <p:spPr bwMode="auto">
              <a:xfrm>
                <a:off x="4603" y="2162"/>
                <a:ext cx="309" cy="281"/>
              </a:xfrm>
              <a:prstGeom prst="rect">
                <a:avLst/>
              </a:prstGeom>
              <a:noFill/>
              <a:ln w="9525">
                <a:noFill/>
                <a:miter lim="800000"/>
                <a:headEnd/>
                <a:tailEnd/>
              </a:ln>
              <a:effectLst/>
            </p:spPr>
            <p:txBody>
              <a:bodyPr wrap="none">
                <a:spAutoFit/>
              </a:bodyPr>
              <a:lstStyle/>
              <a:p>
                <a:pPr algn="ctr"/>
                <a:r>
                  <a:rPr lang="en-US" altLang="it-IT" sz="2000"/>
                  <a:t>2b</a:t>
                </a:r>
                <a:endParaRPr lang="en-US" altLang="it-IT" sz="2400">
                  <a:latin typeface="Times New Roman" pitchFamily="18" charset="0"/>
                </a:endParaRPr>
              </a:p>
            </p:txBody>
          </p:sp>
        </p:grpSp>
        <p:grpSp>
          <p:nvGrpSpPr>
            <p:cNvPr id="605259" name="Group 75"/>
            <p:cNvGrpSpPr>
              <a:grpSpLocks/>
            </p:cNvGrpSpPr>
            <p:nvPr/>
          </p:nvGrpSpPr>
          <p:grpSpPr bwMode="auto">
            <a:xfrm>
              <a:off x="2016" y="1980"/>
              <a:ext cx="316" cy="281"/>
              <a:chOff x="2016" y="1980"/>
              <a:chExt cx="316" cy="281"/>
            </a:xfrm>
          </p:grpSpPr>
          <p:sp>
            <p:nvSpPr>
              <p:cNvPr id="605260" name="Oval 76"/>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61" name="Line 77"/>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605262" name="Line 78"/>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605263" name="Rectangle 79"/>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64" name="Oval 80"/>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5265" name="Group 81"/>
              <p:cNvGrpSpPr>
                <a:grpSpLocks/>
              </p:cNvGrpSpPr>
              <p:nvPr/>
            </p:nvGrpSpPr>
            <p:grpSpPr bwMode="auto">
              <a:xfrm>
                <a:off x="2034" y="1980"/>
                <a:ext cx="283" cy="281"/>
                <a:chOff x="2914" y="2429"/>
                <a:chExt cx="288" cy="281"/>
              </a:xfrm>
            </p:grpSpPr>
            <p:sp>
              <p:nvSpPr>
                <p:cNvPr id="605266" name="Rectangle 8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5267" name="Text Box 83"/>
                <p:cNvSpPr txBox="1">
                  <a:spLocks noChangeArrowheads="1"/>
                </p:cNvSpPr>
                <p:nvPr/>
              </p:nvSpPr>
              <p:spPr bwMode="auto">
                <a:xfrm>
                  <a:off x="2914" y="2429"/>
                  <a:ext cx="288" cy="281"/>
                </a:xfrm>
                <a:prstGeom prst="rect">
                  <a:avLst/>
                </a:prstGeom>
                <a:noFill/>
                <a:ln w="9525">
                  <a:noFill/>
                  <a:miter lim="800000"/>
                  <a:headEnd/>
                  <a:tailEnd/>
                </a:ln>
                <a:effectLst/>
              </p:spPr>
              <p:txBody>
                <a:bodyPr wrap="none">
                  <a:spAutoFit/>
                </a:bodyPr>
                <a:lstStyle/>
                <a:p>
                  <a:pPr algn="ctr"/>
                  <a:r>
                    <a:rPr lang="en-US" altLang="it-IT" sz="2000"/>
                    <a:t>1b</a:t>
                  </a:r>
                  <a:endParaRPr lang="en-US" altLang="it-IT" sz="2400">
                    <a:latin typeface="Times New Roman" pitchFamily="18" charset="0"/>
                  </a:endParaRPr>
                </a:p>
              </p:txBody>
            </p:sp>
          </p:grpSp>
        </p:grpSp>
        <p:grpSp>
          <p:nvGrpSpPr>
            <p:cNvPr id="605268" name="Group 84"/>
            <p:cNvGrpSpPr>
              <a:grpSpLocks/>
            </p:cNvGrpSpPr>
            <p:nvPr/>
          </p:nvGrpSpPr>
          <p:grpSpPr bwMode="auto">
            <a:xfrm>
              <a:off x="428" y="1133"/>
              <a:ext cx="316" cy="281"/>
              <a:chOff x="2016" y="1980"/>
              <a:chExt cx="316" cy="281"/>
            </a:xfrm>
          </p:grpSpPr>
          <p:sp>
            <p:nvSpPr>
              <p:cNvPr id="605269" name="Oval 85"/>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5270" name="Line 86"/>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605271" name="Line 87"/>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605272" name="Rectangle 88"/>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5273" name="Oval 89"/>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5274" name="Group 90"/>
              <p:cNvGrpSpPr>
                <a:grpSpLocks/>
              </p:cNvGrpSpPr>
              <p:nvPr/>
            </p:nvGrpSpPr>
            <p:grpSpPr bwMode="auto">
              <a:xfrm>
                <a:off x="2027" y="1980"/>
                <a:ext cx="296" cy="281"/>
                <a:chOff x="2907" y="2429"/>
                <a:chExt cx="301" cy="281"/>
              </a:xfrm>
            </p:grpSpPr>
            <p:sp>
              <p:nvSpPr>
                <p:cNvPr id="605275" name="Rectangle 9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5276" name="Text Box 92"/>
                <p:cNvSpPr txBox="1">
                  <a:spLocks noChangeArrowheads="1"/>
                </p:cNvSpPr>
                <p:nvPr/>
              </p:nvSpPr>
              <p:spPr bwMode="auto">
                <a:xfrm>
                  <a:off x="2907" y="2429"/>
                  <a:ext cx="301" cy="281"/>
                </a:xfrm>
                <a:prstGeom prst="rect">
                  <a:avLst/>
                </a:prstGeom>
                <a:noFill/>
                <a:ln w="9525">
                  <a:noFill/>
                  <a:miter lim="800000"/>
                  <a:headEnd/>
                  <a:tailEnd/>
                </a:ln>
                <a:effectLst/>
              </p:spPr>
              <p:txBody>
                <a:bodyPr wrap="none">
                  <a:spAutoFit/>
                </a:bodyPr>
                <a:lstStyle/>
                <a:p>
                  <a:pPr algn="ctr"/>
                  <a:r>
                    <a:rPr lang="en-US" altLang="it-IT" sz="2000"/>
                    <a:t>3c</a:t>
                  </a:r>
                  <a:endParaRPr lang="en-US" altLang="it-IT" sz="2400">
                    <a:latin typeface="Times New Roman" pitchFamily="18" charset="0"/>
                  </a:endParaRPr>
                </a:p>
              </p:txBody>
            </p:sp>
          </p:grpSp>
        </p:grpSp>
        <p:sp>
          <p:nvSpPr>
            <p:cNvPr id="605277" name="Line 93"/>
            <p:cNvSpPr>
              <a:spLocks noChangeShapeType="1"/>
            </p:cNvSpPr>
            <p:nvPr/>
          </p:nvSpPr>
          <p:spPr bwMode="auto">
            <a:xfrm flipH="1">
              <a:off x="1372" y="1872"/>
              <a:ext cx="93" cy="102"/>
            </a:xfrm>
            <a:prstGeom prst="line">
              <a:avLst/>
            </a:prstGeom>
            <a:noFill/>
            <a:ln w="25400">
              <a:solidFill>
                <a:schemeClr val="tx1"/>
              </a:solidFill>
              <a:prstDash val="sysDot"/>
              <a:round/>
              <a:headEnd/>
              <a:tailEnd/>
            </a:ln>
            <a:effectLst/>
          </p:spPr>
          <p:txBody>
            <a:bodyPr/>
            <a:lstStyle/>
            <a:p>
              <a:endParaRPr lang="it-IT"/>
            </a:p>
          </p:txBody>
        </p:sp>
        <p:sp>
          <p:nvSpPr>
            <p:cNvPr id="605278" name="Line 94"/>
            <p:cNvSpPr>
              <a:spLocks noChangeShapeType="1"/>
            </p:cNvSpPr>
            <p:nvPr/>
          </p:nvSpPr>
          <p:spPr bwMode="auto">
            <a:xfrm>
              <a:off x="1626" y="1897"/>
              <a:ext cx="0" cy="246"/>
            </a:xfrm>
            <a:prstGeom prst="line">
              <a:avLst/>
            </a:prstGeom>
            <a:noFill/>
            <a:ln w="25400">
              <a:solidFill>
                <a:schemeClr val="tx1"/>
              </a:solidFill>
              <a:prstDash val="sysDot"/>
              <a:round/>
              <a:headEnd/>
              <a:tailEnd/>
            </a:ln>
            <a:effectLst/>
          </p:spPr>
          <p:txBody>
            <a:bodyPr/>
            <a:lstStyle/>
            <a:p>
              <a:endParaRPr lang="it-IT"/>
            </a:p>
          </p:txBody>
        </p:sp>
        <p:sp>
          <p:nvSpPr>
            <p:cNvPr id="605279" name="Line 95"/>
            <p:cNvSpPr>
              <a:spLocks noChangeShapeType="1"/>
            </p:cNvSpPr>
            <p:nvPr/>
          </p:nvSpPr>
          <p:spPr bwMode="auto">
            <a:xfrm>
              <a:off x="1728" y="1864"/>
              <a:ext cx="313" cy="211"/>
            </a:xfrm>
            <a:prstGeom prst="line">
              <a:avLst/>
            </a:prstGeom>
            <a:noFill/>
            <a:ln w="25400">
              <a:solidFill>
                <a:schemeClr val="tx1"/>
              </a:solidFill>
              <a:prstDash val="sysDot"/>
              <a:round/>
              <a:headEnd/>
              <a:tailEnd/>
            </a:ln>
            <a:effectLst/>
          </p:spPr>
          <p:txBody>
            <a:bodyPr/>
            <a:lstStyle/>
            <a:p>
              <a:endParaRPr lang="it-IT"/>
            </a:p>
          </p:txBody>
        </p:sp>
        <p:sp>
          <p:nvSpPr>
            <p:cNvPr id="605280" name="Line 96"/>
            <p:cNvSpPr>
              <a:spLocks noChangeShapeType="1"/>
            </p:cNvSpPr>
            <p:nvPr/>
          </p:nvSpPr>
          <p:spPr bwMode="auto">
            <a:xfrm flipH="1">
              <a:off x="1804" y="2152"/>
              <a:ext cx="237" cy="76"/>
            </a:xfrm>
            <a:prstGeom prst="line">
              <a:avLst/>
            </a:prstGeom>
            <a:noFill/>
            <a:ln w="25400">
              <a:solidFill>
                <a:schemeClr val="tx1"/>
              </a:solidFill>
              <a:prstDash val="sysDot"/>
              <a:round/>
              <a:headEnd/>
              <a:tailEnd/>
            </a:ln>
            <a:effectLst/>
          </p:spPr>
          <p:txBody>
            <a:bodyPr/>
            <a:lstStyle/>
            <a:p>
              <a:endParaRPr lang="it-IT"/>
            </a:p>
          </p:txBody>
        </p:sp>
        <p:sp>
          <p:nvSpPr>
            <p:cNvPr id="605281" name="Line 97"/>
            <p:cNvSpPr>
              <a:spLocks noChangeShapeType="1"/>
            </p:cNvSpPr>
            <p:nvPr/>
          </p:nvSpPr>
          <p:spPr bwMode="auto">
            <a:xfrm flipH="1" flipV="1">
              <a:off x="1440" y="2041"/>
              <a:ext cx="568" cy="51"/>
            </a:xfrm>
            <a:prstGeom prst="line">
              <a:avLst/>
            </a:prstGeom>
            <a:noFill/>
            <a:ln w="25400">
              <a:solidFill>
                <a:schemeClr val="tx1"/>
              </a:solidFill>
              <a:prstDash val="sysDot"/>
              <a:round/>
              <a:headEnd/>
              <a:tailEnd/>
            </a:ln>
            <a:effectLst/>
          </p:spPr>
          <p:txBody>
            <a:bodyPr/>
            <a:lstStyle/>
            <a:p>
              <a:endParaRPr lang="it-IT"/>
            </a:p>
          </p:txBody>
        </p:sp>
        <p:sp>
          <p:nvSpPr>
            <p:cNvPr id="605282" name="Line 98"/>
            <p:cNvSpPr>
              <a:spLocks noChangeShapeType="1"/>
            </p:cNvSpPr>
            <p:nvPr/>
          </p:nvSpPr>
          <p:spPr bwMode="auto">
            <a:xfrm flipV="1">
              <a:off x="3185" y="1465"/>
              <a:ext cx="220" cy="85"/>
            </a:xfrm>
            <a:prstGeom prst="line">
              <a:avLst/>
            </a:prstGeom>
            <a:noFill/>
            <a:ln w="25400">
              <a:solidFill>
                <a:schemeClr val="tx1"/>
              </a:solidFill>
              <a:prstDash val="sysDot"/>
              <a:round/>
              <a:headEnd/>
              <a:tailEnd/>
            </a:ln>
            <a:effectLst/>
          </p:spPr>
          <p:txBody>
            <a:bodyPr/>
            <a:lstStyle/>
            <a:p>
              <a:endParaRPr lang="it-IT"/>
            </a:p>
          </p:txBody>
        </p:sp>
        <p:sp>
          <p:nvSpPr>
            <p:cNvPr id="605283" name="Line 99"/>
            <p:cNvSpPr>
              <a:spLocks noChangeShapeType="1"/>
            </p:cNvSpPr>
            <p:nvPr/>
          </p:nvSpPr>
          <p:spPr bwMode="auto">
            <a:xfrm>
              <a:off x="2948" y="2499"/>
              <a:ext cx="483" cy="0"/>
            </a:xfrm>
            <a:prstGeom prst="line">
              <a:avLst/>
            </a:prstGeom>
            <a:noFill/>
            <a:ln w="25400">
              <a:solidFill>
                <a:schemeClr val="tx1"/>
              </a:solidFill>
              <a:prstDash val="dash"/>
              <a:round/>
              <a:headEnd/>
              <a:tailEnd/>
            </a:ln>
            <a:effectLst/>
          </p:spPr>
          <p:txBody>
            <a:bodyPr/>
            <a:lstStyle/>
            <a:p>
              <a:endParaRPr lang="it-IT"/>
            </a:p>
          </p:txBody>
        </p:sp>
        <p:sp>
          <p:nvSpPr>
            <p:cNvPr id="605284" name="Line 100"/>
            <p:cNvSpPr>
              <a:spLocks noChangeShapeType="1"/>
            </p:cNvSpPr>
            <p:nvPr/>
          </p:nvSpPr>
          <p:spPr bwMode="auto">
            <a:xfrm>
              <a:off x="2960" y="2697"/>
              <a:ext cx="483" cy="0"/>
            </a:xfrm>
            <a:prstGeom prst="line">
              <a:avLst/>
            </a:prstGeom>
            <a:noFill/>
            <a:ln w="25400">
              <a:solidFill>
                <a:schemeClr val="tx1"/>
              </a:solidFill>
              <a:prstDash val="sysDot"/>
              <a:round/>
              <a:headEnd/>
              <a:tailEnd/>
            </a:ln>
            <a:effectLst/>
          </p:spPr>
          <p:txBody>
            <a:bodyPr/>
            <a:lstStyle/>
            <a:p>
              <a:endParaRPr lang="it-IT"/>
            </a:p>
          </p:txBody>
        </p:sp>
        <p:sp>
          <p:nvSpPr>
            <p:cNvPr id="605285" name="Text Box 101"/>
            <p:cNvSpPr txBox="1">
              <a:spLocks noChangeArrowheads="1"/>
            </p:cNvSpPr>
            <p:nvPr/>
          </p:nvSpPr>
          <p:spPr bwMode="auto">
            <a:xfrm>
              <a:off x="3483" y="2364"/>
              <a:ext cx="874" cy="214"/>
            </a:xfrm>
            <a:prstGeom prst="rect">
              <a:avLst/>
            </a:prstGeom>
            <a:noFill/>
            <a:ln w="9525">
              <a:noFill/>
              <a:miter lim="800000"/>
              <a:headEnd/>
              <a:tailEnd/>
            </a:ln>
            <a:effectLst/>
          </p:spPr>
          <p:txBody>
            <a:bodyPr wrap="none">
              <a:spAutoFit/>
            </a:bodyPr>
            <a:lstStyle/>
            <a:p>
              <a:pPr eaLnBrk="1" hangingPunct="1"/>
              <a:r>
                <a:rPr lang="en-US" altLang="it-IT" sz="1400"/>
                <a:t>Sessione eBGP</a:t>
              </a:r>
            </a:p>
          </p:txBody>
        </p:sp>
        <p:sp>
          <p:nvSpPr>
            <p:cNvPr id="605286" name="Text Box 102"/>
            <p:cNvSpPr txBox="1">
              <a:spLocks noChangeArrowheads="1"/>
            </p:cNvSpPr>
            <p:nvPr/>
          </p:nvSpPr>
          <p:spPr bwMode="auto">
            <a:xfrm>
              <a:off x="3500" y="2584"/>
              <a:ext cx="844" cy="214"/>
            </a:xfrm>
            <a:prstGeom prst="rect">
              <a:avLst/>
            </a:prstGeom>
            <a:noFill/>
            <a:ln w="9525">
              <a:noFill/>
              <a:miter lim="800000"/>
              <a:headEnd/>
              <a:tailEnd/>
            </a:ln>
            <a:effectLst/>
          </p:spPr>
          <p:txBody>
            <a:bodyPr wrap="none">
              <a:spAutoFit/>
            </a:bodyPr>
            <a:lstStyle/>
            <a:p>
              <a:pPr eaLnBrk="1" hangingPunct="1"/>
              <a:r>
                <a:rPr lang="en-US" altLang="it-IT" sz="1400"/>
                <a:t>Sessione iBGP</a:t>
              </a:r>
            </a:p>
          </p:txBody>
        </p:sp>
        <p:sp>
          <p:nvSpPr>
            <p:cNvPr id="605287" name="Line 103"/>
            <p:cNvSpPr>
              <a:spLocks noChangeShapeType="1"/>
            </p:cNvSpPr>
            <p:nvPr/>
          </p:nvSpPr>
          <p:spPr bwMode="auto">
            <a:xfrm flipH="1" flipV="1">
              <a:off x="695" y="1313"/>
              <a:ext cx="152" cy="110"/>
            </a:xfrm>
            <a:prstGeom prst="line">
              <a:avLst/>
            </a:prstGeom>
            <a:noFill/>
            <a:ln w="25400">
              <a:solidFill>
                <a:schemeClr val="tx1"/>
              </a:solidFill>
              <a:prstDash val="sysDot"/>
              <a:round/>
              <a:headEnd/>
              <a:tailEnd/>
            </a:ln>
            <a:effectLst/>
          </p:spPr>
          <p:txBody>
            <a:bodyPr/>
            <a:lstStyle/>
            <a:p>
              <a:endParaRPr lang="it-IT"/>
            </a:p>
          </p:txBody>
        </p:sp>
        <p:sp>
          <p:nvSpPr>
            <p:cNvPr id="605288" name="Line 104"/>
            <p:cNvSpPr>
              <a:spLocks noChangeShapeType="1"/>
            </p:cNvSpPr>
            <p:nvPr/>
          </p:nvSpPr>
          <p:spPr bwMode="auto">
            <a:xfrm flipH="1">
              <a:off x="424" y="1330"/>
              <a:ext cx="93" cy="237"/>
            </a:xfrm>
            <a:prstGeom prst="line">
              <a:avLst/>
            </a:prstGeom>
            <a:noFill/>
            <a:ln w="25400">
              <a:solidFill>
                <a:schemeClr val="tx1"/>
              </a:solidFill>
              <a:prstDash val="sysDot"/>
              <a:round/>
              <a:headEnd/>
              <a:tailEnd/>
            </a:ln>
            <a:effectLst/>
          </p:spPr>
          <p:txBody>
            <a:bodyPr/>
            <a:lstStyle/>
            <a:p>
              <a:endParaRPr lang="it-IT"/>
            </a:p>
          </p:txBody>
        </p:sp>
        <p:sp>
          <p:nvSpPr>
            <p:cNvPr id="605289" name="Line 105"/>
            <p:cNvSpPr>
              <a:spLocks noChangeShapeType="1"/>
            </p:cNvSpPr>
            <p:nvPr/>
          </p:nvSpPr>
          <p:spPr bwMode="auto">
            <a:xfrm>
              <a:off x="3625" y="1508"/>
              <a:ext cx="43" cy="144"/>
            </a:xfrm>
            <a:prstGeom prst="line">
              <a:avLst/>
            </a:prstGeom>
            <a:noFill/>
            <a:ln w="25400">
              <a:solidFill>
                <a:schemeClr val="tx1"/>
              </a:solidFill>
              <a:prstDash val="sysDot"/>
              <a:round/>
              <a:headEnd/>
              <a:tailEnd/>
            </a:ln>
            <a:effectLst/>
          </p:spPr>
          <p:txBody>
            <a:bodyPr/>
            <a:lstStyle/>
            <a:p>
              <a:endParaRPr lang="it-IT"/>
            </a:p>
          </p:txBody>
        </p:sp>
        <p:sp>
          <p:nvSpPr>
            <p:cNvPr id="605290" name="Line 106"/>
            <p:cNvSpPr>
              <a:spLocks noChangeShapeType="1"/>
            </p:cNvSpPr>
            <p:nvPr/>
          </p:nvSpPr>
          <p:spPr bwMode="auto">
            <a:xfrm>
              <a:off x="1381" y="2092"/>
              <a:ext cx="127" cy="85"/>
            </a:xfrm>
            <a:prstGeom prst="line">
              <a:avLst/>
            </a:prstGeom>
            <a:noFill/>
            <a:ln w="25400">
              <a:solidFill>
                <a:schemeClr val="tx1"/>
              </a:solidFill>
              <a:prstDash val="sysDot"/>
              <a:round/>
              <a:headEnd/>
              <a:tailEnd/>
            </a:ln>
            <a:effectLst/>
          </p:spPr>
          <p:txBody>
            <a:bodyPr/>
            <a:lstStyle/>
            <a:p>
              <a:endParaRPr lang="it-IT"/>
            </a:p>
          </p:txBody>
        </p:sp>
      </p:gr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DCF78F67-6BD4-486E-834C-7C9F8BC6B17B}" type="slidenum">
              <a:rPr lang="en-US" altLang="it-IT"/>
              <a:pPr/>
              <a:t>117</a:t>
            </a:fld>
            <a:endParaRPr lang="en-US" altLang="it-IT"/>
          </a:p>
        </p:txBody>
      </p:sp>
      <p:sp>
        <p:nvSpPr>
          <p:cNvPr id="606210" name="Rectangle 2"/>
          <p:cNvSpPr>
            <a:spLocks noGrp="1" noChangeArrowheads="1"/>
          </p:cNvSpPr>
          <p:nvPr>
            <p:ph type="title"/>
          </p:nvPr>
        </p:nvSpPr>
        <p:spPr/>
        <p:txBody>
          <a:bodyPr/>
          <a:lstStyle/>
          <a:p>
            <a:r>
              <a:rPr lang="it-IT" sz="3600"/>
              <a:t>Attributi del percorso e rotte BGP</a:t>
            </a:r>
            <a:endParaRPr lang="en-US"/>
          </a:p>
        </p:txBody>
      </p:sp>
      <p:sp>
        <p:nvSpPr>
          <p:cNvPr id="606211" name="Rectangle 3"/>
          <p:cNvSpPr>
            <a:spLocks noGrp="1" noChangeArrowheads="1"/>
          </p:cNvSpPr>
          <p:nvPr>
            <p:ph type="body" idx="1"/>
          </p:nvPr>
        </p:nvSpPr>
        <p:spPr/>
        <p:txBody>
          <a:bodyPr/>
          <a:lstStyle/>
          <a:p>
            <a:pPr>
              <a:lnSpc>
                <a:spcPct val="90000"/>
              </a:lnSpc>
              <a:buFont typeface="Wingdings" pitchFamily="2" charset="2"/>
              <a:buChar char="r"/>
            </a:pPr>
            <a:r>
              <a:rPr lang="it-IT" sz="2200" dirty="0"/>
              <a:t>Quando un router annuncia un prefisso per una sessione BGP, include anche un certo numero di </a:t>
            </a:r>
            <a:r>
              <a:rPr lang="it-IT" sz="2200" dirty="0">
                <a:solidFill>
                  <a:srgbClr val="FF0000"/>
                </a:solidFill>
              </a:rPr>
              <a:t>attributi BGP</a:t>
            </a:r>
            <a:r>
              <a:rPr lang="it-IT" sz="2200" dirty="0"/>
              <a:t>. </a:t>
            </a:r>
            <a:endParaRPr lang="it-IT" sz="2400" dirty="0"/>
          </a:p>
          <a:p>
            <a:pPr lvl="1">
              <a:lnSpc>
                <a:spcPct val="90000"/>
              </a:lnSpc>
              <a:buFont typeface="Wingdings" pitchFamily="2" charset="2"/>
              <a:buChar char="m"/>
            </a:pPr>
            <a:r>
              <a:rPr lang="it-IT" sz="2000" dirty="0"/>
              <a:t>prefisso + attributi = “rotta”</a:t>
            </a:r>
          </a:p>
          <a:p>
            <a:pPr>
              <a:lnSpc>
                <a:spcPct val="90000"/>
              </a:lnSpc>
              <a:buFont typeface="Wingdings" pitchFamily="2" charset="2"/>
              <a:buChar char="r"/>
            </a:pPr>
            <a:r>
              <a:rPr lang="it-IT" sz="2200" dirty="0"/>
              <a:t>Due dei più importanti attributi sono:</a:t>
            </a:r>
            <a:endParaRPr lang="it-IT" sz="2400" dirty="0"/>
          </a:p>
          <a:p>
            <a:pPr lvl="1">
              <a:lnSpc>
                <a:spcPct val="90000"/>
              </a:lnSpc>
              <a:buFont typeface="Wingdings" pitchFamily="2" charset="2"/>
              <a:buChar char="m"/>
            </a:pPr>
            <a:r>
              <a:rPr lang="it-IT" sz="2000" dirty="0">
                <a:solidFill>
                  <a:srgbClr val="FF0000"/>
                </a:solidFill>
              </a:rPr>
              <a:t>AS-PATH:</a:t>
            </a:r>
            <a:r>
              <a:rPr lang="it-IT" sz="2000" dirty="0"/>
              <a:t> elenca i sistemi autonomi attraverso i quali è passato l’annuncio del prefisso; es. AS 67 AS 17 </a:t>
            </a:r>
          </a:p>
          <a:p>
            <a:pPr lvl="1">
              <a:lnSpc>
                <a:spcPct val="90000"/>
              </a:lnSpc>
              <a:buFont typeface="Wingdings" pitchFamily="2" charset="2"/>
              <a:buChar char="m"/>
            </a:pPr>
            <a:r>
              <a:rPr lang="it-IT" sz="2000" dirty="0">
                <a:solidFill>
                  <a:srgbClr val="FF0000"/>
                </a:solidFill>
              </a:rPr>
              <a:t>NEXT-HOP:</a:t>
            </a:r>
            <a:r>
              <a:rPr lang="it-IT" sz="2000" dirty="0"/>
              <a:t> quando si deve inoltrare un pacchetto tra due sistemi autonomi, questo potrebbe essere inviato su uno dei vari collegamenti fisici che li connettono direttamente.</a:t>
            </a:r>
            <a:endParaRPr lang="it-IT" sz="2000" dirty="0">
              <a:solidFill>
                <a:srgbClr val="FF0000"/>
              </a:solidFill>
            </a:endParaRPr>
          </a:p>
          <a:p>
            <a:pPr>
              <a:lnSpc>
                <a:spcPct val="90000"/>
              </a:lnSpc>
              <a:buFont typeface="Wingdings" pitchFamily="2" charset="2"/>
              <a:buChar char="r"/>
            </a:pPr>
            <a:r>
              <a:rPr lang="it-IT" sz="2200" dirty="0"/>
              <a:t>Quando un router gateway riceve un annuncio di rotta, utilizza le proprie </a:t>
            </a:r>
            <a:r>
              <a:rPr lang="it-IT" sz="2200" dirty="0">
                <a:solidFill>
                  <a:srgbClr val="FF0000"/>
                </a:solidFill>
              </a:rPr>
              <a:t>politiche d’importazione</a:t>
            </a:r>
            <a:r>
              <a:rPr lang="it-IT" sz="2200" dirty="0"/>
              <a:t> per decidere se accettare o filtrare la rotta.</a:t>
            </a:r>
            <a:endParaRPr lang="it-IT" sz="2400" dirty="0"/>
          </a:p>
          <a:p>
            <a:pPr lvl="1">
              <a:lnSpc>
                <a:spcPct val="90000"/>
              </a:lnSpc>
              <a:buFont typeface="Wingdings" pitchFamily="2" charset="2"/>
              <a:buChar char="m"/>
            </a:pPr>
            <a:endParaRPr lang="it-IT" sz="2000"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5DD40E02-17EA-477E-B64F-564F04462712}" type="slidenum">
              <a:rPr lang="en-US" altLang="it-IT"/>
              <a:pPr/>
              <a:t>118</a:t>
            </a:fld>
            <a:endParaRPr lang="en-US" altLang="it-IT"/>
          </a:p>
        </p:txBody>
      </p:sp>
      <p:sp>
        <p:nvSpPr>
          <p:cNvPr id="607234" name="Rectangle 2"/>
          <p:cNvSpPr>
            <a:spLocks noGrp="1" noChangeArrowheads="1"/>
          </p:cNvSpPr>
          <p:nvPr>
            <p:ph type="title"/>
          </p:nvPr>
        </p:nvSpPr>
        <p:spPr/>
        <p:txBody>
          <a:bodyPr/>
          <a:lstStyle/>
          <a:p>
            <a:r>
              <a:rPr lang="it-IT"/>
              <a:t>Selezione dei percorsi BGP</a:t>
            </a:r>
            <a:endParaRPr lang="en-US"/>
          </a:p>
        </p:txBody>
      </p:sp>
      <p:sp>
        <p:nvSpPr>
          <p:cNvPr id="607235" name="Rectangle 3"/>
          <p:cNvSpPr>
            <a:spLocks noGrp="1" noChangeArrowheads="1"/>
          </p:cNvSpPr>
          <p:nvPr>
            <p:ph type="body" idx="1"/>
          </p:nvPr>
        </p:nvSpPr>
        <p:spPr/>
        <p:txBody>
          <a:bodyPr/>
          <a:lstStyle/>
          <a:p>
            <a:pPr marL="533400" indent="-533400">
              <a:buFont typeface="Wingdings" pitchFamily="2" charset="2"/>
              <a:buChar char="r"/>
            </a:pPr>
            <a:r>
              <a:rPr lang="it-IT" sz="2400" dirty="0"/>
              <a:t>Un router può ricavare più di una rotta verso un determinato prefisso, e deve quindi sceglierne una.</a:t>
            </a:r>
          </a:p>
          <a:p>
            <a:pPr marL="533400" indent="-533400">
              <a:buFont typeface="Wingdings" pitchFamily="2" charset="2"/>
              <a:buChar char="r"/>
            </a:pPr>
            <a:r>
              <a:rPr lang="it-IT" sz="2400" dirty="0"/>
              <a:t>Regole di eliminazione:</a:t>
            </a:r>
          </a:p>
          <a:p>
            <a:pPr marL="914400" lvl="1" indent="-457200">
              <a:buFont typeface="Wingdings" pitchFamily="2" charset="2"/>
              <a:buAutoNum type="arabicPeriod"/>
            </a:pPr>
            <a:r>
              <a:rPr lang="it-IT" sz="2000" dirty="0"/>
              <a:t>Alle rotte viene assegnato come attributo un valore di preferenza locale. Si selezionano quindi le rotte con i più alti valori di preferenza locale.</a:t>
            </a:r>
          </a:p>
          <a:p>
            <a:pPr marL="914400" lvl="1" indent="-457200">
              <a:buFont typeface="Wingdings" pitchFamily="2" charset="2"/>
              <a:buAutoNum type="arabicPeriod"/>
            </a:pPr>
            <a:r>
              <a:rPr lang="it-IT" sz="2000" dirty="0"/>
              <a:t>Si seleziona la rotta con valore AS-PATH più breve.</a:t>
            </a:r>
          </a:p>
          <a:p>
            <a:pPr marL="914400" lvl="1" indent="-457200">
              <a:buFont typeface="Wingdings" pitchFamily="2" charset="2"/>
              <a:buAutoNum type="arabicPeriod"/>
            </a:pPr>
            <a:r>
              <a:rPr lang="it-IT" sz="2000" dirty="0"/>
              <a:t>Si seleziona quella il cui router di NEXT-HOP è più vicino: instradamento </a:t>
            </a:r>
            <a:r>
              <a:rPr lang="it-IT" sz="2000" i="1" dirty="0"/>
              <a:t>a patata bollente</a:t>
            </a:r>
            <a:r>
              <a:rPr lang="it-IT" sz="2000" dirty="0"/>
              <a:t>.</a:t>
            </a:r>
          </a:p>
          <a:p>
            <a:pPr marL="914400" lvl="1" indent="-457200">
              <a:buFont typeface="Wingdings" pitchFamily="2" charset="2"/>
              <a:buAutoNum type="arabicPeriod"/>
            </a:pPr>
            <a:r>
              <a:rPr lang="it-IT" sz="2000" dirty="0"/>
              <a:t>Se rimane ancora più di una rotta, il router si basa sugli identificatori BGP.</a:t>
            </a:r>
            <a:endParaRPr lang="en-US" sz="2000"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1DC0DA00-4770-4A7F-9CA6-3978C28FDB3C}" type="slidenum">
              <a:rPr lang="en-US" altLang="it-IT"/>
              <a:pPr/>
              <a:t>119</a:t>
            </a:fld>
            <a:endParaRPr lang="en-US" altLang="it-IT"/>
          </a:p>
        </p:txBody>
      </p:sp>
      <p:sp>
        <p:nvSpPr>
          <p:cNvPr id="503810" name="Rectangle 2"/>
          <p:cNvSpPr>
            <a:spLocks noGrp="1" noChangeArrowheads="1"/>
          </p:cNvSpPr>
          <p:nvPr>
            <p:ph type="title"/>
          </p:nvPr>
        </p:nvSpPr>
        <p:spPr/>
        <p:txBody>
          <a:bodyPr/>
          <a:lstStyle/>
          <a:p>
            <a:r>
              <a:rPr lang="it-IT" sz="3600"/>
              <a:t>Messaggi</a:t>
            </a:r>
            <a:r>
              <a:rPr lang="en-US" sz="3600"/>
              <a:t> BGP</a:t>
            </a:r>
            <a:endParaRPr lang="en-US" sz="2800"/>
          </a:p>
        </p:txBody>
      </p:sp>
      <p:sp>
        <p:nvSpPr>
          <p:cNvPr id="503811" name="Rectangle 3"/>
          <p:cNvSpPr>
            <a:spLocks noGrp="1" noChangeArrowheads="1"/>
          </p:cNvSpPr>
          <p:nvPr>
            <p:ph type="body" idx="1"/>
          </p:nvPr>
        </p:nvSpPr>
        <p:spPr>
          <a:xfrm>
            <a:off x="533400" y="1524000"/>
            <a:ext cx="8229600" cy="5029200"/>
          </a:xfrm>
        </p:spPr>
        <p:txBody>
          <a:bodyPr/>
          <a:lstStyle/>
          <a:p>
            <a:pPr>
              <a:buFont typeface="Wingdings" pitchFamily="2" charset="2"/>
              <a:buChar char="r"/>
            </a:pPr>
            <a:r>
              <a:rPr lang="it-IT" sz="2400" dirty="0"/>
              <a:t>I messaggi BGP vengono scambiati attraverso  TCP.</a:t>
            </a:r>
          </a:p>
          <a:p>
            <a:pPr>
              <a:buFont typeface="Wingdings" pitchFamily="2" charset="2"/>
              <a:buChar char="r"/>
            </a:pPr>
            <a:r>
              <a:rPr lang="it-IT" sz="2400" dirty="0"/>
              <a:t>Messaggi BGP:</a:t>
            </a:r>
          </a:p>
          <a:p>
            <a:pPr lvl="1">
              <a:buFont typeface="Wingdings" pitchFamily="2" charset="2"/>
              <a:buChar char="m"/>
            </a:pPr>
            <a:r>
              <a:rPr lang="it-IT" dirty="0">
                <a:solidFill>
                  <a:srgbClr val="FF0000"/>
                </a:solidFill>
              </a:rPr>
              <a:t>OPEN:</a:t>
            </a:r>
            <a:r>
              <a:rPr lang="it-IT" dirty="0"/>
              <a:t> apre la connessione TCP e autentica il mittente</a:t>
            </a:r>
          </a:p>
          <a:p>
            <a:pPr lvl="1">
              <a:buFont typeface="Wingdings" pitchFamily="2" charset="2"/>
              <a:buChar char="m"/>
            </a:pPr>
            <a:r>
              <a:rPr lang="it-IT" dirty="0">
                <a:solidFill>
                  <a:srgbClr val="FF0000"/>
                </a:solidFill>
              </a:rPr>
              <a:t>UPDATE:</a:t>
            </a:r>
            <a:r>
              <a:rPr lang="it-IT" dirty="0"/>
              <a:t> annuncia il nuovo percorso (o cancella quello vecchio)</a:t>
            </a:r>
          </a:p>
          <a:p>
            <a:pPr lvl="1">
              <a:buFont typeface="Wingdings" pitchFamily="2" charset="2"/>
              <a:buChar char="m"/>
            </a:pPr>
            <a:r>
              <a:rPr lang="it-IT" dirty="0">
                <a:solidFill>
                  <a:srgbClr val="FF0000"/>
                </a:solidFill>
              </a:rPr>
              <a:t>KEEPALIVE</a:t>
            </a:r>
            <a:r>
              <a:rPr lang="it-IT" dirty="0"/>
              <a:t> mantiene la connessione attiva in mancanza di UPDATE</a:t>
            </a:r>
          </a:p>
          <a:p>
            <a:pPr lvl="1">
              <a:buFont typeface="Wingdings" pitchFamily="2" charset="2"/>
              <a:buChar char="m"/>
            </a:pPr>
            <a:r>
              <a:rPr lang="it-IT" dirty="0">
                <a:solidFill>
                  <a:srgbClr val="FF0000"/>
                </a:solidFill>
              </a:rPr>
              <a:t>NOTIFICATION:</a:t>
            </a:r>
            <a:r>
              <a:rPr lang="it-IT" dirty="0"/>
              <a:t> riporta gli errori del precedente messaggio; usato anche per chiudere il collegamento.</a:t>
            </a:r>
            <a:endParaRPr lang="it-IT"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4-</a:t>
            </a:r>
            <a:fld id="{6D7B9596-168F-48B9-8EFC-E1428C43D230}" type="slidenum">
              <a:rPr lang="en-US" altLang="it-IT"/>
              <a:pPr/>
              <a:t>12</a:t>
            </a:fld>
            <a:endParaRPr lang="en-US" altLang="it-IT"/>
          </a:p>
        </p:txBody>
      </p:sp>
      <p:sp>
        <p:nvSpPr>
          <p:cNvPr id="109570" name="Rectangle 2"/>
          <p:cNvSpPr>
            <a:spLocks noGrp="1" noChangeArrowheads="1"/>
          </p:cNvSpPr>
          <p:nvPr>
            <p:ph type="title"/>
          </p:nvPr>
        </p:nvSpPr>
        <p:spPr>
          <a:xfrm>
            <a:off x="523875" y="333375"/>
            <a:ext cx="7772400" cy="1143000"/>
          </a:xfrm>
        </p:spPr>
        <p:txBody>
          <a:bodyPr/>
          <a:lstStyle/>
          <a:p>
            <a:r>
              <a:rPr lang="en-US" altLang="it-IT" dirty="0" err="1"/>
              <a:t>Reti</a:t>
            </a:r>
            <a:r>
              <a:rPr lang="en-US" altLang="it-IT" dirty="0"/>
              <a:t> a </a:t>
            </a:r>
            <a:r>
              <a:rPr lang="en-US" altLang="it-IT" dirty="0" err="1"/>
              <a:t>circuito</a:t>
            </a:r>
            <a:r>
              <a:rPr lang="en-US" altLang="it-IT" dirty="0"/>
              <a:t> </a:t>
            </a:r>
            <a:r>
              <a:rPr lang="en-US" altLang="it-IT" dirty="0" err="1"/>
              <a:t>virtuale</a:t>
            </a:r>
            <a:endParaRPr lang="en-US" altLang="it-IT" dirty="0"/>
          </a:p>
        </p:txBody>
      </p:sp>
      <p:sp>
        <p:nvSpPr>
          <p:cNvPr id="109571" name="Rectangle 3"/>
          <p:cNvSpPr>
            <a:spLocks noGrp="1" noChangeArrowheads="1"/>
          </p:cNvSpPr>
          <p:nvPr>
            <p:ph type="body" sz="half" idx="1"/>
          </p:nvPr>
        </p:nvSpPr>
        <p:spPr>
          <a:xfrm>
            <a:off x="647700" y="3495675"/>
            <a:ext cx="7721600" cy="2257425"/>
          </a:xfrm>
        </p:spPr>
        <p:txBody>
          <a:bodyPr/>
          <a:lstStyle/>
          <a:p>
            <a:pPr>
              <a:lnSpc>
                <a:spcPct val="90000"/>
              </a:lnSpc>
              <a:buFont typeface="Wingdings" pitchFamily="2" charset="2"/>
              <a:buChar char="r"/>
            </a:pPr>
            <a:r>
              <a:rPr lang="it-IT" sz="2000" dirty="0" smtClean="0"/>
              <a:t>Necessità di aprire la connessione prima di iniziare la comunicazione, e poi di chiudere la connessione quando la comunicazione finisce</a:t>
            </a:r>
          </a:p>
          <a:p>
            <a:pPr>
              <a:lnSpc>
                <a:spcPct val="90000"/>
              </a:lnSpc>
              <a:buFont typeface="Wingdings" pitchFamily="2" charset="2"/>
              <a:buChar char="r"/>
            </a:pPr>
            <a:r>
              <a:rPr lang="it-IT" sz="2000" dirty="0" smtClean="0"/>
              <a:t>Il </a:t>
            </a:r>
            <a:r>
              <a:rPr lang="it-IT" sz="2000" dirty="0"/>
              <a:t>pacchetto di un circuito virtuale ha un numero VC nella propria intestazione</a:t>
            </a:r>
            <a:r>
              <a:rPr lang="it-IT" sz="2000" dirty="0" smtClean="0"/>
              <a:t>.</a:t>
            </a:r>
          </a:p>
          <a:p>
            <a:pPr>
              <a:lnSpc>
                <a:spcPct val="90000"/>
              </a:lnSpc>
              <a:buFont typeface="Wingdings" pitchFamily="2" charset="2"/>
              <a:buChar char="r"/>
            </a:pPr>
            <a:r>
              <a:rPr lang="it-IT" sz="2000" dirty="0" smtClean="0"/>
              <a:t>Ogni router mantiene informazioni su ogni circuito virtuale che lo attraversa</a:t>
            </a:r>
            <a:endParaRPr lang="it-IT" sz="2000" dirty="0"/>
          </a:p>
          <a:p>
            <a:pPr lvl="1">
              <a:lnSpc>
                <a:spcPct val="90000"/>
              </a:lnSpc>
              <a:buFont typeface="Wingdings" pitchFamily="2" charset="2"/>
              <a:buChar char="r"/>
            </a:pPr>
            <a:r>
              <a:rPr lang="it-IT" sz="1600" dirty="0"/>
              <a:t>Un circuito virtuale può avere un numero VC diverso su ogni collegamento.</a:t>
            </a:r>
            <a:r>
              <a:rPr lang="it-IT" sz="1600" i="1" dirty="0"/>
              <a:t> </a:t>
            </a:r>
            <a:endParaRPr lang="it-IT" sz="1600" dirty="0"/>
          </a:p>
          <a:p>
            <a:pPr lvl="1">
              <a:lnSpc>
                <a:spcPct val="90000"/>
              </a:lnSpc>
              <a:buFont typeface="Wingdings" pitchFamily="2" charset="2"/>
              <a:buChar char="r"/>
            </a:pPr>
            <a:r>
              <a:rPr lang="it-IT" sz="1600" dirty="0"/>
              <a:t>Ogni router sostituisce il numero VC con un nuovo numero. </a:t>
            </a:r>
            <a:endParaRPr lang="it-IT" sz="1600" dirty="0" smtClean="0"/>
          </a:p>
          <a:p>
            <a:pPr>
              <a:lnSpc>
                <a:spcPct val="90000"/>
              </a:lnSpc>
              <a:buFont typeface="Wingdings" pitchFamily="2" charset="2"/>
              <a:buChar char="r"/>
            </a:pPr>
            <a:r>
              <a:rPr lang="it-IT" sz="2000" dirty="0" smtClean="0"/>
              <a:t>Risorse dei router allocate per i VC</a:t>
            </a:r>
            <a:endParaRPr lang="it-IT" sz="2000" dirty="0"/>
          </a:p>
          <a:p>
            <a:pPr lvl="1">
              <a:lnSpc>
                <a:spcPct val="90000"/>
              </a:lnSpc>
              <a:buFont typeface="ZapfDingbats" pitchFamily="82" charset="2"/>
              <a:buNone/>
            </a:pPr>
            <a:endParaRPr lang="it-IT" sz="1800" dirty="0"/>
          </a:p>
        </p:txBody>
      </p:sp>
      <p:sp>
        <p:nvSpPr>
          <p:cNvPr id="109572" name="Rectangle 4"/>
          <p:cNvSpPr>
            <a:spLocks noGrp="1" noChangeArrowheads="1"/>
          </p:cNvSpPr>
          <p:nvPr>
            <p:ph type="body" sz="half" idx="2"/>
          </p:nvPr>
        </p:nvSpPr>
        <p:spPr>
          <a:xfrm>
            <a:off x="876300" y="1504950"/>
            <a:ext cx="7743825" cy="1828800"/>
          </a:xfrm>
        </p:spPr>
        <p:txBody>
          <a:bodyPr/>
          <a:lstStyle/>
          <a:p>
            <a:pPr>
              <a:buFont typeface="ZapfDingbats" pitchFamily="82" charset="2"/>
              <a:buNone/>
            </a:pPr>
            <a:r>
              <a:rPr lang="en-US" altLang="it-IT" sz="2000" dirty="0"/>
              <a:t>“</a:t>
            </a:r>
            <a:r>
              <a:rPr lang="it-IT" sz="2000" dirty="0"/>
              <a:t>il percorso tra origine e destinazione si comporta in modo analogo a un circuito telefonico”</a:t>
            </a:r>
          </a:p>
          <a:p>
            <a:pPr>
              <a:buFont typeface="Wingdings" pitchFamily="2" charset="2"/>
              <a:buChar char="r"/>
            </a:pPr>
            <a:r>
              <a:rPr lang="it-IT" sz="2000" dirty="0"/>
              <a:t>	prestazioni</a:t>
            </a:r>
          </a:p>
          <a:p>
            <a:pPr>
              <a:buFont typeface="Wingdings" pitchFamily="2" charset="2"/>
              <a:buChar char="r"/>
            </a:pPr>
            <a:r>
              <a:rPr lang="it-IT" sz="2000" dirty="0"/>
              <a:t>	coinvolgimento della rete durante il percorso tra 		sorgente e destinazione</a:t>
            </a:r>
            <a:endParaRPr lang="en-US" sz="2000" dirty="0">
              <a:solidFill>
                <a:srgbClr val="FF0000"/>
              </a:solidFill>
            </a:endParaRPr>
          </a:p>
        </p:txBody>
      </p:sp>
      <p:sp>
        <p:nvSpPr>
          <p:cNvPr id="109574" name="Rectangle 6"/>
          <p:cNvSpPr>
            <a:spLocks noChangeArrowheads="1"/>
          </p:cNvSpPr>
          <p:nvPr/>
        </p:nvSpPr>
        <p:spPr bwMode="auto">
          <a:xfrm>
            <a:off x="666750" y="1457325"/>
            <a:ext cx="7900988" cy="1895475"/>
          </a:xfrm>
          <a:prstGeom prst="rect">
            <a:avLst/>
          </a:prstGeom>
          <a:noFill/>
          <a:ln w="19050">
            <a:solidFill>
              <a:srgbClr val="FF0000"/>
            </a:solidFill>
            <a:miter lim="800000"/>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r>
              <a:rPr lang="en-US" altLang="it-IT"/>
              <a:t>4-</a:t>
            </a:r>
            <a:fld id="{0F836160-18D6-407C-989A-704F3F21C0EA}" type="slidenum">
              <a:rPr lang="en-US" altLang="it-IT"/>
              <a:pPr/>
              <a:t>120</a:t>
            </a:fld>
            <a:endParaRPr lang="en-US" altLang="it-IT"/>
          </a:p>
        </p:txBody>
      </p:sp>
      <p:sp>
        <p:nvSpPr>
          <p:cNvPr id="500738" name="Rectangle 2"/>
          <p:cNvSpPr>
            <a:spLocks noGrp="1" noChangeArrowheads="1"/>
          </p:cNvSpPr>
          <p:nvPr>
            <p:ph type="title"/>
          </p:nvPr>
        </p:nvSpPr>
        <p:spPr/>
        <p:txBody>
          <a:bodyPr/>
          <a:lstStyle/>
          <a:p>
            <a:r>
              <a:rPr lang="it-IT" sz="3200"/>
              <a:t>Politiche d’instradamento BGP</a:t>
            </a:r>
            <a:endParaRPr lang="en-US" sz="3200"/>
          </a:p>
        </p:txBody>
      </p:sp>
      <p:graphicFrame>
        <p:nvGraphicFramePr>
          <p:cNvPr id="500739" name="Object 3"/>
          <p:cNvGraphicFramePr>
            <a:graphicFrameLocks noChangeAspect="1"/>
          </p:cNvGraphicFramePr>
          <p:nvPr>
            <p:ph type="body" idx="1"/>
          </p:nvPr>
        </p:nvGraphicFramePr>
        <p:xfrm>
          <a:off x="476250" y="1123950"/>
          <a:ext cx="7539038" cy="3048000"/>
        </p:xfrm>
        <a:graphic>
          <a:graphicData uri="http://schemas.openxmlformats.org/presentationml/2006/ole">
            <p:oleObj spid="_x0000_s500739" name="Picture" r:id="rId4" imgW="5372280" imgH="2171880" progId="Word.Picture.8">
              <p:embed/>
            </p:oleObj>
          </a:graphicData>
        </a:graphic>
      </p:graphicFrame>
      <p:sp>
        <p:nvSpPr>
          <p:cNvPr id="500740" name="Rectangle 4"/>
          <p:cNvSpPr>
            <a:spLocks noChangeArrowheads="1"/>
          </p:cNvSpPr>
          <p:nvPr/>
        </p:nvSpPr>
        <p:spPr bwMode="auto">
          <a:xfrm>
            <a:off x="1181100" y="3581400"/>
            <a:ext cx="4876800" cy="381000"/>
          </a:xfrm>
          <a:prstGeom prst="rect">
            <a:avLst/>
          </a:prstGeom>
          <a:solidFill>
            <a:schemeClr val="bg1"/>
          </a:solidFill>
          <a:ln w="9525">
            <a:noFill/>
            <a:miter lim="800000"/>
            <a:headEnd/>
            <a:tailEnd/>
          </a:ln>
          <a:effectLst/>
        </p:spPr>
        <p:txBody>
          <a:bodyPr wrap="none" anchor="ctr"/>
          <a:lstStyle/>
          <a:p>
            <a:endParaRPr lang="it-IT"/>
          </a:p>
        </p:txBody>
      </p:sp>
      <p:sp>
        <p:nvSpPr>
          <p:cNvPr id="500741" name="Rectangle 5"/>
          <p:cNvSpPr>
            <a:spLocks noChangeArrowheads="1"/>
          </p:cNvSpPr>
          <p:nvPr/>
        </p:nvSpPr>
        <p:spPr bwMode="auto">
          <a:xfrm>
            <a:off x="355600" y="3744913"/>
            <a:ext cx="8229600" cy="2782887"/>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r"/>
            </a:pPr>
            <a:r>
              <a:rPr lang="it-IT" sz="2400" dirty="0"/>
              <a:t>A, B, C sono reti di provider di dorsale.</a:t>
            </a:r>
            <a:endParaRPr lang="it-IT" sz="2400" dirty="0">
              <a:solidFill>
                <a:srgbClr val="FF0000"/>
              </a:solidFill>
            </a:endParaRPr>
          </a:p>
          <a:p>
            <a:pPr marL="342900" indent="-342900">
              <a:spcBef>
                <a:spcPct val="20000"/>
              </a:spcBef>
              <a:buClr>
                <a:schemeClr val="accent2"/>
              </a:buClr>
              <a:buSzPct val="85000"/>
              <a:buFont typeface="Wingdings" pitchFamily="2" charset="2"/>
              <a:buChar char="r"/>
            </a:pPr>
            <a:r>
              <a:rPr lang="it-IT" sz="2400" dirty="0"/>
              <a:t>X, W, Y sono reti </a:t>
            </a:r>
            <a:r>
              <a:rPr lang="it-IT" sz="2400" dirty="0" err="1"/>
              <a:t>stub</a:t>
            </a:r>
            <a:endParaRPr lang="it-IT" sz="2400" dirty="0"/>
          </a:p>
          <a:p>
            <a:pPr marL="342900" indent="-342900">
              <a:spcBef>
                <a:spcPct val="20000"/>
              </a:spcBef>
              <a:buClr>
                <a:schemeClr val="accent2"/>
              </a:buClr>
              <a:buSzPct val="85000"/>
              <a:buFont typeface="Wingdings" pitchFamily="2" charset="2"/>
              <a:buChar char="r"/>
            </a:pPr>
            <a:r>
              <a:rPr lang="it-IT" sz="2400" dirty="0"/>
              <a:t>X è una rete </a:t>
            </a:r>
            <a:r>
              <a:rPr lang="it-IT" sz="2400" dirty="0" err="1"/>
              <a:t>stub</a:t>
            </a:r>
            <a:r>
              <a:rPr lang="it-IT" sz="2400" dirty="0"/>
              <a:t> a più domicili</a:t>
            </a:r>
          </a:p>
          <a:p>
            <a:pPr marL="742950" lvl="1" indent="-285750">
              <a:spcBef>
                <a:spcPct val="20000"/>
              </a:spcBef>
              <a:buClr>
                <a:schemeClr val="accent2"/>
              </a:buClr>
              <a:buSzPct val="75000"/>
              <a:buFont typeface="Wingdings" pitchFamily="2" charset="2"/>
              <a:buChar char="m"/>
            </a:pPr>
            <a:r>
              <a:rPr lang="it-IT" sz="2400" dirty="0"/>
              <a:t>X non vuole che il traffico da B a C le passi attraverso</a:t>
            </a:r>
          </a:p>
          <a:p>
            <a:pPr marL="742950" lvl="1" indent="-285750">
              <a:spcBef>
                <a:spcPct val="20000"/>
              </a:spcBef>
              <a:buClr>
                <a:schemeClr val="accent2"/>
              </a:buClr>
              <a:buSzPct val="75000"/>
              <a:buFont typeface="Wingdings" pitchFamily="2" charset="2"/>
              <a:buChar char="m"/>
            </a:pPr>
            <a:r>
              <a:rPr lang="it-IT" sz="2400" dirty="0"/>
              <a:t>... e così X non annuncerà a B la rotta verso C</a:t>
            </a:r>
            <a:endParaRPr lang="en-US" sz="2400" dirty="0"/>
          </a:p>
          <a:p>
            <a:pPr marL="342900" indent="-342900">
              <a:spcBef>
                <a:spcPct val="20000"/>
              </a:spcBef>
              <a:buClr>
                <a:schemeClr val="accent2"/>
              </a:buClr>
              <a:buSzPct val="85000"/>
              <a:buFont typeface="ZapfDingbats" pitchFamily="82" charset="2"/>
              <a:buChar char="r"/>
            </a:pPr>
            <a:endParaRPr lang="en-US" sz="2400" dirty="0"/>
          </a:p>
        </p:txBody>
      </p:sp>
      <p:sp>
        <p:nvSpPr>
          <p:cNvPr id="500742" name="Text Box 6"/>
          <p:cNvSpPr txBox="1">
            <a:spLocks noChangeArrowheads="1"/>
          </p:cNvSpPr>
          <p:nvPr/>
        </p:nvSpPr>
        <p:spPr bwMode="auto">
          <a:xfrm>
            <a:off x="6873875" y="1444625"/>
            <a:ext cx="1625600" cy="573088"/>
          </a:xfrm>
          <a:prstGeom prst="rect">
            <a:avLst/>
          </a:prstGeom>
          <a:solidFill>
            <a:schemeClr val="bg1"/>
          </a:solidFill>
          <a:ln w="9525">
            <a:noFill/>
            <a:miter lim="800000"/>
            <a:headEnd/>
            <a:tailEnd/>
          </a:ln>
          <a:effectLst/>
        </p:spPr>
        <p:txBody>
          <a:bodyPr>
            <a:spAutoFit/>
          </a:bodyPr>
          <a:lstStyle/>
          <a:p>
            <a:pPr>
              <a:lnSpc>
                <a:spcPct val="60000"/>
              </a:lnSpc>
              <a:spcBef>
                <a:spcPct val="50000"/>
              </a:spcBef>
            </a:pPr>
            <a:r>
              <a:rPr lang="it-IT" sz="1600" b="1"/>
              <a:t>Rete</a:t>
            </a:r>
          </a:p>
          <a:p>
            <a:pPr>
              <a:lnSpc>
                <a:spcPct val="60000"/>
              </a:lnSpc>
              <a:spcBef>
                <a:spcPct val="50000"/>
              </a:spcBef>
            </a:pPr>
            <a:r>
              <a:rPr lang="it-IT" sz="1600" b="1"/>
              <a:t>del provider</a:t>
            </a:r>
            <a:endParaRPr lang="it-IT"/>
          </a:p>
        </p:txBody>
      </p:sp>
      <p:sp>
        <p:nvSpPr>
          <p:cNvPr id="500743" name="Text Box 7"/>
          <p:cNvSpPr txBox="1">
            <a:spLocks noChangeArrowheads="1"/>
          </p:cNvSpPr>
          <p:nvPr/>
        </p:nvSpPr>
        <p:spPr bwMode="auto">
          <a:xfrm>
            <a:off x="6889750" y="2381250"/>
            <a:ext cx="1625600" cy="573088"/>
          </a:xfrm>
          <a:prstGeom prst="rect">
            <a:avLst/>
          </a:prstGeom>
          <a:solidFill>
            <a:schemeClr val="bg1"/>
          </a:solidFill>
          <a:ln w="9525">
            <a:noFill/>
            <a:miter lim="800000"/>
            <a:headEnd/>
            <a:tailEnd/>
          </a:ln>
          <a:effectLst/>
        </p:spPr>
        <p:txBody>
          <a:bodyPr>
            <a:spAutoFit/>
          </a:bodyPr>
          <a:lstStyle/>
          <a:p>
            <a:pPr>
              <a:lnSpc>
                <a:spcPct val="60000"/>
              </a:lnSpc>
              <a:spcBef>
                <a:spcPct val="50000"/>
              </a:spcBef>
            </a:pPr>
            <a:r>
              <a:rPr lang="it-IT" sz="1600" b="1"/>
              <a:t>Rete</a:t>
            </a:r>
          </a:p>
          <a:p>
            <a:pPr>
              <a:lnSpc>
                <a:spcPct val="60000"/>
              </a:lnSpc>
              <a:spcBef>
                <a:spcPct val="50000"/>
              </a:spcBef>
            </a:pPr>
            <a:r>
              <a:rPr lang="it-IT" sz="1600" b="1"/>
              <a:t>del cliente</a:t>
            </a:r>
            <a:endParaRPr lang="it-IT"/>
          </a:p>
        </p:txBody>
      </p:sp>
      <p:sp>
        <p:nvSpPr>
          <p:cNvPr id="500744" name="Text Box 8"/>
          <p:cNvSpPr txBox="1">
            <a:spLocks noChangeArrowheads="1"/>
          </p:cNvSpPr>
          <p:nvPr/>
        </p:nvSpPr>
        <p:spPr bwMode="auto">
          <a:xfrm>
            <a:off x="4810125" y="1428750"/>
            <a:ext cx="1054100" cy="261938"/>
          </a:xfrm>
          <a:prstGeom prst="rect">
            <a:avLst/>
          </a:prstGeom>
          <a:solidFill>
            <a:schemeClr val="bg1"/>
          </a:solidFill>
          <a:ln w="9525">
            <a:noFill/>
            <a:miter lim="800000"/>
            <a:headEnd/>
            <a:tailEnd/>
          </a:ln>
          <a:effectLst/>
        </p:spPr>
        <p:txBody>
          <a:bodyPr>
            <a:spAutoFit/>
          </a:bodyPr>
          <a:lstStyle/>
          <a:p>
            <a:pPr>
              <a:lnSpc>
                <a:spcPct val="60000"/>
              </a:lnSpc>
              <a:spcBef>
                <a:spcPct val="50000"/>
              </a:spcBef>
            </a:pPr>
            <a:r>
              <a:rPr lang="it-IT" sz="1600" b="1"/>
              <a:t>Legenda</a:t>
            </a:r>
            <a:endParaRPr lang="it-IT"/>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r>
              <a:rPr lang="en-US" altLang="it-IT"/>
              <a:t>4-</a:t>
            </a:r>
            <a:fld id="{3A6C6422-8D6F-49BB-9B06-AE67BB8A7F51}" type="slidenum">
              <a:rPr lang="en-US" altLang="it-IT"/>
              <a:pPr/>
              <a:t>121</a:t>
            </a:fld>
            <a:endParaRPr lang="en-US" altLang="it-IT"/>
          </a:p>
        </p:txBody>
      </p:sp>
      <p:sp>
        <p:nvSpPr>
          <p:cNvPr id="501762" name="Rectangle 2"/>
          <p:cNvSpPr>
            <a:spLocks noGrp="1" noChangeArrowheads="1"/>
          </p:cNvSpPr>
          <p:nvPr>
            <p:ph type="title"/>
          </p:nvPr>
        </p:nvSpPr>
        <p:spPr/>
        <p:txBody>
          <a:bodyPr/>
          <a:lstStyle/>
          <a:p>
            <a:r>
              <a:rPr lang="it-IT" altLang="ja-JP" sz="3200">
                <a:ea typeface="ＭＳ Ｐゴシック" charset="-128"/>
              </a:rPr>
              <a:t>Politiche d’instradamento</a:t>
            </a:r>
            <a:r>
              <a:rPr lang="en-US" sz="3200"/>
              <a:t> BGP (2)</a:t>
            </a:r>
          </a:p>
        </p:txBody>
      </p:sp>
      <p:graphicFrame>
        <p:nvGraphicFramePr>
          <p:cNvPr id="501763" name="Object 3"/>
          <p:cNvGraphicFramePr>
            <a:graphicFrameLocks noChangeAspect="1"/>
          </p:cNvGraphicFramePr>
          <p:nvPr>
            <p:ph type="body" idx="1"/>
          </p:nvPr>
        </p:nvGraphicFramePr>
        <p:xfrm>
          <a:off x="476250" y="1123950"/>
          <a:ext cx="7539038" cy="3048000"/>
        </p:xfrm>
        <a:graphic>
          <a:graphicData uri="http://schemas.openxmlformats.org/presentationml/2006/ole">
            <p:oleObj spid="_x0000_s501763" name="Picture" r:id="rId4" imgW="5372280" imgH="2171880" progId="Word.Picture.8">
              <p:embed/>
            </p:oleObj>
          </a:graphicData>
        </a:graphic>
      </p:graphicFrame>
      <p:sp>
        <p:nvSpPr>
          <p:cNvPr id="501764" name="Rectangle 4"/>
          <p:cNvSpPr>
            <a:spLocks noChangeArrowheads="1"/>
          </p:cNvSpPr>
          <p:nvPr/>
        </p:nvSpPr>
        <p:spPr bwMode="auto">
          <a:xfrm>
            <a:off x="1181100" y="3581400"/>
            <a:ext cx="4876800" cy="381000"/>
          </a:xfrm>
          <a:prstGeom prst="rect">
            <a:avLst/>
          </a:prstGeom>
          <a:solidFill>
            <a:schemeClr val="bg1"/>
          </a:solidFill>
          <a:ln w="9525">
            <a:noFill/>
            <a:miter lim="800000"/>
            <a:headEnd/>
            <a:tailEnd/>
          </a:ln>
          <a:effectLst/>
        </p:spPr>
        <p:txBody>
          <a:bodyPr wrap="none" anchor="ctr"/>
          <a:lstStyle/>
          <a:p>
            <a:endParaRPr lang="it-IT"/>
          </a:p>
        </p:txBody>
      </p:sp>
      <p:sp>
        <p:nvSpPr>
          <p:cNvPr id="501765" name="Rectangle 5"/>
          <p:cNvSpPr>
            <a:spLocks noChangeArrowheads="1"/>
          </p:cNvSpPr>
          <p:nvPr/>
        </p:nvSpPr>
        <p:spPr bwMode="auto">
          <a:xfrm>
            <a:off x="355600" y="3643313"/>
            <a:ext cx="8229600" cy="2782887"/>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r"/>
            </a:pPr>
            <a:r>
              <a:rPr lang="it-IT" sz="2400"/>
              <a:t>A annuncia a B del percorso AW.</a:t>
            </a:r>
          </a:p>
          <a:p>
            <a:pPr marL="342900" indent="-342900">
              <a:spcBef>
                <a:spcPct val="20000"/>
              </a:spcBef>
              <a:buClr>
                <a:schemeClr val="accent2"/>
              </a:buClr>
              <a:buSzPct val="85000"/>
              <a:buFont typeface="Wingdings" pitchFamily="2" charset="2"/>
              <a:buChar char="r"/>
            </a:pPr>
            <a:r>
              <a:rPr lang="it-IT" sz="2400"/>
              <a:t>B annuncia a X del percorso BAW. </a:t>
            </a:r>
            <a:endParaRPr lang="it-IT" sz="2400">
              <a:solidFill>
                <a:srgbClr val="FF0000"/>
              </a:solidFill>
            </a:endParaRPr>
          </a:p>
          <a:p>
            <a:pPr marL="342900" indent="-342900">
              <a:spcBef>
                <a:spcPct val="20000"/>
              </a:spcBef>
              <a:buClr>
                <a:schemeClr val="accent2"/>
              </a:buClr>
              <a:buSzPct val="85000"/>
              <a:buFont typeface="Wingdings" pitchFamily="2" charset="2"/>
              <a:buChar char="r"/>
            </a:pPr>
            <a:r>
              <a:rPr lang="it-IT" sz="2400"/>
              <a:t>B deve annunciare a C del percorso BAW?</a:t>
            </a:r>
          </a:p>
          <a:p>
            <a:pPr marL="742950" lvl="1" indent="-285750">
              <a:spcBef>
                <a:spcPct val="20000"/>
              </a:spcBef>
              <a:buClr>
                <a:schemeClr val="accent2"/>
              </a:buClr>
              <a:buSzPct val="75000"/>
              <a:buFont typeface="Wingdings" pitchFamily="2" charset="2"/>
              <a:buChar char="m"/>
            </a:pPr>
            <a:r>
              <a:rPr lang="it-IT" sz="2000"/>
              <a:t>Certo che no! B non ha nessun “interesse” nella rotta CBAW poiché né W né C sono clienti di B</a:t>
            </a:r>
          </a:p>
          <a:p>
            <a:pPr marL="742950" lvl="1" indent="-285750">
              <a:spcBef>
                <a:spcPct val="20000"/>
              </a:spcBef>
              <a:buClr>
                <a:schemeClr val="accent2"/>
              </a:buClr>
              <a:buSzPct val="75000"/>
              <a:buFont typeface="Wingdings" pitchFamily="2" charset="2"/>
              <a:buChar char="m"/>
            </a:pPr>
            <a:r>
              <a:rPr lang="it-IT" sz="2000"/>
              <a:t>B vuole costringere C ad instradare verso W attraverso A</a:t>
            </a:r>
          </a:p>
          <a:p>
            <a:pPr marL="742950" lvl="1" indent="-285750">
              <a:spcBef>
                <a:spcPct val="20000"/>
              </a:spcBef>
              <a:buClr>
                <a:schemeClr val="accent2"/>
              </a:buClr>
              <a:buSzPct val="75000"/>
              <a:buFont typeface="Wingdings" pitchFamily="2" charset="2"/>
              <a:buChar char="m"/>
            </a:pPr>
            <a:r>
              <a:rPr lang="it-IT" sz="2000"/>
              <a:t>B vuole instradare </a:t>
            </a:r>
            <a:r>
              <a:rPr lang="it-IT" sz="2000" i="1">
                <a:solidFill>
                  <a:srgbClr val="FF0000"/>
                </a:solidFill>
              </a:rPr>
              <a:t>solo </a:t>
            </a:r>
            <a:r>
              <a:rPr lang="it-IT" sz="2000"/>
              <a:t>da/verso i suoi clienti!</a:t>
            </a:r>
            <a:endParaRPr lang="en-US" sz="2400"/>
          </a:p>
          <a:p>
            <a:pPr marL="342900" indent="-342900">
              <a:spcBef>
                <a:spcPct val="20000"/>
              </a:spcBef>
              <a:buClr>
                <a:schemeClr val="accent2"/>
              </a:buClr>
              <a:buSzPct val="85000"/>
              <a:buFont typeface="Wingdings" pitchFamily="2" charset="2"/>
              <a:buChar char="r"/>
            </a:pPr>
            <a:endParaRPr lang="en-US" sz="2400"/>
          </a:p>
        </p:txBody>
      </p:sp>
      <p:sp>
        <p:nvSpPr>
          <p:cNvPr id="501766" name="Text Box 6"/>
          <p:cNvSpPr txBox="1">
            <a:spLocks noChangeArrowheads="1"/>
          </p:cNvSpPr>
          <p:nvPr/>
        </p:nvSpPr>
        <p:spPr bwMode="auto">
          <a:xfrm>
            <a:off x="6873875" y="1444625"/>
            <a:ext cx="1625600" cy="573088"/>
          </a:xfrm>
          <a:prstGeom prst="rect">
            <a:avLst/>
          </a:prstGeom>
          <a:solidFill>
            <a:schemeClr val="bg1"/>
          </a:solidFill>
          <a:ln w="9525">
            <a:noFill/>
            <a:miter lim="800000"/>
            <a:headEnd/>
            <a:tailEnd/>
          </a:ln>
          <a:effectLst/>
        </p:spPr>
        <p:txBody>
          <a:bodyPr>
            <a:spAutoFit/>
          </a:bodyPr>
          <a:lstStyle/>
          <a:p>
            <a:pPr>
              <a:lnSpc>
                <a:spcPct val="60000"/>
              </a:lnSpc>
              <a:spcBef>
                <a:spcPct val="50000"/>
              </a:spcBef>
            </a:pPr>
            <a:r>
              <a:rPr lang="it-IT" sz="1600" b="1"/>
              <a:t>Rete</a:t>
            </a:r>
          </a:p>
          <a:p>
            <a:pPr>
              <a:lnSpc>
                <a:spcPct val="60000"/>
              </a:lnSpc>
              <a:spcBef>
                <a:spcPct val="50000"/>
              </a:spcBef>
            </a:pPr>
            <a:r>
              <a:rPr lang="it-IT" sz="1600" b="1"/>
              <a:t>del provider</a:t>
            </a:r>
            <a:endParaRPr lang="it-IT"/>
          </a:p>
        </p:txBody>
      </p:sp>
      <p:sp>
        <p:nvSpPr>
          <p:cNvPr id="501767" name="Text Box 7"/>
          <p:cNvSpPr txBox="1">
            <a:spLocks noChangeArrowheads="1"/>
          </p:cNvSpPr>
          <p:nvPr/>
        </p:nvSpPr>
        <p:spPr bwMode="auto">
          <a:xfrm>
            <a:off x="6889750" y="2381250"/>
            <a:ext cx="1625600" cy="573088"/>
          </a:xfrm>
          <a:prstGeom prst="rect">
            <a:avLst/>
          </a:prstGeom>
          <a:solidFill>
            <a:schemeClr val="bg1"/>
          </a:solidFill>
          <a:ln w="9525">
            <a:noFill/>
            <a:miter lim="800000"/>
            <a:headEnd/>
            <a:tailEnd/>
          </a:ln>
          <a:effectLst/>
        </p:spPr>
        <p:txBody>
          <a:bodyPr>
            <a:spAutoFit/>
          </a:bodyPr>
          <a:lstStyle/>
          <a:p>
            <a:pPr>
              <a:lnSpc>
                <a:spcPct val="60000"/>
              </a:lnSpc>
              <a:spcBef>
                <a:spcPct val="50000"/>
              </a:spcBef>
            </a:pPr>
            <a:r>
              <a:rPr lang="it-IT" sz="1600" b="1"/>
              <a:t>Rete</a:t>
            </a:r>
          </a:p>
          <a:p>
            <a:pPr>
              <a:lnSpc>
                <a:spcPct val="60000"/>
              </a:lnSpc>
              <a:spcBef>
                <a:spcPct val="50000"/>
              </a:spcBef>
            </a:pPr>
            <a:r>
              <a:rPr lang="it-IT" sz="1600" b="1"/>
              <a:t>del cliente</a:t>
            </a:r>
            <a:endParaRPr lang="it-IT"/>
          </a:p>
        </p:txBody>
      </p:sp>
      <p:sp>
        <p:nvSpPr>
          <p:cNvPr id="501768" name="Text Box 8"/>
          <p:cNvSpPr txBox="1">
            <a:spLocks noChangeArrowheads="1"/>
          </p:cNvSpPr>
          <p:nvPr/>
        </p:nvSpPr>
        <p:spPr bwMode="auto">
          <a:xfrm>
            <a:off x="4810125" y="1428750"/>
            <a:ext cx="1054100" cy="261938"/>
          </a:xfrm>
          <a:prstGeom prst="rect">
            <a:avLst/>
          </a:prstGeom>
          <a:solidFill>
            <a:schemeClr val="bg1"/>
          </a:solidFill>
          <a:ln w="9525">
            <a:noFill/>
            <a:miter lim="800000"/>
            <a:headEnd/>
            <a:tailEnd/>
          </a:ln>
          <a:effectLst/>
        </p:spPr>
        <p:txBody>
          <a:bodyPr>
            <a:spAutoFit/>
          </a:bodyPr>
          <a:lstStyle/>
          <a:p>
            <a:pPr>
              <a:lnSpc>
                <a:spcPct val="60000"/>
              </a:lnSpc>
              <a:spcBef>
                <a:spcPct val="50000"/>
              </a:spcBef>
            </a:pPr>
            <a:r>
              <a:rPr lang="it-IT" sz="1600" b="1"/>
              <a:t>Legenda</a:t>
            </a:r>
            <a:endParaRPr lang="it-IT"/>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29DF4E2D-06F8-40C7-BC60-4FE3A8AC6B44}" type="slidenum">
              <a:rPr lang="en-US" altLang="it-IT"/>
              <a:pPr/>
              <a:t>122</a:t>
            </a:fld>
            <a:endParaRPr lang="en-US" altLang="it-IT"/>
          </a:p>
        </p:txBody>
      </p:sp>
      <p:sp>
        <p:nvSpPr>
          <p:cNvPr id="504834" name="Rectangle 2"/>
          <p:cNvSpPr>
            <a:spLocks noGrp="1" noChangeArrowheads="1"/>
          </p:cNvSpPr>
          <p:nvPr>
            <p:ph type="title"/>
          </p:nvPr>
        </p:nvSpPr>
        <p:spPr/>
        <p:txBody>
          <a:bodyPr/>
          <a:lstStyle/>
          <a:p>
            <a:pPr algn="ctr"/>
            <a:r>
              <a:rPr lang="it-IT" sz="2800"/>
              <a:t>Perché i protocolli d’instradamento inter-AS sono diversi da quelli intra-AS?</a:t>
            </a:r>
            <a:r>
              <a:rPr lang="en-US">
                <a:solidFill>
                  <a:srgbClr val="FF0000"/>
                </a:solidFill>
              </a:rPr>
              <a:t> </a:t>
            </a:r>
            <a:endParaRPr lang="en-US"/>
          </a:p>
        </p:txBody>
      </p:sp>
      <p:sp>
        <p:nvSpPr>
          <p:cNvPr id="504835" name="Rectangle 3"/>
          <p:cNvSpPr>
            <a:spLocks noGrp="1" noChangeArrowheads="1"/>
          </p:cNvSpPr>
          <p:nvPr>
            <p:ph type="body" idx="1"/>
          </p:nvPr>
        </p:nvSpPr>
        <p:spPr>
          <a:xfrm>
            <a:off x="557213" y="1250950"/>
            <a:ext cx="8229600" cy="4572000"/>
          </a:xfrm>
        </p:spPr>
        <p:txBody>
          <a:bodyPr/>
          <a:lstStyle/>
          <a:p>
            <a:pPr>
              <a:lnSpc>
                <a:spcPct val="90000"/>
              </a:lnSpc>
              <a:buFont typeface="ZapfDingbats" pitchFamily="82" charset="2"/>
              <a:buNone/>
            </a:pPr>
            <a:r>
              <a:rPr lang="it-IT" sz="2400" dirty="0">
                <a:solidFill>
                  <a:srgbClr val="FF0000"/>
                </a:solidFill>
              </a:rPr>
              <a:t>Politiche:</a:t>
            </a:r>
            <a:r>
              <a:rPr lang="it-IT" sz="2400" dirty="0"/>
              <a:t> </a:t>
            </a:r>
          </a:p>
          <a:p>
            <a:pPr>
              <a:lnSpc>
                <a:spcPct val="90000"/>
              </a:lnSpc>
              <a:buFont typeface="Wingdings" pitchFamily="2" charset="2"/>
              <a:buChar char="r"/>
            </a:pPr>
            <a:r>
              <a:rPr lang="it-IT" sz="2200" dirty="0" err="1"/>
              <a:t>Inter-AS</a:t>
            </a:r>
            <a:r>
              <a:rPr lang="it-IT" sz="2200" dirty="0"/>
              <a:t>: il controllo amministrativo desidera avere il controllo su come il traffico viene instradato e su chi instrada attraverso le sue reti.</a:t>
            </a:r>
            <a:endParaRPr lang="it-IT" sz="2200" dirty="0">
              <a:solidFill>
                <a:srgbClr val="FF0000"/>
              </a:solidFill>
            </a:endParaRPr>
          </a:p>
          <a:p>
            <a:pPr>
              <a:lnSpc>
                <a:spcPct val="90000"/>
              </a:lnSpc>
              <a:buFont typeface="Wingdings" pitchFamily="2" charset="2"/>
              <a:buChar char="r"/>
            </a:pPr>
            <a:r>
              <a:rPr lang="it-IT" sz="2200" dirty="0" err="1"/>
              <a:t>Intra-AS</a:t>
            </a:r>
            <a:r>
              <a:rPr lang="it-IT" sz="2200" dirty="0"/>
              <a:t>: unico controllo amministrativo, e di conseguenza le questioni di politica hanno un ruolo molto meno importante nello scegliere le rotte interne al sistema</a:t>
            </a:r>
            <a:endParaRPr lang="it-IT" sz="2400" dirty="0"/>
          </a:p>
          <a:p>
            <a:pPr>
              <a:lnSpc>
                <a:spcPct val="90000"/>
              </a:lnSpc>
              <a:buFont typeface="ZapfDingbats" pitchFamily="82" charset="2"/>
              <a:buNone/>
            </a:pPr>
            <a:r>
              <a:rPr lang="it-IT" sz="2400" dirty="0">
                <a:solidFill>
                  <a:srgbClr val="FF0000"/>
                </a:solidFill>
              </a:rPr>
              <a:t>Scala:</a:t>
            </a:r>
            <a:endParaRPr lang="it-IT" sz="2400" dirty="0"/>
          </a:p>
          <a:p>
            <a:pPr>
              <a:lnSpc>
                <a:spcPct val="90000"/>
              </a:lnSpc>
              <a:buFont typeface="Wingdings" pitchFamily="2" charset="2"/>
              <a:buChar char="r"/>
            </a:pPr>
            <a:r>
              <a:rPr lang="it-IT" sz="2200" dirty="0"/>
              <a:t>L’instradamento gerarchico fa “risparmiare” sulle tabelle d’instradamento, e riduce il traffico dovuto al loro aggiornamento</a:t>
            </a:r>
            <a:endParaRPr lang="it-IT" sz="2400" dirty="0"/>
          </a:p>
          <a:p>
            <a:pPr>
              <a:lnSpc>
                <a:spcPct val="90000"/>
              </a:lnSpc>
              <a:buFont typeface="ZapfDingbats" pitchFamily="82" charset="2"/>
              <a:buNone/>
            </a:pPr>
            <a:r>
              <a:rPr lang="it-IT" sz="2400" dirty="0">
                <a:solidFill>
                  <a:srgbClr val="FF0000"/>
                </a:solidFill>
              </a:rPr>
              <a:t>Prestazioni:</a:t>
            </a:r>
            <a:r>
              <a:rPr lang="en-US" sz="2400" dirty="0"/>
              <a:t> </a:t>
            </a:r>
          </a:p>
          <a:p>
            <a:pPr>
              <a:lnSpc>
                <a:spcPct val="90000"/>
              </a:lnSpc>
              <a:buFont typeface="Wingdings" pitchFamily="2" charset="2"/>
              <a:buChar char="r"/>
            </a:pPr>
            <a:r>
              <a:rPr lang="it-IT" sz="2200" dirty="0" err="1"/>
              <a:t>Intra-AS</a:t>
            </a:r>
            <a:r>
              <a:rPr lang="it-IT" sz="2200" dirty="0"/>
              <a:t>: orientato alle prestazioni</a:t>
            </a:r>
          </a:p>
          <a:p>
            <a:pPr>
              <a:lnSpc>
                <a:spcPct val="90000"/>
              </a:lnSpc>
              <a:buFont typeface="Wingdings" pitchFamily="2" charset="2"/>
              <a:buChar char="r"/>
            </a:pPr>
            <a:r>
              <a:rPr lang="it-IT" sz="2200" dirty="0" err="1"/>
              <a:t>Inter-AS</a:t>
            </a:r>
            <a:r>
              <a:rPr lang="it-IT" sz="2200" dirty="0"/>
              <a:t>: le politiche possono prevalere sulle prestazioni</a:t>
            </a:r>
            <a:endParaRPr lang="en-US" sz="2400"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E6D08865-16AF-449F-A4FA-14A4CC2C3757}" type="slidenum">
              <a:rPr lang="en-US" altLang="it-IT"/>
              <a:pPr/>
              <a:t>123</a:t>
            </a:fld>
            <a:endParaRPr lang="en-US" altLang="it-IT"/>
          </a:p>
        </p:txBody>
      </p:sp>
      <p:sp>
        <p:nvSpPr>
          <p:cNvPr id="528390" name="Rectangle 6"/>
          <p:cNvSpPr>
            <a:spLocks noGrp="1" noChangeArrowheads="1"/>
          </p:cNvSpPr>
          <p:nvPr>
            <p:ph type="title"/>
          </p:nvPr>
        </p:nvSpPr>
        <p:spPr>
          <a:noFill/>
          <a:ln/>
        </p:spPr>
        <p:txBody>
          <a:bodyPr/>
          <a:lstStyle/>
          <a:p>
            <a:r>
              <a:rPr lang="en-US" altLang="it-IT"/>
              <a:t>Capitolo 4: Livello di rete</a:t>
            </a:r>
          </a:p>
        </p:txBody>
      </p:sp>
      <p:sp>
        <p:nvSpPr>
          <p:cNvPr id="528392"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28394" name="Rectangle 10"/>
          <p:cNvSpPr>
            <a:spLocks noGrp="1" noChangeArrowheads="1"/>
          </p:cNvSpPr>
          <p:nvPr>
            <p:ph type="body" sz="half" idx="2"/>
          </p:nvPr>
        </p:nvSpPr>
        <p:spPr>
          <a:xfrm>
            <a:off x="4495800" y="1612900"/>
            <a:ext cx="3810000" cy="4648200"/>
          </a:xfrm>
          <a:noFill/>
          <a:ln/>
        </p:spPr>
        <p:txBody>
          <a:bodyPr/>
          <a:lstStyle/>
          <a:p>
            <a:pPr>
              <a:lnSpc>
                <a:spcPct val="90000"/>
              </a:lnSpc>
              <a:buFont typeface="ZapfDingbats" pitchFamily="82" charset="2"/>
              <a:buNone/>
            </a:pPr>
            <a:r>
              <a:rPr lang="it-IT" sz="2400">
                <a:solidFill>
                  <a:schemeClr val="accent2"/>
                </a:solidFill>
              </a:rPr>
              <a:t>4.5</a:t>
            </a:r>
            <a:r>
              <a:rPr lang="it-IT" sz="2000"/>
              <a:t> </a:t>
            </a:r>
            <a:r>
              <a:rPr lang="it-IT" sz="2400"/>
              <a:t>Algoritmi di instradamento</a:t>
            </a:r>
            <a:endParaRPr lang="it-IT" sz="2000"/>
          </a:p>
          <a:p>
            <a:pPr lvl="1">
              <a:lnSpc>
                <a:spcPct val="90000"/>
              </a:lnSpc>
              <a:buFont typeface="Wingdings" pitchFamily="2" charset="2"/>
              <a:buChar char="m"/>
            </a:pPr>
            <a:r>
              <a:rPr lang="it-IT" sz="2000"/>
              <a:t>Stato del collegamento</a:t>
            </a:r>
            <a:endParaRPr lang="it-IT" sz="2000">
              <a:solidFill>
                <a:srgbClr val="FF0000"/>
              </a:solidFill>
            </a:endParaRP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endParaRPr lang="it-IT" sz="2000">
              <a:solidFill>
                <a:srgbClr val="FF0000"/>
              </a:solidFill>
            </a:endParaRPr>
          </a:p>
          <a:p>
            <a:pPr>
              <a:lnSpc>
                <a:spcPct val="90000"/>
              </a:lnSpc>
              <a:buFont typeface="ZapfDingbats" pitchFamily="82" charset="2"/>
              <a:buNone/>
            </a:pPr>
            <a:r>
              <a:rPr lang="it-IT" sz="2400">
                <a:solidFill>
                  <a:schemeClr val="accent2"/>
                </a:solidFill>
              </a:rPr>
              <a:t>4.6</a:t>
            </a:r>
            <a:r>
              <a:rPr lang="it-IT" sz="2000"/>
              <a:t> </a:t>
            </a:r>
            <a:r>
              <a:rPr lang="it-IT" sz="2400"/>
              <a:t>Instradamento in Internet</a:t>
            </a:r>
            <a:endParaRPr lang="it-IT" sz="20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endParaRPr lang="it-IT" sz="2000">
              <a:solidFill>
                <a:srgbClr val="FF0000"/>
              </a:solidFill>
            </a:endParaRP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rgbClr val="FF0000"/>
                </a:solidFill>
              </a:rPr>
              <a:t>4.7</a:t>
            </a:r>
            <a:r>
              <a:rPr lang="it-IT" sz="2000">
                <a:solidFill>
                  <a:srgbClr val="FF0000"/>
                </a:solidFill>
              </a:rPr>
              <a:t> </a:t>
            </a:r>
            <a:r>
              <a:rPr lang="it-IT" sz="2400">
                <a:solidFill>
                  <a:srgbClr val="FF0000"/>
                </a:solidFill>
              </a:rPr>
              <a:t>Instradamento broadcast e multicast</a:t>
            </a:r>
            <a:endParaRPr lang="it-IT" sz="2000">
              <a:solidFill>
                <a:srgbClr val="FF0000"/>
              </a:solidFill>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egnaposto numero diapositiva 5"/>
          <p:cNvSpPr>
            <a:spLocks noGrp="1"/>
          </p:cNvSpPr>
          <p:nvPr>
            <p:ph type="sldNum" sz="quarter" idx="12"/>
          </p:nvPr>
        </p:nvSpPr>
        <p:spPr/>
        <p:txBody>
          <a:bodyPr/>
          <a:lstStyle/>
          <a:p>
            <a:r>
              <a:rPr lang="en-US" altLang="it-IT"/>
              <a:t>4-</a:t>
            </a:r>
            <a:fld id="{056C75DF-97BB-49D9-87A9-D373E84436C7}" type="slidenum">
              <a:rPr lang="en-US" altLang="it-IT"/>
              <a:pPr/>
              <a:t>124</a:t>
            </a:fld>
            <a:endParaRPr lang="en-US" altLang="it-IT"/>
          </a:p>
        </p:txBody>
      </p:sp>
      <p:grpSp>
        <p:nvGrpSpPr>
          <p:cNvPr id="608359" name="Group 103"/>
          <p:cNvGrpSpPr>
            <a:grpSpLocks/>
          </p:cNvGrpSpPr>
          <p:nvPr/>
        </p:nvGrpSpPr>
        <p:grpSpPr bwMode="auto">
          <a:xfrm>
            <a:off x="917575" y="2679700"/>
            <a:ext cx="5691188" cy="2765425"/>
            <a:chOff x="651" y="1471"/>
            <a:chExt cx="3585" cy="1742"/>
          </a:xfrm>
        </p:grpSpPr>
        <p:sp>
          <p:nvSpPr>
            <p:cNvPr id="608346" name="AutoShape 90"/>
            <p:cNvSpPr>
              <a:spLocks noChangeArrowheads="1"/>
            </p:cNvSpPr>
            <p:nvPr/>
          </p:nvSpPr>
          <p:spPr bwMode="auto">
            <a:xfrm>
              <a:off x="651" y="1471"/>
              <a:ext cx="717" cy="329"/>
            </a:xfrm>
            <a:prstGeom prst="irregularSeal1">
              <a:avLst/>
            </a:prstGeom>
            <a:noFill/>
            <a:ln w="9525">
              <a:solidFill>
                <a:srgbClr val="FF0000"/>
              </a:solidFill>
              <a:miter lim="800000"/>
              <a:headEnd/>
              <a:tailEnd/>
            </a:ln>
            <a:effectLst/>
          </p:spPr>
          <p:txBody>
            <a:bodyPr wrap="none" anchor="ctr"/>
            <a:lstStyle/>
            <a:p>
              <a:endParaRPr lang="it-IT"/>
            </a:p>
          </p:txBody>
        </p:sp>
        <p:grpSp>
          <p:nvGrpSpPr>
            <p:cNvPr id="608358" name="Group 102"/>
            <p:cNvGrpSpPr>
              <a:grpSpLocks/>
            </p:cNvGrpSpPr>
            <p:nvPr/>
          </p:nvGrpSpPr>
          <p:grpSpPr bwMode="auto">
            <a:xfrm>
              <a:off x="714" y="1485"/>
              <a:ext cx="3522" cy="1728"/>
              <a:chOff x="535" y="738"/>
              <a:chExt cx="3522" cy="1728"/>
            </a:xfrm>
          </p:grpSpPr>
          <p:grpSp>
            <p:nvGrpSpPr>
              <p:cNvPr id="608258" name="Group 2"/>
              <p:cNvGrpSpPr>
                <a:grpSpLocks/>
              </p:cNvGrpSpPr>
              <p:nvPr/>
            </p:nvGrpSpPr>
            <p:grpSpPr bwMode="auto">
              <a:xfrm>
                <a:off x="1248" y="832"/>
                <a:ext cx="316" cy="212"/>
                <a:chOff x="2089" y="1715"/>
                <a:chExt cx="316" cy="212"/>
              </a:xfrm>
            </p:grpSpPr>
            <p:sp>
              <p:nvSpPr>
                <p:cNvPr id="608259" name="Oval 3"/>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260" name="Line 4"/>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261" name="Line 5"/>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262" name="Rectangle 6"/>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263" name="Oval 7"/>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264" name="Group 8"/>
                <p:cNvGrpSpPr>
                  <a:grpSpLocks/>
                </p:cNvGrpSpPr>
                <p:nvPr/>
              </p:nvGrpSpPr>
              <p:grpSpPr bwMode="auto">
                <a:xfrm>
                  <a:off x="2116" y="1715"/>
                  <a:ext cx="254" cy="212"/>
                  <a:chOff x="2929" y="2459"/>
                  <a:chExt cx="257" cy="212"/>
                </a:xfrm>
              </p:grpSpPr>
              <p:sp>
                <p:nvSpPr>
                  <p:cNvPr id="608265" name="Rectangle 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266" name="Text Box 10"/>
                  <p:cNvSpPr txBox="1">
                    <a:spLocks noChangeArrowheads="1"/>
                  </p:cNvSpPr>
                  <p:nvPr/>
                </p:nvSpPr>
                <p:spPr bwMode="auto">
                  <a:xfrm>
                    <a:off x="2929" y="2459"/>
                    <a:ext cx="257" cy="212"/>
                  </a:xfrm>
                  <a:prstGeom prst="rect">
                    <a:avLst/>
                  </a:prstGeom>
                  <a:noFill/>
                  <a:ln w="9525">
                    <a:noFill/>
                    <a:miter lim="800000"/>
                    <a:headEnd/>
                    <a:tailEnd/>
                  </a:ln>
                  <a:effectLst/>
                </p:spPr>
                <p:txBody>
                  <a:bodyPr wrap="none">
                    <a:spAutoFit/>
                  </a:bodyPr>
                  <a:lstStyle/>
                  <a:p>
                    <a:pPr algn="ctr"/>
                    <a:r>
                      <a:rPr lang="en-US" altLang="it-IT" sz="1600"/>
                      <a:t>R1</a:t>
                    </a:r>
                    <a:endParaRPr lang="en-US" altLang="it-IT" sz="1600">
                      <a:latin typeface="Times New Roman" pitchFamily="18" charset="0"/>
                    </a:endParaRPr>
                  </a:p>
                </p:txBody>
              </p:sp>
            </p:grpSp>
          </p:grpSp>
          <p:grpSp>
            <p:nvGrpSpPr>
              <p:cNvPr id="608268" name="Group 12"/>
              <p:cNvGrpSpPr>
                <a:grpSpLocks/>
              </p:cNvGrpSpPr>
              <p:nvPr/>
            </p:nvGrpSpPr>
            <p:grpSpPr bwMode="auto">
              <a:xfrm>
                <a:off x="1248" y="1238"/>
                <a:ext cx="316" cy="212"/>
                <a:chOff x="2089" y="1715"/>
                <a:chExt cx="316" cy="212"/>
              </a:xfrm>
            </p:grpSpPr>
            <p:sp>
              <p:nvSpPr>
                <p:cNvPr id="608269" name="Oval 13"/>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270" name="Line 14"/>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271" name="Line 15"/>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272" name="Rectangle 16"/>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273" name="Oval 17"/>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274" name="Group 18"/>
                <p:cNvGrpSpPr>
                  <a:grpSpLocks/>
                </p:cNvGrpSpPr>
                <p:nvPr/>
              </p:nvGrpSpPr>
              <p:grpSpPr bwMode="auto">
                <a:xfrm>
                  <a:off x="2106" y="1715"/>
                  <a:ext cx="275" cy="212"/>
                  <a:chOff x="2919" y="2459"/>
                  <a:chExt cx="278" cy="212"/>
                </a:xfrm>
              </p:grpSpPr>
              <p:sp>
                <p:nvSpPr>
                  <p:cNvPr id="608275" name="Rectangle 1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276" name="Text Box 20"/>
                  <p:cNvSpPr txBox="1">
                    <a:spLocks noChangeArrowheads="1"/>
                  </p:cNvSpPr>
                  <p:nvPr/>
                </p:nvSpPr>
                <p:spPr bwMode="auto">
                  <a:xfrm>
                    <a:off x="2919" y="2459"/>
                    <a:ext cx="278" cy="212"/>
                  </a:xfrm>
                  <a:prstGeom prst="rect">
                    <a:avLst/>
                  </a:prstGeom>
                  <a:noFill/>
                  <a:ln w="9525">
                    <a:noFill/>
                    <a:miter lim="800000"/>
                    <a:headEnd/>
                    <a:tailEnd/>
                  </a:ln>
                  <a:effectLst/>
                </p:spPr>
                <p:txBody>
                  <a:bodyPr wrap="none">
                    <a:spAutoFit/>
                  </a:bodyPr>
                  <a:lstStyle/>
                  <a:p>
                    <a:pPr algn="ctr"/>
                    <a:r>
                      <a:rPr lang="en-US" altLang="it-IT" sz="1600"/>
                      <a:t>R2</a:t>
                    </a:r>
                    <a:endParaRPr lang="en-US" altLang="it-IT" sz="1600">
                      <a:latin typeface="Times New Roman" pitchFamily="18" charset="0"/>
                    </a:endParaRPr>
                  </a:p>
                </p:txBody>
              </p:sp>
            </p:grpSp>
          </p:grpSp>
          <p:grpSp>
            <p:nvGrpSpPr>
              <p:cNvPr id="608277" name="Group 21"/>
              <p:cNvGrpSpPr>
                <a:grpSpLocks/>
              </p:cNvGrpSpPr>
              <p:nvPr/>
            </p:nvGrpSpPr>
            <p:grpSpPr bwMode="auto">
              <a:xfrm>
                <a:off x="912" y="1728"/>
                <a:ext cx="316" cy="212"/>
                <a:chOff x="2089" y="1715"/>
                <a:chExt cx="316" cy="212"/>
              </a:xfrm>
            </p:grpSpPr>
            <p:sp>
              <p:nvSpPr>
                <p:cNvPr id="608278" name="Oval 22"/>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279" name="Line 23"/>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280" name="Line 24"/>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281" name="Rectangle 25"/>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282" name="Oval 26"/>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283" name="Group 27"/>
                <p:cNvGrpSpPr>
                  <a:grpSpLocks/>
                </p:cNvGrpSpPr>
                <p:nvPr/>
              </p:nvGrpSpPr>
              <p:grpSpPr bwMode="auto">
                <a:xfrm>
                  <a:off x="2106" y="1715"/>
                  <a:ext cx="275" cy="212"/>
                  <a:chOff x="2919" y="2459"/>
                  <a:chExt cx="278" cy="212"/>
                </a:xfrm>
              </p:grpSpPr>
              <p:sp>
                <p:nvSpPr>
                  <p:cNvPr id="608284" name="Rectangle 2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285" name="Text Box 29"/>
                  <p:cNvSpPr txBox="1">
                    <a:spLocks noChangeArrowheads="1"/>
                  </p:cNvSpPr>
                  <p:nvPr/>
                </p:nvSpPr>
                <p:spPr bwMode="auto">
                  <a:xfrm>
                    <a:off x="2919" y="2459"/>
                    <a:ext cx="278" cy="212"/>
                  </a:xfrm>
                  <a:prstGeom prst="rect">
                    <a:avLst/>
                  </a:prstGeom>
                  <a:noFill/>
                  <a:ln w="9525">
                    <a:noFill/>
                    <a:miter lim="800000"/>
                    <a:headEnd/>
                    <a:tailEnd/>
                  </a:ln>
                  <a:effectLst/>
                </p:spPr>
                <p:txBody>
                  <a:bodyPr wrap="none">
                    <a:spAutoFit/>
                  </a:bodyPr>
                  <a:lstStyle/>
                  <a:p>
                    <a:pPr algn="ctr"/>
                    <a:r>
                      <a:rPr lang="en-US" altLang="it-IT" sz="1600"/>
                      <a:t>R3</a:t>
                    </a:r>
                    <a:endParaRPr lang="en-US" altLang="it-IT" sz="1600">
                      <a:latin typeface="Times New Roman" pitchFamily="18" charset="0"/>
                    </a:endParaRPr>
                  </a:p>
                </p:txBody>
              </p:sp>
            </p:grpSp>
          </p:grpSp>
          <p:grpSp>
            <p:nvGrpSpPr>
              <p:cNvPr id="608286" name="Group 30"/>
              <p:cNvGrpSpPr>
                <a:grpSpLocks/>
              </p:cNvGrpSpPr>
              <p:nvPr/>
            </p:nvGrpSpPr>
            <p:grpSpPr bwMode="auto">
              <a:xfrm>
                <a:off x="1581" y="1728"/>
                <a:ext cx="316" cy="212"/>
                <a:chOff x="2089" y="1715"/>
                <a:chExt cx="316" cy="212"/>
              </a:xfrm>
            </p:grpSpPr>
            <p:sp>
              <p:nvSpPr>
                <p:cNvPr id="608287" name="Oval 31"/>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288" name="Line 32"/>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289" name="Line 33"/>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290" name="Rectangle 34"/>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291" name="Oval 35"/>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292" name="Group 36"/>
                <p:cNvGrpSpPr>
                  <a:grpSpLocks/>
                </p:cNvGrpSpPr>
                <p:nvPr/>
              </p:nvGrpSpPr>
              <p:grpSpPr bwMode="auto">
                <a:xfrm>
                  <a:off x="2106" y="1715"/>
                  <a:ext cx="275" cy="212"/>
                  <a:chOff x="2919" y="2459"/>
                  <a:chExt cx="278" cy="212"/>
                </a:xfrm>
              </p:grpSpPr>
              <p:sp>
                <p:nvSpPr>
                  <p:cNvPr id="608293" name="Rectangle 3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294" name="Text Box 38"/>
                  <p:cNvSpPr txBox="1">
                    <a:spLocks noChangeArrowheads="1"/>
                  </p:cNvSpPr>
                  <p:nvPr/>
                </p:nvSpPr>
                <p:spPr bwMode="auto">
                  <a:xfrm>
                    <a:off x="2919" y="2459"/>
                    <a:ext cx="278" cy="212"/>
                  </a:xfrm>
                  <a:prstGeom prst="rect">
                    <a:avLst/>
                  </a:prstGeom>
                  <a:noFill/>
                  <a:ln w="9525">
                    <a:noFill/>
                    <a:miter lim="800000"/>
                    <a:headEnd/>
                    <a:tailEnd/>
                  </a:ln>
                  <a:effectLst/>
                </p:spPr>
                <p:txBody>
                  <a:bodyPr wrap="none">
                    <a:spAutoFit/>
                  </a:bodyPr>
                  <a:lstStyle/>
                  <a:p>
                    <a:pPr algn="ctr"/>
                    <a:r>
                      <a:rPr lang="en-US" altLang="it-IT" sz="1600"/>
                      <a:t>R4</a:t>
                    </a:r>
                    <a:endParaRPr lang="en-US" altLang="it-IT" sz="1600">
                      <a:latin typeface="Times New Roman" pitchFamily="18" charset="0"/>
                    </a:endParaRPr>
                  </a:p>
                </p:txBody>
              </p:sp>
            </p:grpSp>
          </p:grpSp>
          <p:sp>
            <p:nvSpPr>
              <p:cNvPr id="608295" name="Line 39"/>
              <p:cNvSpPr>
                <a:spLocks noChangeShapeType="1"/>
              </p:cNvSpPr>
              <p:nvPr/>
            </p:nvSpPr>
            <p:spPr bwMode="auto">
              <a:xfrm>
                <a:off x="1404" y="984"/>
                <a:ext cx="0" cy="274"/>
              </a:xfrm>
              <a:prstGeom prst="line">
                <a:avLst/>
              </a:prstGeom>
              <a:noFill/>
              <a:ln w="9525">
                <a:solidFill>
                  <a:schemeClr val="tx1"/>
                </a:solidFill>
                <a:round/>
                <a:headEnd/>
                <a:tailEnd/>
              </a:ln>
              <a:effectLst/>
            </p:spPr>
            <p:txBody>
              <a:bodyPr/>
              <a:lstStyle/>
              <a:p>
                <a:endParaRPr lang="it-IT"/>
              </a:p>
            </p:txBody>
          </p:sp>
          <p:sp>
            <p:nvSpPr>
              <p:cNvPr id="608296" name="Line 40"/>
              <p:cNvSpPr>
                <a:spLocks noChangeShapeType="1"/>
              </p:cNvSpPr>
              <p:nvPr/>
            </p:nvSpPr>
            <p:spPr bwMode="auto">
              <a:xfrm flipH="1">
                <a:off x="1097" y="1410"/>
                <a:ext cx="297" cy="325"/>
              </a:xfrm>
              <a:prstGeom prst="line">
                <a:avLst/>
              </a:prstGeom>
              <a:noFill/>
              <a:ln w="9525">
                <a:solidFill>
                  <a:schemeClr val="tx1"/>
                </a:solidFill>
                <a:round/>
                <a:headEnd/>
                <a:tailEnd/>
              </a:ln>
              <a:effectLst/>
            </p:spPr>
            <p:txBody>
              <a:bodyPr/>
              <a:lstStyle/>
              <a:p>
                <a:endParaRPr lang="it-IT"/>
              </a:p>
            </p:txBody>
          </p:sp>
          <p:sp>
            <p:nvSpPr>
              <p:cNvPr id="608297" name="Line 41"/>
              <p:cNvSpPr>
                <a:spLocks noChangeShapeType="1"/>
              </p:cNvSpPr>
              <p:nvPr/>
            </p:nvSpPr>
            <p:spPr bwMode="auto">
              <a:xfrm>
                <a:off x="1423" y="1416"/>
                <a:ext cx="297" cy="325"/>
              </a:xfrm>
              <a:prstGeom prst="line">
                <a:avLst/>
              </a:prstGeom>
              <a:noFill/>
              <a:ln w="9525">
                <a:solidFill>
                  <a:schemeClr val="tx1"/>
                </a:solidFill>
                <a:round/>
                <a:headEnd/>
                <a:tailEnd/>
              </a:ln>
              <a:effectLst/>
            </p:spPr>
            <p:txBody>
              <a:bodyPr/>
              <a:lstStyle/>
              <a:p>
                <a:endParaRPr lang="it-IT"/>
              </a:p>
            </p:txBody>
          </p:sp>
          <p:sp>
            <p:nvSpPr>
              <p:cNvPr id="608298" name="Text Box 42"/>
              <p:cNvSpPr txBox="1">
                <a:spLocks noChangeArrowheads="1"/>
              </p:cNvSpPr>
              <p:nvPr/>
            </p:nvSpPr>
            <p:spPr bwMode="auto">
              <a:xfrm>
                <a:off x="883" y="2062"/>
                <a:ext cx="940" cy="404"/>
              </a:xfrm>
              <a:prstGeom prst="rect">
                <a:avLst/>
              </a:prstGeom>
              <a:noFill/>
              <a:ln w="9525">
                <a:noFill/>
                <a:miter lim="800000"/>
                <a:headEnd/>
                <a:tailEnd/>
              </a:ln>
              <a:effectLst/>
            </p:spPr>
            <p:txBody>
              <a:bodyPr wrap="none">
                <a:spAutoFit/>
              </a:bodyPr>
              <a:lstStyle/>
              <a:p>
                <a:pPr algn="ctr" eaLnBrk="1" hangingPunct="1"/>
                <a:r>
                  <a:rPr lang="it-IT">
                    <a:latin typeface="Arial" charset="0"/>
                  </a:rPr>
                  <a:t>Duplicazione</a:t>
                </a:r>
              </a:p>
              <a:p>
                <a:pPr algn="ctr" eaLnBrk="1" hangingPunct="1"/>
                <a:r>
                  <a:rPr lang="it-IT">
                    <a:latin typeface="Arial" charset="0"/>
                  </a:rPr>
                  <a:t>di origine</a:t>
                </a:r>
              </a:p>
            </p:txBody>
          </p:sp>
          <p:sp>
            <p:nvSpPr>
              <p:cNvPr id="608299" name="Line 43"/>
              <p:cNvSpPr>
                <a:spLocks noChangeShapeType="1"/>
              </p:cNvSpPr>
              <p:nvPr/>
            </p:nvSpPr>
            <p:spPr bwMode="auto">
              <a:xfrm flipH="1">
                <a:off x="1442" y="1012"/>
                <a:ext cx="5" cy="240"/>
              </a:xfrm>
              <a:prstGeom prst="line">
                <a:avLst/>
              </a:prstGeom>
              <a:noFill/>
              <a:ln w="57150">
                <a:solidFill>
                  <a:schemeClr val="tx1"/>
                </a:solidFill>
                <a:round/>
                <a:headEnd/>
                <a:tailEnd type="triangle" w="med" len="med"/>
              </a:ln>
              <a:effectLst/>
            </p:spPr>
            <p:txBody>
              <a:bodyPr/>
              <a:lstStyle/>
              <a:p>
                <a:endParaRPr lang="it-IT"/>
              </a:p>
            </p:txBody>
          </p:sp>
          <p:sp>
            <p:nvSpPr>
              <p:cNvPr id="608300" name="Freeform 44"/>
              <p:cNvSpPr>
                <a:spLocks/>
              </p:cNvSpPr>
              <p:nvPr/>
            </p:nvSpPr>
            <p:spPr bwMode="auto">
              <a:xfrm>
                <a:off x="1510" y="1006"/>
                <a:ext cx="286" cy="744"/>
              </a:xfrm>
              <a:custGeom>
                <a:avLst/>
                <a:gdLst/>
                <a:ahLst/>
                <a:cxnLst>
                  <a:cxn ang="0">
                    <a:pos x="0" y="0"/>
                  </a:cxn>
                  <a:cxn ang="0">
                    <a:pos x="11" y="425"/>
                  </a:cxn>
                  <a:cxn ang="0">
                    <a:pos x="286" y="744"/>
                  </a:cxn>
                </a:cxnLst>
                <a:rect l="0" t="0" r="r" b="b"/>
                <a:pathLst>
                  <a:path w="286" h="744">
                    <a:moveTo>
                      <a:pt x="0" y="0"/>
                    </a:moveTo>
                    <a:lnTo>
                      <a:pt x="11" y="425"/>
                    </a:lnTo>
                    <a:lnTo>
                      <a:pt x="286" y="744"/>
                    </a:lnTo>
                  </a:path>
                </a:pathLst>
              </a:custGeom>
              <a:noFill/>
              <a:ln w="57150" cmpd="sng">
                <a:solidFill>
                  <a:schemeClr val="tx1"/>
                </a:solidFill>
                <a:round/>
                <a:headEnd type="none" w="med" len="med"/>
                <a:tailEnd type="triangle" w="med" len="med"/>
              </a:ln>
              <a:effectLst/>
            </p:spPr>
            <p:txBody>
              <a:bodyPr/>
              <a:lstStyle/>
              <a:p>
                <a:endParaRPr lang="it-IT"/>
              </a:p>
            </p:txBody>
          </p:sp>
          <p:sp>
            <p:nvSpPr>
              <p:cNvPr id="608301" name="Freeform 45"/>
              <p:cNvSpPr>
                <a:spLocks/>
              </p:cNvSpPr>
              <p:nvPr/>
            </p:nvSpPr>
            <p:spPr bwMode="auto">
              <a:xfrm flipH="1">
                <a:off x="1013" y="1001"/>
                <a:ext cx="286" cy="744"/>
              </a:xfrm>
              <a:custGeom>
                <a:avLst/>
                <a:gdLst/>
                <a:ahLst/>
                <a:cxnLst>
                  <a:cxn ang="0">
                    <a:pos x="0" y="0"/>
                  </a:cxn>
                  <a:cxn ang="0">
                    <a:pos x="11" y="425"/>
                  </a:cxn>
                  <a:cxn ang="0">
                    <a:pos x="286" y="744"/>
                  </a:cxn>
                </a:cxnLst>
                <a:rect l="0" t="0" r="r" b="b"/>
                <a:pathLst>
                  <a:path w="286" h="744">
                    <a:moveTo>
                      <a:pt x="0" y="0"/>
                    </a:moveTo>
                    <a:lnTo>
                      <a:pt x="11" y="425"/>
                    </a:lnTo>
                    <a:lnTo>
                      <a:pt x="286" y="744"/>
                    </a:lnTo>
                  </a:path>
                </a:pathLst>
              </a:custGeom>
              <a:noFill/>
              <a:ln w="57150" cmpd="sng">
                <a:solidFill>
                  <a:schemeClr val="tx1"/>
                </a:solidFill>
                <a:round/>
                <a:headEnd type="none" w="med" len="med"/>
                <a:tailEnd type="triangle" w="med" len="med"/>
              </a:ln>
              <a:effectLst/>
            </p:spPr>
            <p:txBody>
              <a:bodyPr/>
              <a:lstStyle/>
              <a:p>
                <a:endParaRPr lang="it-IT"/>
              </a:p>
            </p:txBody>
          </p:sp>
          <p:grpSp>
            <p:nvGrpSpPr>
              <p:cNvPr id="608302" name="Group 46"/>
              <p:cNvGrpSpPr>
                <a:grpSpLocks/>
              </p:cNvGrpSpPr>
              <p:nvPr/>
            </p:nvGrpSpPr>
            <p:grpSpPr bwMode="auto">
              <a:xfrm>
                <a:off x="2837" y="834"/>
                <a:ext cx="316" cy="212"/>
                <a:chOff x="2089" y="1715"/>
                <a:chExt cx="316" cy="212"/>
              </a:xfrm>
            </p:grpSpPr>
            <p:sp>
              <p:nvSpPr>
                <p:cNvPr id="608303" name="Oval 47"/>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304" name="Line 48"/>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305" name="Line 49"/>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306" name="Rectangle 50"/>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307" name="Oval 51"/>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308" name="Group 52"/>
                <p:cNvGrpSpPr>
                  <a:grpSpLocks/>
                </p:cNvGrpSpPr>
                <p:nvPr/>
              </p:nvGrpSpPr>
              <p:grpSpPr bwMode="auto">
                <a:xfrm>
                  <a:off x="2116" y="1715"/>
                  <a:ext cx="254" cy="212"/>
                  <a:chOff x="2929" y="2459"/>
                  <a:chExt cx="257" cy="212"/>
                </a:xfrm>
              </p:grpSpPr>
              <p:sp>
                <p:nvSpPr>
                  <p:cNvPr id="608309" name="Rectangle 5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310" name="Text Box 54"/>
                  <p:cNvSpPr txBox="1">
                    <a:spLocks noChangeArrowheads="1"/>
                  </p:cNvSpPr>
                  <p:nvPr/>
                </p:nvSpPr>
                <p:spPr bwMode="auto">
                  <a:xfrm>
                    <a:off x="2929" y="2459"/>
                    <a:ext cx="257" cy="212"/>
                  </a:xfrm>
                  <a:prstGeom prst="rect">
                    <a:avLst/>
                  </a:prstGeom>
                  <a:noFill/>
                  <a:ln w="9525">
                    <a:noFill/>
                    <a:miter lim="800000"/>
                    <a:headEnd/>
                    <a:tailEnd/>
                  </a:ln>
                  <a:effectLst/>
                </p:spPr>
                <p:txBody>
                  <a:bodyPr wrap="none">
                    <a:spAutoFit/>
                  </a:bodyPr>
                  <a:lstStyle/>
                  <a:p>
                    <a:pPr algn="ctr"/>
                    <a:r>
                      <a:rPr lang="en-US" altLang="it-IT" sz="1600"/>
                      <a:t>R1</a:t>
                    </a:r>
                    <a:endParaRPr lang="en-US" altLang="it-IT" sz="1600">
                      <a:latin typeface="Times New Roman" pitchFamily="18" charset="0"/>
                    </a:endParaRPr>
                  </a:p>
                </p:txBody>
              </p:sp>
            </p:grpSp>
          </p:grpSp>
          <p:grpSp>
            <p:nvGrpSpPr>
              <p:cNvPr id="608311" name="Group 55"/>
              <p:cNvGrpSpPr>
                <a:grpSpLocks/>
              </p:cNvGrpSpPr>
              <p:nvPr/>
            </p:nvGrpSpPr>
            <p:grpSpPr bwMode="auto">
              <a:xfrm>
                <a:off x="2837" y="1234"/>
                <a:ext cx="316" cy="212"/>
                <a:chOff x="2089" y="1715"/>
                <a:chExt cx="316" cy="212"/>
              </a:xfrm>
            </p:grpSpPr>
            <p:sp>
              <p:nvSpPr>
                <p:cNvPr id="608312" name="Oval 56"/>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313" name="Line 57"/>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314" name="Line 58"/>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315" name="Rectangle 59"/>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316" name="Oval 60"/>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317" name="Group 61"/>
                <p:cNvGrpSpPr>
                  <a:grpSpLocks/>
                </p:cNvGrpSpPr>
                <p:nvPr/>
              </p:nvGrpSpPr>
              <p:grpSpPr bwMode="auto">
                <a:xfrm>
                  <a:off x="2106" y="1715"/>
                  <a:ext cx="275" cy="212"/>
                  <a:chOff x="2919" y="2459"/>
                  <a:chExt cx="278" cy="212"/>
                </a:xfrm>
              </p:grpSpPr>
              <p:sp>
                <p:nvSpPr>
                  <p:cNvPr id="608318" name="Rectangle 6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319" name="Text Box 63"/>
                  <p:cNvSpPr txBox="1">
                    <a:spLocks noChangeArrowheads="1"/>
                  </p:cNvSpPr>
                  <p:nvPr/>
                </p:nvSpPr>
                <p:spPr bwMode="auto">
                  <a:xfrm>
                    <a:off x="2919" y="2459"/>
                    <a:ext cx="278" cy="212"/>
                  </a:xfrm>
                  <a:prstGeom prst="rect">
                    <a:avLst/>
                  </a:prstGeom>
                  <a:noFill/>
                  <a:ln w="9525">
                    <a:noFill/>
                    <a:miter lim="800000"/>
                    <a:headEnd/>
                    <a:tailEnd/>
                  </a:ln>
                  <a:effectLst/>
                </p:spPr>
                <p:txBody>
                  <a:bodyPr wrap="none">
                    <a:spAutoFit/>
                  </a:bodyPr>
                  <a:lstStyle/>
                  <a:p>
                    <a:pPr algn="ctr"/>
                    <a:r>
                      <a:rPr lang="en-US" altLang="it-IT" sz="1600"/>
                      <a:t>R2</a:t>
                    </a:r>
                    <a:endParaRPr lang="en-US" altLang="it-IT" sz="1600">
                      <a:latin typeface="Times New Roman" pitchFamily="18" charset="0"/>
                    </a:endParaRPr>
                  </a:p>
                </p:txBody>
              </p:sp>
            </p:grpSp>
          </p:grpSp>
          <p:grpSp>
            <p:nvGrpSpPr>
              <p:cNvPr id="608320" name="Group 64"/>
              <p:cNvGrpSpPr>
                <a:grpSpLocks/>
              </p:cNvGrpSpPr>
              <p:nvPr/>
            </p:nvGrpSpPr>
            <p:grpSpPr bwMode="auto">
              <a:xfrm>
                <a:off x="2501" y="1724"/>
                <a:ext cx="316" cy="212"/>
                <a:chOff x="2089" y="1715"/>
                <a:chExt cx="316" cy="212"/>
              </a:xfrm>
            </p:grpSpPr>
            <p:sp>
              <p:nvSpPr>
                <p:cNvPr id="608321" name="Oval 65"/>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322" name="Line 66"/>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323" name="Line 67"/>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324" name="Rectangle 68"/>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325" name="Oval 69"/>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326" name="Group 70"/>
                <p:cNvGrpSpPr>
                  <a:grpSpLocks/>
                </p:cNvGrpSpPr>
                <p:nvPr/>
              </p:nvGrpSpPr>
              <p:grpSpPr bwMode="auto">
                <a:xfrm>
                  <a:off x="2106" y="1715"/>
                  <a:ext cx="275" cy="212"/>
                  <a:chOff x="2919" y="2459"/>
                  <a:chExt cx="278" cy="212"/>
                </a:xfrm>
              </p:grpSpPr>
              <p:sp>
                <p:nvSpPr>
                  <p:cNvPr id="608327" name="Rectangle 7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328" name="Text Box 72"/>
                  <p:cNvSpPr txBox="1">
                    <a:spLocks noChangeArrowheads="1"/>
                  </p:cNvSpPr>
                  <p:nvPr/>
                </p:nvSpPr>
                <p:spPr bwMode="auto">
                  <a:xfrm>
                    <a:off x="2919" y="2459"/>
                    <a:ext cx="278" cy="212"/>
                  </a:xfrm>
                  <a:prstGeom prst="rect">
                    <a:avLst/>
                  </a:prstGeom>
                  <a:noFill/>
                  <a:ln w="9525">
                    <a:noFill/>
                    <a:miter lim="800000"/>
                    <a:headEnd/>
                    <a:tailEnd/>
                  </a:ln>
                  <a:effectLst/>
                </p:spPr>
                <p:txBody>
                  <a:bodyPr wrap="none">
                    <a:spAutoFit/>
                  </a:bodyPr>
                  <a:lstStyle/>
                  <a:p>
                    <a:pPr algn="ctr"/>
                    <a:r>
                      <a:rPr lang="en-US" altLang="it-IT" sz="1600"/>
                      <a:t>R3</a:t>
                    </a:r>
                    <a:endParaRPr lang="en-US" altLang="it-IT" sz="1600">
                      <a:latin typeface="Times New Roman" pitchFamily="18" charset="0"/>
                    </a:endParaRPr>
                  </a:p>
                </p:txBody>
              </p:sp>
            </p:grpSp>
          </p:grpSp>
          <p:grpSp>
            <p:nvGrpSpPr>
              <p:cNvPr id="608329" name="Group 73"/>
              <p:cNvGrpSpPr>
                <a:grpSpLocks/>
              </p:cNvGrpSpPr>
              <p:nvPr/>
            </p:nvGrpSpPr>
            <p:grpSpPr bwMode="auto">
              <a:xfrm>
                <a:off x="3170" y="1724"/>
                <a:ext cx="316" cy="212"/>
                <a:chOff x="2089" y="1715"/>
                <a:chExt cx="316" cy="212"/>
              </a:xfrm>
            </p:grpSpPr>
            <p:sp>
              <p:nvSpPr>
                <p:cNvPr id="608330" name="Oval 74"/>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08331" name="Line 75"/>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08332" name="Line 76"/>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08333" name="Rectangle 77"/>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08334" name="Oval 78"/>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08335" name="Group 79"/>
                <p:cNvGrpSpPr>
                  <a:grpSpLocks/>
                </p:cNvGrpSpPr>
                <p:nvPr/>
              </p:nvGrpSpPr>
              <p:grpSpPr bwMode="auto">
                <a:xfrm>
                  <a:off x="2106" y="1715"/>
                  <a:ext cx="275" cy="212"/>
                  <a:chOff x="2919" y="2459"/>
                  <a:chExt cx="278" cy="212"/>
                </a:xfrm>
              </p:grpSpPr>
              <p:sp>
                <p:nvSpPr>
                  <p:cNvPr id="608336" name="Rectangle 8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08337" name="Text Box 81"/>
                  <p:cNvSpPr txBox="1">
                    <a:spLocks noChangeArrowheads="1"/>
                  </p:cNvSpPr>
                  <p:nvPr/>
                </p:nvSpPr>
                <p:spPr bwMode="auto">
                  <a:xfrm>
                    <a:off x="2919" y="2459"/>
                    <a:ext cx="278" cy="212"/>
                  </a:xfrm>
                  <a:prstGeom prst="rect">
                    <a:avLst/>
                  </a:prstGeom>
                  <a:noFill/>
                  <a:ln w="9525">
                    <a:noFill/>
                    <a:miter lim="800000"/>
                    <a:headEnd/>
                    <a:tailEnd/>
                  </a:ln>
                  <a:effectLst/>
                </p:spPr>
                <p:txBody>
                  <a:bodyPr wrap="none">
                    <a:spAutoFit/>
                  </a:bodyPr>
                  <a:lstStyle/>
                  <a:p>
                    <a:pPr algn="ctr"/>
                    <a:r>
                      <a:rPr lang="en-US" altLang="it-IT" sz="1600"/>
                      <a:t>R4</a:t>
                    </a:r>
                    <a:endParaRPr lang="en-US" altLang="it-IT" sz="1600">
                      <a:latin typeface="Times New Roman" pitchFamily="18" charset="0"/>
                    </a:endParaRPr>
                  </a:p>
                </p:txBody>
              </p:sp>
            </p:grpSp>
          </p:grpSp>
          <p:sp>
            <p:nvSpPr>
              <p:cNvPr id="608338" name="Line 82"/>
              <p:cNvSpPr>
                <a:spLocks noChangeShapeType="1"/>
              </p:cNvSpPr>
              <p:nvPr/>
            </p:nvSpPr>
            <p:spPr bwMode="auto">
              <a:xfrm>
                <a:off x="2993" y="980"/>
                <a:ext cx="0" cy="274"/>
              </a:xfrm>
              <a:prstGeom prst="line">
                <a:avLst/>
              </a:prstGeom>
              <a:noFill/>
              <a:ln w="9525">
                <a:solidFill>
                  <a:schemeClr val="tx1"/>
                </a:solidFill>
                <a:round/>
                <a:headEnd/>
                <a:tailEnd/>
              </a:ln>
              <a:effectLst/>
            </p:spPr>
            <p:txBody>
              <a:bodyPr/>
              <a:lstStyle/>
              <a:p>
                <a:endParaRPr lang="it-IT"/>
              </a:p>
            </p:txBody>
          </p:sp>
          <p:sp>
            <p:nvSpPr>
              <p:cNvPr id="608339" name="Line 83"/>
              <p:cNvSpPr>
                <a:spLocks noChangeShapeType="1"/>
              </p:cNvSpPr>
              <p:nvPr/>
            </p:nvSpPr>
            <p:spPr bwMode="auto">
              <a:xfrm flipH="1">
                <a:off x="2686" y="1406"/>
                <a:ext cx="297" cy="325"/>
              </a:xfrm>
              <a:prstGeom prst="line">
                <a:avLst/>
              </a:prstGeom>
              <a:noFill/>
              <a:ln w="9525">
                <a:solidFill>
                  <a:schemeClr val="tx1"/>
                </a:solidFill>
                <a:round/>
                <a:headEnd/>
                <a:tailEnd/>
              </a:ln>
              <a:effectLst/>
            </p:spPr>
            <p:txBody>
              <a:bodyPr/>
              <a:lstStyle/>
              <a:p>
                <a:endParaRPr lang="it-IT"/>
              </a:p>
            </p:txBody>
          </p:sp>
          <p:sp>
            <p:nvSpPr>
              <p:cNvPr id="608340" name="Line 84"/>
              <p:cNvSpPr>
                <a:spLocks noChangeShapeType="1"/>
              </p:cNvSpPr>
              <p:nvPr/>
            </p:nvSpPr>
            <p:spPr bwMode="auto">
              <a:xfrm>
                <a:off x="3012" y="1412"/>
                <a:ext cx="297" cy="325"/>
              </a:xfrm>
              <a:prstGeom prst="line">
                <a:avLst/>
              </a:prstGeom>
              <a:noFill/>
              <a:ln w="9525">
                <a:solidFill>
                  <a:schemeClr val="tx1"/>
                </a:solidFill>
                <a:round/>
                <a:headEnd/>
                <a:tailEnd/>
              </a:ln>
              <a:effectLst/>
            </p:spPr>
            <p:txBody>
              <a:bodyPr/>
              <a:lstStyle/>
              <a:p>
                <a:endParaRPr lang="it-IT"/>
              </a:p>
            </p:txBody>
          </p:sp>
          <p:sp>
            <p:nvSpPr>
              <p:cNvPr id="608341" name="Text Box 85"/>
              <p:cNvSpPr txBox="1">
                <a:spLocks noChangeArrowheads="1"/>
              </p:cNvSpPr>
              <p:nvPr/>
            </p:nvSpPr>
            <p:spPr bwMode="auto">
              <a:xfrm>
                <a:off x="2731" y="2058"/>
                <a:ext cx="1109" cy="404"/>
              </a:xfrm>
              <a:prstGeom prst="rect">
                <a:avLst/>
              </a:prstGeom>
              <a:noFill/>
              <a:ln w="9525">
                <a:noFill/>
                <a:miter lim="800000"/>
                <a:headEnd/>
                <a:tailEnd/>
              </a:ln>
              <a:effectLst/>
            </p:spPr>
            <p:txBody>
              <a:bodyPr wrap="none">
                <a:spAutoFit/>
              </a:bodyPr>
              <a:lstStyle/>
              <a:p>
                <a:pPr algn="ctr" eaLnBrk="1" hangingPunct="1"/>
                <a:r>
                  <a:rPr lang="it-IT">
                    <a:latin typeface="Arial" charset="0"/>
                  </a:rPr>
                  <a:t>Duplicazione </a:t>
                </a:r>
              </a:p>
              <a:p>
                <a:pPr algn="ctr" eaLnBrk="1" hangingPunct="1"/>
                <a:r>
                  <a:rPr lang="it-IT">
                    <a:latin typeface="Arial" charset="0"/>
                  </a:rPr>
                  <a:t>interna alla rete</a:t>
                </a:r>
              </a:p>
            </p:txBody>
          </p:sp>
          <p:sp>
            <p:nvSpPr>
              <p:cNvPr id="608342" name="Line 86"/>
              <p:cNvSpPr>
                <a:spLocks noChangeShapeType="1"/>
              </p:cNvSpPr>
              <p:nvPr/>
            </p:nvSpPr>
            <p:spPr bwMode="auto">
              <a:xfrm flipH="1">
                <a:off x="3031" y="1008"/>
                <a:ext cx="5" cy="240"/>
              </a:xfrm>
              <a:prstGeom prst="line">
                <a:avLst/>
              </a:prstGeom>
              <a:noFill/>
              <a:ln w="57150">
                <a:solidFill>
                  <a:schemeClr val="tx1"/>
                </a:solidFill>
                <a:round/>
                <a:headEnd/>
                <a:tailEnd type="triangle" w="med" len="med"/>
              </a:ln>
              <a:effectLst/>
            </p:spPr>
            <p:txBody>
              <a:bodyPr/>
              <a:lstStyle/>
              <a:p>
                <a:endParaRPr lang="it-IT"/>
              </a:p>
            </p:txBody>
          </p:sp>
          <p:sp>
            <p:nvSpPr>
              <p:cNvPr id="608343" name="Freeform 87"/>
              <p:cNvSpPr>
                <a:spLocks/>
              </p:cNvSpPr>
              <p:nvPr/>
            </p:nvSpPr>
            <p:spPr bwMode="auto">
              <a:xfrm>
                <a:off x="3104" y="1405"/>
                <a:ext cx="275" cy="319"/>
              </a:xfrm>
              <a:custGeom>
                <a:avLst/>
                <a:gdLst/>
                <a:ahLst/>
                <a:cxnLst>
                  <a:cxn ang="0">
                    <a:pos x="0" y="0"/>
                  </a:cxn>
                  <a:cxn ang="0">
                    <a:pos x="275" y="319"/>
                  </a:cxn>
                </a:cxnLst>
                <a:rect l="0" t="0" r="r" b="b"/>
                <a:pathLst>
                  <a:path w="275" h="319">
                    <a:moveTo>
                      <a:pt x="0" y="0"/>
                    </a:moveTo>
                    <a:lnTo>
                      <a:pt x="275" y="319"/>
                    </a:lnTo>
                  </a:path>
                </a:pathLst>
              </a:custGeom>
              <a:noFill/>
              <a:ln w="57150" cmpd="sng">
                <a:solidFill>
                  <a:schemeClr val="tx1"/>
                </a:solidFill>
                <a:round/>
                <a:headEnd type="none" w="med" len="med"/>
                <a:tailEnd type="triangle" w="med" len="med"/>
              </a:ln>
              <a:effectLst/>
            </p:spPr>
            <p:txBody>
              <a:bodyPr/>
              <a:lstStyle/>
              <a:p>
                <a:endParaRPr lang="it-IT"/>
              </a:p>
            </p:txBody>
          </p:sp>
          <p:sp>
            <p:nvSpPr>
              <p:cNvPr id="608344" name="Freeform 88"/>
              <p:cNvSpPr>
                <a:spLocks/>
              </p:cNvSpPr>
              <p:nvPr/>
            </p:nvSpPr>
            <p:spPr bwMode="auto">
              <a:xfrm>
                <a:off x="2602" y="1422"/>
                <a:ext cx="275" cy="319"/>
              </a:xfrm>
              <a:custGeom>
                <a:avLst/>
                <a:gdLst/>
                <a:ahLst/>
                <a:cxnLst>
                  <a:cxn ang="0">
                    <a:pos x="275" y="0"/>
                  </a:cxn>
                  <a:cxn ang="0">
                    <a:pos x="0" y="319"/>
                  </a:cxn>
                </a:cxnLst>
                <a:rect l="0" t="0" r="r" b="b"/>
                <a:pathLst>
                  <a:path w="275" h="319">
                    <a:moveTo>
                      <a:pt x="275" y="0"/>
                    </a:moveTo>
                    <a:lnTo>
                      <a:pt x="0" y="319"/>
                    </a:lnTo>
                  </a:path>
                </a:pathLst>
              </a:custGeom>
              <a:noFill/>
              <a:ln w="57150" cmpd="sng">
                <a:solidFill>
                  <a:schemeClr val="tx1"/>
                </a:solidFill>
                <a:round/>
                <a:headEnd type="none" w="med" len="med"/>
                <a:tailEnd type="triangle" w="med" len="med"/>
              </a:ln>
              <a:effectLst/>
            </p:spPr>
            <p:txBody>
              <a:bodyPr/>
              <a:lstStyle/>
              <a:p>
                <a:endParaRPr lang="it-IT"/>
              </a:p>
            </p:txBody>
          </p:sp>
          <p:sp>
            <p:nvSpPr>
              <p:cNvPr id="608345" name="Text Box 89"/>
              <p:cNvSpPr txBox="1">
                <a:spLocks noChangeArrowheads="1"/>
              </p:cNvSpPr>
              <p:nvPr/>
            </p:nvSpPr>
            <p:spPr bwMode="auto">
              <a:xfrm>
                <a:off x="1619" y="738"/>
                <a:ext cx="1199" cy="173"/>
              </a:xfrm>
              <a:prstGeom prst="rect">
                <a:avLst/>
              </a:prstGeom>
              <a:noFill/>
              <a:ln w="9525">
                <a:noFill/>
                <a:miter lim="800000"/>
                <a:headEnd/>
                <a:tailEnd/>
              </a:ln>
              <a:effectLst/>
            </p:spPr>
            <p:txBody>
              <a:bodyPr wrap="none">
                <a:spAutoFit/>
              </a:bodyPr>
              <a:lstStyle/>
              <a:p>
                <a:pPr algn="ctr" eaLnBrk="1" hangingPunct="1"/>
                <a:r>
                  <a:rPr lang="it-IT" sz="1200">
                    <a:latin typeface="Arial" charset="0"/>
                  </a:rPr>
                  <a:t>Trasmissione di duplicato</a:t>
                </a:r>
                <a:endParaRPr lang="en-US" sz="1200">
                  <a:latin typeface="Arial" charset="0"/>
                </a:endParaRPr>
              </a:p>
            </p:txBody>
          </p:sp>
          <p:sp>
            <p:nvSpPr>
              <p:cNvPr id="608347" name="Text Box 91"/>
              <p:cNvSpPr txBox="1">
                <a:spLocks noChangeArrowheads="1"/>
              </p:cNvSpPr>
              <p:nvPr/>
            </p:nvSpPr>
            <p:spPr bwMode="auto">
              <a:xfrm>
                <a:off x="535" y="791"/>
                <a:ext cx="564" cy="192"/>
              </a:xfrm>
              <a:prstGeom prst="rect">
                <a:avLst/>
              </a:prstGeom>
              <a:noFill/>
              <a:ln w="9525">
                <a:noFill/>
                <a:miter lim="800000"/>
                <a:headEnd/>
                <a:tailEnd/>
              </a:ln>
              <a:effectLst/>
            </p:spPr>
            <p:txBody>
              <a:bodyPr wrap="none">
                <a:spAutoFit/>
              </a:bodyPr>
              <a:lstStyle/>
              <a:p>
                <a:pPr eaLnBrk="1" hangingPunct="1"/>
                <a:r>
                  <a:rPr lang="it-IT" sz="1400">
                    <a:solidFill>
                      <a:srgbClr val="FF0000"/>
                    </a:solidFill>
                    <a:latin typeface="Arial" charset="0"/>
                  </a:rPr>
                  <a:t>duplicato</a:t>
                </a:r>
              </a:p>
            </p:txBody>
          </p:sp>
          <p:sp>
            <p:nvSpPr>
              <p:cNvPr id="608348" name="Oval 92"/>
              <p:cNvSpPr>
                <a:spLocks noChangeArrowheads="1"/>
              </p:cNvSpPr>
              <p:nvPr/>
            </p:nvSpPr>
            <p:spPr bwMode="auto">
              <a:xfrm>
                <a:off x="1179" y="980"/>
                <a:ext cx="442" cy="56"/>
              </a:xfrm>
              <a:prstGeom prst="ellipse">
                <a:avLst/>
              </a:prstGeom>
              <a:noFill/>
              <a:ln w="9525">
                <a:solidFill>
                  <a:srgbClr val="FF0000"/>
                </a:solidFill>
                <a:round/>
                <a:headEnd/>
                <a:tailEnd/>
              </a:ln>
              <a:effectLst/>
            </p:spPr>
            <p:txBody>
              <a:bodyPr wrap="none" anchor="ctr"/>
              <a:lstStyle/>
              <a:p>
                <a:endParaRPr lang="it-IT"/>
              </a:p>
            </p:txBody>
          </p:sp>
          <p:sp>
            <p:nvSpPr>
              <p:cNvPr id="608349" name="Line 93"/>
              <p:cNvSpPr>
                <a:spLocks noChangeShapeType="1"/>
              </p:cNvSpPr>
              <p:nvPr/>
            </p:nvSpPr>
            <p:spPr bwMode="auto">
              <a:xfrm flipH="1" flipV="1">
                <a:off x="1035" y="946"/>
                <a:ext cx="145" cy="61"/>
              </a:xfrm>
              <a:prstGeom prst="line">
                <a:avLst/>
              </a:prstGeom>
              <a:noFill/>
              <a:ln w="9525">
                <a:solidFill>
                  <a:srgbClr val="FF0000"/>
                </a:solidFill>
                <a:round/>
                <a:headEnd/>
                <a:tailEnd/>
              </a:ln>
              <a:effectLst/>
            </p:spPr>
            <p:txBody>
              <a:bodyPr/>
              <a:lstStyle/>
              <a:p>
                <a:endParaRPr lang="it-IT"/>
              </a:p>
            </p:txBody>
          </p:sp>
          <p:sp>
            <p:nvSpPr>
              <p:cNvPr id="608350" name="AutoShape 94"/>
              <p:cNvSpPr>
                <a:spLocks noChangeArrowheads="1"/>
              </p:cNvSpPr>
              <p:nvPr/>
            </p:nvSpPr>
            <p:spPr bwMode="auto">
              <a:xfrm>
                <a:off x="3340" y="1020"/>
                <a:ext cx="717" cy="329"/>
              </a:xfrm>
              <a:prstGeom prst="irregularSeal1">
                <a:avLst/>
              </a:prstGeom>
              <a:noFill/>
              <a:ln w="9525">
                <a:solidFill>
                  <a:srgbClr val="FF0000"/>
                </a:solidFill>
                <a:miter lim="800000"/>
                <a:headEnd/>
                <a:tailEnd/>
              </a:ln>
              <a:effectLst/>
            </p:spPr>
            <p:txBody>
              <a:bodyPr wrap="none" anchor="ctr"/>
              <a:lstStyle/>
              <a:p>
                <a:endParaRPr lang="it-IT"/>
              </a:p>
            </p:txBody>
          </p:sp>
          <p:sp>
            <p:nvSpPr>
              <p:cNvPr id="608351" name="Text Box 95"/>
              <p:cNvSpPr txBox="1">
                <a:spLocks noChangeArrowheads="1"/>
              </p:cNvSpPr>
              <p:nvPr/>
            </p:nvSpPr>
            <p:spPr bwMode="auto">
              <a:xfrm>
                <a:off x="3421" y="1083"/>
                <a:ext cx="564" cy="192"/>
              </a:xfrm>
              <a:prstGeom prst="rect">
                <a:avLst/>
              </a:prstGeom>
              <a:noFill/>
              <a:ln w="9525">
                <a:noFill/>
                <a:miter lim="800000"/>
                <a:headEnd/>
                <a:tailEnd/>
              </a:ln>
              <a:effectLst/>
            </p:spPr>
            <p:txBody>
              <a:bodyPr wrap="none">
                <a:spAutoFit/>
              </a:bodyPr>
              <a:lstStyle/>
              <a:p>
                <a:pPr eaLnBrk="1" hangingPunct="1"/>
                <a:r>
                  <a:rPr lang="it-IT" sz="1400">
                    <a:solidFill>
                      <a:srgbClr val="FF0000"/>
                    </a:solidFill>
                    <a:latin typeface="Arial" charset="0"/>
                  </a:rPr>
                  <a:t>duplicato</a:t>
                </a:r>
              </a:p>
            </p:txBody>
          </p:sp>
          <p:sp>
            <p:nvSpPr>
              <p:cNvPr id="608352" name="Oval 96"/>
              <p:cNvSpPr>
                <a:spLocks noChangeArrowheads="1"/>
              </p:cNvSpPr>
              <p:nvPr/>
            </p:nvSpPr>
            <p:spPr bwMode="auto">
              <a:xfrm>
                <a:off x="2662" y="1389"/>
                <a:ext cx="694" cy="56"/>
              </a:xfrm>
              <a:prstGeom prst="ellipse">
                <a:avLst/>
              </a:prstGeom>
              <a:noFill/>
              <a:ln w="9525">
                <a:solidFill>
                  <a:srgbClr val="FF0000"/>
                </a:solidFill>
                <a:round/>
                <a:headEnd/>
                <a:tailEnd/>
              </a:ln>
              <a:effectLst/>
            </p:spPr>
            <p:txBody>
              <a:bodyPr wrap="none" anchor="ctr"/>
              <a:lstStyle/>
              <a:p>
                <a:endParaRPr lang="it-IT"/>
              </a:p>
            </p:txBody>
          </p:sp>
          <p:sp>
            <p:nvSpPr>
              <p:cNvPr id="608353" name="Line 97"/>
              <p:cNvSpPr>
                <a:spLocks noChangeShapeType="1"/>
              </p:cNvSpPr>
              <p:nvPr/>
            </p:nvSpPr>
            <p:spPr bwMode="auto">
              <a:xfrm flipH="1">
                <a:off x="3334" y="1294"/>
                <a:ext cx="161" cy="140"/>
              </a:xfrm>
              <a:prstGeom prst="line">
                <a:avLst/>
              </a:prstGeom>
              <a:noFill/>
              <a:ln w="9525">
                <a:solidFill>
                  <a:srgbClr val="FF0000"/>
                </a:solidFill>
                <a:round/>
                <a:headEnd/>
                <a:tailEnd/>
              </a:ln>
              <a:effectLst/>
            </p:spPr>
            <p:txBody>
              <a:bodyPr/>
              <a:lstStyle/>
              <a:p>
                <a:endParaRPr lang="it-IT"/>
              </a:p>
            </p:txBody>
          </p:sp>
          <p:sp>
            <p:nvSpPr>
              <p:cNvPr id="608354" name="Line 98"/>
              <p:cNvSpPr>
                <a:spLocks noChangeShapeType="1"/>
              </p:cNvSpPr>
              <p:nvPr/>
            </p:nvSpPr>
            <p:spPr bwMode="auto">
              <a:xfrm>
                <a:off x="1226" y="1825"/>
                <a:ext cx="359" cy="0"/>
              </a:xfrm>
              <a:prstGeom prst="line">
                <a:avLst/>
              </a:prstGeom>
              <a:noFill/>
              <a:ln w="9525">
                <a:solidFill>
                  <a:schemeClr val="tx1"/>
                </a:solidFill>
                <a:round/>
                <a:headEnd/>
                <a:tailEnd/>
              </a:ln>
              <a:effectLst/>
            </p:spPr>
            <p:txBody>
              <a:bodyPr/>
              <a:lstStyle/>
              <a:p>
                <a:endParaRPr lang="it-IT"/>
              </a:p>
            </p:txBody>
          </p:sp>
          <p:sp>
            <p:nvSpPr>
              <p:cNvPr id="608355" name="Line 99"/>
              <p:cNvSpPr>
                <a:spLocks noChangeShapeType="1"/>
              </p:cNvSpPr>
              <p:nvPr/>
            </p:nvSpPr>
            <p:spPr bwMode="auto">
              <a:xfrm>
                <a:off x="2816" y="1824"/>
                <a:ext cx="359" cy="0"/>
              </a:xfrm>
              <a:prstGeom prst="line">
                <a:avLst/>
              </a:prstGeom>
              <a:noFill/>
              <a:ln w="9525">
                <a:solidFill>
                  <a:schemeClr val="tx1"/>
                </a:solidFill>
                <a:round/>
                <a:headEnd/>
                <a:tailEnd/>
              </a:ln>
              <a:effectLst/>
            </p:spPr>
            <p:txBody>
              <a:bodyPr/>
              <a:lstStyle/>
              <a:p>
                <a:endParaRPr lang="it-IT"/>
              </a:p>
            </p:txBody>
          </p:sp>
        </p:grpSp>
      </p:grpSp>
      <p:sp>
        <p:nvSpPr>
          <p:cNvPr id="608356" name="Rectangle 100"/>
          <p:cNvSpPr>
            <a:spLocks noGrp="1" noChangeArrowheads="1"/>
          </p:cNvSpPr>
          <p:nvPr>
            <p:ph type="title"/>
          </p:nvPr>
        </p:nvSpPr>
        <p:spPr>
          <a:xfrm>
            <a:off x="406400" y="0"/>
            <a:ext cx="8470900" cy="1143000"/>
          </a:xfrm>
        </p:spPr>
        <p:txBody>
          <a:bodyPr/>
          <a:lstStyle/>
          <a:p>
            <a:r>
              <a:rPr lang="en-US" altLang="it-IT" sz="3600"/>
              <a:t>Instradamento broadcast</a:t>
            </a:r>
          </a:p>
        </p:txBody>
      </p:sp>
      <p:sp>
        <p:nvSpPr>
          <p:cNvPr id="608357" name="Rectangle 101"/>
          <p:cNvSpPr>
            <a:spLocks noGrp="1" noChangeArrowheads="1"/>
          </p:cNvSpPr>
          <p:nvPr>
            <p:ph type="body" idx="1"/>
          </p:nvPr>
        </p:nvSpPr>
        <p:spPr>
          <a:xfrm>
            <a:off x="444500" y="1144588"/>
            <a:ext cx="8120063" cy="965200"/>
          </a:xfrm>
        </p:spPr>
        <p:txBody>
          <a:bodyPr/>
          <a:lstStyle/>
          <a:p>
            <a:pPr>
              <a:lnSpc>
                <a:spcPct val="90000"/>
              </a:lnSpc>
              <a:buFont typeface="Wingdings" pitchFamily="2" charset="2"/>
              <a:buChar char="r"/>
            </a:pPr>
            <a:r>
              <a:rPr lang="it-IT" sz="2000"/>
              <a:t>Consegna di un pacchetto spedito da un nodo origine a tutti gli altri nodi della rete.</a:t>
            </a:r>
          </a:p>
          <a:p>
            <a:pPr>
              <a:lnSpc>
                <a:spcPct val="90000"/>
              </a:lnSpc>
              <a:buFont typeface="Wingdings" pitchFamily="2" charset="2"/>
              <a:buChar char="r"/>
            </a:pPr>
            <a:r>
              <a:rPr lang="it-IT" sz="2000"/>
              <a:t>La duplicazione all’origine è inefficiente.</a:t>
            </a:r>
            <a:endParaRPr lang="en-US" sz="2400"/>
          </a:p>
        </p:txBody>
      </p:sp>
      <p:sp>
        <p:nvSpPr>
          <p:cNvPr id="608360" name="Rectangle 104"/>
          <p:cNvSpPr>
            <a:spLocks noChangeArrowheads="1"/>
          </p:cNvSpPr>
          <p:nvPr/>
        </p:nvSpPr>
        <p:spPr bwMode="auto">
          <a:xfrm>
            <a:off x="533400" y="5264150"/>
            <a:ext cx="8120063" cy="965200"/>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ZapfDingbats" pitchFamily="82" charset="2"/>
              <a:buChar char="r"/>
            </a:pPr>
            <a:endParaRPr lang="it-IT" sz="2800"/>
          </a:p>
        </p:txBody>
      </p:sp>
      <p:sp>
        <p:nvSpPr>
          <p:cNvPr id="608361" name="Rectangle 105"/>
          <p:cNvSpPr>
            <a:spLocks noChangeArrowheads="1"/>
          </p:cNvSpPr>
          <p:nvPr/>
        </p:nvSpPr>
        <p:spPr bwMode="auto">
          <a:xfrm>
            <a:off x="592138" y="5519738"/>
            <a:ext cx="8120062" cy="965200"/>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Wingdings" pitchFamily="2" charset="2"/>
              <a:buChar char="r"/>
            </a:pPr>
            <a:r>
              <a:rPr lang="en-US" altLang="it-IT" sz="2400"/>
              <a:t>Duplicazione all’origine: come fa la sorgente a determinare gli indirizzi dei destinatari?</a:t>
            </a:r>
            <a:endParaRPr lang="en-US" altLang="it-IT" sz="280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04FAD9CF-F792-4032-8588-58EF3BF05B02}" type="slidenum">
              <a:rPr lang="en-US" altLang="it-IT"/>
              <a:pPr/>
              <a:t>125</a:t>
            </a:fld>
            <a:endParaRPr lang="en-US" altLang="it-IT"/>
          </a:p>
        </p:txBody>
      </p:sp>
      <p:sp>
        <p:nvSpPr>
          <p:cNvPr id="614402" name="Rectangle 2"/>
          <p:cNvSpPr>
            <a:spLocks noGrp="1" noChangeArrowheads="1"/>
          </p:cNvSpPr>
          <p:nvPr>
            <p:ph type="title"/>
          </p:nvPr>
        </p:nvSpPr>
        <p:spPr>
          <a:xfrm>
            <a:off x="546100" y="0"/>
            <a:ext cx="7772400" cy="1143000"/>
          </a:xfrm>
        </p:spPr>
        <p:txBody>
          <a:bodyPr/>
          <a:lstStyle/>
          <a:p>
            <a:r>
              <a:rPr lang="it-IT"/>
              <a:t>Duplicazione interna alla rete</a:t>
            </a:r>
            <a:endParaRPr lang="en-US"/>
          </a:p>
        </p:txBody>
      </p:sp>
      <p:sp>
        <p:nvSpPr>
          <p:cNvPr id="614403" name="Rectangle 3"/>
          <p:cNvSpPr>
            <a:spLocks noGrp="1" noChangeArrowheads="1"/>
          </p:cNvSpPr>
          <p:nvPr>
            <p:ph type="body" idx="1"/>
          </p:nvPr>
        </p:nvSpPr>
        <p:spPr>
          <a:xfrm>
            <a:off x="469900" y="1079500"/>
            <a:ext cx="7772400" cy="4648200"/>
          </a:xfrm>
        </p:spPr>
        <p:txBody>
          <a:bodyPr/>
          <a:lstStyle/>
          <a:p>
            <a:pPr>
              <a:lnSpc>
                <a:spcPct val="90000"/>
              </a:lnSpc>
              <a:buFont typeface="Wingdings" pitchFamily="2" charset="2"/>
              <a:buChar char="r"/>
            </a:pPr>
            <a:r>
              <a:rPr lang="it-IT" sz="1900" b="1"/>
              <a:t>Flooding (inondazione): quando un nodo riceve un pacchetto broadcast, lo duplica e lo inoltra a tutti i propri vicini.</a:t>
            </a:r>
            <a:endParaRPr lang="it-IT" sz="1900"/>
          </a:p>
          <a:p>
            <a:pPr lvl="1">
              <a:lnSpc>
                <a:spcPct val="90000"/>
              </a:lnSpc>
              <a:buFont typeface="Wingdings" pitchFamily="2" charset="2"/>
              <a:buChar char="m"/>
            </a:pPr>
            <a:r>
              <a:rPr lang="it-IT" sz="1900">
                <a:solidFill>
                  <a:schemeClr val="accent2"/>
                </a:solidFill>
              </a:rPr>
              <a:t>Problema: se nel grafo c’è un ciclo, più copie di un pacchetto broadcast continueranno a percorrere quel ciclo.</a:t>
            </a:r>
          </a:p>
          <a:p>
            <a:pPr>
              <a:lnSpc>
                <a:spcPct val="90000"/>
              </a:lnSpc>
              <a:buFont typeface="Wingdings" pitchFamily="2" charset="2"/>
              <a:buChar char="r"/>
            </a:pPr>
            <a:r>
              <a:rPr lang="it-IT" sz="1900" b="1"/>
              <a:t>Flooding controllato: un nodo origine pone il proprio indirizzo e un numero di sequenza broadcast nei pacchetti, prima di inviarli ai suoi vicini.</a:t>
            </a:r>
            <a:endParaRPr lang="it-IT" sz="1900"/>
          </a:p>
          <a:p>
            <a:pPr lvl="1">
              <a:lnSpc>
                <a:spcPct val="90000"/>
              </a:lnSpc>
              <a:buFont typeface="Wingdings" pitchFamily="2" charset="2"/>
              <a:buChar char="m"/>
            </a:pPr>
            <a:r>
              <a:rPr lang="it-IT" sz="1900">
                <a:solidFill>
                  <a:schemeClr val="accent2"/>
                </a:solidFill>
              </a:rPr>
              <a:t>Ogni nodo mantiene una lista di indirizzi d’origine e di numeri di sequenza per ogni pacchetto broadcast ricevuto.</a:t>
            </a:r>
          </a:p>
          <a:p>
            <a:pPr lvl="1">
              <a:lnSpc>
                <a:spcPct val="90000"/>
              </a:lnSpc>
              <a:buFont typeface="Wingdings" pitchFamily="2" charset="2"/>
              <a:buChar char="m"/>
            </a:pPr>
            <a:r>
              <a:rPr lang="it-IT" sz="1900" b="1">
                <a:solidFill>
                  <a:schemeClr val="accent2"/>
                </a:solidFill>
              </a:rPr>
              <a:t>Broadcast su percorso inverso</a:t>
            </a:r>
            <a:r>
              <a:rPr lang="it-IT" sz="1900">
                <a:solidFill>
                  <a:schemeClr val="accent2"/>
                </a:solidFill>
              </a:rPr>
              <a:t> (RPB): un router riceve un pacchetto broadcast, lo trasmette su tutti i propri collegamenti in uscita solo se è pervenuto attraverso il percorso unicast più breve tra il router e l’origine. </a:t>
            </a:r>
          </a:p>
          <a:p>
            <a:pPr>
              <a:lnSpc>
                <a:spcPct val="90000"/>
              </a:lnSpc>
              <a:buFont typeface="Wingdings" pitchFamily="2" charset="2"/>
              <a:buChar char="r"/>
            </a:pPr>
            <a:r>
              <a:rPr lang="it-IT" sz="1900" b="1"/>
              <a:t>Albero di copertura</a:t>
            </a:r>
            <a:endParaRPr lang="it-IT" sz="1900"/>
          </a:p>
          <a:p>
            <a:pPr lvl="1">
              <a:lnSpc>
                <a:spcPct val="90000"/>
              </a:lnSpc>
              <a:buFont typeface="Wingdings" pitchFamily="2" charset="2"/>
              <a:buChar char="m"/>
            </a:pPr>
            <a:r>
              <a:rPr lang="it-IT" sz="1900">
                <a:solidFill>
                  <a:schemeClr val="accent2"/>
                </a:solidFill>
              </a:rPr>
              <a:t>Elimina i pacchetti broadcast ridondanti.</a:t>
            </a:r>
            <a:endParaRPr lang="it-IT" sz="2000">
              <a:solidFill>
                <a:schemeClr val="accent2"/>
              </a:solidFill>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egnaposto numero diapositiva 5"/>
          <p:cNvSpPr>
            <a:spLocks noGrp="1"/>
          </p:cNvSpPr>
          <p:nvPr>
            <p:ph type="sldNum" sz="quarter" idx="12"/>
          </p:nvPr>
        </p:nvSpPr>
        <p:spPr/>
        <p:txBody>
          <a:bodyPr/>
          <a:lstStyle/>
          <a:p>
            <a:r>
              <a:rPr lang="en-US" altLang="it-IT"/>
              <a:t>4-</a:t>
            </a:r>
            <a:fld id="{9632B1AC-A167-4901-AEB5-8661E745C986}" type="slidenum">
              <a:rPr lang="en-US" altLang="it-IT"/>
              <a:pPr/>
              <a:t>126</a:t>
            </a:fld>
            <a:endParaRPr lang="en-US" altLang="it-IT"/>
          </a:p>
        </p:txBody>
      </p:sp>
      <p:sp>
        <p:nvSpPr>
          <p:cNvPr id="610308" name="Line 4"/>
          <p:cNvSpPr>
            <a:spLocks noChangeShapeType="1"/>
          </p:cNvSpPr>
          <p:nvPr/>
        </p:nvSpPr>
        <p:spPr bwMode="auto">
          <a:xfrm>
            <a:off x="2930525" y="3881438"/>
            <a:ext cx="338138" cy="677862"/>
          </a:xfrm>
          <a:prstGeom prst="line">
            <a:avLst/>
          </a:prstGeom>
          <a:noFill/>
          <a:ln w="57150">
            <a:solidFill>
              <a:schemeClr val="tx1"/>
            </a:solidFill>
            <a:round/>
            <a:headEnd/>
            <a:tailEnd/>
          </a:ln>
          <a:effectLst/>
        </p:spPr>
        <p:txBody>
          <a:bodyPr/>
          <a:lstStyle/>
          <a:p>
            <a:endParaRPr lang="it-IT"/>
          </a:p>
        </p:txBody>
      </p:sp>
      <p:sp>
        <p:nvSpPr>
          <p:cNvPr id="610309" name="Line 5"/>
          <p:cNvSpPr>
            <a:spLocks noChangeShapeType="1"/>
          </p:cNvSpPr>
          <p:nvPr/>
        </p:nvSpPr>
        <p:spPr bwMode="auto">
          <a:xfrm>
            <a:off x="3286125" y="4581525"/>
            <a:ext cx="342900" cy="757238"/>
          </a:xfrm>
          <a:prstGeom prst="line">
            <a:avLst/>
          </a:prstGeom>
          <a:noFill/>
          <a:ln w="57150">
            <a:solidFill>
              <a:schemeClr val="tx1"/>
            </a:solidFill>
            <a:round/>
            <a:headEnd/>
            <a:tailEnd/>
          </a:ln>
          <a:effectLst/>
        </p:spPr>
        <p:txBody>
          <a:bodyPr/>
          <a:lstStyle/>
          <a:p>
            <a:endParaRPr lang="it-IT"/>
          </a:p>
        </p:txBody>
      </p:sp>
      <p:sp>
        <p:nvSpPr>
          <p:cNvPr id="610310" name="Line 6"/>
          <p:cNvSpPr>
            <a:spLocks noChangeShapeType="1"/>
          </p:cNvSpPr>
          <p:nvPr/>
        </p:nvSpPr>
        <p:spPr bwMode="auto">
          <a:xfrm flipH="1">
            <a:off x="2513013" y="4654550"/>
            <a:ext cx="601662" cy="193675"/>
          </a:xfrm>
          <a:prstGeom prst="line">
            <a:avLst/>
          </a:prstGeom>
          <a:noFill/>
          <a:ln w="9525">
            <a:solidFill>
              <a:schemeClr val="tx1"/>
            </a:solidFill>
            <a:round/>
            <a:headEnd/>
            <a:tailEnd/>
          </a:ln>
          <a:effectLst/>
        </p:spPr>
        <p:txBody>
          <a:bodyPr/>
          <a:lstStyle/>
          <a:p>
            <a:endParaRPr lang="it-IT"/>
          </a:p>
        </p:txBody>
      </p:sp>
      <p:sp>
        <p:nvSpPr>
          <p:cNvPr id="610311" name="Line 7"/>
          <p:cNvSpPr>
            <a:spLocks noChangeShapeType="1"/>
          </p:cNvSpPr>
          <p:nvPr/>
        </p:nvSpPr>
        <p:spPr bwMode="auto">
          <a:xfrm flipH="1">
            <a:off x="1457325" y="4927600"/>
            <a:ext cx="735013" cy="0"/>
          </a:xfrm>
          <a:prstGeom prst="line">
            <a:avLst/>
          </a:prstGeom>
          <a:noFill/>
          <a:ln w="9525">
            <a:solidFill>
              <a:schemeClr val="tx1"/>
            </a:solidFill>
            <a:round/>
            <a:headEnd/>
            <a:tailEnd/>
          </a:ln>
          <a:effectLst/>
        </p:spPr>
        <p:txBody>
          <a:bodyPr/>
          <a:lstStyle/>
          <a:p>
            <a:endParaRPr lang="it-IT"/>
          </a:p>
        </p:txBody>
      </p:sp>
      <p:sp>
        <p:nvSpPr>
          <p:cNvPr id="610312" name="Line 8"/>
          <p:cNvSpPr>
            <a:spLocks noChangeShapeType="1"/>
          </p:cNvSpPr>
          <p:nvPr/>
        </p:nvSpPr>
        <p:spPr bwMode="auto">
          <a:xfrm flipH="1" flipV="1">
            <a:off x="1892300" y="4114800"/>
            <a:ext cx="271463" cy="719138"/>
          </a:xfrm>
          <a:prstGeom prst="line">
            <a:avLst/>
          </a:prstGeom>
          <a:noFill/>
          <a:ln w="57150">
            <a:solidFill>
              <a:schemeClr val="tx1"/>
            </a:solidFill>
            <a:round/>
            <a:headEnd/>
            <a:tailEnd/>
          </a:ln>
          <a:effectLst/>
        </p:spPr>
        <p:txBody>
          <a:bodyPr/>
          <a:lstStyle/>
          <a:p>
            <a:endParaRPr lang="it-IT"/>
          </a:p>
        </p:txBody>
      </p:sp>
      <p:sp>
        <p:nvSpPr>
          <p:cNvPr id="610313" name="Line 9"/>
          <p:cNvSpPr>
            <a:spLocks noChangeShapeType="1"/>
          </p:cNvSpPr>
          <p:nvPr/>
        </p:nvSpPr>
        <p:spPr bwMode="auto">
          <a:xfrm flipV="1">
            <a:off x="2063750" y="3873500"/>
            <a:ext cx="669925" cy="193675"/>
          </a:xfrm>
          <a:prstGeom prst="line">
            <a:avLst/>
          </a:prstGeom>
          <a:noFill/>
          <a:ln w="9525">
            <a:solidFill>
              <a:schemeClr val="tx1"/>
            </a:solidFill>
            <a:round/>
            <a:headEnd/>
            <a:tailEnd/>
          </a:ln>
          <a:effectLst/>
        </p:spPr>
        <p:txBody>
          <a:bodyPr/>
          <a:lstStyle/>
          <a:p>
            <a:endParaRPr lang="it-IT"/>
          </a:p>
        </p:txBody>
      </p:sp>
      <p:sp>
        <p:nvSpPr>
          <p:cNvPr id="610314" name="Line 10"/>
          <p:cNvSpPr>
            <a:spLocks noChangeShapeType="1"/>
          </p:cNvSpPr>
          <p:nvPr/>
        </p:nvSpPr>
        <p:spPr bwMode="auto">
          <a:xfrm>
            <a:off x="2416175" y="3417888"/>
            <a:ext cx="442913" cy="409575"/>
          </a:xfrm>
          <a:prstGeom prst="line">
            <a:avLst/>
          </a:prstGeom>
          <a:noFill/>
          <a:ln w="57150">
            <a:solidFill>
              <a:schemeClr val="tx1"/>
            </a:solidFill>
            <a:round/>
            <a:headEnd/>
            <a:tailEnd/>
          </a:ln>
          <a:effectLst/>
        </p:spPr>
        <p:txBody>
          <a:bodyPr/>
          <a:lstStyle/>
          <a:p>
            <a:endParaRPr lang="it-IT"/>
          </a:p>
        </p:txBody>
      </p:sp>
      <p:grpSp>
        <p:nvGrpSpPr>
          <p:cNvPr id="610315" name="Group 11"/>
          <p:cNvGrpSpPr>
            <a:grpSpLocks/>
          </p:cNvGrpSpPr>
          <p:nvPr/>
        </p:nvGrpSpPr>
        <p:grpSpPr bwMode="auto">
          <a:xfrm>
            <a:off x="1963738" y="3203575"/>
            <a:ext cx="501650" cy="336550"/>
            <a:chOff x="2089" y="1715"/>
            <a:chExt cx="316" cy="212"/>
          </a:xfrm>
        </p:grpSpPr>
        <p:sp>
          <p:nvSpPr>
            <p:cNvPr id="610316" name="Oval 12"/>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17" name="Line 13"/>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18" name="Line 14"/>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19" name="Rectangle 15"/>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20" name="Oval 16"/>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21" name="Group 17"/>
            <p:cNvGrpSpPr>
              <a:grpSpLocks/>
            </p:cNvGrpSpPr>
            <p:nvPr/>
          </p:nvGrpSpPr>
          <p:grpSpPr bwMode="auto">
            <a:xfrm>
              <a:off x="2138" y="1715"/>
              <a:ext cx="210" cy="212"/>
              <a:chOff x="2951" y="2459"/>
              <a:chExt cx="213" cy="212"/>
            </a:xfrm>
          </p:grpSpPr>
          <p:sp>
            <p:nvSpPr>
              <p:cNvPr id="610322" name="Rectangle 1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23" name="Text Box 19"/>
              <p:cNvSpPr txBox="1">
                <a:spLocks noChangeArrowheads="1"/>
              </p:cNvSpPr>
              <p:nvPr/>
            </p:nvSpPr>
            <p:spPr bwMode="auto">
              <a:xfrm>
                <a:off x="2951" y="2459"/>
                <a:ext cx="213" cy="212"/>
              </a:xfrm>
              <a:prstGeom prst="rect">
                <a:avLst/>
              </a:prstGeom>
              <a:noFill/>
              <a:ln w="9525">
                <a:noFill/>
                <a:miter lim="800000"/>
                <a:headEnd/>
                <a:tailEnd/>
              </a:ln>
              <a:effectLst/>
            </p:spPr>
            <p:txBody>
              <a:bodyPr wrap="none">
                <a:spAutoFit/>
              </a:bodyPr>
              <a:lstStyle/>
              <a:p>
                <a:pPr algn="ctr"/>
                <a:r>
                  <a:rPr lang="en-US" altLang="it-IT" sz="1600"/>
                  <a:t>A</a:t>
                </a:r>
                <a:endParaRPr lang="en-US" altLang="it-IT" sz="1600">
                  <a:latin typeface="Times New Roman" pitchFamily="18" charset="0"/>
                </a:endParaRPr>
              </a:p>
            </p:txBody>
          </p:sp>
        </p:grpSp>
      </p:grpSp>
      <p:grpSp>
        <p:nvGrpSpPr>
          <p:cNvPr id="610324" name="Group 20"/>
          <p:cNvGrpSpPr>
            <a:grpSpLocks/>
          </p:cNvGrpSpPr>
          <p:nvPr/>
        </p:nvGrpSpPr>
        <p:grpSpPr bwMode="auto">
          <a:xfrm>
            <a:off x="2674938" y="3711575"/>
            <a:ext cx="501650" cy="336550"/>
            <a:chOff x="2089" y="1715"/>
            <a:chExt cx="316" cy="212"/>
          </a:xfrm>
        </p:grpSpPr>
        <p:sp>
          <p:nvSpPr>
            <p:cNvPr id="610325" name="Oval 21"/>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26" name="Line 22"/>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27" name="Line 23"/>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28" name="Rectangle 24"/>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29" name="Oval 25"/>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30" name="Group 26"/>
            <p:cNvGrpSpPr>
              <a:grpSpLocks/>
            </p:cNvGrpSpPr>
            <p:nvPr/>
          </p:nvGrpSpPr>
          <p:grpSpPr bwMode="auto">
            <a:xfrm>
              <a:off x="2144" y="1715"/>
              <a:ext cx="197" cy="212"/>
              <a:chOff x="2957" y="2459"/>
              <a:chExt cx="200" cy="212"/>
            </a:xfrm>
          </p:grpSpPr>
          <p:sp>
            <p:nvSpPr>
              <p:cNvPr id="610331" name="Rectangle 2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32" name="Text Box 28"/>
              <p:cNvSpPr txBox="1">
                <a:spLocks noChangeArrowheads="1"/>
              </p:cNvSpPr>
              <p:nvPr/>
            </p:nvSpPr>
            <p:spPr bwMode="auto">
              <a:xfrm>
                <a:off x="2957" y="2459"/>
                <a:ext cx="200" cy="212"/>
              </a:xfrm>
              <a:prstGeom prst="rect">
                <a:avLst/>
              </a:prstGeom>
              <a:noFill/>
              <a:ln w="9525">
                <a:noFill/>
                <a:miter lim="800000"/>
                <a:headEnd/>
                <a:tailEnd/>
              </a:ln>
              <a:effectLst/>
            </p:spPr>
            <p:txBody>
              <a:bodyPr wrap="none">
                <a:spAutoFit/>
              </a:bodyPr>
              <a:lstStyle/>
              <a:p>
                <a:pPr algn="ctr"/>
                <a:r>
                  <a:rPr lang="en-US" altLang="it-IT" sz="1600"/>
                  <a:t>B</a:t>
                </a:r>
                <a:endParaRPr lang="en-US" altLang="it-IT" sz="1600">
                  <a:latin typeface="Times New Roman" pitchFamily="18" charset="0"/>
                </a:endParaRPr>
              </a:p>
            </p:txBody>
          </p:sp>
        </p:grpSp>
      </p:grpSp>
      <p:grpSp>
        <p:nvGrpSpPr>
          <p:cNvPr id="610333" name="Group 29"/>
          <p:cNvGrpSpPr>
            <a:grpSpLocks/>
          </p:cNvGrpSpPr>
          <p:nvPr/>
        </p:nvGrpSpPr>
        <p:grpSpPr bwMode="auto">
          <a:xfrm>
            <a:off x="3427413" y="5219700"/>
            <a:ext cx="501650" cy="336550"/>
            <a:chOff x="2089" y="1715"/>
            <a:chExt cx="316" cy="212"/>
          </a:xfrm>
        </p:grpSpPr>
        <p:sp>
          <p:nvSpPr>
            <p:cNvPr id="610334" name="Oval 30"/>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35" name="Line 31"/>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36" name="Line 32"/>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37" name="Rectangle 33"/>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38" name="Oval 34"/>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39" name="Group 35"/>
            <p:cNvGrpSpPr>
              <a:grpSpLocks/>
            </p:cNvGrpSpPr>
            <p:nvPr/>
          </p:nvGrpSpPr>
          <p:grpSpPr bwMode="auto">
            <a:xfrm>
              <a:off x="2141" y="1715"/>
              <a:ext cx="203" cy="212"/>
              <a:chOff x="2954" y="2459"/>
              <a:chExt cx="206" cy="212"/>
            </a:xfrm>
          </p:grpSpPr>
          <p:sp>
            <p:nvSpPr>
              <p:cNvPr id="610340" name="Rectangle 3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41" name="Text Box 37"/>
              <p:cNvSpPr txBox="1">
                <a:spLocks noChangeArrowheads="1"/>
              </p:cNvSpPr>
              <p:nvPr/>
            </p:nvSpPr>
            <p:spPr bwMode="auto">
              <a:xfrm>
                <a:off x="2954" y="2459"/>
                <a:ext cx="206" cy="212"/>
              </a:xfrm>
              <a:prstGeom prst="rect">
                <a:avLst/>
              </a:prstGeom>
              <a:noFill/>
              <a:ln w="9525">
                <a:noFill/>
                <a:miter lim="800000"/>
                <a:headEnd/>
                <a:tailEnd/>
              </a:ln>
              <a:effectLst/>
            </p:spPr>
            <p:txBody>
              <a:bodyPr wrap="none">
                <a:spAutoFit/>
              </a:bodyPr>
              <a:lstStyle/>
              <a:p>
                <a:pPr algn="ctr"/>
                <a:r>
                  <a:rPr lang="en-US" altLang="it-IT" sz="1600"/>
                  <a:t>G</a:t>
                </a:r>
                <a:endParaRPr lang="en-US" altLang="it-IT" sz="1600">
                  <a:latin typeface="Times New Roman" pitchFamily="18" charset="0"/>
                </a:endParaRPr>
              </a:p>
            </p:txBody>
          </p:sp>
        </p:grpSp>
      </p:grpSp>
      <p:grpSp>
        <p:nvGrpSpPr>
          <p:cNvPr id="610342" name="Group 38"/>
          <p:cNvGrpSpPr>
            <a:grpSpLocks/>
          </p:cNvGrpSpPr>
          <p:nvPr/>
        </p:nvGrpSpPr>
        <p:grpSpPr bwMode="auto">
          <a:xfrm>
            <a:off x="3090863" y="4492625"/>
            <a:ext cx="501650" cy="336550"/>
            <a:chOff x="2089" y="1715"/>
            <a:chExt cx="316" cy="212"/>
          </a:xfrm>
        </p:grpSpPr>
        <p:sp>
          <p:nvSpPr>
            <p:cNvPr id="610343" name="Oval 39"/>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44" name="Line 40"/>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45" name="Line 41"/>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46" name="Rectangle 42"/>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47" name="Oval 43"/>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48" name="Group 44"/>
            <p:cNvGrpSpPr>
              <a:grpSpLocks/>
            </p:cNvGrpSpPr>
            <p:nvPr/>
          </p:nvGrpSpPr>
          <p:grpSpPr bwMode="auto">
            <a:xfrm>
              <a:off x="2139" y="1715"/>
              <a:ext cx="208" cy="212"/>
              <a:chOff x="2952" y="2459"/>
              <a:chExt cx="211" cy="212"/>
            </a:xfrm>
          </p:grpSpPr>
          <p:sp>
            <p:nvSpPr>
              <p:cNvPr id="610349" name="Rectangle 4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50" name="Text Box 46"/>
              <p:cNvSpPr txBox="1">
                <a:spLocks noChangeArrowheads="1"/>
              </p:cNvSpPr>
              <p:nvPr/>
            </p:nvSpPr>
            <p:spPr bwMode="auto">
              <a:xfrm>
                <a:off x="2952" y="2459"/>
                <a:ext cx="211" cy="212"/>
              </a:xfrm>
              <a:prstGeom prst="rect">
                <a:avLst/>
              </a:prstGeom>
              <a:noFill/>
              <a:ln w="9525">
                <a:noFill/>
                <a:miter lim="800000"/>
                <a:headEnd/>
                <a:tailEnd/>
              </a:ln>
              <a:effectLst/>
            </p:spPr>
            <p:txBody>
              <a:bodyPr wrap="none">
                <a:spAutoFit/>
              </a:bodyPr>
              <a:lstStyle/>
              <a:p>
                <a:pPr algn="ctr"/>
                <a:r>
                  <a:rPr lang="en-US" altLang="it-IT" sz="1600"/>
                  <a:t>D</a:t>
                </a:r>
                <a:endParaRPr lang="en-US" altLang="it-IT" sz="1600">
                  <a:latin typeface="Times New Roman" pitchFamily="18" charset="0"/>
                </a:endParaRPr>
              </a:p>
            </p:txBody>
          </p:sp>
        </p:grpSp>
      </p:grpSp>
      <p:grpSp>
        <p:nvGrpSpPr>
          <p:cNvPr id="610351" name="Group 47"/>
          <p:cNvGrpSpPr>
            <a:grpSpLocks/>
          </p:cNvGrpSpPr>
          <p:nvPr/>
        </p:nvGrpSpPr>
        <p:grpSpPr bwMode="auto">
          <a:xfrm>
            <a:off x="2039938" y="4754563"/>
            <a:ext cx="501650" cy="336550"/>
            <a:chOff x="2089" y="1715"/>
            <a:chExt cx="316" cy="212"/>
          </a:xfrm>
        </p:grpSpPr>
        <p:sp>
          <p:nvSpPr>
            <p:cNvPr id="610352" name="Oval 48"/>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53" name="Line 49"/>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54" name="Line 50"/>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55" name="Rectangle 51"/>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56" name="Oval 52"/>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57" name="Group 53"/>
            <p:cNvGrpSpPr>
              <a:grpSpLocks/>
            </p:cNvGrpSpPr>
            <p:nvPr/>
          </p:nvGrpSpPr>
          <p:grpSpPr bwMode="auto">
            <a:xfrm>
              <a:off x="2145" y="1715"/>
              <a:ext cx="196" cy="212"/>
              <a:chOff x="2958" y="2459"/>
              <a:chExt cx="199" cy="212"/>
            </a:xfrm>
          </p:grpSpPr>
          <p:sp>
            <p:nvSpPr>
              <p:cNvPr id="610358" name="Rectangle 5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59" name="Text Box 55"/>
              <p:cNvSpPr txBox="1">
                <a:spLocks noChangeArrowheads="1"/>
              </p:cNvSpPr>
              <p:nvPr/>
            </p:nvSpPr>
            <p:spPr bwMode="auto">
              <a:xfrm>
                <a:off x="2958" y="2459"/>
                <a:ext cx="199" cy="212"/>
              </a:xfrm>
              <a:prstGeom prst="rect">
                <a:avLst/>
              </a:prstGeom>
              <a:noFill/>
              <a:ln w="9525">
                <a:noFill/>
                <a:miter lim="800000"/>
                <a:headEnd/>
                <a:tailEnd/>
              </a:ln>
              <a:effectLst/>
            </p:spPr>
            <p:txBody>
              <a:bodyPr wrap="none">
                <a:spAutoFit/>
              </a:bodyPr>
              <a:lstStyle/>
              <a:p>
                <a:pPr algn="ctr"/>
                <a:r>
                  <a:rPr lang="en-US" altLang="it-IT" sz="1600"/>
                  <a:t>E</a:t>
                </a:r>
                <a:endParaRPr lang="en-US" altLang="it-IT" sz="1600">
                  <a:latin typeface="Times New Roman" pitchFamily="18" charset="0"/>
                </a:endParaRPr>
              </a:p>
            </p:txBody>
          </p:sp>
        </p:grpSp>
      </p:grpSp>
      <p:sp>
        <p:nvSpPr>
          <p:cNvPr id="610360" name="Line 56"/>
          <p:cNvSpPr>
            <a:spLocks noChangeShapeType="1"/>
          </p:cNvSpPr>
          <p:nvPr/>
        </p:nvSpPr>
        <p:spPr bwMode="auto">
          <a:xfrm flipH="1">
            <a:off x="1447800" y="3479800"/>
            <a:ext cx="674688" cy="1385888"/>
          </a:xfrm>
          <a:prstGeom prst="line">
            <a:avLst/>
          </a:prstGeom>
          <a:noFill/>
          <a:ln w="57150">
            <a:solidFill>
              <a:schemeClr val="tx1"/>
            </a:solidFill>
            <a:round/>
            <a:headEnd/>
            <a:tailEnd/>
          </a:ln>
          <a:effectLst/>
        </p:spPr>
        <p:txBody>
          <a:bodyPr/>
          <a:lstStyle/>
          <a:p>
            <a:endParaRPr lang="it-IT"/>
          </a:p>
        </p:txBody>
      </p:sp>
      <p:grpSp>
        <p:nvGrpSpPr>
          <p:cNvPr id="610361" name="Group 57"/>
          <p:cNvGrpSpPr>
            <a:grpSpLocks/>
          </p:cNvGrpSpPr>
          <p:nvPr/>
        </p:nvGrpSpPr>
        <p:grpSpPr bwMode="auto">
          <a:xfrm>
            <a:off x="1608138" y="3905250"/>
            <a:ext cx="501650" cy="336550"/>
            <a:chOff x="2089" y="1715"/>
            <a:chExt cx="316" cy="212"/>
          </a:xfrm>
        </p:grpSpPr>
        <p:sp>
          <p:nvSpPr>
            <p:cNvPr id="610362" name="Oval 58"/>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63" name="Line 59"/>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64" name="Line 60"/>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65" name="Rectangle 61"/>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66" name="Oval 62"/>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67" name="Group 63"/>
            <p:cNvGrpSpPr>
              <a:grpSpLocks/>
            </p:cNvGrpSpPr>
            <p:nvPr/>
          </p:nvGrpSpPr>
          <p:grpSpPr bwMode="auto">
            <a:xfrm>
              <a:off x="2151" y="1715"/>
              <a:ext cx="182" cy="212"/>
              <a:chOff x="2964" y="2459"/>
              <a:chExt cx="185" cy="212"/>
            </a:xfrm>
          </p:grpSpPr>
          <p:sp>
            <p:nvSpPr>
              <p:cNvPr id="610368" name="Rectangle 6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69" name="Text Box 65"/>
              <p:cNvSpPr txBox="1">
                <a:spLocks noChangeArrowheads="1"/>
              </p:cNvSpPr>
              <p:nvPr/>
            </p:nvSpPr>
            <p:spPr bwMode="auto">
              <a:xfrm>
                <a:off x="2964" y="2459"/>
                <a:ext cx="185" cy="212"/>
              </a:xfrm>
              <a:prstGeom prst="rect">
                <a:avLst/>
              </a:prstGeom>
              <a:noFill/>
              <a:ln w="9525">
                <a:noFill/>
                <a:miter lim="800000"/>
                <a:headEnd/>
                <a:tailEnd/>
              </a:ln>
              <a:effectLst/>
            </p:spPr>
            <p:txBody>
              <a:bodyPr wrap="none">
                <a:spAutoFit/>
              </a:bodyPr>
              <a:lstStyle/>
              <a:p>
                <a:pPr algn="ctr"/>
                <a:r>
                  <a:rPr lang="en-US" altLang="it-IT" sz="1600"/>
                  <a:t>c</a:t>
                </a:r>
                <a:endParaRPr lang="en-US" altLang="it-IT" sz="1600">
                  <a:latin typeface="Times New Roman" pitchFamily="18" charset="0"/>
                </a:endParaRPr>
              </a:p>
            </p:txBody>
          </p:sp>
        </p:grpSp>
      </p:grpSp>
      <p:grpSp>
        <p:nvGrpSpPr>
          <p:cNvPr id="610370" name="Group 66"/>
          <p:cNvGrpSpPr>
            <a:grpSpLocks/>
          </p:cNvGrpSpPr>
          <p:nvPr/>
        </p:nvGrpSpPr>
        <p:grpSpPr bwMode="auto">
          <a:xfrm>
            <a:off x="1077913" y="4760913"/>
            <a:ext cx="501650" cy="336550"/>
            <a:chOff x="2089" y="1715"/>
            <a:chExt cx="316" cy="212"/>
          </a:xfrm>
        </p:grpSpPr>
        <p:sp>
          <p:nvSpPr>
            <p:cNvPr id="610371" name="Oval 67"/>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72" name="Line 68"/>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0373" name="Line 69"/>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0374" name="Rectangle 70"/>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75" name="Oval 71"/>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76" name="Group 72"/>
            <p:cNvGrpSpPr>
              <a:grpSpLocks/>
            </p:cNvGrpSpPr>
            <p:nvPr/>
          </p:nvGrpSpPr>
          <p:grpSpPr bwMode="auto">
            <a:xfrm>
              <a:off x="2145" y="1715"/>
              <a:ext cx="194" cy="212"/>
              <a:chOff x="2958" y="2459"/>
              <a:chExt cx="197" cy="212"/>
            </a:xfrm>
          </p:grpSpPr>
          <p:sp>
            <p:nvSpPr>
              <p:cNvPr id="610377" name="Rectangle 7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378" name="Text Box 74"/>
              <p:cNvSpPr txBox="1">
                <a:spLocks noChangeArrowheads="1"/>
              </p:cNvSpPr>
              <p:nvPr/>
            </p:nvSpPr>
            <p:spPr bwMode="auto">
              <a:xfrm>
                <a:off x="2958" y="2459"/>
                <a:ext cx="197" cy="212"/>
              </a:xfrm>
              <a:prstGeom prst="rect">
                <a:avLst/>
              </a:prstGeom>
              <a:noFill/>
              <a:ln w="9525">
                <a:noFill/>
                <a:miter lim="800000"/>
                <a:headEnd/>
                <a:tailEnd/>
              </a:ln>
              <a:effectLst/>
            </p:spPr>
            <p:txBody>
              <a:bodyPr wrap="none">
                <a:spAutoFit/>
              </a:bodyPr>
              <a:lstStyle/>
              <a:p>
                <a:pPr algn="ctr"/>
                <a:r>
                  <a:rPr lang="en-US" altLang="it-IT" sz="1600"/>
                  <a:t>F</a:t>
                </a:r>
                <a:endParaRPr lang="en-US" altLang="it-IT" sz="1600">
                  <a:latin typeface="Times New Roman" pitchFamily="18" charset="0"/>
                </a:endParaRPr>
              </a:p>
            </p:txBody>
          </p:sp>
        </p:grpSp>
      </p:grpSp>
      <p:sp>
        <p:nvSpPr>
          <p:cNvPr id="610379" name="Line 75"/>
          <p:cNvSpPr>
            <a:spLocks noChangeShapeType="1"/>
          </p:cNvSpPr>
          <p:nvPr/>
        </p:nvSpPr>
        <p:spPr bwMode="auto">
          <a:xfrm flipH="1">
            <a:off x="1838325" y="3498850"/>
            <a:ext cx="160338" cy="373063"/>
          </a:xfrm>
          <a:prstGeom prst="line">
            <a:avLst/>
          </a:prstGeom>
          <a:noFill/>
          <a:ln w="9525">
            <a:solidFill>
              <a:schemeClr val="tx1"/>
            </a:solidFill>
            <a:round/>
            <a:headEnd/>
            <a:tailEnd type="triangle" w="med" len="med"/>
          </a:ln>
          <a:effectLst/>
        </p:spPr>
        <p:txBody>
          <a:bodyPr/>
          <a:lstStyle/>
          <a:p>
            <a:endParaRPr lang="it-IT"/>
          </a:p>
        </p:txBody>
      </p:sp>
      <p:sp>
        <p:nvSpPr>
          <p:cNvPr id="610380" name="Line 76"/>
          <p:cNvSpPr>
            <a:spLocks noChangeShapeType="1"/>
          </p:cNvSpPr>
          <p:nvPr/>
        </p:nvSpPr>
        <p:spPr bwMode="auto">
          <a:xfrm flipH="1">
            <a:off x="1457325" y="4273550"/>
            <a:ext cx="160338" cy="373063"/>
          </a:xfrm>
          <a:prstGeom prst="line">
            <a:avLst/>
          </a:prstGeom>
          <a:noFill/>
          <a:ln w="9525">
            <a:solidFill>
              <a:schemeClr val="tx1"/>
            </a:solidFill>
            <a:round/>
            <a:headEnd/>
            <a:tailEnd type="triangle" w="med" len="med"/>
          </a:ln>
          <a:effectLst/>
        </p:spPr>
        <p:txBody>
          <a:bodyPr/>
          <a:lstStyle/>
          <a:p>
            <a:endParaRPr lang="it-IT"/>
          </a:p>
        </p:txBody>
      </p:sp>
      <p:sp>
        <p:nvSpPr>
          <p:cNvPr id="610381" name="Line 77"/>
          <p:cNvSpPr>
            <a:spLocks noChangeShapeType="1"/>
          </p:cNvSpPr>
          <p:nvPr/>
        </p:nvSpPr>
        <p:spPr bwMode="auto">
          <a:xfrm>
            <a:off x="2506663" y="3387725"/>
            <a:ext cx="284162" cy="292100"/>
          </a:xfrm>
          <a:prstGeom prst="line">
            <a:avLst/>
          </a:prstGeom>
          <a:noFill/>
          <a:ln w="9525">
            <a:solidFill>
              <a:schemeClr val="tx1"/>
            </a:solidFill>
            <a:round/>
            <a:headEnd/>
            <a:tailEnd type="triangle" w="med" len="med"/>
          </a:ln>
          <a:effectLst/>
        </p:spPr>
        <p:txBody>
          <a:bodyPr/>
          <a:lstStyle/>
          <a:p>
            <a:endParaRPr lang="it-IT"/>
          </a:p>
        </p:txBody>
      </p:sp>
      <p:sp>
        <p:nvSpPr>
          <p:cNvPr id="610382" name="Line 78"/>
          <p:cNvSpPr>
            <a:spLocks noChangeShapeType="1"/>
          </p:cNvSpPr>
          <p:nvPr/>
        </p:nvSpPr>
        <p:spPr bwMode="auto">
          <a:xfrm>
            <a:off x="3084513" y="4011613"/>
            <a:ext cx="225425" cy="441325"/>
          </a:xfrm>
          <a:prstGeom prst="line">
            <a:avLst/>
          </a:prstGeom>
          <a:noFill/>
          <a:ln w="9525">
            <a:solidFill>
              <a:schemeClr val="tx1"/>
            </a:solidFill>
            <a:round/>
            <a:headEnd/>
            <a:tailEnd type="triangle" w="med" len="med"/>
          </a:ln>
          <a:effectLst/>
        </p:spPr>
        <p:txBody>
          <a:bodyPr/>
          <a:lstStyle/>
          <a:p>
            <a:endParaRPr lang="it-IT"/>
          </a:p>
        </p:txBody>
      </p:sp>
      <p:sp>
        <p:nvSpPr>
          <p:cNvPr id="610383" name="Line 79"/>
          <p:cNvSpPr>
            <a:spLocks noChangeShapeType="1"/>
          </p:cNvSpPr>
          <p:nvPr/>
        </p:nvSpPr>
        <p:spPr bwMode="auto">
          <a:xfrm>
            <a:off x="3484563" y="4818063"/>
            <a:ext cx="177800" cy="354012"/>
          </a:xfrm>
          <a:prstGeom prst="line">
            <a:avLst/>
          </a:prstGeom>
          <a:noFill/>
          <a:ln w="9525">
            <a:solidFill>
              <a:schemeClr val="tx1"/>
            </a:solidFill>
            <a:round/>
            <a:headEnd/>
            <a:tailEnd type="triangle" w="med" len="med"/>
          </a:ln>
          <a:effectLst/>
        </p:spPr>
        <p:txBody>
          <a:bodyPr/>
          <a:lstStyle/>
          <a:p>
            <a:endParaRPr lang="it-IT"/>
          </a:p>
        </p:txBody>
      </p:sp>
      <p:sp>
        <p:nvSpPr>
          <p:cNvPr id="610384" name="Line 80"/>
          <p:cNvSpPr>
            <a:spLocks noChangeShapeType="1"/>
          </p:cNvSpPr>
          <p:nvPr/>
        </p:nvSpPr>
        <p:spPr bwMode="auto">
          <a:xfrm>
            <a:off x="1998663" y="4445000"/>
            <a:ext cx="173037" cy="420688"/>
          </a:xfrm>
          <a:prstGeom prst="line">
            <a:avLst/>
          </a:prstGeom>
          <a:noFill/>
          <a:ln w="9525">
            <a:solidFill>
              <a:schemeClr val="tx1"/>
            </a:solidFill>
            <a:round/>
            <a:headEnd/>
            <a:tailEnd type="triangle" w="med" len="med"/>
          </a:ln>
          <a:effectLst/>
        </p:spPr>
        <p:txBody>
          <a:bodyPr/>
          <a:lstStyle/>
          <a:p>
            <a:endParaRPr lang="it-IT"/>
          </a:p>
        </p:txBody>
      </p:sp>
      <p:sp>
        <p:nvSpPr>
          <p:cNvPr id="610385" name="Line 81"/>
          <p:cNvSpPr>
            <a:spLocks noChangeShapeType="1"/>
          </p:cNvSpPr>
          <p:nvPr/>
        </p:nvSpPr>
        <p:spPr bwMode="auto">
          <a:xfrm>
            <a:off x="6664325" y="3900488"/>
            <a:ext cx="338138" cy="677862"/>
          </a:xfrm>
          <a:prstGeom prst="line">
            <a:avLst/>
          </a:prstGeom>
          <a:noFill/>
          <a:ln w="57150">
            <a:solidFill>
              <a:schemeClr val="tx1"/>
            </a:solidFill>
            <a:round/>
            <a:headEnd/>
            <a:tailEnd/>
          </a:ln>
          <a:effectLst/>
        </p:spPr>
        <p:txBody>
          <a:bodyPr/>
          <a:lstStyle/>
          <a:p>
            <a:endParaRPr lang="it-IT"/>
          </a:p>
        </p:txBody>
      </p:sp>
      <p:sp>
        <p:nvSpPr>
          <p:cNvPr id="610386" name="Line 82"/>
          <p:cNvSpPr>
            <a:spLocks noChangeShapeType="1"/>
          </p:cNvSpPr>
          <p:nvPr/>
        </p:nvSpPr>
        <p:spPr bwMode="auto">
          <a:xfrm>
            <a:off x="7019925" y="4600575"/>
            <a:ext cx="342900" cy="757238"/>
          </a:xfrm>
          <a:prstGeom prst="line">
            <a:avLst/>
          </a:prstGeom>
          <a:noFill/>
          <a:ln w="57150">
            <a:solidFill>
              <a:schemeClr val="tx1"/>
            </a:solidFill>
            <a:round/>
            <a:headEnd/>
            <a:tailEnd/>
          </a:ln>
          <a:effectLst/>
        </p:spPr>
        <p:txBody>
          <a:bodyPr/>
          <a:lstStyle/>
          <a:p>
            <a:endParaRPr lang="it-IT"/>
          </a:p>
        </p:txBody>
      </p:sp>
      <p:sp>
        <p:nvSpPr>
          <p:cNvPr id="610387" name="Line 83"/>
          <p:cNvSpPr>
            <a:spLocks noChangeShapeType="1"/>
          </p:cNvSpPr>
          <p:nvPr/>
        </p:nvSpPr>
        <p:spPr bwMode="auto">
          <a:xfrm flipH="1">
            <a:off x="6246813" y="4673600"/>
            <a:ext cx="601662" cy="193675"/>
          </a:xfrm>
          <a:prstGeom prst="line">
            <a:avLst/>
          </a:prstGeom>
          <a:noFill/>
          <a:ln w="9525">
            <a:solidFill>
              <a:schemeClr val="tx1"/>
            </a:solidFill>
            <a:round/>
            <a:headEnd/>
            <a:tailEnd/>
          </a:ln>
          <a:effectLst/>
        </p:spPr>
        <p:txBody>
          <a:bodyPr/>
          <a:lstStyle/>
          <a:p>
            <a:endParaRPr lang="it-IT"/>
          </a:p>
        </p:txBody>
      </p:sp>
      <p:sp>
        <p:nvSpPr>
          <p:cNvPr id="610388" name="Line 84"/>
          <p:cNvSpPr>
            <a:spLocks noChangeShapeType="1"/>
          </p:cNvSpPr>
          <p:nvPr/>
        </p:nvSpPr>
        <p:spPr bwMode="auto">
          <a:xfrm flipH="1">
            <a:off x="5191125" y="4946650"/>
            <a:ext cx="735013" cy="0"/>
          </a:xfrm>
          <a:prstGeom prst="line">
            <a:avLst/>
          </a:prstGeom>
          <a:noFill/>
          <a:ln w="9525">
            <a:solidFill>
              <a:schemeClr val="tx1"/>
            </a:solidFill>
            <a:round/>
            <a:headEnd/>
            <a:tailEnd/>
          </a:ln>
          <a:effectLst/>
        </p:spPr>
        <p:txBody>
          <a:bodyPr/>
          <a:lstStyle/>
          <a:p>
            <a:endParaRPr lang="it-IT"/>
          </a:p>
        </p:txBody>
      </p:sp>
      <p:sp>
        <p:nvSpPr>
          <p:cNvPr id="610389" name="Line 85"/>
          <p:cNvSpPr>
            <a:spLocks noChangeShapeType="1"/>
          </p:cNvSpPr>
          <p:nvPr/>
        </p:nvSpPr>
        <p:spPr bwMode="auto">
          <a:xfrm flipH="1" flipV="1">
            <a:off x="5626100" y="4133850"/>
            <a:ext cx="271463" cy="719138"/>
          </a:xfrm>
          <a:prstGeom prst="line">
            <a:avLst/>
          </a:prstGeom>
          <a:noFill/>
          <a:ln w="57150">
            <a:solidFill>
              <a:schemeClr val="tx1"/>
            </a:solidFill>
            <a:round/>
            <a:headEnd/>
            <a:tailEnd/>
          </a:ln>
          <a:effectLst/>
        </p:spPr>
        <p:txBody>
          <a:bodyPr/>
          <a:lstStyle/>
          <a:p>
            <a:endParaRPr lang="it-IT"/>
          </a:p>
        </p:txBody>
      </p:sp>
      <p:sp>
        <p:nvSpPr>
          <p:cNvPr id="610390" name="Line 86"/>
          <p:cNvSpPr>
            <a:spLocks noChangeShapeType="1"/>
          </p:cNvSpPr>
          <p:nvPr/>
        </p:nvSpPr>
        <p:spPr bwMode="auto">
          <a:xfrm flipV="1">
            <a:off x="5797550" y="3892550"/>
            <a:ext cx="669925" cy="193675"/>
          </a:xfrm>
          <a:prstGeom prst="line">
            <a:avLst/>
          </a:prstGeom>
          <a:noFill/>
          <a:ln w="9525">
            <a:solidFill>
              <a:schemeClr val="tx1"/>
            </a:solidFill>
            <a:round/>
            <a:headEnd/>
            <a:tailEnd/>
          </a:ln>
          <a:effectLst/>
        </p:spPr>
        <p:txBody>
          <a:bodyPr/>
          <a:lstStyle/>
          <a:p>
            <a:endParaRPr lang="it-IT"/>
          </a:p>
        </p:txBody>
      </p:sp>
      <p:sp>
        <p:nvSpPr>
          <p:cNvPr id="610391" name="Line 87"/>
          <p:cNvSpPr>
            <a:spLocks noChangeShapeType="1"/>
          </p:cNvSpPr>
          <p:nvPr/>
        </p:nvSpPr>
        <p:spPr bwMode="auto">
          <a:xfrm>
            <a:off x="6149975" y="3436938"/>
            <a:ext cx="442913" cy="409575"/>
          </a:xfrm>
          <a:prstGeom prst="line">
            <a:avLst/>
          </a:prstGeom>
          <a:noFill/>
          <a:ln w="57150">
            <a:solidFill>
              <a:schemeClr val="tx1"/>
            </a:solidFill>
            <a:round/>
            <a:headEnd/>
            <a:tailEnd/>
          </a:ln>
          <a:effectLst/>
        </p:spPr>
        <p:txBody>
          <a:bodyPr/>
          <a:lstStyle/>
          <a:p>
            <a:endParaRPr lang="it-IT"/>
          </a:p>
        </p:txBody>
      </p:sp>
      <p:sp>
        <p:nvSpPr>
          <p:cNvPr id="610393" name="Oval 89"/>
          <p:cNvSpPr>
            <a:spLocks noChangeArrowheads="1"/>
          </p:cNvSpPr>
          <p:nvPr/>
        </p:nvSpPr>
        <p:spPr bwMode="auto">
          <a:xfrm>
            <a:off x="5702300" y="3355975"/>
            <a:ext cx="496888" cy="1285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394" name="Line 90"/>
          <p:cNvSpPr>
            <a:spLocks noChangeShapeType="1"/>
          </p:cNvSpPr>
          <p:nvPr/>
        </p:nvSpPr>
        <p:spPr bwMode="auto">
          <a:xfrm>
            <a:off x="5702300" y="3344863"/>
            <a:ext cx="0" cy="79375"/>
          </a:xfrm>
          <a:prstGeom prst="line">
            <a:avLst/>
          </a:prstGeom>
          <a:noFill/>
          <a:ln w="12700">
            <a:solidFill>
              <a:schemeClr val="tx1"/>
            </a:solidFill>
            <a:round/>
            <a:headEnd/>
            <a:tailEnd/>
          </a:ln>
          <a:effectLst/>
        </p:spPr>
        <p:txBody>
          <a:bodyPr wrap="none" anchor="ctr"/>
          <a:lstStyle/>
          <a:p>
            <a:endParaRPr lang="it-IT"/>
          </a:p>
        </p:txBody>
      </p:sp>
      <p:sp>
        <p:nvSpPr>
          <p:cNvPr id="610395" name="Line 91"/>
          <p:cNvSpPr>
            <a:spLocks noChangeShapeType="1"/>
          </p:cNvSpPr>
          <p:nvPr/>
        </p:nvSpPr>
        <p:spPr bwMode="auto">
          <a:xfrm>
            <a:off x="6199188" y="3344863"/>
            <a:ext cx="0" cy="79375"/>
          </a:xfrm>
          <a:prstGeom prst="line">
            <a:avLst/>
          </a:prstGeom>
          <a:noFill/>
          <a:ln w="12700">
            <a:solidFill>
              <a:schemeClr val="tx1"/>
            </a:solidFill>
            <a:round/>
            <a:headEnd/>
            <a:tailEnd/>
          </a:ln>
          <a:effectLst/>
        </p:spPr>
        <p:txBody>
          <a:bodyPr wrap="none" anchor="ctr"/>
          <a:lstStyle/>
          <a:p>
            <a:endParaRPr lang="it-IT"/>
          </a:p>
        </p:txBody>
      </p:sp>
      <p:sp>
        <p:nvSpPr>
          <p:cNvPr id="610396" name="Rectangle 92"/>
          <p:cNvSpPr>
            <a:spLocks noChangeArrowheads="1"/>
          </p:cNvSpPr>
          <p:nvPr/>
        </p:nvSpPr>
        <p:spPr bwMode="auto">
          <a:xfrm>
            <a:off x="5702300" y="3344863"/>
            <a:ext cx="492125" cy="7778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397" name="Oval 93"/>
          <p:cNvSpPr>
            <a:spLocks noChangeArrowheads="1"/>
          </p:cNvSpPr>
          <p:nvPr/>
        </p:nvSpPr>
        <p:spPr bwMode="auto">
          <a:xfrm>
            <a:off x="5697538" y="3251200"/>
            <a:ext cx="496887" cy="1508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398" name="Group 94"/>
          <p:cNvGrpSpPr>
            <a:grpSpLocks/>
          </p:cNvGrpSpPr>
          <p:nvPr/>
        </p:nvGrpSpPr>
        <p:grpSpPr bwMode="auto">
          <a:xfrm>
            <a:off x="5775325" y="3222625"/>
            <a:ext cx="333375" cy="336550"/>
            <a:chOff x="2951" y="2459"/>
            <a:chExt cx="213" cy="212"/>
          </a:xfrm>
        </p:grpSpPr>
        <p:sp>
          <p:nvSpPr>
            <p:cNvPr id="610399" name="Rectangle 9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00" name="Text Box 96"/>
            <p:cNvSpPr txBox="1">
              <a:spLocks noChangeArrowheads="1"/>
            </p:cNvSpPr>
            <p:nvPr/>
          </p:nvSpPr>
          <p:spPr bwMode="auto">
            <a:xfrm>
              <a:off x="2951" y="2459"/>
              <a:ext cx="213" cy="212"/>
            </a:xfrm>
            <a:prstGeom prst="rect">
              <a:avLst/>
            </a:prstGeom>
            <a:noFill/>
            <a:ln w="9525">
              <a:noFill/>
              <a:miter lim="800000"/>
              <a:headEnd/>
              <a:tailEnd/>
            </a:ln>
            <a:effectLst/>
          </p:spPr>
          <p:txBody>
            <a:bodyPr wrap="none">
              <a:spAutoFit/>
            </a:bodyPr>
            <a:lstStyle/>
            <a:p>
              <a:pPr algn="ctr"/>
              <a:r>
                <a:rPr lang="en-US" altLang="it-IT" sz="1600"/>
                <a:t>A</a:t>
              </a:r>
              <a:endParaRPr lang="en-US" altLang="it-IT" sz="1600">
                <a:latin typeface="Times New Roman" pitchFamily="18" charset="0"/>
              </a:endParaRPr>
            </a:p>
          </p:txBody>
        </p:sp>
      </p:grpSp>
      <p:sp>
        <p:nvSpPr>
          <p:cNvPr id="610402" name="Oval 98"/>
          <p:cNvSpPr>
            <a:spLocks noChangeArrowheads="1"/>
          </p:cNvSpPr>
          <p:nvPr/>
        </p:nvSpPr>
        <p:spPr bwMode="auto">
          <a:xfrm>
            <a:off x="6413500" y="3863975"/>
            <a:ext cx="496888" cy="1285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403" name="Line 99"/>
          <p:cNvSpPr>
            <a:spLocks noChangeShapeType="1"/>
          </p:cNvSpPr>
          <p:nvPr/>
        </p:nvSpPr>
        <p:spPr bwMode="auto">
          <a:xfrm>
            <a:off x="6413500" y="3852863"/>
            <a:ext cx="0" cy="79375"/>
          </a:xfrm>
          <a:prstGeom prst="line">
            <a:avLst/>
          </a:prstGeom>
          <a:noFill/>
          <a:ln w="12700">
            <a:solidFill>
              <a:schemeClr val="tx1"/>
            </a:solidFill>
            <a:round/>
            <a:headEnd/>
            <a:tailEnd/>
          </a:ln>
          <a:effectLst/>
        </p:spPr>
        <p:txBody>
          <a:bodyPr wrap="none" anchor="ctr"/>
          <a:lstStyle/>
          <a:p>
            <a:endParaRPr lang="it-IT"/>
          </a:p>
        </p:txBody>
      </p:sp>
      <p:sp>
        <p:nvSpPr>
          <p:cNvPr id="610404" name="Line 100"/>
          <p:cNvSpPr>
            <a:spLocks noChangeShapeType="1"/>
          </p:cNvSpPr>
          <p:nvPr/>
        </p:nvSpPr>
        <p:spPr bwMode="auto">
          <a:xfrm>
            <a:off x="6910388" y="3852863"/>
            <a:ext cx="0" cy="79375"/>
          </a:xfrm>
          <a:prstGeom prst="line">
            <a:avLst/>
          </a:prstGeom>
          <a:noFill/>
          <a:ln w="12700">
            <a:solidFill>
              <a:schemeClr val="tx1"/>
            </a:solidFill>
            <a:round/>
            <a:headEnd/>
            <a:tailEnd/>
          </a:ln>
          <a:effectLst/>
        </p:spPr>
        <p:txBody>
          <a:bodyPr wrap="none" anchor="ctr"/>
          <a:lstStyle/>
          <a:p>
            <a:endParaRPr lang="it-IT"/>
          </a:p>
        </p:txBody>
      </p:sp>
      <p:sp>
        <p:nvSpPr>
          <p:cNvPr id="610405" name="Rectangle 101"/>
          <p:cNvSpPr>
            <a:spLocks noChangeArrowheads="1"/>
          </p:cNvSpPr>
          <p:nvPr/>
        </p:nvSpPr>
        <p:spPr bwMode="auto">
          <a:xfrm>
            <a:off x="6413500" y="3852863"/>
            <a:ext cx="492125" cy="7778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406" name="Oval 102"/>
          <p:cNvSpPr>
            <a:spLocks noChangeArrowheads="1"/>
          </p:cNvSpPr>
          <p:nvPr/>
        </p:nvSpPr>
        <p:spPr bwMode="auto">
          <a:xfrm>
            <a:off x="6408738" y="3759200"/>
            <a:ext cx="496887" cy="1508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407" name="Group 103"/>
          <p:cNvGrpSpPr>
            <a:grpSpLocks/>
          </p:cNvGrpSpPr>
          <p:nvPr/>
        </p:nvGrpSpPr>
        <p:grpSpPr bwMode="auto">
          <a:xfrm>
            <a:off x="6496050" y="3730625"/>
            <a:ext cx="312738" cy="336550"/>
            <a:chOff x="2957" y="2459"/>
            <a:chExt cx="200" cy="212"/>
          </a:xfrm>
        </p:grpSpPr>
        <p:sp>
          <p:nvSpPr>
            <p:cNvPr id="610408" name="Rectangle 10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09" name="Text Box 105"/>
            <p:cNvSpPr txBox="1">
              <a:spLocks noChangeArrowheads="1"/>
            </p:cNvSpPr>
            <p:nvPr/>
          </p:nvSpPr>
          <p:spPr bwMode="auto">
            <a:xfrm>
              <a:off x="2957" y="2459"/>
              <a:ext cx="200" cy="212"/>
            </a:xfrm>
            <a:prstGeom prst="rect">
              <a:avLst/>
            </a:prstGeom>
            <a:noFill/>
            <a:ln w="9525">
              <a:noFill/>
              <a:miter lim="800000"/>
              <a:headEnd/>
              <a:tailEnd/>
            </a:ln>
            <a:effectLst/>
          </p:spPr>
          <p:txBody>
            <a:bodyPr wrap="none">
              <a:spAutoFit/>
            </a:bodyPr>
            <a:lstStyle/>
            <a:p>
              <a:pPr algn="ctr"/>
              <a:r>
                <a:rPr lang="en-US" altLang="it-IT" sz="1600"/>
                <a:t>B</a:t>
              </a:r>
              <a:endParaRPr lang="en-US" altLang="it-IT" sz="1600">
                <a:latin typeface="Times New Roman" pitchFamily="18" charset="0"/>
              </a:endParaRPr>
            </a:p>
          </p:txBody>
        </p:sp>
      </p:grpSp>
      <p:sp>
        <p:nvSpPr>
          <p:cNvPr id="610411" name="Oval 107"/>
          <p:cNvSpPr>
            <a:spLocks noChangeArrowheads="1"/>
          </p:cNvSpPr>
          <p:nvPr/>
        </p:nvSpPr>
        <p:spPr bwMode="auto">
          <a:xfrm>
            <a:off x="7165975" y="5372100"/>
            <a:ext cx="496888" cy="1285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412" name="Line 108"/>
          <p:cNvSpPr>
            <a:spLocks noChangeShapeType="1"/>
          </p:cNvSpPr>
          <p:nvPr/>
        </p:nvSpPr>
        <p:spPr bwMode="auto">
          <a:xfrm>
            <a:off x="7165975" y="5360988"/>
            <a:ext cx="0" cy="79375"/>
          </a:xfrm>
          <a:prstGeom prst="line">
            <a:avLst/>
          </a:prstGeom>
          <a:noFill/>
          <a:ln w="12700">
            <a:solidFill>
              <a:schemeClr val="tx1"/>
            </a:solidFill>
            <a:round/>
            <a:headEnd/>
            <a:tailEnd/>
          </a:ln>
          <a:effectLst/>
        </p:spPr>
        <p:txBody>
          <a:bodyPr wrap="none" anchor="ctr"/>
          <a:lstStyle/>
          <a:p>
            <a:endParaRPr lang="it-IT"/>
          </a:p>
        </p:txBody>
      </p:sp>
      <p:sp>
        <p:nvSpPr>
          <p:cNvPr id="610413" name="Line 109"/>
          <p:cNvSpPr>
            <a:spLocks noChangeShapeType="1"/>
          </p:cNvSpPr>
          <p:nvPr/>
        </p:nvSpPr>
        <p:spPr bwMode="auto">
          <a:xfrm>
            <a:off x="7662863" y="5360988"/>
            <a:ext cx="0" cy="79375"/>
          </a:xfrm>
          <a:prstGeom prst="line">
            <a:avLst/>
          </a:prstGeom>
          <a:noFill/>
          <a:ln w="12700">
            <a:solidFill>
              <a:schemeClr val="tx1"/>
            </a:solidFill>
            <a:round/>
            <a:headEnd/>
            <a:tailEnd/>
          </a:ln>
          <a:effectLst/>
        </p:spPr>
        <p:txBody>
          <a:bodyPr wrap="none" anchor="ctr"/>
          <a:lstStyle/>
          <a:p>
            <a:endParaRPr lang="it-IT"/>
          </a:p>
        </p:txBody>
      </p:sp>
      <p:sp>
        <p:nvSpPr>
          <p:cNvPr id="610414" name="Rectangle 110"/>
          <p:cNvSpPr>
            <a:spLocks noChangeArrowheads="1"/>
          </p:cNvSpPr>
          <p:nvPr/>
        </p:nvSpPr>
        <p:spPr bwMode="auto">
          <a:xfrm>
            <a:off x="7165975" y="5360988"/>
            <a:ext cx="492125" cy="7778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415" name="Oval 111"/>
          <p:cNvSpPr>
            <a:spLocks noChangeArrowheads="1"/>
          </p:cNvSpPr>
          <p:nvPr/>
        </p:nvSpPr>
        <p:spPr bwMode="auto">
          <a:xfrm>
            <a:off x="7161213" y="5267325"/>
            <a:ext cx="496887" cy="1508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416" name="Group 112"/>
          <p:cNvGrpSpPr>
            <a:grpSpLocks/>
          </p:cNvGrpSpPr>
          <p:nvPr/>
        </p:nvGrpSpPr>
        <p:grpSpPr bwMode="auto">
          <a:xfrm>
            <a:off x="7243763" y="5238750"/>
            <a:ext cx="322262" cy="336550"/>
            <a:chOff x="2954" y="2459"/>
            <a:chExt cx="206" cy="212"/>
          </a:xfrm>
        </p:grpSpPr>
        <p:sp>
          <p:nvSpPr>
            <p:cNvPr id="610417" name="Rectangle 11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18" name="Text Box 114"/>
            <p:cNvSpPr txBox="1">
              <a:spLocks noChangeArrowheads="1"/>
            </p:cNvSpPr>
            <p:nvPr/>
          </p:nvSpPr>
          <p:spPr bwMode="auto">
            <a:xfrm>
              <a:off x="2954" y="2459"/>
              <a:ext cx="206" cy="212"/>
            </a:xfrm>
            <a:prstGeom prst="rect">
              <a:avLst/>
            </a:prstGeom>
            <a:noFill/>
            <a:ln w="9525">
              <a:noFill/>
              <a:miter lim="800000"/>
              <a:headEnd/>
              <a:tailEnd/>
            </a:ln>
            <a:effectLst/>
          </p:spPr>
          <p:txBody>
            <a:bodyPr wrap="none">
              <a:spAutoFit/>
            </a:bodyPr>
            <a:lstStyle/>
            <a:p>
              <a:pPr algn="ctr"/>
              <a:r>
                <a:rPr lang="en-US" altLang="it-IT" sz="1600"/>
                <a:t>G</a:t>
              </a:r>
              <a:endParaRPr lang="en-US" altLang="it-IT" sz="1600">
                <a:latin typeface="Times New Roman" pitchFamily="18" charset="0"/>
              </a:endParaRPr>
            </a:p>
          </p:txBody>
        </p:sp>
      </p:grpSp>
      <p:sp>
        <p:nvSpPr>
          <p:cNvPr id="610420" name="Oval 116"/>
          <p:cNvSpPr>
            <a:spLocks noChangeArrowheads="1"/>
          </p:cNvSpPr>
          <p:nvPr/>
        </p:nvSpPr>
        <p:spPr bwMode="auto">
          <a:xfrm>
            <a:off x="6829425" y="4645025"/>
            <a:ext cx="496888" cy="1285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421" name="Line 117"/>
          <p:cNvSpPr>
            <a:spLocks noChangeShapeType="1"/>
          </p:cNvSpPr>
          <p:nvPr/>
        </p:nvSpPr>
        <p:spPr bwMode="auto">
          <a:xfrm>
            <a:off x="6829425" y="4633913"/>
            <a:ext cx="0" cy="79375"/>
          </a:xfrm>
          <a:prstGeom prst="line">
            <a:avLst/>
          </a:prstGeom>
          <a:noFill/>
          <a:ln w="12700">
            <a:solidFill>
              <a:schemeClr val="tx1"/>
            </a:solidFill>
            <a:round/>
            <a:headEnd/>
            <a:tailEnd/>
          </a:ln>
          <a:effectLst/>
        </p:spPr>
        <p:txBody>
          <a:bodyPr wrap="none" anchor="ctr"/>
          <a:lstStyle/>
          <a:p>
            <a:endParaRPr lang="it-IT"/>
          </a:p>
        </p:txBody>
      </p:sp>
      <p:sp>
        <p:nvSpPr>
          <p:cNvPr id="610422" name="Line 118"/>
          <p:cNvSpPr>
            <a:spLocks noChangeShapeType="1"/>
          </p:cNvSpPr>
          <p:nvPr/>
        </p:nvSpPr>
        <p:spPr bwMode="auto">
          <a:xfrm>
            <a:off x="7326313" y="4633913"/>
            <a:ext cx="0" cy="79375"/>
          </a:xfrm>
          <a:prstGeom prst="line">
            <a:avLst/>
          </a:prstGeom>
          <a:noFill/>
          <a:ln w="12700">
            <a:solidFill>
              <a:schemeClr val="tx1"/>
            </a:solidFill>
            <a:round/>
            <a:headEnd/>
            <a:tailEnd/>
          </a:ln>
          <a:effectLst/>
        </p:spPr>
        <p:txBody>
          <a:bodyPr wrap="none" anchor="ctr"/>
          <a:lstStyle/>
          <a:p>
            <a:endParaRPr lang="it-IT"/>
          </a:p>
        </p:txBody>
      </p:sp>
      <p:sp>
        <p:nvSpPr>
          <p:cNvPr id="610423" name="Rectangle 119"/>
          <p:cNvSpPr>
            <a:spLocks noChangeArrowheads="1"/>
          </p:cNvSpPr>
          <p:nvPr/>
        </p:nvSpPr>
        <p:spPr bwMode="auto">
          <a:xfrm>
            <a:off x="6829425" y="4633913"/>
            <a:ext cx="492125" cy="7778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424" name="Oval 120"/>
          <p:cNvSpPr>
            <a:spLocks noChangeArrowheads="1"/>
          </p:cNvSpPr>
          <p:nvPr/>
        </p:nvSpPr>
        <p:spPr bwMode="auto">
          <a:xfrm>
            <a:off x="6824663" y="4540250"/>
            <a:ext cx="496887" cy="1508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425" name="Group 121"/>
          <p:cNvGrpSpPr>
            <a:grpSpLocks/>
          </p:cNvGrpSpPr>
          <p:nvPr/>
        </p:nvGrpSpPr>
        <p:grpSpPr bwMode="auto">
          <a:xfrm>
            <a:off x="6904038" y="4511675"/>
            <a:ext cx="330200" cy="336550"/>
            <a:chOff x="2952" y="2459"/>
            <a:chExt cx="211" cy="212"/>
          </a:xfrm>
        </p:grpSpPr>
        <p:sp>
          <p:nvSpPr>
            <p:cNvPr id="610426" name="Rectangle 12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27" name="Text Box 123"/>
            <p:cNvSpPr txBox="1">
              <a:spLocks noChangeArrowheads="1"/>
            </p:cNvSpPr>
            <p:nvPr/>
          </p:nvSpPr>
          <p:spPr bwMode="auto">
            <a:xfrm>
              <a:off x="2952" y="2459"/>
              <a:ext cx="211" cy="212"/>
            </a:xfrm>
            <a:prstGeom prst="rect">
              <a:avLst/>
            </a:prstGeom>
            <a:noFill/>
            <a:ln w="9525">
              <a:noFill/>
              <a:miter lim="800000"/>
              <a:headEnd/>
              <a:tailEnd/>
            </a:ln>
            <a:effectLst/>
          </p:spPr>
          <p:txBody>
            <a:bodyPr wrap="none">
              <a:spAutoFit/>
            </a:bodyPr>
            <a:lstStyle/>
            <a:p>
              <a:pPr algn="ctr"/>
              <a:r>
                <a:rPr lang="en-US" altLang="it-IT" sz="1600"/>
                <a:t>D</a:t>
              </a:r>
              <a:endParaRPr lang="en-US" altLang="it-IT" sz="1600">
                <a:latin typeface="Times New Roman" pitchFamily="18" charset="0"/>
              </a:endParaRPr>
            </a:p>
          </p:txBody>
        </p:sp>
      </p:grpSp>
      <p:sp>
        <p:nvSpPr>
          <p:cNvPr id="610429" name="Oval 125"/>
          <p:cNvSpPr>
            <a:spLocks noChangeArrowheads="1"/>
          </p:cNvSpPr>
          <p:nvPr/>
        </p:nvSpPr>
        <p:spPr bwMode="auto">
          <a:xfrm>
            <a:off x="5778500" y="4906963"/>
            <a:ext cx="496888" cy="12858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430" name="Line 126"/>
          <p:cNvSpPr>
            <a:spLocks noChangeShapeType="1"/>
          </p:cNvSpPr>
          <p:nvPr/>
        </p:nvSpPr>
        <p:spPr bwMode="auto">
          <a:xfrm>
            <a:off x="5778500" y="4895850"/>
            <a:ext cx="0" cy="79375"/>
          </a:xfrm>
          <a:prstGeom prst="line">
            <a:avLst/>
          </a:prstGeom>
          <a:noFill/>
          <a:ln w="12700">
            <a:solidFill>
              <a:schemeClr val="tx1"/>
            </a:solidFill>
            <a:round/>
            <a:headEnd/>
            <a:tailEnd/>
          </a:ln>
          <a:effectLst/>
        </p:spPr>
        <p:txBody>
          <a:bodyPr wrap="none" anchor="ctr"/>
          <a:lstStyle/>
          <a:p>
            <a:endParaRPr lang="it-IT"/>
          </a:p>
        </p:txBody>
      </p:sp>
      <p:sp>
        <p:nvSpPr>
          <p:cNvPr id="610431" name="Line 127"/>
          <p:cNvSpPr>
            <a:spLocks noChangeShapeType="1"/>
          </p:cNvSpPr>
          <p:nvPr/>
        </p:nvSpPr>
        <p:spPr bwMode="auto">
          <a:xfrm>
            <a:off x="6275388" y="4895850"/>
            <a:ext cx="0" cy="79375"/>
          </a:xfrm>
          <a:prstGeom prst="line">
            <a:avLst/>
          </a:prstGeom>
          <a:noFill/>
          <a:ln w="12700">
            <a:solidFill>
              <a:schemeClr val="tx1"/>
            </a:solidFill>
            <a:round/>
            <a:headEnd/>
            <a:tailEnd/>
          </a:ln>
          <a:effectLst/>
        </p:spPr>
        <p:txBody>
          <a:bodyPr wrap="none" anchor="ctr"/>
          <a:lstStyle/>
          <a:p>
            <a:endParaRPr lang="it-IT"/>
          </a:p>
        </p:txBody>
      </p:sp>
      <p:sp>
        <p:nvSpPr>
          <p:cNvPr id="610432" name="Rectangle 128"/>
          <p:cNvSpPr>
            <a:spLocks noChangeArrowheads="1"/>
          </p:cNvSpPr>
          <p:nvPr/>
        </p:nvSpPr>
        <p:spPr bwMode="auto">
          <a:xfrm>
            <a:off x="5778500" y="4895850"/>
            <a:ext cx="492125" cy="77788"/>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433" name="Oval 129"/>
          <p:cNvSpPr>
            <a:spLocks noChangeArrowheads="1"/>
          </p:cNvSpPr>
          <p:nvPr/>
        </p:nvSpPr>
        <p:spPr bwMode="auto">
          <a:xfrm>
            <a:off x="5773738" y="4802188"/>
            <a:ext cx="496887" cy="150812"/>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434" name="Group 130"/>
          <p:cNvGrpSpPr>
            <a:grpSpLocks/>
          </p:cNvGrpSpPr>
          <p:nvPr/>
        </p:nvGrpSpPr>
        <p:grpSpPr bwMode="auto">
          <a:xfrm>
            <a:off x="5862638" y="4773613"/>
            <a:ext cx="311150" cy="336550"/>
            <a:chOff x="2958" y="2459"/>
            <a:chExt cx="199" cy="212"/>
          </a:xfrm>
        </p:grpSpPr>
        <p:sp>
          <p:nvSpPr>
            <p:cNvPr id="610435" name="Rectangle 13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36" name="Text Box 132"/>
            <p:cNvSpPr txBox="1">
              <a:spLocks noChangeArrowheads="1"/>
            </p:cNvSpPr>
            <p:nvPr/>
          </p:nvSpPr>
          <p:spPr bwMode="auto">
            <a:xfrm>
              <a:off x="2958" y="2459"/>
              <a:ext cx="199" cy="212"/>
            </a:xfrm>
            <a:prstGeom prst="rect">
              <a:avLst/>
            </a:prstGeom>
            <a:noFill/>
            <a:ln w="9525">
              <a:noFill/>
              <a:miter lim="800000"/>
              <a:headEnd/>
              <a:tailEnd/>
            </a:ln>
            <a:effectLst/>
          </p:spPr>
          <p:txBody>
            <a:bodyPr wrap="none">
              <a:spAutoFit/>
            </a:bodyPr>
            <a:lstStyle/>
            <a:p>
              <a:pPr algn="ctr"/>
              <a:r>
                <a:rPr lang="en-US" altLang="it-IT" sz="1600"/>
                <a:t>E</a:t>
              </a:r>
              <a:endParaRPr lang="en-US" altLang="it-IT" sz="1600">
                <a:latin typeface="Times New Roman" pitchFamily="18" charset="0"/>
              </a:endParaRPr>
            </a:p>
          </p:txBody>
        </p:sp>
      </p:grpSp>
      <p:sp>
        <p:nvSpPr>
          <p:cNvPr id="610437" name="Line 133"/>
          <p:cNvSpPr>
            <a:spLocks noChangeShapeType="1"/>
          </p:cNvSpPr>
          <p:nvPr/>
        </p:nvSpPr>
        <p:spPr bwMode="auto">
          <a:xfrm flipH="1">
            <a:off x="5181600" y="3498850"/>
            <a:ext cx="674688" cy="1385888"/>
          </a:xfrm>
          <a:prstGeom prst="line">
            <a:avLst/>
          </a:prstGeom>
          <a:noFill/>
          <a:ln w="57150">
            <a:solidFill>
              <a:schemeClr val="tx1"/>
            </a:solidFill>
            <a:round/>
            <a:headEnd/>
            <a:tailEnd/>
          </a:ln>
          <a:effectLst/>
        </p:spPr>
        <p:txBody>
          <a:bodyPr/>
          <a:lstStyle/>
          <a:p>
            <a:endParaRPr lang="it-IT"/>
          </a:p>
        </p:txBody>
      </p:sp>
      <p:sp>
        <p:nvSpPr>
          <p:cNvPr id="610439" name="Oval 135"/>
          <p:cNvSpPr>
            <a:spLocks noChangeArrowheads="1"/>
          </p:cNvSpPr>
          <p:nvPr/>
        </p:nvSpPr>
        <p:spPr bwMode="auto">
          <a:xfrm>
            <a:off x="5346700" y="4057650"/>
            <a:ext cx="496888" cy="1285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440" name="Line 136"/>
          <p:cNvSpPr>
            <a:spLocks noChangeShapeType="1"/>
          </p:cNvSpPr>
          <p:nvPr/>
        </p:nvSpPr>
        <p:spPr bwMode="auto">
          <a:xfrm>
            <a:off x="5346700" y="4046538"/>
            <a:ext cx="0" cy="79375"/>
          </a:xfrm>
          <a:prstGeom prst="line">
            <a:avLst/>
          </a:prstGeom>
          <a:noFill/>
          <a:ln w="12700">
            <a:solidFill>
              <a:schemeClr val="tx1"/>
            </a:solidFill>
            <a:round/>
            <a:headEnd/>
            <a:tailEnd/>
          </a:ln>
          <a:effectLst/>
        </p:spPr>
        <p:txBody>
          <a:bodyPr wrap="none" anchor="ctr"/>
          <a:lstStyle/>
          <a:p>
            <a:endParaRPr lang="it-IT"/>
          </a:p>
        </p:txBody>
      </p:sp>
      <p:sp>
        <p:nvSpPr>
          <p:cNvPr id="610441" name="Line 137"/>
          <p:cNvSpPr>
            <a:spLocks noChangeShapeType="1"/>
          </p:cNvSpPr>
          <p:nvPr/>
        </p:nvSpPr>
        <p:spPr bwMode="auto">
          <a:xfrm>
            <a:off x="5843588" y="4046538"/>
            <a:ext cx="0" cy="79375"/>
          </a:xfrm>
          <a:prstGeom prst="line">
            <a:avLst/>
          </a:prstGeom>
          <a:noFill/>
          <a:ln w="12700">
            <a:solidFill>
              <a:schemeClr val="tx1"/>
            </a:solidFill>
            <a:round/>
            <a:headEnd/>
            <a:tailEnd/>
          </a:ln>
          <a:effectLst/>
        </p:spPr>
        <p:txBody>
          <a:bodyPr wrap="none" anchor="ctr"/>
          <a:lstStyle/>
          <a:p>
            <a:endParaRPr lang="it-IT"/>
          </a:p>
        </p:txBody>
      </p:sp>
      <p:sp>
        <p:nvSpPr>
          <p:cNvPr id="610442" name="Rectangle 138"/>
          <p:cNvSpPr>
            <a:spLocks noChangeArrowheads="1"/>
          </p:cNvSpPr>
          <p:nvPr/>
        </p:nvSpPr>
        <p:spPr bwMode="auto">
          <a:xfrm>
            <a:off x="5346700" y="4046538"/>
            <a:ext cx="492125" cy="7778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443" name="Oval 139"/>
          <p:cNvSpPr>
            <a:spLocks noChangeArrowheads="1"/>
          </p:cNvSpPr>
          <p:nvPr/>
        </p:nvSpPr>
        <p:spPr bwMode="auto">
          <a:xfrm>
            <a:off x="5341938" y="3952875"/>
            <a:ext cx="496887" cy="1508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444" name="Group 140"/>
          <p:cNvGrpSpPr>
            <a:grpSpLocks/>
          </p:cNvGrpSpPr>
          <p:nvPr/>
        </p:nvGrpSpPr>
        <p:grpSpPr bwMode="auto">
          <a:xfrm>
            <a:off x="5440363" y="3924300"/>
            <a:ext cx="288925" cy="336550"/>
            <a:chOff x="2964" y="2459"/>
            <a:chExt cx="185" cy="212"/>
          </a:xfrm>
        </p:grpSpPr>
        <p:sp>
          <p:nvSpPr>
            <p:cNvPr id="610445" name="Rectangle 14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46" name="Text Box 142"/>
            <p:cNvSpPr txBox="1">
              <a:spLocks noChangeArrowheads="1"/>
            </p:cNvSpPr>
            <p:nvPr/>
          </p:nvSpPr>
          <p:spPr bwMode="auto">
            <a:xfrm>
              <a:off x="2964" y="2459"/>
              <a:ext cx="185" cy="212"/>
            </a:xfrm>
            <a:prstGeom prst="rect">
              <a:avLst/>
            </a:prstGeom>
            <a:noFill/>
            <a:ln w="9525">
              <a:noFill/>
              <a:miter lim="800000"/>
              <a:headEnd/>
              <a:tailEnd/>
            </a:ln>
            <a:effectLst/>
          </p:spPr>
          <p:txBody>
            <a:bodyPr wrap="none">
              <a:spAutoFit/>
            </a:bodyPr>
            <a:lstStyle/>
            <a:p>
              <a:pPr algn="ctr"/>
              <a:r>
                <a:rPr lang="en-US" altLang="it-IT" sz="1600"/>
                <a:t>c</a:t>
              </a:r>
              <a:endParaRPr lang="en-US" altLang="it-IT" sz="1600">
                <a:latin typeface="Times New Roman" pitchFamily="18" charset="0"/>
              </a:endParaRPr>
            </a:p>
          </p:txBody>
        </p:sp>
      </p:grpSp>
      <p:sp>
        <p:nvSpPr>
          <p:cNvPr id="610448" name="Oval 144"/>
          <p:cNvSpPr>
            <a:spLocks noChangeArrowheads="1"/>
          </p:cNvSpPr>
          <p:nvPr/>
        </p:nvSpPr>
        <p:spPr bwMode="auto">
          <a:xfrm>
            <a:off x="4816475" y="4913313"/>
            <a:ext cx="496888" cy="12858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0449" name="Line 145"/>
          <p:cNvSpPr>
            <a:spLocks noChangeShapeType="1"/>
          </p:cNvSpPr>
          <p:nvPr/>
        </p:nvSpPr>
        <p:spPr bwMode="auto">
          <a:xfrm>
            <a:off x="4816475" y="4902200"/>
            <a:ext cx="0" cy="79375"/>
          </a:xfrm>
          <a:prstGeom prst="line">
            <a:avLst/>
          </a:prstGeom>
          <a:noFill/>
          <a:ln w="12700">
            <a:solidFill>
              <a:schemeClr val="tx1"/>
            </a:solidFill>
            <a:round/>
            <a:headEnd/>
            <a:tailEnd/>
          </a:ln>
          <a:effectLst/>
        </p:spPr>
        <p:txBody>
          <a:bodyPr wrap="none" anchor="ctr"/>
          <a:lstStyle/>
          <a:p>
            <a:endParaRPr lang="it-IT"/>
          </a:p>
        </p:txBody>
      </p:sp>
      <p:sp>
        <p:nvSpPr>
          <p:cNvPr id="610450" name="Line 146"/>
          <p:cNvSpPr>
            <a:spLocks noChangeShapeType="1"/>
          </p:cNvSpPr>
          <p:nvPr/>
        </p:nvSpPr>
        <p:spPr bwMode="auto">
          <a:xfrm>
            <a:off x="5313363" y="4902200"/>
            <a:ext cx="0" cy="79375"/>
          </a:xfrm>
          <a:prstGeom prst="line">
            <a:avLst/>
          </a:prstGeom>
          <a:noFill/>
          <a:ln w="12700">
            <a:solidFill>
              <a:schemeClr val="tx1"/>
            </a:solidFill>
            <a:round/>
            <a:headEnd/>
            <a:tailEnd/>
          </a:ln>
          <a:effectLst/>
        </p:spPr>
        <p:txBody>
          <a:bodyPr wrap="none" anchor="ctr"/>
          <a:lstStyle/>
          <a:p>
            <a:endParaRPr lang="it-IT"/>
          </a:p>
        </p:txBody>
      </p:sp>
      <p:sp>
        <p:nvSpPr>
          <p:cNvPr id="610451" name="Rectangle 147"/>
          <p:cNvSpPr>
            <a:spLocks noChangeArrowheads="1"/>
          </p:cNvSpPr>
          <p:nvPr/>
        </p:nvSpPr>
        <p:spPr bwMode="auto">
          <a:xfrm>
            <a:off x="4816475" y="4902200"/>
            <a:ext cx="492125" cy="77788"/>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0452" name="Oval 148"/>
          <p:cNvSpPr>
            <a:spLocks noChangeArrowheads="1"/>
          </p:cNvSpPr>
          <p:nvPr/>
        </p:nvSpPr>
        <p:spPr bwMode="auto">
          <a:xfrm>
            <a:off x="4811713" y="4808538"/>
            <a:ext cx="496887" cy="150812"/>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0453" name="Group 149"/>
          <p:cNvGrpSpPr>
            <a:grpSpLocks/>
          </p:cNvGrpSpPr>
          <p:nvPr/>
        </p:nvGrpSpPr>
        <p:grpSpPr bwMode="auto">
          <a:xfrm>
            <a:off x="4900613" y="4779963"/>
            <a:ext cx="307975" cy="336550"/>
            <a:chOff x="2958" y="2459"/>
            <a:chExt cx="197" cy="212"/>
          </a:xfrm>
        </p:grpSpPr>
        <p:sp>
          <p:nvSpPr>
            <p:cNvPr id="610454" name="Rectangle 15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0455" name="Text Box 151"/>
            <p:cNvSpPr txBox="1">
              <a:spLocks noChangeArrowheads="1"/>
            </p:cNvSpPr>
            <p:nvPr/>
          </p:nvSpPr>
          <p:spPr bwMode="auto">
            <a:xfrm>
              <a:off x="2958" y="2459"/>
              <a:ext cx="197" cy="212"/>
            </a:xfrm>
            <a:prstGeom prst="rect">
              <a:avLst/>
            </a:prstGeom>
            <a:noFill/>
            <a:ln w="9525">
              <a:noFill/>
              <a:miter lim="800000"/>
              <a:headEnd/>
              <a:tailEnd/>
            </a:ln>
            <a:effectLst/>
          </p:spPr>
          <p:txBody>
            <a:bodyPr wrap="none">
              <a:spAutoFit/>
            </a:bodyPr>
            <a:lstStyle/>
            <a:p>
              <a:pPr algn="ctr"/>
              <a:r>
                <a:rPr lang="en-US" altLang="it-IT" sz="1600"/>
                <a:t>F</a:t>
              </a:r>
              <a:endParaRPr lang="en-US" altLang="it-IT" sz="1600">
                <a:latin typeface="Times New Roman" pitchFamily="18" charset="0"/>
              </a:endParaRPr>
            </a:p>
          </p:txBody>
        </p:sp>
      </p:grpSp>
      <p:sp>
        <p:nvSpPr>
          <p:cNvPr id="610456" name="Line 152"/>
          <p:cNvSpPr>
            <a:spLocks noChangeShapeType="1"/>
          </p:cNvSpPr>
          <p:nvPr/>
        </p:nvSpPr>
        <p:spPr bwMode="auto">
          <a:xfrm flipH="1">
            <a:off x="5572125" y="3517900"/>
            <a:ext cx="160338" cy="373063"/>
          </a:xfrm>
          <a:prstGeom prst="line">
            <a:avLst/>
          </a:prstGeom>
          <a:noFill/>
          <a:ln w="9525">
            <a:solidFill>
              <a:schemeClr val="tx1"/>
            </a:solidFill>
            <a:round/>
            <a:headEnd/>
            <a:tailEnd type="triangle" w="med" len="med"/>
          </a:ln>
          <a:effectLst/>
        </p:spPr>
        <p:txBody>
          <a:bodyPr/>
          <a:lstStyle/>
          <a:p>
            <a:endParaRPr lang="it-IT"/>
          </a:p>
        </p:txBody>
      </p:sp>
      <p:sp>
        <p:nvSpPr>
          <p:cNvPr id="610457" name="Line 153"/>
          <p:cNvSpPr>
            <a:spLocks noChangeShapeType="1"/>
          </p:cNvSpPr>
          <p:nvPr/>
        </p:nvSpPr>
        <p:spPr bwMode="auto">
          <a:xfrm flipH="1">
            <a:off x="5191125" y="4292600"/>
            <a:ext cx="160338" cy="373063"/>
          </a:xfrm>
          <a:prstGeom prst="line">
            <a:avLst/>
          </a:prstGeom>
          <a:noFill/>
          <a:ln w="9525">
            <a:solidFill>
              <a:schemeClr val="tx1"/>
            </a:solidFill>
            <a:round/>
            <a:headEnd/>
            <a:tailEnd type="triangle" w="med" len="med"/>
          </a:ln>
          <a:effectLst/>
        </p:spPr>
        <p:txBody>
          <a:bodyPr/>
          <a:lstStyle/>
          <a:p>
            <a:endParaRPr lang="it-IT"/>
          </a:p>
        </p:txBody>
      </p:sp>
      <p:sp>
        <p:nvSpPr>
          <p:cNvPr id="610458" name="Line 154"/>
          <p:cNvSpPr>
            <a:spLocks noChangeShapeType="1"/>
          </p:cNvSpPr>
          <p:nvPr/>
        </p:nvSpPr>
        <p:spPr bwMode="auto">
          <a:xfrm>
            <a:off x="6240463" y="3406775"/>
            <a:ext cx="284162" cy="292100"/>
          </a:xfrm>
          <a:prstGeom prst="line">
            <a:avLst/>
          </a:prstGeom>
          <a:noFill/>
          <a:ln w="9525">
            <a:solidFill>
              <a:schemeClr val="tx1"/>
            </a:solidFill>
            <a:round/>
            <a:headEnd type="triangle" w="med" len="med"/>
            <a:tailEnd/>
          </a:ln>
          <a:effectLst/>
        </p:spPr>
        <p:txBody>
          <a:bodyPr/>
          <a:lstStyle/>
          <a:p>
            <a:endParaRPr lang="it-IT"/>
          </a:p>
        </p:txBody>
      </p:sp>
      <p:sp>
        <p:nvSpPr>
          <p:cNvPr id="610459" name="Line 155"/>
          <p:cNvSpPr>
            <a:spLocks noChangeShapeType="1"/>
          </p:cNvSpPr>
          <p:nvPr/>
        </p:nvSpPr>
        <p:spPr bwMode="auto">
          <a:xfrm>
            <a:off x="6818313" y="4030663"/>
            <a:ext cx="225425" cy="441325"/>
          </a:xfrm>
          <a:prstGeom prst="line">
            <a:avLst/>
          </a:prstGeom>
          <a:noFill/>
          <a:ln w="9525">
            <a:solidFill>
              <a:schemeClr val="tx1"/>
            </a:solidFill>
            <a:round/>
            <a:headEnd type="triangle" w="med" len="med"/>
            <a:tailEnd/>
          </a:ln>
          <a:effectLst/>
        </p:spPr>
        <p:txBody>
          <a:bodyPr/>
          <a:lstStyle/>
          <a:p>
            <a:endParaRPr lang="it-IT"/>
          </a:p>
        </p:txBody>
      </p:sp>
      <p:sp>
        <p:nvSpPr>
          <p:cNvPr id="610460" name="Line 156"/>
          <p:cNvSpPr>
            <a:spLocks noChangeShapeType="1"/>
          </p:cNvSpPr>
          <p:nvPr/>
        </p:nvSpPr>
        <p:spPr bwMode="auto">
          <a:xfrm>
            <a:off x="7218363" y="4837113"/>
            <a:ext cx="177800" cy="354012"/>
          </a:xfrm>
          <a:prstGeom prst="line">
            <a:avLst/>
          </a:prstGeom>
          <a:noFill/>
          <a:ln w="9525">
            <a:solidFill>
              <a:schemeClr val="tx1"/>
            </a:solidFill>
            <a:round/>
            <a:headEnd/>
            <a:tailEnd type="triangle" w="med" len="med"/>
          </a:ln>
          <a:effectLst/>
        </p:spPr>
        <p:txBody>
          <a:bodyPr/>
          <a:lstStyle/>
          <a:p>
            <a:endParaRPr lang="it-IT"/>
          </a:p>
        </p:txBody>
      </p:sp>
      <p:sp>
        <p:nvSpPr>
          <p:cNvPr id="610461" name="Line 157"/>
          <p:cNvSpPr>
            <a:spLocks noChangeShapeType="1"/>
          </p:cNvSpPr>
          <p:nvPr/>
        </p:nvSpPr>
        <p:spPr bwMode="auto">
          <a:xfrm>
            <a:off x="5770563" y="4273550"/>
            <a:ext cx="173037" cy="420688"/>
          </a:xfrm>
          <a:prstGeom prst="line">
            <a:avLst/>
          </a:prstGeom>
          <a:noFill/>
          <a:ln w="9525">
            <a:solidFill>
              <a:schemeClr val="tx1"/>
            </a:solidFill>
            <a:round/>
            <a:headEnd/>
            <a:tailEnd type="triangle" w="med" len="med"/>
          </a:ln>
          <a:effectLst/>
        </p:spPr>
        <p:txBody>
          <a:bodyPr/>
          <a:lstStyle/>
          <a:p>
            <a:endParaRPr lang="it-IT"/>
          </a:p>
        </p:txBody>
      </p:sp>
      <p:sp>
        <p:nvSpPr>
          <p:cNvPr id="610462" name="Text Box 158"/>
          <p:cNvSpPr txBox="1">
            <a:spLocks noChangeArrowheads="1"/>
          </p:cNvSpPr>
          <p:nvPr/>
        </p:nvSpPr>
        <p:spPr bwMode="auto">
          <a:xfrm>
            <a:off x="757238" y="5573713"/>
            <a:ext cx="3536950" cy="366712"/>
          </a:xfrm>
          <a:prstGeom prst="rect">
            <a:avLst/>
          </a:prstGeom>
          <a:noFill/>
          <a:ln w="9525">
            <a:noFill/>
            <a:miter lim="800000"/>
            <a:headEnd/>
            <a:tailEnd/>
          </a:ln>
          <a:effectLst/>
        </p:spPr>
        <p:txBody>
          <a:bodyPr wrap="none">
            <a:spAutoFit/>
          </a:bodyPr>
          <a:lstStyle/>
          <a:p>
            <a:pPr eaLnBrk="1" hangingPunct="1"/>
            <a:r>
              <a:rPr lang="en-US" altLang="it-IT" b="1">
                <a:latin typeface="Arial" charset="0"/>
              </a:rPr>
              <a:t>(a) Broadcast iniziato presso A</a:t>
            </a:r>
            <a:endParaRPr lang="en-US" altLang="it-IT">
              <a:latin typeface="Arial" charset="0"/>
            </a:endParaRPr>
          </a:p>
        </p:txBody>
      </p:sp>
      <p:sp>
        <p:nvSpPr>
          <p:cNvPr id="610463" name="Text Box 159"/>
          <p:cNvSpPr txBox="1">
            <a:spLocks noChangeArrowheads="1"/>
          </p:cNvSpPr>
          <p:nvPr/>
        </p:nvSpPr>
        <p:spPr bwMode="auto">
          <a:xfrm>
            <a:off x="4783138" y="5548313"/>
            <a:ext cx="3549650" cy="366712"/>
          </a:xfrm>
          <a:prstGeom prst="rect">
            <a:avLst/>
          </a:prstGeom>
          <a:noFill/>
          <a:ln w="9525">
            <a:noFill/>
            <a:miter lim="800000"/>
            <a:headEnd/>
            <a:tailEnd/>
          </a:ln>
          <a:effectLst/>
        </p:spPr>
        <p:txBody>
          <a:bodyPr wrap="none">
            <a:spAutoFit/>
          </a:bodyPr>
          <a:lstStyle/>
          <a:p>
            <a:pPr eaLnBrk="1" hangingPunct="1"/>
            <a:r>
              <a:rPr lang="en-US" altLang="it-IT" b="1">
                <a:latin typeface="Arial" charset="0"/>
              </a:rPr>
              <a:t>(b) Broadcast iniziato presso D</a:t>
            </a:r>
            <a:endParaRPr lang="en-US" altLang="it-IT">
              <a:latin typeface="Arial" charset="0"/>
            </a:endParaRPr>
          </a:p>
        </p:txBody>
      </p:sp>
      <p:sp>
        <p:nvSpPr>
          <p:cNvPr id="610465" name="Rectangle 161"/>
          <p:cNvSpPr>
            <a:spLocks noGrp="1" noChangeArrowheads="1"/>
          </p:cNvSpPr>
          <p:nvPr>
            <p:ph type="title"/>
          </p:nvPr>
        </p:nvSpPr>
        <p:spPr/>
        <p:txBody>
          <a:bodyPr/>
          <a:lstStyle/>
          <a:p>
            <a:pPr algn="ctr"/>
            <a:r>
              <a:rPr lang="it-IT"/>
              <a:t>Albero di copertura</a:t>
            </a:r>
            <a:endParaRPr lang="en-US"/>
          </a:p>
        </p:txBody>
      </p:sp>
      <p:sp>
        <p:nvSpPr>
          <p:cNvPr id="610466" name="Rectangle 162"/>
          <p:cNvSpPr>
            <a:spLocks noGrp="1" noChangeArrowheads="1"/>
          </p:cNvSpPr>
          <p:nvPr>
            <p:ph type="body" idx="1"/>
          </p:nvPr>
        </p:nvSpPr>
        <p:spPr>
          <a:xfrm>
            <a:off x="546100" y="1409700"/>
            <a:ext cx="7772400" cy="1854200"/>
          </a:xfrm>
        </p:spPr>
        <p:txBody>
          <a:bodyPr/>
          <a:lstStyle/>
          <a:p>
            <a:pPr>
              <a:buFont typeface="ZapfDingbats" pitchFamily="82" charset="2"/>
              <a:buNone/>
            </a:pPr>
            <a:r>
              <a:rPr lang="it-IT"/>
              <a:t>Ogni nodo invia un pacchetto broadcast solo sui collegamenti che appartengono all’albero di copertura.</a:t>
            </a:r>
            <a:endParaRPr lang="en-US" sz="3200">
              <a:solidFill>
                <a:srgbClr val="FF0000"/>
              </a:solidFill>
              <a:sym typeface="Zapf Dingbats" pitchFamily="64" charset="2"/>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egnaposto numero diapositiva 5"/>
          <p:cNvSpPr>
            <a:spLocks noGrp="1"/>
          </p:cNvSpPr>
          <p:nvPr>
            <p:ph type="sldNum" sz="quarter" idx="12"/>
          </p:nvPr>
        </p:nvSpPr>
        <p:spPr/>
        <p:txBody>
          <a:bodyPr/>
          <a:lstStyle/>
          <a:p>
            <a:r>
              <a:rPr lang="en-US" altLang="it-IT"/>
              <a:t>4-</a:t>
            </a:r>
            <a:fld id="{6E2B2EEC-62AE-4454-8F6E-B5C0724CD438}" type="slidenum">
              <a:rPr lang="en-US" altLang="it-IT"/>
              <a:pPr/>
              <a:t>127</a:t>
            </a:fld>
            <a:endParaRPr lang="en-US" altLang="it-IT"/>
          </a:p>
        </p:txBody>
      </p:sp>
      <p:sp>
        <p:nvSpPr>
          <p:cNvPr id="611332" name="Line 4"/>
          <p:cNvSpPr>
            <a:spLocks noChangeShapeType="1"/>
          </p:cNvSpPr>
          <p:nvPr/>
        </p:nvSpPr>
        <p:spPr bwMode="auto">
          <a:xfrm>
            <a:off x="2949575" y="4105275"/>
            <a:ext cx="338138" cy="677863"/>
          </a:xfrm>
          <a:prstGeom prst="line">
            <a:avLst/>
          </a:prstGeom>
          <a:noFill/>
          <a:ln w="12700">
            <a:solidFill>
              <a:schemeClr val="tx1"/>
            </a:solidFill>
            <a:round/>
            <a:headEnd/>
            <a:tailEnd/>
          </a:ln>
          <a:effectLst/>
        </p:spPr>
        <p:txBody>
          <a:bodyPr/>
          <a:lstStyle/>
          <a:p>
            <a:endParaRPr lang="it-IT"/>
          </a:p>
        </p:txBody>
      </p:sp>
      <p:sp>
        <p:nvSpPr>
          <p:cNvPr id="611333" name="Line 5"/>
          <p:cNvSpPr>
            <a:spLocks noChangeShapeType="1"/>
          </p:cNvSpPr>
          <p:nvPr/>
        </p:nvSpPr>
        <p:spPr bwMode="auto">
          <a:xfrm>
            <a:off x="3305175" y="4805363"/>
            <a:ext cx="342900" cy="757237"/>
          </a:xfrm>
          <a:prstGeom prst="line">
            <a:avLst/>
          </a:prstGeom>
          <a:noFill/>
          <a:ln w="12700">
            <a:solidFill>
              <a:schemeClr val="tx1"/>
            </a:solidFill>
            <a:round/>
            <a:headEnd/>
            <a:tailEnd/>
          </a:ln>
          <a:effectLst/>
        </p:spPr>
        <p:txBody>
          <a:bodyPr/>
          <a:lstStyle/>
          <a:p>
            <a:endParaRPr lang="it-IT"/>
          </a:p>
        </p:txBody>
      </p:sp>
      <p:sp>
        <p:nvSpPr>
          <p:cNvPr id="611334" name="Line 6"/>
          <p:cNvSpPr>
            <a:spLocks noChangeShapeType="1"/>
          </p:cNvSpPr>
          <p:nvPr/>
        </p:nvSpPr>
        <p:spPr bwMode="auto">
          <a:xfrm flipH="1">
            <a:off x="2532063" y="4878388"/>
            <a:ext cx="601662" cy="193675"/>
          </a:xfrm>
          <a:prstGeom prst="line">
            <a:avLst/>
          </a:prstGeom>
          <a:noFill/>
          <a:ln w="12700">
            <a:solidFill>
              <a:schemeClr val="tx1"/>
            </a:solidFill>
            <a:round/>
            <a:headEnd/>
            <a:tailEnd/>
          </a:ln>
          <a:effectLst/>
        </p:spPr>
        <p:txBody>
          <a:bodyPr/>
          <a:lstStyle/>
          <a:p>
            <a:endParaRPr lang="it-IT"/>
          </a:p>
        </p:txBody>
      </p:sp>
      <p:sp>
        <p:nvSpPr>
          <p:cNvPr id="611335" name="Line 7"/>
          <p:cNvSpPr>
            <a:spLocks noChangeShapeType="1"/>
          </p:cNvSpPr>
          <p:nvPr/>
        </p:nvSpPr>
        <p:spPr bwMode="auto">
          <a:xfrm flipH="1">
            <a:off x="1476375" y="5151438"/>
            <a:ext cx="735013" cy="0"/>
          </a:xfrm>
          <a:prstGeom prst="line">
            <a:avLst/>
          </a:prstGeom>
          <a:noFill/>
          <a:ln w="12700">
            <a:solidFill>
              <a:schemeClr val="tx1"/>
            </a:solidFill>
            <a:round/>
            <a:headEnd/>
            <a:tailEnd/>
          </a:ln>
          <a:effectLst/>
        </p:spPr>
        <p:txBody>
          <a:bodyPr/>
          <a:lstStyle/>
          <a:p>
            <a:endParaRPr lang="it-IT"/>
          </a:p>
        </p:txBody>
      </p:sp>
      <p:sp>
        <p:nvSpPr>
          <p:cNvPr id="611336" name="Line 8"/>
          <p:cNvSpPr>
            <a:spLocks noChangeShapeType="1"/>
          </p:cNvSpPr>
          <p:nvPr/>
        </p:nvSpPr>
        <p:spPr bwMode="auto">
          <a:xfrm flipH="1" flipV="1">
            <a:off x="1911350" y="4338638"/>
            <a:ext cx="271463" cy="719137"/>
          </a:xfrm>
          <a:prstGeom prst="line">
            <a:avLst/>
          </a:prstGeom>
          <a:noFill/>
          <a:ln w="12700">
            <a:solidFill>
              <a:schemeClr val="tx1"/>
            </a:solidFill>
            <a:round/>
            <a:headEnd/>
            <a:tailEnd/>
          </a:ln>
          <a:effectLst/>
        </p:spPr>
        <p:txBody>
          <a:bodyPr/>
          <a:lstStyle/>
          <a:p>
            <a:endParaRPr lang="it-IT"/>
          </a:p>
        </p:txBody>
      </p:sp>
      <p:sp>
        <p:nvSpPr>
          <p:cNvPr id="611337" name="Line 9"/>
          <p:cNvSpPr>
            <a:spLocks noChangeShapeType="1"/>
          </p:cNvSpPr>
          <p:nvPr/>
        </p:nvSpPr>
        <p:spPr bwMode="auto">
          <a:xfrm flipV="1">
            <a:off x="2082800" y="4097338"/>
            <a:ext cx="669925" cy="193675"/>
          </a:xfrm>
          <a:prstGeom prst="line">
            <a:avLst/>
          </a:prstGeom>
          <a:noFill/>
          <a:ln w="12700">
            <a:solidFill>
              <a:schemeClr val="tx1"/>
            </a:solidFill>
            <a:round/>
            <a:headEnd/>
            <a:tailEnd/>
          </a:ln>
          <a:effectLst/>
        </p:spPr>
        <p:txBody>
          <a:bodyPr/>
          <a:lstStyle/>
          <a:p>
            <a:endParaRPr lang="it-IT"/>
          </a:p>
        </p:txBody>
      </p:sp>
      <p:sp>
        <p:nvSpPr>
          <p:cNvPr id="611338" name="Line 10"/>
          <p:cNvSpPr>
            <a:spLocks noChangeShapeType="1"/>
          </p:cNvSpPr>
          <p:nvPr/>
        </p:nvSpPr>
        <p:spPr bwMode="auto">
          <a:xfrm>
            <a:off x="2435225" y="3641725"/>
            <a:ext cx="442913" cy="409575"/>
          </a:xfrm>
          <a:prstGeom prst="line">
            <a:avLst/>
          </a:prstGeom>
          <a:noFill/>
          <a:ln w="12700">
            <a:solidFill>
              <a:schemeClr val="tx1"/>
            </a:solidFill>
            <a:round/>
            <a:headEnd/>
            <a:tailEnd/>
          </a:ln>
          <a:effectLst/>
        </p:spPr>
        <p:txBody>
          <a:bodyPr/>
          <a:lstStyle/>
          <a:p>
            <a:endParaRPr lang="it-IT"/>
          </a:p>
        </p:txBody>
      </p:sp>
      <p:grpSp>
        <p:nvGrpSpPr>
          <p:cNvPr id="611339" name="Group 11"/>
          <p:cNvGrpSpPr>
            <a:grpSpLocks/>
          </p:cNvGrpSpPr>
          <p:nvPr/>
        </p:nvGrpSpPr>
        <p:grpSpPr bwMode="auto">
          <a:xfrm>
            <a:off x="1982788" y="3427413"/>
            <a:ext cx="501650" cy="336550"/>
            <a:chOff x="2089" y="1715"/>
            <a:chExt cx="316" cy="212"/>
          </a:xfrm>
        </p:grpSpPr>
        <p:sp>
          <p:nvSpPr>
            <p:cNvPr id="611340" name="Oval 12"/>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41" name="Line 13"/>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42" name="Line 14"/>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43" name="Rectangle 15"/>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44" name="Oval 16"/>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345" name="Group 17"/>
            <p:cNvGrpSpPr>
              <a:grpSpLocks/>
            </p:cNvGrpSpPr>
            <p:nvPr/>
          </p:nvGrpSpPr>
          <p:grpSpPr bwMode="auto">
            <a:xfrm>
              <a:off x="2138" y="1715"/>
              <a:ext cx="210" cy="212"/>
              <a:chOff x="2951" y="2459"/>
              <a:chExt cx="213" cy="212"/>
            </a:xfrm>
          </p:grpSpPr>
          <p:sp>
            <p:nvSpPr>
              <p:cNvPr id="611346" name="Rectangle 1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347" name="Text Box 19"/>
              <p:cNvSpPr txBox="1">
                <a:spLocks noChangeArrowheads="1"/>
              </p:cNvSpPr>
              <p:nvPr/>
            </p:nvSpPr>
            <p:spPr bwMode="auto">
              <a:xfrm>
                <a:off x="2951" y="2459"/>
                <a:ext cx="213" cy="212"/>
              </a:xfrm>
              <a:prstGeom prst="rect">
                <a:avLst/>
              </a:prstGeom>
              <a:noFill/>
              <a:ln w="9525">
                <a:noFill/>
                <a:miter lim="800000"/>
                <a:headEnd/>
                <a:tailEnd/>
              </a:ln>
              <a:effectLst/>
            </p:spPr>
            <p:txBody>
              <a:bodyPr wrap="none">
                <a:spAutoFit/>
              </a:bodyPr>
              <a:lstStyle/>
              <a:p>
                <a:pPr algn="ctr"/>
                <a:r>
                  <a:rPr lang="en-US" altLang="it-IT" sz="1600"/>
                  <a:t>A</a:t>
                </a:r>
                <a:endParaRPr lang="en-US" altLang="it-IT" sz="1600">
                  <a:latin typeface="Times New Roman" pitchFamily="18" charset="0"/>
                </a:endParaRPr>
              </a:p>
            </p:txBody>
          </p:sp>
        </p:grpSp>
      </p:grpSp>
      <p:grpSp>
        <p:nvGrpSpPr>
          <p:cNvPr id="611348" name="Group 20"/>
          <p:cNvGrpSpPr>
            <a:grpSpLocks/>
          </p:cNvGrpSpPr>
          <p:nvPr/>
        </p:nvGrpSpPr>
        <p:grpSpPr bwMode="auto">
          <a:xfrm>
            <a:off x="2693988" y="3935413"/>
            <a:ext cx="501650" cy="336550"/>
            <a:chOff x="2089" y="1715"/>
            <a:chExt cx="316" cy="212"/>
          </a:xfrm>
        </p:grpSpPr>
        <p:sp>
          <p:nvSpPr>
            <p:cNvPr id="611349" name="Oval 21"/>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50" name="Line 22"/>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51" name="Line 23"/>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52" name="Rectangle 24"/>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53" name="Oval 25"/>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354" name="Group 26"/>
            <p:cNvGrpSpPr>
              <a:grpSpLocks/>
            </p:cNvGrpSpPr>
            <p:nvPr/>
          </p:nvGrpSpPr>
          <p:grpSpPr bwMode="auto">
            <a:xfrm>
              <a:off x="2144" y="1715"/>
              <a:ext cx="197" cy="212"/>
              <a:chOff x="2957" y="2459"/>
              <a:chExt cx="200" cy="212"/>
            </a:xfrm>
          </p:grpSpPr>
          <p:sp>
            <p:nvSpPr>
              <p:cNvPr id="611355" name="Rectangle 2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356" name="Text Box 28"/>
              <p:cNvSpPr txBox="1">
                <a:spLocks noChangeArrowheads="1"/>
              </p:cNvSpPr>
              <p:nvPr/>
            </p:nvSpPr>
            <p:spPr bwMode="auto">
              <a:xfrm>
                <a:off x="2957" y="2459"/>
                <a:ext cx="200" cy="212"/>
              </a:xfrm>
              <a:prstGeom prst="rect">
                <a:avLst/>
              </a:prstGeom>
              <a:noFill/>
              <a:ln w="9525">
                <a:noFill/>
                <a:miter lim="800000"/>
                <a:headEnd/>
                <a:tailEnd/>
              </a:ln>
              <a:effectLst/>
            </p:spPr>
            <p:txBody>
              <a:bodyPr wrap="none">
                <a:spAutoFit/>
              </a:bodyPr>
              <a:lstStyle/>
              <a:p>
                <a:pPr algn="ctr"/>
                <a:r>
                  <a:rPr lang="en-US" altLang="it-IT" sz="1600"/>
                  <a:t>B</a:t>
                </a:r>
                <a:endParaRPr lang="en-US" altLang="it-IT" sz="1600">
                  <a:latin typeface="Times New Roman" pitchFamily="18" charset="0"/>
                </a:endParaRPr>
              </a:p>
            </p:txBody>
          </p:sp>
        </p:grpSp>
      </p:grpSp>
      <p:grpSp>
        <p:nvGrpSpPr>
          <p:cNvPr id="611357" name="Group 29"/>
          <p:cNvGrpSpPr>
            <a:grpSpLocks/>
          </p:cNvGrpSpPr>
          <p:nvPr/>
        </p:nvGrpSpPr>
        <p:grpSpPr bwMode="auto">
          <a:xfrm>
            <a:off x="3446463" y="5443538"/>
            <a:ext cx="501650" cy="336550"/>
            <a:chOff x="2089" y="1715"/>
            <a:chExt cx="316" cy="212"/>
          </a:xfrm>
        </p:grpSpPr>
        <p:sp>
          <p:nvSpPr>
            <p:cNvPr id="611358" name="Oval 30"/>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59" name="Line 31"/>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60" name="Line 32"/>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61" name="Rectangle 33"/>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62" name="Oval 34"/>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363" name="Group 35"/>
            <p:cNvGrpSpPr>
              <a:grpSpLocks/>
            </p:cNvGrpSpPr>
            <p:nvPr/>
          </p:nvGrpSpPr>
          <p:grpSpPr bwMode="auto">
            <a:xfrm>
              <a:off x="2141" y="1715"/>
              <a:ext cx="203" cy="212"/>
              <a:chOff x="2954" y="2459"/>
              <a:chExt cx="206" cy="212"/>
            </a:xfrm>
          </p:grpSpPr>
          <p:sp>
            <p:nvSpPr>
              <p:cNvPr id="611364" name="Rectangle 3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365" name="Text Box 37"/>
              <p:cNvSpPr txBox="1">
                <a:spLocks noChangeArrowheads="1"/>
              </p:cNvSpPr>
              <p:nvPr/>
            </p:nvSpPr>
            <p:spPr bwMode="auto">
              <a:xfrm>
                <a:off x="2954" y="2459"/>
                <a:ext cx="206" cy="212"/>
              </a:xfrm>
              <a:prstGeom prst="rect">
                <a:avLst/>
              </a:prstGeom>
              <a:noFill/>
              <a:ln w="9525">
                <a:noFill/>
                <a:miter lim="800000"/>
                <a:headEnd/>
                <a:tailEnd/>
              </a:ln>
              <a:effectLst/>
            </p:spPr>
            <p:txBody>
              <a:bodyPr wrap="none">
                <a:spAutoFit/>
              </a:bodyPr>
              <a:lstStyle/>
              <a:p>
                <a:pPr algn="ctr"/>
                <a:r>
                  <a:rPr lang="en-US" altLang="it-IT" sz="1600"/>
                  <a:t>G</a:t>
                </a:r>
                <a:endParaRPr lang="en-US" altLang="it-IT" sz="1600">
                  <a:latin typeface="Times New Roman" pitchFamily="18" charset="0"/>
                </a:endParaRPr>
              </a:p>
            </p:txBody>
          </p:sp>
        </p:grpSp>
      </p:grpSp>
      <p:grpSp>
        <p:nvGrpSpPr>
          <p:cNvPr id="611366" name="Group 38"/>
          <p:cNvGrpSpPr>
            <a:grpSpLocks/>
          </p:cNvGrpSpPr>
          <p:nvPr/>
        </p:nvGrpSpPr>
        <p:grpSpPr bwMode="auto">
          <a:xfrm>
            <a:off x="3109913" y="4716463"/>
            <a:ext cx="501650" cy="336550"/>
            <a:chOff x="2089" y="1715"/>
            <a:chExt cx="316" cy="212"/>
          </a:xfrm>
        </p:grpSpPr>
        <p:sp>
          <p:nvSpPr>
            <p:cNvPr id="611367" name="Oval 39"/>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68" name="Line 40"/>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69" name="Line 41"/>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70" name="Rectangle 42"/>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71" name="Oval 43"/>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372" name="Group 44"/>
            <p:cNvGrpSpPr>
              <a:grpSpLocks/>
            </p:cNvGrpSpPr>
            <p:nvPr/>
          </p:nvGrpSpPr>
          <p:grpSpPr bwMode="auto">
            <a:xfrm>
              <a:off x="2139" y="1715"/>
              <a:ext cx="208" cy="212"/>
              <a:chOff x="2952" y="2459"/>
              <a:chExt cx="211" cy="212"/>
            </a:xfrm>
          </p:grpSpPr>
          <p:sp>
            <p:nvSpPr>
              <p:cNvPr id="611373" name="Rectangle 4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374" name="Text Box 46"/>
              <p:cNvSpPr txBox="1">
                <a:spLocks noChangeArrowheads="1"/>
              </p:cNvSpPr>
              <p:nvPr/>
            </p:nvSpPr>
            <p:spPr bwMode="auto">
              <a:xfrm>
                <a:off x="2952" y="2459"/>
                <a:ext cx="211" cy="212"/>
              </a:xfrm>
              <a:prstGeom prst="rect">
                <a:avLst/>
              </a:prstGeom>
              <a:noFill/>
              <a:ln w="9525">
                <a:noFill/>
                <a:miter lim="800000"/>
                <a:headEnd/>
                <a:tailEnd/>
              </a:ln>
              <a:effectLst/>
            </p:spPr>
            <p:txBody>
              <a:bodyPr wrap="none">
                <a:spAutoFit/>
              </a:bodyPr>
              <a:lstStyle/>
              <a:p>
                <a:pPr algn="ctr"/>
                <a:r>
                  <a:rPr lang="en-US" altLang="it-IT" sz="1600"/>
                  <a:t>D</a:t>
                </a:r>
                <a:endParaRPr lang="en-US" altLang="it-IT" sz="1600">
                  <a:latin typeface="Times New Roman" pitchFamily="18" charset="0"/>
                </a:endParaRPr>
              </a:p>
            </p:txBody>
          </p:sp>
        </p:grpSp>
      </p:grpSp>
      <p:grpSp>
        <p:nvGrpSpPr>
          <p:cNvPr id="611375" name="Group 47"/>
          <p:cNvGrpSpPr>
            <a:grpSpLocks/>
          </p:cNvGrpSpPr>
          <p:nvPr/>
        </p:nvGrpSpPr>
        <p:grpSpPr bwMode="auto">
          <a:xfrm>
            <a:off x="2058988" y="4978400"/>
            <a:ext cx="501650" cy="336550"/>
            <a:chOff x="2089" y="1715"/>
            <a:chExt cx="316" cy="212"/>
          </a:xfrm>
        </p:grpSpPr>
        <p:sp>
          <p:nvSpPr>
            <p:cNvPr id="611376" name="Oval 48"/>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77" name="Line 49"/>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78" name="Line 50"/>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79" name="Rectangle 51"/>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80" name="Oval 52"/>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381" name="Group 53"/>
            <p:cNvGrpSpPr>
              <a:grpSpLocks/>
            </p:cNvGrpSpPr>
            <p:nvPr/>
          </p:nvGrpSpPr>
          <p:grpSpPr bwMode="auto">
            <a:xfrm>
              <a:off x="2145" y="1715"/>
              <a:ext cx="196" cy="212"/>
              <a:chOff x="2958" y="2459"/>
              <a:chExt cx="199" cy="212"/>
            </a:xfrm>
          </p:grpSpPr>
          <p:sp>
            <p:nvSpPr>
              <p:cNvPr id="611382" name="Rectangle 5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383" name="Text Box 55"/>
              <p:cNvSpPr txBox="1">
                <a:spLocks noChangeArrowheads="1"/>
              </p:cNvSpPr>
              <p:nvPr/>
            </p:nvSpPr>
            <p:spPr bwMode="auto">
              <a:xfrm>
                <a:off x="2958" y="2459"/>
                <a:ext cx="199" cy="212"/>
              </a:xfrm>
              <a:prstGeom prst="rect">
                <a:avLst/>
              </a:prstGeom>
              <a:noFill/>
              <a:ln w="9525">
                <a:noFill/>
                <a:miter lim="800000"/>
                <a:headEnd/>
                <a:tailEnd/>
              </a:ln>
              <a:effectLst/>
            </p:spPr>
            <p:txBody>
              <a:bodyPr wrap="none">
                <a:spAutoFit/>
              </a:bodyPr>
              <a:lstStyle/>
              <a:p>
                <a:pPr algn="ctr"/>
                <a:r>
                  <a:rPr lang="en-US" altLang="it-IT" sz="1600"/>
                  <a:t>E</a:t>
                </a:r>
                <a:endParaRPr lang="en-US" altLang="it-IT" sz="1600">
                  <a:latin typeface="Times New Roman" pitchFamily="18" charset="0"/>
                </a:endParaRPr>
              </a:p>
            </p:txBody>
          </p:sp>
        </p:grpSp>
      </p:grpSp>
      <p:sp>
        <p:nvSpPr>
          <p:cNvPr id="611384" name="Line 56"/>
          <p:cNvSpPr>
            <a:spLocks noChangeShapeType="1"/>
          </p:cNvSpPr>
          <p:nvPr/>
        </p:nvSpPr>
        <p:spPr bwMode="auto">
          <a:xfrm flipH="1">
            <a:off x="1466850" y="3703638"/>
            <a:ext cx="674688" cy="1385887"/>
          </a:xfrm>
          <a:prstGeom prst="line">
            <a:avLst/>
          </a:prstGeom>
          <a:noFill/>
          <a:ln w="12700">
            <a:solidFill>
              <a:schemeClr val="tx1"/>
            </a:solidFill>
            <a:round/>
            <a:headEnd/>
            <a:tailEnd/>
          </a:ln>
          <a:effectLst/>
        </p:spPr>
        <p:txBody>
          <a:bodyPr/>
          <a:lstStyle/>
          <a:p>
            <a:endParaRPr lang="it-IT"/>
          </a:p>
        </p:txBody>
      </p:sp>
      <p:grpSp>
        <p:nvGrpSpPr>
          <p:cNvPr id="611385" name="Group 57"/>
          <p:cNvGrpSpPr>
            <a:grpSpLocks/>
          </p:cNvGrpSpPr>
          <p:nvPr/>
        </p:nvGrpSpPr>
        <p:grpSpPr bwMode="auto">
          <a:xfrm>
            <a:off x="1627188" y="4129088"/>
            <a:ext cx="501650" cy="336550"/>
            <a:chOff x="2089" y="1715"/>
            <a:chExt cx="316" cy="212"/>
          </a:xfrm>
        </p:grpSpPr>
        <p:sp>
          <p:nvSpPr>
            <p:cNvPr id="611386" name="Oval 58"/>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87" name="Line 59"/>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88" name="Line 60"/>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89" name="Rectangle 61"/>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90" name="Oval 62"/>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391" name="Group 63"/>
            <p:cNvGrpSpPr>
              <a:grpSpLocks/>
            </p:cNvGrpSpPr>
            <p:nvPr/>
          </p:nvGrpSpPr>
          <p:grpSpPr bwMode="auto">
            <a:xfrm>
              <a:off x="2151" y="1715"/>
              <a:ext cx="182" cy="212"/>
              <a:chOff x="2964" y="2459"/>
              <a:chExt cx="185" cy="212"/>
            </a:xfrm>
          </p:grpSpPr>
          <p:sp>
            <p:nvSpPr>
              <p:cNvPr id="611392" name="Rectangle 6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393" name="Text Box 65"/>
              <p:cNvSpPr txBox="1">
                <a:spLocks noChangeArrowheads="1"/>
              </p:cNvSpPr>
              <p:nvPr/>
            </p:nvSpPr>
            <p:spPr bwMode="auto">
              <a:xfrm>
                <a:off x="2964" y="2459"/>
                <a:ext cx="185" cy="212"/>
              </a:xfrm>
              <a:prstGeom prst="rect">
                <a:avLst/>
              </a:prstGeom>
              <a:noFill/>
              <a:ln w="9525">
                <a:noFill/>
                <a:miter lim="800000"/>
                <a:headEnd/>
                <a:tailEnd/>
              </a:ln>
              <a:effectLst/>
            </p:spPr>
            <p:txBody>
              <a:bodyPr wrap="none">
                <a:spAutoFit/>
              </a:bodyPr>
              <a:lstStyle/>
              <a:p>
                <a:pPr algn="ctr"/>
                <a:r>
                  <a:rPr lang="en-US" altLang="it-IT" sz="1600"/>
                  <a:t>c</a:t>
                </a:r>
                <a:endParaRPr lang="en-US" altLang="it-IT" sz="1600">
                  <a:latin typeface="Times New Roman" pitchFamily="18" charset="0"/>
                </a:endParaRPr>
              </a:p>
            </p:txBody>
          </p:sp>
        </p:grpSp>
      </p:grpSp>
      <p:grpSp>
        <p:nvGrpSpPr>
          <p:cNvPr id="611394" name="Group 66"/>
          <p:cNvGrpSpPr>
            <a:grpSpLocks/>
          </p:cNvGrpSpPr>
          <p:nvPr/>
        </p:nvGrpSpPr>
        <p:grpSpPr bwMode="auto">
          <a:xfrm>
            <a:off x="1096963" y="4984750"/>
            <a:ext cx="501650" cy="336550"/>
            <a:chOff x="2089" y="1715"/>
            <a:chExt cx="316" cy="212"/>
          </a:xfrm>
        </p:grpSpPr>
        <p:sp>
          <p:nvSpPr>
            <p:cNvPr id="611395" name="Oval 67"/>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396" name="Line 68"/>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397" name="Line 69"/>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398" name="Rectangle 70"/>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399" name="Oval 71"/>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00" name="Group 72"/>
            <p:cNvGrpSpPr>
              <a:grpSpLocks/>
            </p:cNvGrpSpPr>
            <p:nvPr/>
          </p:nvGrpSpPr>
          <p:grpSpPr bwMode="auto">
            <a:xfrm>
              <a:off x="2145" y="1715"/>
              <a:ext cx="194" cy="212"/>
              <a:chOff x="2958" y="2459"/>
              <a:chExt cx="197" cy="212"/>
            </a:xfrm>
          </p:grpSpPr>
          <p:sp>
            <p:nvSpPr>
              <p:cNvPr id="611401" name="Rectangle 7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02" name="Text Box 74"/>
              <p:cNvSpPr txBox="1">
                <a:spLocks noChangeArrowheads="1"/>
              </p:cNvSpPr>
              <p:nvPr/>
            </p:nvSpPr>
            <p:spPr bwMode="auto">
              <a:xfrm>
                <a:off x="2958" y="2459"/>
                <a:ext cx="197" cy="212"/>
              </a:xfrm>
              <a:prstGeom prst="rect">
                <a:avLst/>
              </a:prstGeom>
              <a:noFill/>
              <a:ln w="9525">
                <a:noFill/>
                <a:miter lim="800000"/>
                <a:headEnd/>
                <a:tailEnd/>
              </a:ln>
              <a:effectLst/>
            </p:spPr>
            <p:txBody>
              <a:bodyPr wrap="none">
                <a:spAutoFit/>
              </a:bodyPr>
              <a:lstStyle/>
              <a:p>
                <a:pPr algn="ctr"/>
                <a:r>
                  <a:rPr lang="en-US" altLang="it-IT" sz="1600"/>
                  <a:t>F</a:t>
                </a:r>
                <a:endParaRPr lang="en-US" altLang="it-IT" sz="1600">
                  <a:latin typeface="Times New Roman" pitchFamily="18" charset="0"/>
                </a:endParaRPr>
              </a:p>
            </p:txBody>
          </p:sp>
        </p:grpSp>
      </p:grpSp>
      <p:sp>
        <p:nvSpPr>
          <p:cNvPr id="611403" name="Line 75"/>
          <p:cNvSpPr>
            <a:spLocks noChangeShapeType="1"/>
          </p:cNvSpPr>
          <p:nvPr/>
        </p:nvSpPr>
        <p:spPr bwMode="auto">
          <a:xfrm>
            <a:off x="1627188" y="5221288"/>
            <a:ext cx="401637" cy="1587"/>
          </a:xfrm>
          <a:prstGeom prst="line">
            <a:avLst/>
          </a:prstGeom>
          <a:noFill/>
          <a:ln w="38100">
            <a:pattFill prst="pct50">
              <a:fgClr>
                <a:schemeClr val="tx1"/>
              </a:fgClr>
              <a:bgClr>
                <a:srgbClr val="FFFFFF"/>
              </a:bgClr>
            </a:pattFill>
            <a:round/>
            <a:headEnd/>
            <a:tailEnd type="triangle" w="med" len="med"/>
          </a:ln>
          <a:effectLst/>
        </p:spPr>
        <p:txBody>
          <a:bodyPr/>
          <a:lstStyle/>
          <a:p>
            <a:endParaRPr lang="it-IT"/>
          </a:p>
        </p:txBody>
      </p:sp>
      <p:sp>
        <p:nvSpPr>
          <p:cNvPr id="611404" name="Text Box 76"/>
          <p:cNvSpPr txBox="1">
            <a:spLocks noChangeArrowheads="1"/>
          </p:cNvSpPr>
          <p:nvPr/>
        </p:nvSpPr>
        <p:spPr bwMode="auto">
          <a:xfrm>
            <a:off x="1652588" y="5200650"/>
            <a:ext cx="282575" cy="304800"/>
          </a:xfrm>
          <a:prstGeom prst="rect">
            <a:avLst/>
          </a:prstGeom>
          <a:noFill/>
          <a:ln w="9525">
            <a:noFill/>
            <a:miter lim="800000"/>
            <a:headEnd/>
            <a:tailEnd/>
          </a:ln>
          <a:effectLst/>
        </p:spPr>
        <p:txBody>
          <a:bodyPr wrap="none">
            <a:spAutoFit/>
          </a:bodyPr>
          <a:lstStyle/>
          <a:p>
            <a:pPr eaLnBrk="1" hangingPunct="1"/>
            <a:r>
              <a:rPr lang="en-US" altLang="it-IT" sz="1400">
                <a:solidFill>
                  <a:schemeClr val="bg2"/>
                </a:solidFill>
                <a:latin typeface="Arial" charset="0"/>
              </a:rPr>
              <a:t>1</a:t>
            </a:r>
          </a:p>
        </p:txBody>
      </p:sp>
      <p:sp>
        <p:nvSpPr>
          <p:cNvPr id="611405" name="Freeform 77"/>
          <p:cNvSpPr>
            <a:spLocks/>
          </p:cNvSpPr>
          <p:nvPr/>
        </p:nvSpPr>
        <p:spPr bwMode="auto">
          <a:xfrm>
            <a:off x="2511425" y="4241800"/>
            <a:ext cx="628650" cy="738188"/>
          </a:xfrm>
          <a:custGeom>
            <a:avLst/>
            <a:gdLst/>
            <a:ahLst/>
            <a:cxnLst>
              <a:cxn ang="0">
                <a:pos x="246" y="0"/>
              </a:cxn>
              <a:cxn ang="0">
                <a:pos x="396" y="321"/>
              </a:cxn>
              <a:cxn ang="0">
                <a:pos x="0" y="465"/>
              </a:cxn>
            </a:cxnLst>
            <a:rect l="0" t="0" r="r" b="b"/>
            <a:pathLst>
              <a:path w="396" h="465">
                <a:moveTo>
                  <a:pt x="246" y="0"/>
                </a:moveTo>
                <a:lnTo>
                  <a:pt x="396" y="321"/>
                </a:lnTo>
                <a:lnTo>
                  <a:pt x="0" y="465"/>
                </a:lnTo>
              </a:path>
            </a:pathLst>
          </a:custGeom>
          <a:noFill/>
          <a:ln w="38100" cmpd="sng">
            <a:pattFill prst="pct50">
              <a:fgClr>
                <a:schemeClr val="tx1"/>
              </a:fgClr>
              <a:bgClr>
                <a:srgbClr val="FFFFFF"/>
              </a:bgClr>
            </a:pattFill>
            <a:prstDash val="solid"/>
            <a:round/>
            <a:headEnd type="none" w="med" len="med"/>
            <a:tailEnd type="triangle" w="med" len="med"/>
          </a:ln>
          <a:effectLst/>
        </p:spPr>
        <p:txBody>
          <a:bodyPr/>
          <a:lstStyle/>
          <a:p>
            <a:endParaRPr lang="it-IT"/>
          </a:p>
        </p:txBody>
      </p:sp>
      <p:sp>
        <p:nvSpPr>
          <p:cNvPr id="611406" name="Text Box 78"/>
          <p:cNvSpPr txBox="1">
            <a:spLocks noChangeArrowheads="1"/>
          </p:cNvSpPr>
          <p:nvPr/>
        </p:nvSpPr>
        <p:spPr bwMode="auto">
          <a:xfrm>
            <a:off x="2657475" y="4591050"/>
            <a:ext cx="282575" cy="304800"/>
          </a:xfrm>
          <a:prstGeom prst="rect">
            <a:avLst/>
          </a:prstGeom>
          <a:noFill/>
          <a:ln w="9525">
            <a:noFill/>
            <a:miter lim="800000"/>
            <a:headEnd/>
            <a:tailEnd/>
          </a:ln>
          <a:effectLst/>
        </p:spPr>
        <p:txBody>
          <a:bodyPr wrap="none">
            <a:spAutoFit/>
          </a:bodyPr>
          <a:lstStyle/>
          <a:p>
            <a:pPr eaLnBrk="1" hangingPunct="1"/>
            <a:r>
              <a:rPr lang="en-US" altLang="it-IT" sz="1400">
                <a:solidFill>
                  <a:schemeClr val="bg2"/>
                </a:solidFill>
                <a:latin typeface="Arial" charset="0"/>
              </a:rPr>
              <a:t>2</a:t>
            </a:r>
          </a:p>
        </p:txBody>
      </p:sp>
      <p:sp>
        <p:nvSpPr>
          <p:cNvPr id="611407" name="Line 79"/>
          <p:cNvSpPr>
            <a:spLocks noChangeShapeType="1"/>
          </p:cNvSpPr>
          <p:nvPr/>
        </p:nvSpPr>
        <p:spPr bwMode="auto">
          <a:xfrm>
            <a:off x="2398713" y="3702050"/>
            <a:ext cx="273050" cy="273050"/>
          </a:xfrm>
          <a:prstGeom prst="line">
            <a:avLst/>
          </a:prstGeom>
          <a:noFill/>
          <a:ln w="38100">
            <a:pattFill prst="pct50">
              <a:fgClr>
                <a:schemeClr val="tx1"/>
              </a:fgClr>
              <a:bgClr>
                <a:srgbClr val="FFFFFF"/>
              </a:bgClr>
            </a:pattFill>
            <a:round/>
            <a:headEnd/>
            <a:tailEnd type="triangle" w="med" len="med"/>
          </a:ln>
          <a:effectLst/>
        </p:spPr>
        <p:txBody>
          <a:bodyPr/>
          <a:lstStyle/>
          <a:p>
            <a:endParaRPr lang="it-IT"/>
          </a:p>
        </p:txBody>
      </p:sp>
      <p:sp>
        <p:nvSpPr>
          <p:cNvPr id="611408" name="Text Box 80"/>
          <p:cNvSpPr txBox="1">
            <a:spLocks noChangeArrowheads="1"/>
          </p:cNvSpPr>
          <p:nvPr/>
        </p:nvSpPr>
        <p:spPr bwMode="auto">
          <a:xfrm>
            <a:off x="2286000" y="3719513"/>
            <a:ext cx="282575" cy="304800"/>
          </a:xfrm>
          <a:prstGeom prst="rect">
            <a:avLst/>
          </a:prstGeom>
          <a:noFill/>
          <a:ln w="9525">
            <a:noFill/>
            <a:miter lim="800000"/>
            <a:headEnd/>
            <a:tailEnd/>
          </a:ln>
          <a:effectLst/>
        </p:spPr>
        <p:txBody>
          <a:bodyPr wrap="none">
            <a:spAutoFit/>
          </a:bodyPr>
          <a:lstStyle/>
          <a:p>
            <a:pPr eaLnBrk="1" hangingPunct="1"/>
            <a:r>
              <a:rPr lang="en-US" altLang="it-IT" sz="1400">
                <a:solidFill>
                  <a:schemeClr val="bg2"/>
                </a:solidFill>
                <a:latin typeface="Arial" charset="0"/>
              </a:rPr>
              <a:t>3</a:t>
            </a:r>
          </a:p>
        </p:txBody>
      </p:sp>
      <p:sp>
        <p:nvSpPr>
          <p:cNvPr id="611409" name="Line 81"/>
          <p:cNvSpPr>
            <a:spLocks noChangeShapeType="1"/>
          </p:cNvSpPr>
          <p:nvPr/>
        </p:nvSpPr>
        <p:spPr bwMode="auto">
          <a:xfrm>
            <a:off x="2017713" y="4435475"/>
            <a:ext cx="206375" cy="511175"/>
          </a:xfrm>
          <a:prstGeom prst="line">
            <a:avLst/>
          </a:prstGeom>
          <a:noFill/>
          <a:ln w="38100">
            <a:pattFill prst="pct50">
              <a:fgClr>
                <a:schemeClr val="tx1"/>
              </a:fgClr>
              <a:bgClr>
                <a:srgbClr val="FFFFFF"/>
              </a:bgClr>
            </a:pattFill>
            <a:round/>
            <a:headEnd/>
            <a:tailEnd type="triangle" w="med" len="med"/>
          </a:ln>
          <a:effectLst/>
        </p:spPr>
        <p:txBody>
          <a:bodyPr/>
          <a:lstStyle/>
          <a:p>
            <a:endParaRPr lang="it-IT"/>
          </a:p>
        </p:txBody>
      </p:sp>
      <p:sp>
        <p:nvSpPr>
          <p:cNvPr id="611410" name="Line 82"/>
          <p:cNvSpPr>
            <a:spLocks noChangeShapeType="1"/>
          </p:cNvSpPr>
          <p:nvPr/>
        </p:nvSpPr>
        <p:spPr bwMode="auto">
          <a:xfrm flipH="1" flipV="1">
            <a:off x="3333750" y="5046663"/>
            <a:ext cx="165100" cy="384175"/>
          </a:xfrm>
          <a:prstGeom prst="line">
            <a:avLst/>
          </a:prstGeom>
          <a:noFill/>
          <a:ln w="38100">
            <a:pattFill prst="pct50">
              <a:fgClr>
                <a:schemeClr val="tx1"/>
              </a:fgClr>
              <a:bgClr>
                <a:srgbClr val="FFFFFF"/>
              </a:bgClr>
            </a:pattFill>
            <a:round/>
            <a:headEnd/>
            <a:tailEnd type="triangle" w="med" len="med"/>
          </a:ln>
          <a:effectLst/>
        </p:spPr>
        <p:txBody>
          <a:bodyPr/>
          <a:lstStyle/>
          <a:p>
            <a:endParaRPr lang="it-IT"/>
          </a:p>
        </p:txBody>
      </p:sp>
      <p:sp>
        <p:nvSpPr>
          <p:cNvPr id="611411" name="Text Box 83"/>
          <p:cNvSpPr txBox="1">
            <a:spLocks noChangeArrowheads="1"/>
          </p:cNvSpPr>
          <p:nvPr/>
        </p:nvSpPr>
        <p:spPr bwMode="auto">
          <a:xfrm>
            <a:off x="2047875" y="4462463"/>
            <a:ext cx="282575" cy="304800"/>
          </a:xfrm>
          <a:prstGeom prst="rect">
            <a:avLst/>
          </a:prstGeom>
          <a:noFill/>
          <a:ln w="9525">
            <a:noFill/>
            <a:miter lim="800000"/>
            <a:headEnd/>
            <a:tailEnd/>
          </a:ln>
          <a:effectLst/>
        </p:spPr>
        <p:txBody>
          <a:bodyPr wrap="none">
            <a:spAutoFit/>
          </a:bodyPr>
          <a:lstStyle/>
          <a:p>
            <a:pPr eaLnBrk="1" hangingPunct="1"/>
            <a:r>
              <a:rPr lang="en-US" altLang="it-IT" sz="1400">
                <a:solidFill>
                  <a:schemeClr val="bg2"/>
                </a:solidFill>
                <a:latin typeface="Arial" charset="0"/>
              </a:rPr>
              <a:t>4</a:t>
            </a:r>
          </a:p>
        </p:txBody>
      </p:sp>
      <p:sp>
        <p:nvSpPr>
          <p:cNvPr id="611412" name="Text Box 84"/>
          <p:cNvSpPr txBox="1">
            <a:spLocks noChangeArrowheads="1"/>
          </p:cNvSpPr>
          <p:nvPr/>
        </p:nvSpPr>
        <p:spPr bwMode="auto">
          <a:xfrm>
            <a:off x="3186113" y="5157788"/>
            <a:ext cx="282575" cy="304800"/>
          </a:xfrm>
          <a:prstGeom prst="rect">
            <a:avLst/>
          </a:prstGeom>
          <a:noFill/>
          <a:ln w="9525">
            <a:noFill/>
            <a:miter lim="800000"/>
            <a:headEnd/>
            <a:tailEnd/>
          </a:ln>
          <a:effectLst/>
        </p:spPr>
        <p:txBody>
          <a:bodyPr wrap="none">
            <a:spAutoFit/>
          </a:bodyPr>
          <a:lstStyle/>
          <a:p>
            <a:pPr eaLnBrk="1" hangingPunct="1"/>
            <a:r>
              <a:rPr lang="en-US" altLang="it-IT" sz="1400">
                <a:solidFill>
                  <a:schemeClr val="bg2"/>
                </a:solidFill>
                <a:latin typeface="Arial" charset="0"/>
              </a:rPr>
              <a:t>5</a:t>
            </a:r>
          </a:p>
        </p:txBody>
      </p:sp>
      <p:sp>
        <p:nvSpPr>
          <p:cNvPr id="611413" name="Text Box 85"/>
          <p:cNvSpPr txBox="1">
            <a:spLocks noChangeArrowheads="1"/>
          </p:cNvSpPr>
          <p:nvPr/>
        </p:nvSpPr>
        <p:spPr bwMode="auto">
          <a:xfrm>
            <a:off x="708025" y="5792788"/>
            <a:ext cx="3411538" cy="641350"/>
          </a:xfrm>
          <a:prstGeom prst="rect">
            <a:avLst/>
          </a:prstGeom>
          <a:noFill/>
          <a:ln w="9525">
            <a:noFill/>
            <a:miter lim="800000"/>
            <a:headEnd/>
            <a:tailEnd/>
          </a:ln>
          <a:effectLst/>
        </p:spPr>
        <p:txBody>
          <a:bodyPr>
            <a:spAutoFit/>
          </a:bodyPr>
          <a:lstStyle/>
          <a:p>
            <a:pPr marL="342900" indent="-342900" eaLnBrk="1" hangingPunct="1">
              <a:buFontTx/>
              <a:buAutoNum type="alphaLcParenBoth"/>
            </a:pPr>
            <a:r>
              <a:rPr lang="it-IT" b="1">
                <a:latin typeface="Arial" charset="0"/>
              </a:rPr>
              <a:t>Costruzione passo passo dell’albero di copertura</a:t>
            </a:r>
            <a:endParaRPr lang="en-US">
              <a:latin typeface="Arial" charset="0"/>
            </a:endParaRPr>
          </a:p>
        </p:txBody>
      </p:sp>
      <p:sp>
        <p:nvSpPr>
          <p:cNvPr id="611414" name="Line 86"/>
          <p:cNvSpPr>
            <a:spLocks noChangeShapeType="1"/>
          </p:cNvSpPr>
          <p:nvPr/>
        </p:nvSpPr>
        <p:spPr bwMode="auto">
          <a:xfrm>
            <a:off x="6767513" y="4106863"/>
            <a:ext cx="338137" cy="677862"/>
          </a:xfrm>
          <a:prstGeom prst="line">
            <a:avLst/>
          </a:prstGeom>
          <a:noFill/>
          <a:ln w="57150">
            <a:solidFill>
              <a:schemeClr val="tx1"/>
            </a:solidFill>
            <a:round/>
            <a:headEnd/>
            <a:tailEnd/>
          </a:ln>
          <a:effectLst/>
        </p:spPr>
        <p:txBody>
          <a:bodyPr/>
          <a:lstStyle/>
          <a:p>
            <a:endParaRPr lang="it-IT"/>
          </a:p>
        </p:txBody>
      </p:sp>
      <p:sp>
        <p:nvSpPr>
          <p:cNvPr id="611415" name="Line 87"/>
          <p:cNvSpPr>
            <a:spLocks noChangeShapeType="1"/>
          </p:cNvSpPr>
          <p:nvPr/>
        </p:nvSpPr>
        <p:spPr bwMode="auto">
          <a:xfrm>
            <a:off x="7123113" y="4806950"/>
            <a:ext cx="342900" cy="757238"/>
          </a:xfrm>
          <a:prstGeom prst="line">
            <a:avLst/>
          </a:prstGeom>
          <a:noFill/>
          <a:ln w="57150">
            <a:solidFill>
              <a:schemeClr val="tx1"/>
            </a:solidFill>
            <a:round/>
            <a:headEnd/>
            <a:tailEnd/>
          </a:ln>
          <a:effectLst/>
        </p:spPr>
        <p:txBody>
          <a:bodyPr/>
          <a:lstStyle/>
          <a:p>
            <a:endParaRPr lang="it-IT"/>
          </a:p>
        </p:txBody>
      </p:sp>
      <p:sp>
        <p:nvSpPr>
          <p:cNvPr id="611416" name="Line 88"/>
          <p:cNvSpPr>
            <a:spLocks noChangeShapeType="1"/>
          </p:cNvSpPr>
          <p:nvPr/>
        </p:nvSpPr>
        <p:spPr bwMode="auto">
          <a:xfrm flipH="1">
            <a:off x="6350000" y="4879975"/>
            <a:ext cx="601663" cy="193675"/>
          </a:xfrm>
          <a:prstGeom prst="line">
            <a:avLst/>
          </a:prstGeom>
          <a:noFill/>
          <a:ln w="57150">
            <a:solidFill>
              <a:schemeClr val="tx1"/>
            </a:solidFill>
            <a:round/>
            <a:headEnd/>
            <a:tailEnd/>
          </a:ln>
          <a:effectLst/>
        </p:spPr>
        <p:txBody>
          <a:bodyPr/>
          <a:lstStyle/>
          <a:p>
            <a:endParaRPr lang="it-IT"/>
          </a:p>
        </p:txBody>
      </p:sp>
      <p:sp>
        <p:nvSpPr>
          <p:cNvPr id="611417" name="Line 89"/>
          <p:cNvSpPr>
            <a:spLocks noChangeShapeType="1"/>
          </p:cNvSpPr>
          <p:nvPr/>
        </p:nvSpPr>
        <p:spPr bwMode="auto">
          <a:xfrm flipH="1">
            <a:off x="5294313" y="5153025"/>
            <a:ext cx="735012" cy="0"/>
          </a:xfrm>
          <a:prstGeom prst="line">
            <a:avLst/>
          </a:prstGeom>
          <a:noFill/>
          <a:ln w="57150">
            <a:solidFill>
              <a:schemeClr val="tx1"/>
            </a:solidFill>
            <a:round/>
            <a:headEnd/>
            <a:tailEnd/>
          </a:ln>
          <a:effectLst/>
        </p:spPr>
        <p:txBody>
          <a:bodyPr/>
          <a:lstStyle/>
          <a:p>
            <a:endParaRPr lang="it-IT"/>
          </a:p>
        </p:txBody>
      </p:sp>
      <p:sp>
        <p:nvSpPr>
          <p:cNvPr id="611418" name="Line 90"/>
          <p:cNvSpPr>
            <a:spLocks noChangeShapeType="1"/>
          </p:cNvSpPr>
          <p:nvPr/>
        </p:nvSpPr>
        <p:spPr bwMode="auto">
          <a:xfrm flipH="1" flipV="1">
            <a:off x="5729288" y="4340225"/>
            <a:ext cx="271462" cy="719138"/>
          </a:xfrm>
          <a:prstGeom prst="line">
            <a:avLst/>
          </a:prstGeom>
          <a:noFill/>
          <a:ln w="57150">
            <a:solidFill>
              <a:schemeClr val="tx1"/>
            </a:solidFill>
            <a:round/>
            <a:headEnd/>
            <a:tailEnd/>
          </a:ln>
          <a:effectLst/>
        </p:spPr>
        <p:txBody>
          <a:bodyPr/>
          <a:lstStyle/>
          <a:p>
            <a:endParaRPr lang="it-IT"/>
          </a:p>
        </p:txBody>
      </p:sp>
      <p:sp>
        <p:nvSpPr>
          <p:cNvPr id="611419" name="Line 91"/>
          <p:cNvSpPr>
            <a:spLocks noChangeShapeType="1"/>
          </p:cNvSpPr>
          <p:nvPr/>
        </p:nvSpPr>
        <p:spPr bwMode="auto">
          <a:xfrm flipV="1">
            <a:off x="5900738" y="4098925"/>
            <a:ext cx="669925" cy="193675"/>
          </a:xfrm>
          <a:prstGeom prst="line">
            <a:avLst/>
          </a:prstGeom>
          <a:noFill/>
          <a:ln w="12700">
            <a:solidFill>
              <a:schemeClr val="tx1"/>
            </a:solidFill>
            <a:round/>
            <a:headEnd/>
            <a:tailEnd/>
          </a:ln>
          <a:effectLst/>
        </p:spPr>
        <p:txBody>
          <a:bodyPr/>
          <a:lstStyle/>
          <a:p>
            <a:endParaRPr lang="it-IT"/>
          </a:p>
        </p:txBody>
      </p:sp>
      <p:sp>
        <p:nvSpPr>
          <p:cNvPr id="611420" name="Line 92"/>
          <p:cNvSpPr>
            <a:spLocks noChangeShapeType="1"/>
          </p:cNvSpPr>
          <p:nvPr/>
        </p:nvSpPr>
        <p:spPr bwMode="auto">
          <a:xfrm>
            <a:off x="6253163" y="3643313"/>
            <a:ext cx="442912" cy="409575"/>
          </a:xfrm>
          <a:prstGeom prst="line">
            <a:avLst/>
          </a:prstGeom>
          <a:noFill/>
          <a:ln w="57150">
            <a:solidFill>
              <a:schemeClr val="tx1"/>
            </a:solidFill>
            <a:round/>
            <a:headEnd/>
            <a:tailEnd/>
          </a:ln>
          <a:effectLst/>
        </p:spPr>
        <p:txBody>
          <a:bodyPr/>
          <a:lstStyle/>
          <a:p>
            <a:endParaRPr lang="it-IT"/>
          </a:p>
        </p:txBody>
      </p:sp>
      <p:grpSp>
        <p:nvGrpSpPr>
          <p:cNvPr id="611421" name="Group 93"/>
          <p:cNvGrpSpPr>
            <a:grpSpLocks/>
          </p:cNvGrpSpPr>
          <p:nvPr/>
        </p:nvGrpSpPr>
        <p:grpSpPr bwMode="auto">
          <a:xfrm>
            <a:off x="5800725" y="3429000"/>
            <a:ext cx="501650" cy="336550"/>
            <a:chOff x="2089" y="1715"/>
            <a:chExt cx="316" cy="212"/>
          </a:xfrm>
        </p:grpSpPr>
        <p:sp>
          <p:nvSpPr>
            <p:cNvPr id="611422" name="Oval 94"/>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23" name="Line 95"/>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24" name="Line 96"/>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25" name="Rectangle 97"/>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26" name="Oval 98"/>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27" name="Group 99"/>
            <p:cNvGrpSpPr>
              <a:grpSpLocks/>
            </p:cNvGrpSpPr>
            <p:nvPr/>
          </p:nvGrpSpPr>
          <p:grpSpPr bwMode="auto">
            <a:xfrm>
              <a:off x="2138" y="1715"/>
              <a:ext cx="210" cy="212"/>
              <a:chOff x="2951" y="2459"/>
              <a:chExt cx="213" cy="212"/>
            </a:xfrm>
          </p:grpSpPr>
          <p:sp>
            <p:nvSpPr>
              <p:cNvPr id="611428" name="Rectangle 10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29" name="Text Box 101"/>
              <p:cNvSpPr txBox="1">
                <a:spLocks noChangeArrowheads="1"/>
              </p:cNvSpPr>
              <p:nvPr/>
            </p:nvSpPr>
            <p:spPr bwMode="auto">
              <a:xfrm>
                <a:off x="2951" y="2459"/>
                <a:ext cx="213" cy="212"/>
              </a:xfrm>
              <a:prstGeom prst="rect">
                <a:avLst/>
              </a:prstGeom>
              <a:noFill/>
              <a:ln w="9525">
                <a:noFill/>
                <a:miter lim="800000"/>
                <a:headEnd/>
                <a:tailEnd/>
              </a:ln>
              <a:effectLst/>
            </p:spPr>
            <p:txBody>
              <a:bodyPr wrap="none">
                <a:spAutoFit/>
              </a:bodyPr>
              <a:lstStyle/>
              <a:p>
                <a:pPr algn="ctr"/>
                <a:r>
                  <a:rPr lang="en-US" altLang="it-IT" sz="1600"/>
                  <a:t>A</a:t>
                </a:r>
                <a:endParaRPr lang="en-US" altLang="it-IT" sz="1600">
                  <a:latin typeface="Times New Roman" pitchFamily="18" charset="0"/>
                </a:endParaRPr>
              </a:p>
            </p:txBody>
          </p:sp>
        </p:grpSp>
      </p:grpSp>
      <p:grpSp>
        <p:nvGrpSpPr>
          <p:cNvPr id="611430" name="Group 102"/>
          <p:cNvGrpSpPr>
            <a:grpSpLocks/>
          </p:cNvGrpSpPr>
          <p:nvPr/>
        </p:nvGrpSpPr>
        <p:grpSpPr bwMode="auto">
          <a:xfrm>
            <a:off x="6511925" y="3937000"/>
            <a:ext cx="501650" cy="336550"/>
            <a:chOff x="2089" y="1715"/>
            <a:chExt cx="316" cy="212"/>
          </a:xfrm>
        </p:grpSpPr>
        <p:sp>
          <p:nvSpPr>
            <p:cNvPr id="611431" name="Oval 103"/>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32" name="Line 104"/>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33" name="Line 105"/>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34" name="Rectangle 106"/>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35" name="Oval 107"/>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36" name="Group 108"/>
            <p:cNvGrpSpPr>
              <a:grpSpLocks/>
            </p:cNvGrpSpPr>
            <p:nvPr/>
          </p:nvGrpSpPr>
          <p:grpSpPr bwMode="auto">
            <a:xfrm>
              <a:off x="2144" y="1715"/>
              <a:ext cx="197" cy="212"/>
              <a:chOff x="2957" y="2459"/>
              <a:chExt cx="200" cy="212"/>
            </a:xfrm>
          </p:grpSpPr>
          <p:sp>
            <p:nvSpPr>
              <p:cNvPr id="611437" name="Rectangle 10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38" name="Text Box 110"/>
              <p:cNvSpPr txBox="1">
                <a:spLocks noChangeArrowheads="1"/>
              </p:cNvSpPr>
              <p:nvPr/>
            </p:nvSpPr>
            <p:spPr bwMode="auto">
              <a:xfrm>
                <a:off x="2957" y="2459"/>
                <a:ext cx="200" cy="212"/>
              </a:xfrm>
              <a:prstGeom prst="rect">
                <a:avLst/>
              </a:prstGeom>
              <a:noFill/>
              <a:ln w="9525">
                <a:noFill/>
                <a:miter lim="800000"/>
                <a:headEnd/>
                <a:tailEnd/>
              </a:ln>
              <a:effectLst/>
            </p:spPr>
            <p:txBody>
              <a:bodyPr wrap="none">
                <a:spAutoFit/>
              </a:bodyPr>
              <a:lstStyle/>
              <a:p>
                <a:pPr algn="ctr"/>
                <a:r>
                  <a:rPr lang="en-US" altLang="it-IT" sz="1600"/>
                  <a:t>B</a:t>
                </a:r>
                <a:endParaRPr lang="en-US" altLang="it-IT" sz="1600">
                  <a:latin typeface="Times New Roman" pitchFamily="18" charset="0"/>
                </a:endParaRPr>
              </a:p>
            </p:txBody>
          </p:sp>
        </p:grpSp>
      </p:grpSp>
      <p:grpSp>
        <p:nvGrpSpPr>
          <p:cNvPr id="611439" name="Group 111"/>
          <p:cNvGrpSpPr>
            <a:grpSpLocks/>
          </p:cNvGrpSpPr>
          <p:nvPr/>
        </p:nvGrpSpPr>
        <p:grpSpPr bwMode="auto">
          <a:xfrm>
            <a:off x="7264400" y="5445125"/>
            <a:ext cx="501650" cy="336550"/>
            <a:chOff x="2089" y="1715"/>
            <a:chExt cx="316" cy="212"/>
          </a:xfrm>
        </p:grpSpPr>
        <p:sp>
          <p:nvSpPr>
            <p:cNvPr id="611440" name="Oval 112"/>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41" name="Line 113"/>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42" name="Line 114"/>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43" name="Rectangle 115"/>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44" name="Oval 116"/>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45" name="Group 117"/>
            <p:cNvGrpSpPr>
              <a:grpSpLocks/>
            </p:cNvGrpSpPr>
            <p:nvPr/>
          </p:nvGrpSpPr>
          <p:grpSpPr bwMode="auto">
            <a:xfrm>
              <a:off x="2141" y="1715"/>
              <a:ext cx="203" cy="212"/>
              <a:chOff x="2954" y="2459"/>
              <a:chExt cx="206" cy="212"/>
            </a:xfrm>
          </p:grpSpPr>
          <p:sp>
            <p:nvSpPr>
              <p:cNvPr id="611446" name="Rectangle 11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47" name="Text Box 119"/>
              <p:cNvSpPr txBox="1">
                <a:spLocks noChangeArrowheads="1"/>
              </p:cNvSpPr>
              <p:nvPr/>
            </p:nvSpPr>
            <p:spPr bwMode="auto">
              <a:xfrm>
                <a:off x="2954" y="2459"/>
                <a:ext cx="206" cy="212"/>
              </a:xfrm>
              <a:prstGeom prst="rect">
                <a:avLst/>
              </a:prstGeom>
              <a:noFill/>
              <a:ln w="9525">
                <a:noFill/>
                <a:miter lim="800000"/>
                <a:headEnd/>
                <a:tailEnd/>
              </a:ln>
              <a:effectLst/>
            </p:spPr>
            <p:txBody>
              <a:bodyPr wrap="none">
                <a:spAutoFit/>
              </a:bodyPr>
              <a:lstStyle/>
              <a:p>
                <a:pPr algn="ctr"/>
                <a:r>
                  <a:rPr lang="en-US" altLang="it-IT" sz="1600"/>
                  <a:t>G</a:t>
                </a:r>
                <a:endParaRPr lang="en-US" altLang="it-IT" sz="1600">
                  <a:latin typeface="Times New Roman" pitchFamily="18" charset="0"/>
                </a:endParaRPr>
              </a:p>
            </p:txBody>
          </p:sp>
        </p:grpSp>
      </p:grpSp>
      <p:grpSp>
        <p:nvGrpSpPr>
          <p:cNvPr id="611448" name="Group 120"/>
          <p:cNvGrpSpPr>
            <a:grpSpLocks/>
          </p:cNvGrpSpPr>
          <p:nvPr/>
        </p:nvGrpSpPr>
        <p:grpSpPr bwMode="auto">
          <a:xfrm>
            <a:off x="6927850" y="4718050"/>
            <a:ext cx="501650" cy="336550"/>
            <a:chOff x="2089" y="1715"/>
            <a:chExt cx="316" cy="212"/>
          </a:xfrm>
        </p:grpSpPr>
        <p:sp>
          <p:nvSpPr>
            <p:cNvPr id="611449" name="Oval 121"/>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50" name="Line 122"/>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51" name="Line 123"/>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52" name="Rectangle 124"/>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53" name="Oval 125"/>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54" name="Group 126"/>
            <p:cNvGrpSpPr>
              <a:grpSpLocks/>
            </p:cNvGrpSpPr>
            <p:nvPr/>
          </p:nvGrpSpPr>
          <p:grpSpPr bwMode="auto">
            <a:xfrm>
              <a:off x="2139" y="1715"/>
              <a:ext cx="208" cy="212"/>
              <a:chOff x="2952" y="2459"/>
              <a:chExt cx="211" cy="212"/>
            </a:xfrm>
          </p:grpSpPr>
          <p:sp>
            <p:nvSpPr>
              <p:cNvPr id="611455" name="Rectangle 12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56" name="Text Box 128"/>
              <p:cNvSpPr txBox="1">
                <a:spLocks noChangeArrowheads="1"/>
              </p:cNvSpPr>
              <p:nvPr/>
            </p:nvSpPr>
            <p:spPr bwMode="auto">
              <a:xfrm>
                <a:off x="2952" y="2459"/>
                <a:ext cx="211" cy="212"/>
              </a:xfrm>
              <a:prstGeom prst="rect">
                <a:avLst/>
              </a:prstGeom>
              <a:noFill/>
              <a:ln w="9525">
                <a:noFill/>
                <a:miter lim="800000"/>
                <a:headEnd/>
                <a:tailEnd/>
              </a:ln>
              <a:effectLst/>
            </p:spPr>
            <p:txBody>
              <a:bodyPr wrap="none">
                <a:spAutoFit/>
              </a:bodyPr>
              <a:lstStyle/>
              <a:p>
                <a:pPr algn="ctr"/>
                <a:r>
                  <a:rPr lang="en-US" altLang="it-IT" sz="1600"/>
                  <a:t>D</a:t>
                </a:r>
                <a:endParaRPr lang="en-US" altLang="it-IT" sz="1600">
                  <a:latin typeface="Times New Roman" pitchFamily="18" charset="0"/>
                </a:endParaRPr>
              </a:p>
            </p:txBody>
          </p:sp>
        </p:grpSp>
      </p:grpSp>
      <p:grpSp>
        <p:nvGrpSpPr>
          <p:cNvPr id="611457" name="Group 129"/>
          <p:cNvGrpSpPr>
            <a:grpSpLocks/>
          </p:cNvGrpSpPr>
          <p:nvPr/>
        </p:nvGrpSpPr>
        <p:grpSpPr bwMode="auto">
          <a:xfrm>
            <a:off x="5876925" y="4979988"/>
            <a:ext cx="501650" cy="336550"/>
            <a:chOff x="2089" y="1715"/>
            <a:chExt cx="316" cy="212"/>
          </a:xfrm>
        </p:grpSpPr>
        <p:sp>
          <p:nvSpPr>
            <p:cNvPr id="611458" name="Oval 130"/>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59" name="Line 131"/>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60" name="Line 132"/>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61" name="Rectangle 133"/>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62" name="Oval 134"/>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63" name="Group 135"/>
            <p:cNvGrpSpPr>
              <a:grpSpLocks/>
            </p:cNvGrpSpPr>
            <p:nvPr/>
          </p:nvGrpSpPr>
          <p:grpSpPr bwMode="auto">
            <a:xfrm>
              <a:off x="2145" y="1715"/>
              <a:ext cx="196" cy="212"/>
              <a:chOff x="2958" y="2459"/>
              <a:chExt cx="199" cy="212"/>
            </a:xfrm>
          </p:grpSpPr>
          <p:sp>
            <p:nvSpPr>
              <p:cNvPr id="611464" name="Rectangle 13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65" name="Text Box 137"/>
              <p:cNvSpPr txBox="1">
                <a:spLocks noChangeArrowheads="1"/>
              </p:cNvSpPr>
              <p:nvPr/>
            </p:nvSpPr>
            <p:spPr bwMode="auto">
              <a:xfrm>
                <a:off x="2958" y="2459"/>
                <a:ext cx="199" cy="212"/>
              </a:xfrm>
              <a:prstGeom prst="rect">
                <a:avLst/>
              </a:prstGeom>
              <a:noFill/>
              <a:ln w="9525">
                <a:noFill/>
                <a:miter lim="800000"/>
                <a:headEnd/>
                <a:tailEnd/>
              </a:ln>
              <a:effectLst/>
            </p:spPr>
            <p:txBody>
              <a:bodyPr wrap="none">
                <a:spAutoFit/>
              </a:bodyPr>
              <a:lstStyle/>
              <a:p>
                <a:pPr algn="ctr"/>
                <a:r>
                  <a:rPr lang="en-US" altLang="it-IT" sz="1600"/>
                  <a:t>E</a:t>
                </a:r>
                <a:endParaRPr lang="en-US" altLang="it-IT" sz="1600">
                  <a:latin typeface="Times New Roman" pitchFamily="18" charset="0"/>
                </a:endParaRPr>
              </a:p>
            </p:txBody>
          </p:sp>
        </p:grpSp>
      </p:grpSp>
      <p:sp>
        <p:nvSpPr>
          <p:cNvPr id="611466" name="Line 138"/>
          <p:cNvSpPr>
            <a:spLocks noChangeShapeType="1"/>
          </p:cNvSpPr>
          <p:nvPr/>
        </p:nvSpPr>
        <p:spPr bwMode="auto">
          <a:xfrm flipH="1">
            <a:off x="5284788" y="3705225"/>
            <a:ext cx="674687" cy="1385888"/>
          </a:xfrm>
          <a:prstGeom prst="line">
            <a:avLst/>
          </a:prstGeom>
          <a:noFill/>
          <a:ln w="12700">
            <a:solidFill>
              <a:schemeClr val="tx1"/>
            </a:solidFill>
            <a:round/>
            <a:headEnd/>
            <a:tailEnd/>
          </a:ln>
          <a:effectLst/>
        </p:spPr>
        <p:txBody>
          <a:bodyPr/>
          <a:lstStyle/>
          <a:p>
            <a:endParaRPr lang="it-IT"/>
          </a:p>
        </p:txBody>
      </p:sp>
      <p:grpSp>
        <p:nvGrpSpPr>
          <p:cNvPr id="611467" name="Group 139"/>
          <p:cNvGrpSpPr>
            <a:grpSpLocks/>
          </p:cNvGrpSpPr>
          <p:nvPr/>
        </p:nvGrpSpPr>
        <p:grpSpPr bwMode="auto">
          <a:xfrm>
            <a:off x="5445125" y="4130675"/>
            <a:ext cx="501650" cy="336550"/>
            <a:chOff x="2089" y="1715"/>
            <a:chExt cx="316" cy="212"/>
          </a:xfrm>
        </p:grpSpPr>
        <p:sp>
          <p:nvSpPr>
            <p:cNvPr id="611468" name="Oval 140"/>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69" name="Line 141"/>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70" name="Line 142"/>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71" name="Rectangle 143"/>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72" name="Oval 144"/>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73" name="Group 145"/>
            <p:cNvGrpSpPr>
              <a:grpSpLocks/>
            </p:cNvGrpSpPr>
            <p:nvPr/>
          </p:nvGrpSpPr>
          <p:grpSpPr bwMode="auto">
            <a:xfrm>
              <a:off x="2151" y="1715"/>
              <a:ext cx="182" cy="212"/>
              <a:chOff x="2964" y="2459"/>
              <a:chExt cx="185" cy="212"/>
            </a:xfrm>
          </p:grpSpPr>
          <p:sp>
            <p:nvSpPr>
              <p:cNvPr id="611474" name="Rectangle 14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75" name="Text Box 147"/>
              <p:cNvSpPr txBox="1">
                <a:spLocks noChangeArrowheads="1"/>
              </p:cNvSpPr>
              <p:nvPr/>
            </p:nvSpPr>
            <p:spPr bwMode="auto">
              <a:xfrm>
                <a:off x="2964" y="2459"/>
                <a:ext cx="185" cy="212"/>
              </a:xfrm>
              <a:prstGeom prst="rect">
                <a:avLst/>
              </a:prstGeom>
              <a:noFill/>
              <a:ln w="9525">
                <a:noFill/>
                <a:miter lim="800000"/>
                <a:headEnd/>
                <a:tailEnd/>
              </a:ln>
              <a:effectLst/>
            </p:spPr>
            <p:txBody>
              <a:bodyPr wrap="none">
                <a:spAutoFit/>
              </a:bodyPr>
              <a:lstStyle/>
              <a:p>
                <a:pPr algn="ctr"/>
                <a:r>
                  <a:rPr lang="en-US" altLang="it-IT" sz="1600"/>
                  <a:t>c</a:t>
                </a:r>
                <a:endParaRPr lang="en-US" altLang="it-IT" sz="1600">
                  <a:latin typeface="Times New Roman" pitchFamily="18" charset="0"/>
                </a:endParaRPr>
              </a:p>
            </p:txBody>
          </p:sp>
        </p:grpSp>
      </p:grpSp>
      <p:grpSp>
        <p:nvGrpSpPr>
          <p:cNvPr id="611476" name="Group 148"/>
          <p:cNvGrpSpPr>
            <a:grpSpLocks/>
          </p:cNvGrpSpPr>
          <p:nvPr/>
        </p:nvGrpSpPr>
        <p:grpSpPr bwMode="auto">
          <a:xfrm>
            <a:off x="4914900" y="4986338"/>
            <a:ext cx="501650" cy="336550"/>
            <a:chOff x="2089" y="1715"/>
            <a:chExt cx="316" cy="212"/>
          </a:xfrm>
        </p:grpSpPr>
        <p:sp>
          <p:nvSpPr>
            <p:cNvPr id="611477" name="Oval 149"/>
            <p:cNvSpPr>
              <a:spLocks noChangeArrowheads="1"/>
            </p:cNvSpPr>
            <p:nvPr/>
          </p:nvSpPr>
          <p:spPr bwMode="auto">
            <a:xfrm>
              <a:off x="2092" y="179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1478" name="Line 150"/>
            <p:cNvSpPr>
              <a:spLocks noChangeShapeType="1"/>
            </p:cNvSpPr>
            <p:nvPr/>
          </p:nvSpPr>
          <p:spPr bwMode="auto">
            <a:xfrm>
              <a:off x="2092" y="1792"/>
              <a:ext cx="0" cy="50"/>
            </a:xfrm>
            <a:prstGeom prst="line">
              <a:avLst/>
            </a:prstGeom>
            <a:noFill/>
            <a:ln w="12700">
              <a:solidFill>
                <a:schemeClr val="tx1"/>
              </a:solidFill>
              <a:round/>
              <a:headEnd/>
              <a:tailEnd/>
            </a:ln>
            <a:effectLst/>
          </p:spPr>
          <p:txBody>
            <a:bodyPr wrap="none" anchor="ctr"/>
            <a:lstStyle/>
            <a:p>
              <a:endParaRPr lang="it-IT"/>
            </a:p>
          </p:txBody>
        </p:sp>
        <p:sp>
          <p:nvSpPr>
            <p:cNvPr id="611479" name="Line 151"/>
            <p:cNvSpPr>
              <a:spLocks noChangeShapeType="1"/>
            </p:cNvSpPr>
            <p:nvPr/>
          </p:nvSpPr>
          <p:spPr bwMode="auto">
            <a:xfrm>
              <a:off x="2405" y="1792"/>
              <a:ext cx="0" cy="50"/>
            </a:xfrm>
            <a:prstGeom prst="line">
              <a:avLst/>
            </a:prstGeom>
            <a:noFill/>
            <a:ln w="12700">
              <a:solidFill>
                <a:schemeClr val="tx1"/>
              </a:solidFill>
              <a:round/>
              <a:headEnd/>
              <a:tailEnd/>
            </a:ln>
            <a:effectLst/>
          </p:spPr>
          <p:txBody>
            <a:bodyPr wrap="none" anchor="ctr"/>
            <a:lstStyle/>
            <a:p>
              <a:endParaRPr lang="it-IT"/>
            </a:p>
          </p:txBody>
        </p:sp>
        <p:sp>
          <p:nvSpPr>
            <p:cNvPr id="611480" name="Rectangle 152"/>
            <p:cNvSpPr>
              <a:spLocks noChangeArrowheads="1"/>
            </p:cNvSpPr>
            <p:nvPr/>
          </p:nvSpPr>
          <p:spPr bwMode="auto">
            <a:xfrm>
              <a:off x="2092" y="179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1481" name="Oval 153"/>
            <p:cNvSpPr>
              <a:spLocks noChangeArrowheads="1"/>
            </p:cNvSpPr>
            <p:nvPr/>
          </p:nvSpPr>
          <p:spPr bwMode="auto">
            <a:xfrm>
              <a:off x="2089" y="173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11482" name="Group 154"/>
            <p:cNvGrpSpPr>
              <a:grpSpLocks/>
            </p:cNvGrpSpPr>
            <p:nvPr/>
          </p:nvGrpSpPr>
          <p:grpSpPr bwMode="auto">
            <a:xfrm>
              <a:off x="2145" y="1715"/>
              <a:ext cx="194" cy="212"/>
              <a:chOff x="2958" y="2459"/>
              <a:chExt cx="197" cy="212"/>
            </a:xfrm>
          </p:grpSpPr>
          <p:sp>
            <p:nvSpPr>
              <p:cNvPr id="611483" name="Rectangle 15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1484" name="Text Box 156"/>
              <p:cNvSpPr txBox="1">
                <a:spLocks noChangeArrowheads="1"/>
              </p:cNvSpPr>
              <p:nvPr/>
            </p:nvSpPr>
            <p:spPr bwMode="auto">
              <a:xfrm>
                <a:off x="2958" y="2459"/>
                <a:ext cx="197" cy="212"/>
              </a:xfrm>
              <a:prstGeom prst="rect">
                <a:avLst/>
              </a:prstGeom>
              <a:noFill/>
              <a:ln w="9525">
                <a:noFill/>
                <a:miter lim="800000"/>
                <a:headEnd/>
                <a:tailEnd/>
              </a:ln>
              <a:effectLst/>
            </p:spPr>
            <p:txBody>
              <a:bodyPr wrap="none">
                <a:spAutoFit/>
              </a:bodyPr>
              <a:lstStyle/>
              <a:p>
                <a:pPr algn="ctr"/>
                <a:r>
                  <a:rPr lang="en-US" altLang="it-IT" sz="1600"/>
                  <a:t>F</a:t>
                </a:r>
                <a:endParaRPr lang="en-US" altLang="it-IT" sz="1600">
                  <a:latin typeface="Times New Roman" pitchFamily="18" charset="0"/>
                </a:endParaRPr>
              </a:p>
            </p:txBody>
          </p:sp>
        </p:grpSp>
      </p:grpSp>
      <p:sp>
        <p:nvSpPr>
          <p:cNvPr id="611485" name="Text Box 157"/>
          <p:cNvSpPr txBox="1">
            <a:spLocks noChangeArrowheads="1"/>
          </p:cNvSpPr>
          <p:nvPr/>
        </p:nvSpPr>
        <p:spPr bwMode="auto">
          <a:xfrm>
            <a:off x="4678363" y="5794375"/>
            <a:ext cx="3030537" cy="641350"/>
          </a:xfrm>
          <a:prstGeom prst="rect">
            <a:avLst/>
          </a:prstGeom>
          <a:noFill/>
          <a:ln w="9525">
            <a:noFill/>
            <a:miter lim="800000"/>
            <a:headEnd/>
            <a:tailEnd/>
          </a:ln>
          <a:effectLst/>
        </p:spPr>
        <p:txBody>
          <a:bodyPr>
            <a:spAutoFit/>
          </a:bodyPr>
          <a:lstStyle/>
          <a:p>
            <a:pPr marL="342900" indent="-342900" eaLnBrk="1" hangingPunct="1"/>
            <a:r>
              <a:rPr lang="en-US" altLang="it-IT" b="1">
                <a:latin typeface="Arial" charset="0"/>
              </a:rPr>
              <a:t>(b</a:t>
            </a:r>
            <a:r>
              <a:rPr lang="it-IT" b="1">
                <a:latin typeface="Arial" charset="0"/>
              </a:rPr>
              <a:t>) Albero di copertura risultante</a:t>
            </a:r>
            <a:endParaRPr lang="en-US">
              <a:latin typeface="Arial" charset="0"/>
            </a:endParaRPr>
          </a:p>
        </p:txBody>
      </p:sp>
      <p:sp>
        <p:nvSpPr>
          <p:cNvPr id="611487" name="Rectangle 159"/>
          <p:cNvSpPr>
            <a:spLocks noGrp="1" noChangeArrowheads="1"/>
          </p:cNvSpPr>
          <p:nvPr>
            <p:ph type="title"/>
          </p:nvPr>
        </p:nvSpPr>
        <p:spPr>
          <a:xfrm>
            <a:off x="533400" y="0"/>
            <a:ext cx="7772400" cy="1143000"/>
          </a:xfrm>
        </p:spPr>
        <p:txBody>
          <a:bodyPr/>
          <a:lstStyle/>
          <a:p>
            <a:r>
              <a:rPr lang="it-IT"/>
              <a:t>Determinazione dell’albero</a:t>
            </a:r>
            <a:endParaRPr lang="en-US"/>
          </a:p>
        </p:txBody>
      </p:sp>
      <p:sp>
        <p:nvSpPr>
          <p:cNvPr id="611488" name="Rectangle 160"/>
          <p:cNvSpPr>
            <a:spLocks noGrp="1" noChangeArrowheads="1"/>
          </p:cNvSpPr>
          <p:nvPr>
            <p:ph type="body" idx="1"/>
          </p:nvPr>
        </p:nvSpPr>
        <p:spPr>
          <a:xfrm>
            <a:off x="533400" y="1085850"/>
            <a:ext cx="7772400" cy="2008188"/>
          </a:xfrm>
        </p:spPr>
        <p:txBody>
          <a:bodyPr/>
          <a:lstStyle/>
          <a:p>
            <a:pPr>
              <a:lnSpc>
                <a:spcPct val="90000"/>
              </a:lnSpc>
              <a:buFont typeface="Wingdings" pitchFamily="2" charset="2"/>
              <a:buChar char="r"/>
            </a:pPr>
            <a:r>
              <a:rPr lang="it-IT" sz="2400"/>
              <a:t>Si definisce un nodo centrale.</a:t>
            </a:r>
          </a:p>
          <a:p>
            <a:pPr>
              <a:lnSpc>
                <a:spcPct val="90000"/>
              </a:lnSpc>
              <a:buFont typeface="Wingdings" pitchFamily="2" charset="2"/>
              <a:buChar char="r"/>
            </a:pPr>
            <a:r>
              <a:rPr lang="it-IT" sz="2400"/>
              <a:t>I nodi inoltrano al nodo centrale il messaggio di adesione.</a:t>
            </a:r>
          </a:p>
          <a:p>
            <a:pPr lvl="1">
              <a:lnSpc>
                <a:spcPct val="90000"/>
              </a:lnSpc>
              <a:buFont typeface="Wingdings" pitchFamily="2" charset="2"/>
              <a:buChar char="m"/>
            </a:pPr>
            <a:r>
              <a:rPr lang="it-IT" sz="2000">
                <a:solidFill>
                  <a:schemeClr val="accent2"/>
                </a:solidFill>
              </a:rPr>
              <a:t>Il messaggio prosegue fino a quando raggiunge un router che già appartiene all’albero di copertura o arriva al nodo centrale.</a:t>
            </a:r>
            <a:endParaRPr lang="it-IT" sz="2000"/>
          </a:p>
        </p:txBody>
      </p:sp>
      <p:sp>
        <p:nvSpPr>
          <p:cNvPr id="611489" name="Line 161"/>
          <p:cNvSpPr>
            <a:spLocks noChangeShapeType="1"/>
          </p:cNvSpPr>
          <p:nvPr/>
        </p:nvSpPr>
        <p:spPr bwMode="auto">
          <a:xfrm>
            <a:off x="6246813" y="3632200"/>
            <a:ext cx="373062" cy="347663"/>
          </a:xfrm>
          <a:prstGeom prst="line">
            <a:avLst/>
          </a:prstGeom>
          <a:noFill/>
          <a:ln w="9525">
            <a:solidFill>
              <a:schemeClr val="tx1"/>
            </a:solidFill>
            <a:round/>
            <a:headEnd/>
            <a:tailEnd/>
          </a:ln>
          <a:effectLst/>
        </p:spPr>
        <p:txBody>
          <a:bodyPr wrap="none"/>
          <a:lstStyle/>
          <a:p>
            <a:endParaRPr lang="it-IT"/>
          </a:p>
        </p:txBody>
      </p:sp>
      <p:sp>
        <p:nvSpPr>
          <p:cNvPr id="611490" name="Line 162"/>
          <p:cNvSpPr>
            <a:spLocks noChangeShapeType="1"/>
          </p:cNvSpPr>
          <p:nvPr/>
        </p:nvSpPr>
        <p:spPr bwMode="auto">
          <a:xfrm>
            <a:off x="5756275" y="4391025"/>
            <a:ext cx="246063" cy="682625"/>
          </a:xfrm>
          <a:prstGeom prst="line">
            <a:avLst/>
          </a:prstGeom>
          <a:noFill/>
          <a:ln w="9525">
            <a:solidFill>
              <a:schemeClr val="tx1"/>
            </a:solidFill>
            <a:round/>
            <a:headEnd/>
            <a:tailEnd/>
          </a:ln>
          <a:effectLst/>
        </p:spPr>
        <p:txBody>
          <a:bodyPr wrap="none"/>
          <a:lstStyle/>
          <a:p>
            <a:endParaRPr lang="it-IT"/>
          </a:p>
        </p:txBody>
      </p:sp>
      <p:sp>
        <p:nvSpPr>
          <p:cNvPr id="611491" name="Line 163"/>
          <p:cNvSpPr>
            <a:spLocks noChangeShapeType="1"/>
          </p:cNvSpPr>
          <p:nvPr/>
        </p:nvSpPr>
        <p:spPr bwMode="auto">
          <a:xfrm>
            <a:off x="6813550" y="4173538"/>
            <a:ext cx="307975" cy="642937"/>
          </a:xfrm>
          <a:prstGeom prst="line">
            <a:avLst/>
          </a:prstGeom>
          <a:noFill/>
          <a:ln w="9525">
            <a:solidFill>
              <a:schemeClr val="tx1"/>
            </a:solidFill>
            <a:round/>
            <a:headEnd/>
            <a:tailEnd/>
          </a:ln>
          <a:effectLst/>
        </p:spPr>
        <p:txBody>
          <a:bodyPr wrap="none"/>
          <a:lstStyle/>
          <a:p>
            <a:endParaRPr lang="it-IT"/>
          </a:p>
        </p:txBody>
      </p:sp>
      <p:sp>
        <p:nvSpPr>
          <p:cNvPr id="611492" name="Line 164"/>
          <p:cNvSpPr>
            <a:spLocks noChangeShapeType="1"/>
          </p:cNvSpPr>
          <p:nvPr/>
        </p:nvSpPr>
        <p:spPr bwMode="auto">
          <a:xfrm>
            <a:off x="7199313" y="4957763"/>
            <a:ext cx="219075" cy="528637"/>
          </a:xfrm>
          <a:prstGeom prst="line">
            <a:avLst/>
          </a:prstGeom>
          <a:noFill/>
          <a:ln w="9525">
            <a:solidFill>
              <a:schemeClr val="tx1"/>
            </a:solidFill>
            <a:round/>
            <a:headEnd/>
            <a:tailEnd/>
          </a:ln>
          <a:effectLst/>
        </p:spPr>
        <p:txBody>
          <a:bodyPr wrap="none"/>
          <a:lstStyle/>
          <a:p>
            <a:endParaRPr lang="it-IT"/>
          </a:p>
        </p:txBody>
      </p:sp>
      <p:sp>
        <p:nvSpPr>
          <p:cNvPr id="611493" name="Line 165"/>
          <p:cNvSpPr>
            <a:spLocks noChangeShapeType="1"/>
          </p:cNvSpPr>
          <p:nvPr/>
        </p:nvSpPr>
        <p:spPr bwMode="auto">
          <a:xfrm flipV="1">
            <a:off x="5408613" y="5151438"/>
            <a:ext cx="503237" cy="12700"/>
          </a:xfrm>
          <a:prstGeom prst="line">
            <a:avLst/>
          </a:prstGeom>
          <a:noFill/>
          <a:ln w="9525">
            <a:solidFill>
              <a:schemeClr val="tx1"/>
            </a:solidFill>
            <a:round/>
            <a:headEnd/>
            <a:tailEnd/>
          </a:ln>
          <a:effectLst/>
        </p:spPr>
        <p:txBody>
          <a:bodyPr wrap="none"/>
          <a:lstStyle/>
          <a:p>
            <a:endParaRPr lang="it-IT"/>
          </a:p>
        </p:txBody>
      </p:sp>
      <p:sp>
        <p:nvSpPr>
          <p:cNvPr id="611494" name="Line 166"/>
          <p:cNvSpPr>
            <a:spLocks noChangeShapeType="1"/>
          </p:cNvSpPr>
          <p:nvPr/>
        </p:nvSpPr>
        <p:spPr bwMode="auto">
          <a:xfrm flipV="1">
            <a:off x="6375400" y="4881563"/>
            <a:ext cx="642938" cy="206375"/>
          </a:xfrm>
          <a:prstGeom prst="line">
            <a:avLst/>
          </a:prstGeom>
          <a:noFill/>
          <a:ln w="9525">
            <a:solidFill>
              <a:schemeClr val="tx1"/>
            </a:solidFill>
            <a:round/>
            <a:headEnd/>
            <a:tailEnd/>
          </a:ln>
          <a:effectLst/>
        </p:spPr>
        <p:txBody>
          <a:bodyPr wrap="none"/>
          <a:lstStyle/>
          <a:p>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14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140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14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140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14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114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14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14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1140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14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1140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114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114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114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114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11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1403" grpId="0" animBg="1"/>
      <p:bldP spid="611404" grpId="0"/>
      <p:bldP spid="611405" grpId="0" animBg="1"/>
      <p:bldP spid="611406" grpId="0"/>
      <p:bldP spid="611407" grpId="0" animBg="1"/>
      <p:bldP spid="611408" grpId="0"/>
      <p:bldP spid="611409" grpId="0" animBg="1"/>
      <p:bldP spid="611410" grpId="0" animBg="1"/>
      <p:bldP spid="611411" grpId="0"/>
      <p:bldP spid="611412" grpId="0"/>
      <p:bldP spid="611414" grpId="0" animBg="1"/>
      <p:bldP spid="611415" grpId="0" animBg="1"/>
      <p:bldP spid="611416" grpId="0" animBg="1"/>
      <p:bldP spid="611417" grpId="0" animBg="1"/>
      <p:bldP spid="611418" grpId="0" animBg="1"/>
      <p:bldP spid="611420"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3" name="Segnaposto numero diapositiva 5"/>
          <p:cNvSpPr>
            <a:spLocks noGrp="1"/>
          </p:cNvSpPr>
          <p:nvPr>
            <p:ph type="sldNum" sz="quarter" idx="12"/>
          </p:nvPr>
        </p:nvSpPr>
        <p:spPr/>
        <p:txBody>
          <a:bodyPr/>
          <a:lstStyle/>
          <a:p>
            <a:r>
              <a:rPr lang="en-US" altLang="it-IT"/>
              <a:t>4-</a:t>
            </a:r>
            <a:fld id="{E131C7B1-0A45-41C1-B518-2358F2EA9907}" type="slidenum">
              <a:rPr lang="en-US" altLang="it-IT"/>
              <a:pPr/>
              <a:t>128</a:t>
            </a:fld>
            <a:endParaRPr lang="en-US" altLang="it-IT"/>
          </a:p>
        </p:txBody>
      </p:sp>
      <p:sp>
        <p:nvSpPr>
          <p:cNvPr id="529410" name="Rectangle 2"/>
          <p:cNvSpPr>
            <a:spLocks noGrp="1" noChangeArrowheads="1"/>
          </p:cNvSpPr>
          <p:nvPr>
            <p:ph type="title"/>
          </p:nvPr>
        </p:nvSpPr>
        <p:spPr>
          <a:xfrm>
            <a:off x="234950" y="285750"/>
            <a:ext cx="8909050" cy="685800"/>
          </a:xfrm>
          <a:noFill/>
          <a:ln/>
        </p:spPr>
        <p:txBody>
          <a:bodyPr lIns="92075" tIns="46038" rIns="92075" bIns="46038"/>
          <a:lstStyle/>
          <a:p>
            <a:r>
              <a:rPr lang="it-IT" sz="3600"/>
              <a:t>Problema dell’instradamento multicast</a:t>
            </a:r>
            <a:endParaRPr lang="en-US" sz="3600"/>
          </a:p>
        </p:txBody>
      </p:sp>
      <p:sp>
        <p:nvSpPr>
          <p:cNvPr id="529411" name="Rectangle 3"/>
          <p:cNvSpPr>
            <a:spLocks noGrp="1" noChangeArrowheads="1"/>
          </p:cNvSpPr>
          <p:nvPr>
            <p:ph type="body" idx="1"/>
          </p:nvPr>
        </p:nvSpPr>
        <p:spPr>
          <a:xfrm>
            <a:off x="493713" y="1042988"/>
            <a:ext cx="8229600" cy="2819400"/>
          </a:xfrm>
          <a:noFill/>
          <a:ln/>
        </p:spPr>
        <p:txBody>
          <a:bodyPr lIns="92075" tIns="46038" rIns="92075" bIns="46038"/>
          <a:lstStyle/>
          <a:p>
            <a:pPr>
              <a:buFont typeface="Wingdings" pitchFamily="2" charset="2"/>
              <a:buChar char="r"/>
            </a:pPr>
            <a:r>
              <a:rPr lang="it-IT" sz="2000" b="1" i="1" u="sng" dirty="0">
                <a:solidFill>
                  <a:srgbClr val="FF0000"/>
                </a:solidFill>
              </a:rPr>
              <a:t>Obiettivo:</a:t>
            </a:r>
            <a:r>
              <a:rPr lang="it-IT" sz="2000" dirty="0"/>
              <a:t> trovare un albero che colleghi tutti i router connessi ad </a:t>
            </a:r>
            <a:r>
              <a:rPr lang="it-IT" sz="2000" dirty="0" err="1"/>
              <a:t>host</a:t>
            </a:r>
            <a:r>
              <a:rPr lang="it-IT" sz="2000" dirty="0"/>
              <a:t> che appartengono al gruppo </a:t>
            </a:r>
            <a:r>
              <a:rPr lang="it-IT" sz="2000" dirty="0" err="1"/>
              <a:t>multicast</a:t>
            </a:r>
            <a:r>
              <a:rPr lang="it-IT" sz="2000" dirty="0"/>
              <a:t>.</a:t>
            </a:r>
            <a:r>
              <a:rPr lang="it-IT" dirty="0"/>
              <a:t> </a:t>
            </a:r>
          </a:p>
          <a:p>
            <a:pPr lvl="1">
              <a:buFont typeface="Wingdings" pitchFamily="2" charset="2"/>
              <a:buChar char="m"/>
            </a:pPr>
            <a:r>
              <a:rPr lang="it-IT" sz="2000" i="1" u="sng" dirty="0">
                <a:solidFill>
                  <a:srgbClr val="FF0000"/>
                </a:solidFill>
              </a:rPr>
              <a:t>Albero basato sull’origine:</a:t>
            </a:r>
            <a:r>
              <a:rPr lang="it-IT" sz="2000" dirty="0"/>
              <a:t> viene creato un albero per ciascuna origine nel gruppo </a:t>
            </a:r>
            <a:r>
              <a:rPr lang="it-IT" sz="2000" dirty="0" err="1"/>
              <a:t>multicast</a:t>
            </a:r>
            <a:r>
              <a:rPr lang="it-IT" sz="2000" dirty="0"/>
              <a:t>.</a:t>
            </a:r>
          </a:p>
          <a:p>
            <a:pPr lvl="1">
              <a:buFont typeface="Wingdings" pitchFamily="2" charset="2"/>
              <a:buChar char="m"/>
            </a:pPr>
            <a:r>
              <a:rPr lang="it-IT" sz="2000" i="1" u="sng" dirty="0">
                <a:solidFill>
                  <a:srgbClr val="FF0000"/>
                </a:solidFill>
              </a:rPr>
              <a:t>Albero condiviso dal gruppo:</a:t>
            </a:r>
            <a:r>
              <a:rPr lang="it-IT" sz="2000" dirty="0"/>
              <a:t> viene costruito un singolo albero d’instradamento condiviso per il </a:t>
            </a:r>
            <a:r>
              <a:rPr lang="it-IT" sz="2000" dirty="0" err="1"/>
              <a:t>multicast</a:t>
            </a:r>
            <a:r>
              <a:rPr lang="it-IT" sz="2000" dirty="0"/>
              <a:t> originato da tutti i mittenti.</a:t>
            </a:r>
          </a:p>
        </p:txBody>
      </p:sp>
      <p:grpSp>
        <p:nvGrpSpPr>
          <p:cNvPr id="530621" name="Group 189"/>
          <p:cNvGrpSpPr>
            <a:grpSpLocks/>
          </p:cNvGrpSpPr>
          <p:nvPr/>
        </p:nvGrpSpPr>
        <p:grpSpPr bwMode="auto">
          <a:xfrm>
            <a:off x="1895475" y="3733800"/>
            <a:ext cx="2787650" cy="2819400"/>
            <a:chOff x="706" y="2355"/>
            <a:chExt cx="1756" cy="1776"/>
          </a:xfrm>
        </p:grpSpPr>
        <p:sp>
          <p:nvSpPr>
            <p:cNvPr id="529412" name="Line 4"/>
            <p:cNvSpPr>
              <a:spLocks noChangeShapeType="1"/>
            </p:cNvSpPr>
            <p:nvPr/>
          </p:nvSpPr>
          <p:spPr bwMode="auto">
            <a:xfrm flipV="1">
              <a:off x="1345" y="2860"/>
              <a:ext cx="660" cy="184"/>
            </a:xfrm>
            <a:prstGeom prst="line">
              <a:avLst/>
            </a:prstGeom>
            <a:noFill/>
            <a:ln w="19050">
              <a:solidFill>
                <a:schemeClr val="tx1"/>
              </a:solidFill>
              <a:round/>
              <a:headEnd/>
              <a:tailEnd/>
            </a:ln>
            <a:effectLst/>
          </p:spPr>
          <p:txBody>
            <a:bodyPr wrap="none"/>
            <a:lstStyle/>
            <a:p>
              <a:endParaRPr lang="it-IT"/>
            </a:p>
          </p:txBody>
        </p:sp>
        <p:sp>
          <p:nvSpPr>
            <p:cNvPr id="529413" name="Line 5"/>
            <p:cNvSpPr>
              <a:spLocks noChangeShapeType="1"/>
            </p:cNvSpPr>
            <p:nvPr/>
          </p:nvSpPr>
          <p:spPr bwMode="auto">
            <a:xfrm>
              <a:off x="1217" y="3028"/>
              <a:ext cx="412" cy="516"/>
            </a:xfrm>
            <a:prstGeom prst="line">
              <a:avLst/>
            </a:prstGeom>
            <a:noFill/>
            <a:ln w="57150">
              <a:solidFill>
                <a:srgbClr val="FF0000"/>
              </a:solidFill>
              <a:round/>
              <a:headEnd/>
              <a:tailEnd/>
            </a:ln>
            <a:effectLst/>
          </p:spPr>
          <p:txBody>
            <a:bodyPr wrap="none"/>
            <a:lstStyle/>
            <a:p>
              <a:endParaRPr lang="it-IT"/>
            </a:p>
          </p:txBody>
        </p:sp>
        <p:sp>
          <p:nvSpPr>
            <p:cNvPr id="529414" name="Line 6"/>
            <p:cNvSpPr>
              <a:spLocks noChangeShapeType="1"/>
            </p:cNvSpPr>
            <p:nvPr/>
          </p:nvSpPr>
          <p:spPr bwMode="auto">
            <a:xfrm>
              <a:off x="1501" y="2628"/>
              <a:ext cx="480" cy="236"/>
            </a:xfrm>
            <a:prstGeom prst="line">
              <a:avLst/>
            </a:prstGeom>
            <a:noFill/>
            <a:ln w="57150">
              <a:solidFill>
                <a:srgbClr val="FF0000"/>
              </a:solidFill>
              <a:round/>
              <a:headEnd/>
              <a:tailEnd/>
            </a:ln>
            <a:effectLst/>
          </p:spPr>
          <p:txBody>
            <a:bodyPr wrap="none"/>
            <a:lstStyle/>
            <a:p>
              <a:endParaRPr lang="it-IT"/>
            </a:p>
          </p:txBody>
        </p:sp>
        <p:sp>
          <p:nvSpPr>
            <p:cNvPr id="529415" name="Line 7"/>
            <p:cNvSpPr>
              <a:spLocks noChangeShapeType="1"/>
            </p:cNvSpPr>
            <p:nvPr/>
          </p:nvSpPr>
          <p:spPr bwMode="auto">
            <a:xfrm flipV="1">
              <a:off x="1757" y="3328"/>
              <a:ext cx="260" cy="248"/>
            </a:xfrm>
            <a:prstGeom prst="line">
              <a:avLst/>
            </a:prstGeom>
            <a:noFill/>
            <a:ln w="19050">
              <a:solidFill>
                <a:schemeClr val="tx1"/>
              </a:solidFill>
              <a:round/>
              <a:headEnd/>
              <a:tailEnd/>
            </a:ln>
            <a:effectLst/>
          </p:spPr>
          <p:txBody>
            <a:bodyPr wrap="none"/>
            <a:lstStyle/>
            <a:p>
              <a:endParaRPr lang="it-IT"/>
            </a:p>
          </p:txBody>
        </p:sp>
        <p:sp>
          <p:nvSpPr>
            <p:cNvPr id="529416" name="Line 8"/>
            <p:cNvSpPr>
              <a:spLocks noChangeShapeType="1"/>
            </p:cNvSpPr>
            <p:nvPr/>
          </p:nvSpPr>
          <p:spPr bwMode="auto">
            <a:xfrm>
              <a:off x="2009" y="2916"/>
              <a:ext cx="0" cy="380"/>
            </a:xfrm>
            <a:prstGeom prst="line">
              <a:avLst/>
            </a:prstGeom>
            <a:noFill/>
            <a:ln w="19050">
              <a:solidFill>
                <a:schemeClr val="tx1"/>
              </a:solidFill>
              <a:round/>
              <a:headEnd/>
              <a:tailEnd/>
            </a:ln>
            <a:effectLst/>
          </p:spPr>
          <p:txBody>
            <a:bodyPr wrap="none"/>
            <a:lstStyle/>
            <a:p>
              <a:endParaRPr lang="it-IT"/>
            </a:p>
          </p:txBody>
        </p:sp>
        <p:sp>
          <p:nvSpPr>
            <p:cNvPr id="529417" name="Line 9"/>
            <p:cNvSpPr>
              <a:spLocks noChangeShapeType="1"/>
            </p:cNvSpPr>
            <p:nvPr/>
          </p:nvSpPr>
          <p:spPr bwMode="auto">
            <a:xfrm>
              <a:off x="1061" y="3572"/>
              <a:ext cx="496" cy="0"/>
            </a:xfrm>
            <a:prstGeom prst="line">
              <a:avLst/>
            </a:prstGeom>
            <a:noFill/>
            <a:ln w="19050">
              <a:solidFill>
                <a:schemeClr val="tx1"/>
              </a:solidFill>
              <a:round/>
              <a:headEnd/>
              <a:tailEnd/>
            </a:ln>
            <a:effectLst/>
          </p:spPr>
          <p:txBody>
            <a:bodyPr wrap="none"/>
            <a:lstStyle/>
            <a:p>
              <a:endParaRPr lang="it-IT"/>
            </a:p>
          </p:txBody>
        </p:sp>
        <p:sp>
          <p:nvSpPr>
            <p:cNvPr id="529418" name="Line 10"/>
            <p:cNvSpPr>
              <a:spLocks noChangeShapeType="1"/>
            </p:cNvSpPr>
            <p:nvPr/>
          </p:nvSpPr>
          <p:spPr bwMode="auto">
            <a:xfrm flipH="1">
              <a:off x="997" y="3084"/>
              <a:ext cx="180" cy="448"/>
            </a:xfrm>
            <a:prstGeom prst="line">
              <a:avLst/>
            </a:prstGeom>
            <a:noFill/>
            <a:ln w="57150">
              <a:solidFill>
                <a:srgbClr val="FF0000"/>
              </a:solidFill>
              <a:round/>
              <a:headEnd/>
              <a:tailEnd/>
            </a:ln>
            <a:effectLst/>
          </p:spPr>
          <p:txBody>
            <a:bodyPr wrap="none"/>
            <a:lstStyle/>
            <a:p>
              <a:endParaRPr lang="it-IT"/>
            </a:p>
          </p:txBody>
        </p:sp>
        <p:sp>
          <p:nvSpPr>
            <p:cNvPr id="529419" name="Line 11"/>
            <p:cNvSpPr>
              <a:spLocks noChangeShapeType="1"/>
            </p:cNvSpPr>
            <p:nvPr/>
          </p:nvSpPr>
          <p:spPr bwMode="auto">
            <a:xfrm flipH="1">
              <a:off x="1213" y="2636"/>
              <a:ext cx="168" cy="396"/>
            </a:xfrm>
            <a:prstGeom prst="line">
              <a:avLst/>
            </a:prstGeom>
            <a:noFill/>
            <a:ln w="57150">
              <a:solidFill>
                <a:srgbClr val="FF0000"/>
              </a:solidFill>
              <a:round/>
              <a:headEnd/>
              <a:tailEnd/>
            </a:ln>
            <a:effectLst/>
          </p:spPr>
          <p:txBody>
            <a:bodyPr wrap="none"/>
            <a:lstStyle/>
            <a:p>
              <a:endParaRPr lang="it-IT"/>
            </a:p>
          </p:txBody>
        </p:sp>
        <p:grpSp>
          <p:nvGrpSpPr>
            <p:cNvPr id="529420" name="Group 12"/>
            <p:cNvGrpSpPr>
              <a:grpSpLocks/>
            </p:cNvGrpSpPr>
            <p:nvPr/>
          </p:nvGrpSpPr>
          <p:grpSpPr bwMode="auto">
            <a:xfrm>
              <a:off x="1358" y="3506"/>
              <a:ext cx="544" cy="315"/>
              <a:chOff x="1659" y="3364"/>
              <a:chExt cx="544" cy="315"/>
            </a:xfrm>
          </p:grpSpPr>
          <p:grpSp>
            <p:nvGrpSpPr>
              <p:cNvPr id="529421" name="Group 13"/>
              <p:cNvGrpSpPr>
                <a:grpSpLocks/>
              </p:cNvGrpSpPr>
              <p:nvPr/>
            </p:nvGrpSpPr>
            <p:grpSpPr bwMode="auto">
              <a:xfrm>
                <a:off x="2044" y="3533"/>
                <a:ext cx="159" cy="146"/>
                <a:chOff x="4781" y="1833"/>
                <a:chExt cx="318" cy="262"/>
              </a:xfrm>
            </p:grpSpPr>
            <p:sp>
              <p:nvSpPr>
                <p:cNvPr id="529422" name="AutoShape 14"/>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29423" name="Freeform 15"/>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29424" name="Freeform 16"/>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29425" name="Freeform 17"/>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29426" name="Freeform 18"/>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29427" name="Freeform 19"/>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29428" name="Freeform 20"/>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29429" name="Freeform 21"/>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29430" name="Freeform 22"/>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29431" name="Freeform 23"/>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29432" name="Freeform 24"/>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29433" name="Freeform 25"/>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29434" name="Freeform 26"/>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29435" name="Freeform 27"/>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29436" name="Freeform 28"/>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29437" name="Freeform 29"/>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29438" name="Freeform 30"/>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439" name="Freeform 31"/>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440" name="Freeform 32"/>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29441" name="Freeform 33"/>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29442" name="Freeform 34"/>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29443" name="Freeform 35"/>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29444" name="Freeform 36"/>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29445" name="Freeform 37"/>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29446" name="Freeform 38"/>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29447" name="Freeform 39"/>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29448" name="Freeform 40"/>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29449" name="Freeform 41"/>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29450" name="Freeform 42"/>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29451" name="Freeform 43"/>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29452" name="Rectangle 44"/>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29453" name="Freeform 45"/>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29454" name="Freeform 46"/>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455" name="Freeform 47"/>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456" name="Freeform 48"/>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29457" name="Freeform 49"/>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29458" name="Freeform 50"/>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29459" name="Freeform 51"/>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460" name="Freeform 52"/>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461" name="Freeform 53"/>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462" name="Group 54"/>
              <p:cNvGrpSpPr>
                <a:grpSpLocks/>
              </p:cNvGrpSpPr>
              <p:nvPr/>
            </p:nvGrpSpPr>
            <p:grpSpPr bwMode="auto">
              <a:xfrm>
                <a:off x="1659" y="3525"/>
                <a:ext cx="176" cy="150"/>
                <a:chOff x="4765" y="1531"/>
                <a:chExt cx="312" cy="261"/>
              </a:xfrm>
            </p:grpSpPr>
            <p:sp>
              <p:nvSpPr>
                <p:cNvPr id="529463" name="AutoShape 55"/>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464" name="Freeform 56"/>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465" name="Freeform 57"/>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466" name="Freeform 58"/>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467" name="Freeform 59"/>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468" name="Freeform 60"/>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469" name="Freeform 61"/>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470" name="Freeform 62"/>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471" name="Freeform 63"/>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472" name="Freeform 64"/>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473" name="Freeform 65"/>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474" name="Freeform 66"/>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475" name="Freeform 67"/>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476" name="Freeform 68"/>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477" name="Freeform 69"/>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478" name="Freeform 70"/>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479" name="Freeform 71"/>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480" name="Freeform 72"/>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481" name="Freeform 73"/>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482" name="Freeform 74"/>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483" name="Freeform 75"/>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484" name="Freeform 76"/>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485" name="Freeform 77"/>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486" name="Freeform 78"/>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487" name="Freeform 79"/>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488" name="Freeform 80"/>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489" name="Freeform 81"/>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490" name="Freeform 82"/>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491" name="Freeform 83"/>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492" name="Rectangle 84"/>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493" name="Freeform 85"/>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494" name="Freeform 86"/>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495" name="Freeform 87"/>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496" name="Freeform 88"/>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497" name="Freeform 89"/>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498" name="Freeform 90"/>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499" name="Freeform 91"/>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500" name="Freeform 92"/>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501" name="Freeform 93"/>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sp>
            <p:nvSpPr>
              <p:cNvPr id="529502" name="Freeform 94"/>
              <p:cNvSpPr>
                <a:spLocks/>
              </p:cNvSpPr>
              <p:nvPr/>
            </p:nvSpPr>
            <p:spPr bwMode="auto">
              <a:xfrm flipV="1">
                <a:off x="1740" y="3512"/>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29503" name="Line 95"/>
              <p:cNvSpPr>
                <a:spLocks noChangeShapeType="1"/>
              </p:cNvSpPr>
              <p:nvPr/>
            </p:nvSpPr>
            <p:spPr bwMode="auto">
              <a:xfrm>
                <a:off x="1932" y="3451"/>
                <a:ext cx="0" cy="60"/>
              </a:xfrm>
              <a:prstGeom prst="line">
                <a:avLst/>
              </a:prstGeom>
              <a:noFill/>
              <a:ln w="19050">
                <a:solidFill>
                  <a:schemeClr val="tx1"/>
                </a:solidFill>
                <a:round/>
                <a:headEnd/>
                <a:tailEnd/>
              </a:ln>
              <a:effectLst/>
            </p:spPr>
            <p:txBody>
              <a:bodyPr wrap="none"/>
              <a:lstStyle/>
              <a:p>
                <a:endParaRPr lang="it-IT"/>
              </a:p>
            </p:txBody>
          </p:sp>
          <p:grpSp>
            <p:nvGrpSpPr>
              <p:cNvPr id="529504" name="Group 96"/>
              <p:cNvGrpSpPr>
                <a:grpSpLocks/>
              </p:cNvGrpSpPr>
              <p:nvPr/>
            </p:nvGrpSpPr>
            <p:grpSpPr bwMode="auto">
              <a:xfrm>
                <a:off x="1791" y="3364"/>
                <a:ext cx="275" cy="118"/>
                <a:chOff x="3600" y="219"/>
                <a:chExt cx="360" cy="175"/>
              </a:xfrm>
            </p:grpSpPr>
            <p:sp>
              <p:nvSpPr>
                <p:cNvPr id="529505" name="Oval 97"/>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29506" name="Line 9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29507" name="Line 9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29508" name="Rectangle 100"/>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29509" name="Oval 101"/>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29510" name="Group 102"/>
                <p:cNvGrpSpPr>
                  <a:grpSpLocks/>
                </p:cNvGrpSpPr>
                <p:nvPr/>
              </p:nvGrpSpPr>
              <p:grpSpPr bwMode="auto">
                <a:xfrm>
                  <a:off x="3686" y="244"/>
                  <a:ext cx="177" cy="66"/>
                  <a:chOff x="2848" y="848"/>
                  <a:chExt cx="140" cy="98"/>
                </a:xfrm>
              </p:grpSpPr>
              <p:sp>
                <p:nvSpPr>
                  <p:cNvPr id="529511" name="Line 10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512" name="Line 10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513" name="Line 10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29514" name="Group 106"/>
                <p:cNvGrpSpPr>
                  <a:grpSpLocks/>
                </p:cNvGrpSpPr>
                <p:nvPr/>
              </p:nvGrpSpPr>
              <p:grpSpPr bwMode="auto">
                <a:xfrm flipV="1">
                  <a:off x="3686" y="243"/>
                  <a:ext cx="177" cy="66"/>
                  <a:chOff x="2848" y="848"/>
                  <a:chExt cx="140" cy="98"/>
                </a:xfrm>
              </p:grpSpPr>
              <p:sp>
                <p:nvSpPr>
                  <p:cNvPr id="529515" name="Line 10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516" name="Line 10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517" name="Line 10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grpSp>
          <p:nvGrpSpPr>
            <p:cNvPr id="529518" name="Group 110"/>
            <p:cNvGrpSpPr>
              <a:grpSpLocks/>
            </p:cNvGrpSpPr>
            <p:nvPr/>
          </p:nvGrpSpPr>
          <p:grpSpPr bwMode="auto">
            <a:xfrm>
              <a:off x="1870" y="2627"/>
              <a:ext cx="492" cy="498"/>
              <a:chOff x="1533" y="3235"/>
              <a:chExt cx="492" cy="498"/>
            </a:xfrm>
          </p:grpSpPr>
          <p:grpSp>
            <p:nvGrpSpPr>
              <p:cNvPr id="529519" name="Group 111"/>
              <p:cNvGrpSpPr>
                <a:grpSpLocks/>
              </p:cNvGrpSpPr>
              <p:nvPr/>
            </p:nvGrpSpPr>
            <p:grpSpPr bwMode="auto">
              <a:xfrm>
                <a:off x="1850" y="3235"/>
                <a:ext cx="159" cy="146"/>
                <a:chOff x="4781" y="1833"/>
                <a:chExt cx="318" cy="262"/>
              </a:xfrm>
            </p:grpSpPr>
            <p:sp>
              <p:nvSpPr>
                <p:cNvPr id="529520" name="AutoShape 112"/>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29521" name="Freeform 113"/>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29522" name="Freeform 114"/>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29523" name="Freeform 115"/>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29524" name="Freeform 116"/>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29525" name="Freeform 117"/>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29526" name="Freeform 118"/>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29527" name="Freeform 119"/>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29528" name="Freeform 120"/>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29529" name="Freeform 121"/>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29530" name="Freeform 122"/>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29531" name="Freeform 123"/>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29532" name="Freeform 124"/>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29533" name="Freeform 125"/>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29534" name="Freeform 126"/>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29535" name="Freeform 127"/>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29536" name="Freeform 128"/>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537" name="Freeform 129"/>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538" name="Freeform 130"/>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29539" name="Freeform 131"/>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29540" name="Freeform 132"/>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29541" name="Freeform 133"/>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29542" name="Freeform 134"/>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29543" name="Freeform 135"/>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29544" name="Freeform 136"/>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29545" name="Freeform 137"/>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29546" name="Freeform 138"/>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29547" name="Freeform 139"/>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29548" name="Freeform 140"/>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29549" name="Freeform 141"/>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29550" name="Rectangle 142"/>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29551" name="Freeform 143"/>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29552" name="Freeform 144"/>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553" name="Freeform 145"/>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554" name="Freeform 146"/>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29555" name="Freeform 147"/>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29556" name="Freeform 148"/>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29557" name="Freeform 149"/>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558" name="Freeform 150"/>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559" name="Freeform 151"/>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560" name="Group 152"/>
              <p:cNvGrpSpPr>
                <a:grpSpLocks/>
              </p:cNvGrpSpPr>
              <p:nvPr/>
            </p:nvGrpSpPr>
            <p:grpSpPr bwMode="auto">
              <a:xfrm>
                <a:off x="1849" y="3583"/>
                <a:ext cx="176" cy="150"/>
                <a:chOff x="4765" y="1531"/>
                <a:chExt cx="312" cy="261"/>
              </a:xfrm>
            </p:grpSpPr>
            <p:sp>
              <p:nvSpPr>
                <p:cNvPr id="529561" name="AutoShape 153"/>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562" name="Freeform 154"/>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563" name="Freeform 155"/>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564" name="Freeform 156"/>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565" name="Freeform 157"/>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566" name="Freeform 158"/>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567" name="Freeform 159"/>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568" name="Freeform 160"/>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569" name="Freeform 161"/>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570" name="Freeform 162"/>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571" name="Freeform 163"/>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572" name="Freeform 164"/>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573" name="Freeform 165"/>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574" name="Freeform 166"/>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575" name="Freeform 167"/>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576" name="Freeform 168"/>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577" name="Freeform 169"/>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578" name="Freeform 170"/>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579" name="Freeform 171"/>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580" name="Freeform 172"/>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581" name="Freeform 173"/>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582" name="Freeform 174"/>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583" name="Freeform 175"/>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584" name="Freeform 176"/>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585" name="Freeform 177"/>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586" name="Freeform 178"/>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587" name="Freeform 179"/>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588" name="Freeform 180"/>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589" name="Freeform 181"/>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590" name="Rectangle 182"/>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591" name="Freeform 183"/>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592" name="Freeform 184"/>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593" name="Freeform 185"/>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594" name="Freeform 186"/>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595" name="Freeform 187"/>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596" name="Freeform 188"/>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597" name="Freeform 189"/>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598" name="Freeform 190"/>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599" name="Freeform 191"/>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600" name="Group 192"/>
              <p:cNvGrpSpPr>
                <a:grpSpLocks/>
              </p:cNvGrpSpPr>
              <p:nvPr/>
            </p:nvGrpSpPr>
            <p:grpSpPr bwMode="auto">
              <a:xfrm rot="16200000">
                <a:off x="1626" y="3445"/>
                <a:ext cx="391" cy="88"/>
                <a:chOff x="1450" y="3513"/>
                <a:chExt cx="391" cy="88"/>
              </a:xfrm>
            </p:grpSpPr>
            <p:sp>
              <p:nvSpPr>
                <p:cNvPr id="529601" name="Freeform 193"/>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29602" name="Line 194"/>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29603" name="Group 195"/>
              <p:cNvGrpSpPr>
                <a:grpSpLocks/>
              </p:cNvGrpSpPr>
              <p:nvPr/>
            </p:nvGrpSpPr>
            <p:grpSpPr bwMode="auto">
              <a:xfrm>
                <a:off x="1533" y="3422"/>
                <a:ext cx="275" cy="118"/>
                <a:chOff x="3600" y="219"/>
                <a:chExt cx="360" cy="175"/>
              </a:xfrm>
            </p:grpSpPr>
            <p:sp>
              <p:nvSpPr>
                <p:cNvPr id="529604" name="Oval 196"/>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29605" name="Line 19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29606" name="Line 19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29607" name="Rectangle 199"/>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29608" name="Oval 200"/>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29609" name="Group 201"/>
                <p:cNvGrpSpPr>
                  <a:grpSpLocks/>
                </p:cNvGrpSpPr>
                <p:nvPr/>
              </p:nvGrpSpPr>
              <p:grpSpPr bwMode="auto">
                <a:xfrm>
                  <a:off x="3686" y="244"/>
                  <a:ext cx="177" cy="66"/>
                  <a:chOff x="2848" y="848"/>
                  <a:chExt cx="140" cy="98"/>
                </a:xfrm>
              </p:grpSpPr>
              <p:sp>
                <p:nvSpPr>
                  <p:cNvPr id="529610" name="Line 20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611" name="Line 20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612" name="Line 20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29613" name="Group 205"/>
                <p:cNvGrpSpPr>
                  <a:grpSpLocks/>
                </p:cNvGrpSpPr>
                <p:nvPr/>
              </p:nvGrpSpPr>
              <p:grpSpPr bwMode="auto">
                <a:xfrm flipV="1">
                  <a:off x="3686" y="243"/>
                  <a:ext cx="177" cy="66"/>
                  <a:chOff x="2848" y="848"/>
                  <a:chExt cx="140" cy="98"/>
                </a:xfrm>
              </p:grpSpPr>
              <p:sp>
                <p:nvSpPr>
                  <p:cNvPr id="529614" name="Line 20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615" name="Line 20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616" name="Line 20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grpSp>
          <p:nvGrpSpPr>
            <p:cNvPr id="529617" name="Group 209"/>
            <p:cNvGrpSpPr>
              <a:grpSpLocks/>
            </p:cNvGrpSpPr>
            <p:nvPr/>
          </p:nvGrpSpPr>
          <p:grpSpPr bwMode="auto">
            <a:xfrm>
              <a:off x="706" y="3502"/>
              <a:ext cx="544" cy="315"/>
              <a:chOff x="1659" y="3364"/>
              <a:chExt cx="544" cy="315"/>
            </a:xfrm>
          </p:grpSpPr>
          <p:grpSp>
            <p:nvGrpSpPr>
              <p:cNvPr id="529618" name="Group 210"/>
              <p:cNvGrpSpPr>
                <a:grpSpLocks/>
              </p:cNvGrpSpPr>
              <p:nvPr/>
            </p:nvGrpSpPr>
            <p:grpSpPr bwMode="auto">
              <a:xfrm>
                <a:off x="2044" y="3533"/>
                <a:ext cx="159" cy="146"/>
                <a:chOff x="4781" y="1833"/>
                <a:chExt cx="318" cy="262"/>
              </a:xfrm>
            </p:grpSpPr>
            <p:sp>
              <p:nvSpPr>
                <p:cNvPr id="529619" name="AutoShape 211"/>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29620" name="Freeform 212"/>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29621" name="Freeform 213"/>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29622" name="Freeform 214"/>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29623" name="Freeform 215"/>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29624" name="Freeform 216"/>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29625" name="Freeform 217"/>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29626" name="Freeform 218"/>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29627" name="Freeform 219"/>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29628" name="Freeform 220"/>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29629" name="Freeform 221"/>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29630" name="Freeform 222"/>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29631" name="Freeform 223"/>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29632" name="Freeform 224"/>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29633" name="Freeform 225"/>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29634" name="Freeform 226"/>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29635" name="Freeform 227"/>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636" name="Freeform 228"/>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637" name="Freeform 229"/>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29638" name="Freeform 230"/>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29639" name="Freeform 231"/>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29640" name="Freeform 232"/>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29641" name="Freeform 233"/>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29642" name="Freeform 234"/>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29643" name="Freeform 235"/>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29644" name="Freeform 236"/>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29645" name="Freeform 237"/>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29646" name="Freeform 238"/>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29647" name="Freeform 239"/>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29648" name="Freeform 240"/>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29649" name="Rectangle 241"/>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29650" name="Freeform 242"/>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29651" name="Freeform 243"/>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652" name="Freeform 244"/>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653" name="Freeform 245"/>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29654" name="Freeform 246"/>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29655" name="Freeform 247"/>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29656" name="Freeform 248"/>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657" name="Freeform 249"/>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658" name="Freeform 250"/>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659" name="Group 251"/>
              <p:cNvGrpSpPr>
                <a:grpSpLocks/>
              </p:cNvGrpSpPr>
              <p:nvPr/>
            </p:nvGrpSpPr>
            <p:grpSpPr bwMode="auto">
              <a:xfrm>
                <a:off x="1659" y="3525"/>
                <a:ext cx="176" cy="150"/>
                <a:chOff x="4765" y="1531"/>
                <a:chExt cx="312" cy="261"/>
              </a:xfrm>
            </p:grpSpPr>
            <p:sp>
              <p:nvSpPr>
                <p:cNvPr id="529660" name="AutoShape 252"/>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661" name="Freeform 253"/>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662" name="Freeform 254"/>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663" name="Freeform 255"/>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664" name="Freeform 256"/>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665" name="Freeform 257"/>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666" name="Freeform 258"/>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667" name="Freeform 259"/>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668" name="Freeform 260"/>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669" name="Freeform 261"/>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670" name="Freeform 262"/>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671" name="Freeform 263"/>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672" name="Freeform 264"/>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673" name="Freeform 265"/>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674" name="Freeform 266"/>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675" name="Freeform 267"/>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676" name="Freeform 268"/>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677" name="Freeform 269"/>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678" name="Freeform 270"/>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679" name="Freeform 271"/>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680" name="Freeform 272"/>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681" name="Freeform 273"/>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682" name="Freeform 274"/>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683" name="Freeform 275"/>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684" name="Freeform 276"/>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685" name="Freeform 277"/>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686" name="Freeform 278"/>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687" name="Freeform 279"/>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688" name="Freeform 280"/>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689" name="Rectangle 281"/>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690" name="Freeform 282"/>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691" name="Freeform 283"/>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692" name="Freeform 284"/>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693" name="Freeform 285"/>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694" name="Freeform 286"/>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695" name="Freeform 287"/>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696" name="Freeform 288"/>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697" name="Freeform 289"/>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698" name="Freeform 290"/>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sp>
            <p:nvSpPr>
              <p:cNvPr id="529699" name="Freeform 291"/>
              <p:cNvSpPr>
                <a:spLocks/>
              </p:cNvSpPr>
              <p:nvPr/>
            </p:nvSpPr>
            <p:spPr bwMode="auto">
              <a:xfrm flipV="1">
                <a:off x="1740" y="3512"/>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29700" name="Line 292"/>
              <p:cNvSpPr>
                <a:spLocks noChangeShapeType="1"/>
              </p:cNvSpPr>
              <p:nvPr/>
            </p:nvSpPr>
            <p:spPr bwMode="auto">
              <a:xfrm>
                <a:off x="1932" y="3451"/>
                <a:ext cx="0" cy="60"/>
              </a:xfrm>
              <a:prstGeom prst="line">
                <a:avLst/>
              </a:prstGeom>
              <a:noFill/>
              <a:ln w="19050">
                <a:solidFill>
                  <a:schemeClr val="tx1"/>
                </a:solidFill>
                <a:round/>
                <a:headEnd/>
                <a:tailEnd/>
              </a:ln>
              <a:effectLst/>
            </p:spPr>
            <p:txBody>
              <a:bodyPr wrap="none"/>
              <a:lstStyle/>
              <a:p>
                <a:endParaRPr lang="it-IT"/>
              </a:p>
            </p:txBody>
          </p:sp>
          <p:grpSp>
            <p:nvGrpSpPr>
              <p:cNvPr id="529701" name="Group 293"/>
              <p:cNvGrpSpPr>
                <a:grpSpLocks/>
              </p:cNvGrpSpPr>
              <p:nvPr/>
            </p:nvGrpSpPr>
            <p:grpSpPr bwMode="auto">
              <a:xfrm>
                <a:off x="1791" y="3364"/>
                <a:ext cx="275" cy="118"/>
                <a:chOff x="3600" y="219"/>
                <a:chExt cx="360" cy="175"/>
              </a:xfrm>
            </p:grpSpPr>
            <p:sp>
              <p:nvSpPr>
                <p:cNvPr id="529702" name="Oval 29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29703" name="Line 29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29704" name="Line 29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29705" name="Rectangle 29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29706" name="Oval 29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29707" name="Group 299"/>
                <p:cNvGrpSpPr>
                  <a:grpSpLocks/>
                </p:cNvGrpSpPr>
                <p:nvPr/>
              </p:nvGrpSpPr>
              <p:grpSpPr bwMode="auto">
                <a:xfrm>
                  <a:off x="3686" y="244"/>
                  <a:ext cx="177" cy="66"/>
                  <a:chOff x="2848" y="848"/>
                  <a:chExt cx="140" cy="98"/>
                </a:xfrm>
              </p:grpSpPr>
              <p:sp>
                <p:nvSpPr>
                  <p:cNvPr id="529708" name="Line 30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709" name="Line 30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710" name="Line 30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29711" name="Group 303"/>
                <p:cNvGrpSpPr>
                  <a:grpSpLocks/>
                </p:cNvGrpSpPr>
                <p:nvPr/>
              </p:nvGrpSpPr>
              <p:grpSpPr bwMode="auto">
                <a:xfrm flipV="1">
                  <a:off x="3686" y="243"/>
                  <a:ext cx="177" cy="66"/>
                  <a:chOff x="2848" y="848"/>
                  <a:chExt cx="140" cy="98"/>
                </a:xfrm>
              </p:grpSpPr>
              <p:sp>
                <p:nvSpPr>
                  <p:cNvPr id="529712" name="Line 30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713" name="Line 30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714" name="Line 30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grpSp>
          <p:nvGrpSpPr>
            <p:cNvPr id="529715" name="Group 307"/>
            <p:cNvGrpSpPr>
              <a:grpSpLocks/>
            </p:cNvGrpSpPr>
            <p:nvPr/>
          </p:nvGrpSpPr>
          <p:grpSpPr bwMode="auto">
            <a:xfrm>
              <a:off x="1881" y="3223"/>
              <a:ext cx="581" cy="426"/>
              <a:chOff x="2408" y="3183"/>
              <a:chExt cx="581" cy="426"/>
            </a:xfrm>
          </p:grpSpPr>
          <p:grpSp>
            <p:nvGrpSpPr>
              <p:cNvPr id="529716" name="Group 308"/>
              <p:cNvGrpSpPr>
                <a:grpSpLocks/>
              </p:cNvGrpSpPr>
              <p:nvPr/>
            </p:nvGrpSpPr>
            <p:grpSpPr bwMode="auto">
              <a:xfrm>
                <a:off x="2517" y="3459"/>
                <a:ext cx="176" cy="150"/>
                <a:chOff x="4765" y="1531"/>
                <a:chExt cx="312" cy="261"/>
              </a:xfrm>
            </p:grpSpPr>
            <p:sp>
              <p:nvSpPr>
                <p:cNvPr id="529717" name="AutoShape 309"/>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718" name="Freeform 310"/>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719" name="Freeform 311"/>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720" name="Freeform 312"/>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721" name="Freeform 313"/>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722" name="Freeform 314"/>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723" name="Freeform 315"/>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724" name="Freeform 316"/>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725" name="Freeform 317"/>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726" name="Freeform 318"/>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727" name="Freeform 319"/>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728" name="Freeform 320"/>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729" name="Freeform 321"/>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730" name="Freeform 322"/>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731" name="Freeform 323"/>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732" name="Freeform 324"/>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733" name="Freeform 325"/>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734" name="Freeform 326"/>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735" name="Freeform 327"/>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736" name="Freeform 328"/>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737" name="Freeform 329"/>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738" name="Freeform 330"/>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739" name="Freeform 331"/>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740" name="Freeform 332"/>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741" name="Freeform 333"/>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742" name="Freeform 334"/>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743" name="Freeform 335"/>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744" name="Freeform 336"/>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745" name="Freeform 337"/>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746" name="Rectangle 338"/>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747" name="Freeform 339"/>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748" name="Freeform 340"/>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749" name="Freeform 341"/>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750" name="Freeform 342"/>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751" name="Freeform 343"/>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752" name="Freeform 344"/>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753" name="Freeform 345"/>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754" name="Freeform 346"/>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755" name="Freeform 347"/>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756" name="Group 348"/>
              <p:cNvGrpSpPr>
                <a:grpSpLocks/>
              </p:cNvGrpSpPr>
              <p:nvPr/>
            </p:nvGrpSpPr>
            <p:grpSpPr bwMode="auto">
              <a:xfrm rot="19000869">
                <a:off x="2482" y="3285"/>
                <a:ext cx="391" cy="88"/>
                <a:chOff x="1450" y="3513"/>
                <a:chExt cx="391" cy="88"/>
              </a:xfrm>
            </p:grpSpPr>
            <p:sp>
              <p:nvSpPr>
                <p:cNvPr id="529757" name="Freeform 349"/>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29758" name="Line 350"/>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29759" name="Group 351"/>
              <p:cNvGrpSpPr>
                <a:grpSpLocks/>
              </p:cNvGrpSpPr>
              <p:nvPr/>
            </p:nvGrpSpPr>
            <p:grpSpPr bwMode="auto">
              <a:xfrm>
                <a:off x="2408" y="3217"/>
                <a:ext cx="265" cy="123"/>
                <a:chOff x="3600" y="219"/>
                <a:chExt cx="360" cy="175"/>
              </a:xfrm>
            </p:grpSpPr>
            <p:sp>
              <p:nvSpPr>
                <p:cNvPr id="529760" name="Oval 352"/>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29761" name="Line 35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29762" name="Line 35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29763" name="Rectangle 355"/>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29764" name="Oval 356"/>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29765" name="Group 357"/>
                <p:cNvGrpSpPr>
                  <a:grpSpLocks/>
                </p:cNvGrpSpPr>
                <p:nvPr/>
              </p:nvGrpSpPr>
              <p:grpSpPr bwMode="auto">
                <a:xfrm>
                  <a:off x="3686" y="244"/>
                  <a:ext cx="177" cy="66"/>
                  <a:chOff x="2848" y="848"/>
                  <a:chExt cx="140" cy="98"/>
                </a:xfrm>
              </p:grpSpPr>
              <p:sp>
                <p:nvSpPr>
                  <p:cNvPr id="529766" name="Line 35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767" name="Line 35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768" name="Line 36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29769" name="Group 361"/>
                <p:cNvGrpSpPr>
                  <a:grpSpLocks/>
                </p:cNvGrpSpPr>
                <p:nvPr/>
              </p:nvGrpSpPr>
              <p:grpSpPr bwMode="auto">
                <a:xfrm flipV="1">
                  <a:off x="3686" y="243"/>
                  <a:ext cx="177" cy="66"/>
                  <a:chOff x="2848" y="848"/>
                  <a:chExt cx="140" cy="98"/>
                </a:xfrm>
              </p:grpSpPr>
              <p:sp>
                <p:nvSpPr>
                  <p:cNvPr id="529770" name="Line 3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771" name="Line 3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772" name="Line 3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29773" name="Group 365"/>
              <p:cNvGrpSpPr>
                <a:grpSpLocks/>
              </p:cNvGrpSpPr>
              <p:nvPr/>
            </p:nvGrpSpPr>
            <p:grpSpPr bwMode="auto">
              <a:xfrm>
                <a:off x="2813" y="3183"/>
                <a:ext cx="176" cy="150"/>
                <a:chOff x="4765" y="1531"/>
                <a:chExt cx="312" cy="261"/>
              </a:xfrm>
            </p:grpSpPr>
            <p:sp>
              <p:nvSpPr>
                <p:cNvPr id="529774" name="AutoShape 366"/>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775" name="Freeform 367"/>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776" name="Freeform 368"/>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777" name="Freeform 369"/>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778" name="Freeform 370"/>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779" name="Freeform 371"/>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780" name="Freeform 372"/>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781" name="Freeform 373"/>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782" name="Freeform 374"/>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783" name="Freeform 375"/>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784" name="Freeform 376"/>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785" name="Freeform 377"/>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786" name="Freeform 378"/>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787" name="Freeform 379"/>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788" name="Freeform 380"/>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789" name="Freeform 381"/>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790" name="Freeform 382"/>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791" name="Freeform 383"/>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792" name="Freeform 384"/>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793" name="Freeform 385"/>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794" name="Freeform 386"/>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795" name="Freeform 387"/>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796" name="Freeform 388"/>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797" name="Freeform 389"/>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798" name="Freeform 390"/>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799" name="Freeform 391"/>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800" name="Freeform 392"/>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801" name="Freeform 393"/>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802" name="Freeform 394"/>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803" name="Rectangle 395"/>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804" name="Freeform 396"/>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805" name="Freeform 397"/>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806" name="Freeform 398"/>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807" name="Freeform 399"/>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808" name="Freeform 400"/>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809" name="Freeform 401"/>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810" name="Freeform 402"/>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811" name="Freeform 403"/>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812" name="Freeform 404"/>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grpSp>
          <p:nvGrpSpPr>
            <p:cNvPr id="529813" name="Group 405"/>
            <p:cNvGrpSpPr>
              <a:grpSpLocks/>
            </p:cNvGrpSpPr>
            <p:nvPr/>
          </p:nvGrpSpPr>
          <p:grpSpPr bwMode="auto">
            <a:xfrm>
              <a:off x="850" y="2799"/>
              <a:ext cx="496" cy="530"/>
              <a:chOff x="521" y="3063"/>
              <a:chExt cx="496" cy="530"/>
            </a:xfrm>
          </p:grpSpPr>
          <p:grpSp>
            <p:nvGrpSpPr>
              <p:cNvPr id="529814" name="Group 406"/>
              <p:cNvGrpSpPr>
                <a:grpSpLocks/>
              </p:cNvGrpSpPr>
              <p:nvPr/>
            </p:nvGrpSpPr>
            <p:grpSpPr bwMode="auto">
              <a:xfrm>
                <a:off x="537" y="3443"/>
                <a:ext cx="176" cy="150"/>
                <a:chOff x="4765" y="1531"/>
                <a:chExt cx="312" cy="261"/>
              </a:xfrm>
            </p:grpSpPr>
            <p:sp>
              <p:nvSpPr>
                <p:cNvPr id="529815" name="AutoShape 407"/>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816" name="Freeform 408"/>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817" name="Freeform 409"/>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818" name="Freeform 410"/>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819" name="Freeform 411"/>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820" name="Freeform 412"/>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821" name="Freeform 413"/>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822" name="Freeform 414"/>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823" name="Freeform 415"/>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824" name="Freeform 416"/>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825" name="Freeform 417"/>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826" name="Freeform 418"/>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827" name="Freeform 419"/>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828" name="Freeform 420"/>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829" name="Freeform 421"/>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830" name="Freeform 422"/>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831" name="Freeform 423"/>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832" name="Freeform 424"/>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833" name="Freeform 425"/>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834" name="Freeform 426"/>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835" name="Freeform 427"/>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836" name="Freeform 428"/>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837" name="Freeform 429"/>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838" name="Freeform 430"/>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839" name="Freeform 431"/>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840" name="Freeform 432"/>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841" name="Freeform 433"/>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842" name="Freeform 434"/>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843" name="Freeform 435"/>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844" name="Rectangle 436"/>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845" name="Freeform 437"/>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846" name="Freeform 438"/>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847" name="Freeform 439"/>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848" name="Freeform 440"/>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849" name="Freeform 441"/>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850" name="Freeform 442"/>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851" name="Freeform 443"/>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852" name="Freeform 444"/>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853" name="Freeform 445"/>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854" name="Group 446"/>
              <p:cNvGrpSpPr>
                <a:grpSpLocks/>
              </p:cNvGrpSpPr>
              <p:nvPr/>
            </p:nvGrpSpPr>
            <p:grpSpPr bwMode="auto">
              <a:xfrm rot="5400000">
                <a:off x="534" y="3281"/>
                <a:ext cx="391" cy="88"/>
                <a:chOff x="1450" y="3513"/>
                <a:chExt cx="391" cy="88"/>
              </a:xfrm>
            </p:grpSpPr>
            <p:sp>
              <p:nvSpPr>
                <p:cNvPr id="529855" name="Freeform 447"/>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29856" name="Line 448"/>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29857" name="Group 449"/>
              <p:cNvGrpSpPr>
                <a:grpSpLocks/>
              </p:cNvGrpSpPr>
              <p:nvPr/>
            </p:nvGrpSpPr>
            <p:grpSpPr bwMode="auto">
              <a:xfrm>
                <a:off x="752" y="3249"/>
                <a:ext cx="265" cy="123"/>
                <a:chOff x="3600" y="219"/>
                <a:chExt cx="360" cy="175"/>
              </a:xfrm>
            </p:grpSpPr>
            <p:sp>
              <p:nvSpPr>
                <p:cNvPr id="529858" name="Oval 45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29859" name="Line 45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29860" name="Line 45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29861" name="Rectangle 45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29862" name="Oval 45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29863" name="Group 455"/>
                <p:cNvGrpSpPr>
                  <a:grpSpLocks/>
                </p:cNvGrpSpPr>
                <p:nvPr/>
              </p:nvGrpSpPr>
              <p:grpSpPr bwMode="auto">
                <a:xfrm>
                  <a:off x="3686" y="244"/>
                  <a:ext cx="177" cy="66"/>
                  <a:chOff x="2848" y="848"/>
                  <a:chExt cx="140" cy="98"/>
                </a:xfrm>
              </p:grpSpPr>
              <p:sp>
                <p:nvSpPr>
                  <p:cNvPr id="529864" name="Line 45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865" name="Line 45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866" name="Line 45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29867" name="Group 459"/>
                <p:cNvGrpSpPr>
                  <a:grpSpLocks/>
                </p:cNvGrpSpPr>
                <p:nvPr/>
              </p:nvGrpSpPr>
              <p:grpSpPr bwMode="auto">
                <a:xfrm flipV="1">
                  <a:off x="3686" y="243"/>
                  <a:ext cx="177" cy="66"/>
                  <a:chOff x="2848" y="848"/>
                  <a:chExt cx="140" cy="98"/>
                </a:xfrm>
              </p:grpSpPr>
              <p:sp>
                <p:nvSpPr>
                  <p:cNvPr id="529868" name="Line 4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29869" name="Line 4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29870" name="Line 4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29871" name="Group 463"/>
              <p:cNvGrpSpPr>
                <a:grpSpLocks/>
              </p:cNvGrpSpPr>
              <p:nvPr/>
            </p:nvGrpSpPr>
            <p:grpSpPr bwMode="auto">
              <a:xfrm>
                <a:off x="521" y="3063"/>
                <a:ext cx="176" cy="150"/>
                <a:chOff x="4765" y="1531"/>
                <a:chExt cx="312" cy="261"/>
              </a:xfrm>
            </p:grpSpPr>
            <p:sp>
              <p:nvSpPr>
                <p:cNvPr id="529872" name="AutoShape 464"/>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873" name="Freeform 465"/>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874" name="Freeform 466"/>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875" name="Freeform 467"/>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876" name="Freeform 468"/>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877" name="Freeform 469"/>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878" name="Freeform 470"/>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879" name="Freeform 471"/>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880" name="Freeform 472"/>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881" name="Freeform 473"/>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882" name="Freeform 474"/>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883" name="Freeform 475"/>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884" name="Freeform 476"/>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885" name="Freeform 477"/>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886" name="Freeform 478"/>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887" name="Freeform 479"/>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888" name="Freeform 480"/>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889" name="Freeform 481"/>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890" name="Freeform 482"/>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891" name="Freeform 483"/>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892" name="Freeform 484"/>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893" name="Freeform 485"/>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894" name="Freeform 486"/>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895" name="Freeform 487"/>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896" name="Freeform 488"/>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897" name="Freeform 489"/>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898" name="Freeform 490"/>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899" name="Freeform 491"/>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900" name="Freeform 492"/>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901" name="Rectangle 493"/>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902" name="Freeform 494"/>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903" name="Freeform 495"/>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904" name="Freeform 496"/>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905" name="Freeform 497"/>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906" name="Freeform 498"/>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907" name="Freeform 499"/>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908" name="Freeform 500"/>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909" name="Freeform 501"/>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910" name="Freeform 502"/>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grpSp>
          <p:nvGrpSpPr>
            <p:cNvPr id="529911" name="Group 503"/>
            <p:cNvGrpSpPr>
              <a:grpSpLocks/>
            </p:cNvGrpSpPr>
            <p:nvPr/>
          </p:nvGrpSpPr>
          <p:grpSpPr bwMode="auto">
            <a:xfrm>
              <a:off x="1119" y="2355"/>
              <a:ext cx="559" cy="309"/>
              <a:chOff x="1170" y="3095"/>
              <a:chExt cx="559" cy="309"/>
            </a:xfrm>
          </p:grpSpPr>
          <p:grpSp>
            <p:nvGrpSpPr>
              <p:cNvPr id="529912" name="Group 504"/>
              <p:cNvGrpSpPr>
                <a:grpSpLocks/>
              </p:cNvGrpSpPr>
              <p:nvPr/>
            </p:nvGrpSpPr>
            <p:grpSpPr bwMode="auto">
              <a:xfrm>
                <a:off x="1170" y="3095"/>
                <a:ext cx="159" cy="146"/>
                <a:chOff x="4781" y="1833"/>
                <a:chExt cx="318" cy="262"/>
              </a:xfrm>
            </p:grpSpPr>
            <p:sp>
              <p:nvSpPr>
                <p:cNvPr id="529913" name="AutoShape 505"/>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29914" name="Freeform 506"/>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29915" name="Freeform 507"/>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29916" name="Freeform 508"/>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29917" name="Freeform 509"/>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29918" name="Freeform 510"/>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29919" name="Freeform 511"/>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29920" name="Freeform 512"/>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29921" name="Freeform 513"/>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29922" name="Freeform 514"/>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29923" name="Freeform 515"/>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29924" name="Freeform 516"/>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29925" name="Freeform 517"/>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29926" name="Freeform 518"/>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29927" name="Freeform 519"/>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29928" name="Freeform 520"/>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29929" name="Freeform 521"/>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930" name="Freeform 522"/>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931" name="Freeform 523"/>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29932" name="Freeform 524"/>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29933" name="Freeform 525"/>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29934" name="Freeform 526"/>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29935" name="Freeform 527"/>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29936" name="Freeform 528"/>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29937" name="Freeform 529"/>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29938" name="Freeform 530"/>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29939" name="Freeform 531"/>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29940" name="Freeform 532"/>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29941" name="Freeform 533"/>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29942" name="Freeform 534"/>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29943" name="Rectangle 535"/>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29944" name="Freeform 536"/>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29945" name="Freeform 537"/>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946" name="Freeform 538"/>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947" name="Freeform 539"/>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29948" name="Freeform 540"/>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29949" name="Freeform 541"/>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29950" name="Freeform 542"/>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951" name="Freeform 543"/>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952" name="Freeform 544"/>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953" name="Group 545"/>
              <p:cNvGrpSpPr>
                <a:grpSpLocks/>
              </p:cNvGrpSpPr>
              <p:nvPr/>
            </p:nvGrpSpPr>
            <p:grpSpPr bwMode="auto">
              <a:xfrm>
                <a:off x="1553" y="3099"/>
                <a:ext cx="176" cy="150"/>
                <a:chOff x="4765" y="1531"/>
                <a:chExt cx="312" cy="261"/>
              </a:xfrm>
            </p:grpSpPr>
            <p:sp>
              <p:nvSpPr>
                <p:cNvPr id="529954" name="AutoShape 546"/>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29955" name="Freeform 547"/>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29956" name="Freeform 548"/>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29957" name="Freeform 549"/>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29958" name="Freeform 550"/>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29959" name="Freeform 551"/>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29960" name="Freeform 552"/>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29961" name="Freeform 553"/>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29962" name="Freeform 554"/>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29963" name="Freeform 555"/>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29964" name="Freeform 556"/>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29965" name="Freeform 557"/>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29966" name="Freeform 558"/>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29967" name="Freeform 559"/>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29968" name="Freeform 560"/>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29969" name="Freeform 561"/>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29970" name="Freeform 562"/>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29971" name="Freeform 563"/>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29972" name="Freeform 564"/>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29973" name="Freeform 565"/>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29974" name="Freeform 566"/>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29975" name="Freeform 567"/>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29976" name="Freeform 568"/>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29977" name="Freeform 569"/>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29978" name="Freeform 570"/>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29979" name="Freeform 571"/>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29980" name="Freeform 572"/>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29981" name="Freeform 573"/>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29982" name="Freeform 574"/>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29983" name="Rectangle 575"/>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29984" name="Freeform 576"/>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29985" name="Freeform 577"/>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29986" name="Freeform 578"/>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29987" name="Freeform 579"/>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29988" name="Freeform 580"/>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29989" name="Freeform 581"/>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29990" name="Freeform 582"/>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29991" name="Freeform 583"/>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29992" name="Freeform 584"/>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29993" name="Group 585"/>
              <p:cNvGrpSpPr>
                <a:grpSpLocks/>
              </p:cNvGrpSpPr>
              <p:nvPr/>
            </p:nvGrpSpPr>
            <p:grpSpPr bwMode="auto">
              <a:xfrm rot="10800000">
                <a:off x="1234" y="3229"/>
                <a:ext cx="391" cy="88"/>
                <a:chOff x="1450" y="3513"/>
                <a:chExt cx="391" cy="88"/>
              </a:xfrm>
            </p:grpSpPr>
            <p:sp>
              <p:nvSpPr>
                <p:cNvPr id="529994" name="Freeform 586"/>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29995" name="Line 587"/>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29996" name="Group 588"/>
              <p:cNvGrpSpPr>
                <a:grpSpLocks/>
              </p:cNvGrpSpPr>
              <p:nvPr/>
            </p:nvGrpSpPr>
            <p:grpSpPr bwMode="auto">
              <a:xfrm>
                <a:off x="1305" y="3286"/>
                <a:ext cx="275" cy="118"/>
                <a:chOff x="3600" y="219"/>
                <a:chExt cx="360" cy="175"/>
              </a:xfrm>
            </p:grpSpPr>
            <p:sp>
              <p:nvSpPr>
                <p:cNvPr id="529997" name="Oval 58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29998" name="Line 59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29999" name="Line 59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000" name="Rectangle 59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0001" name="Oval 59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0002" name="Group 594"/>
                <p:cNvGrpSpPr>
                  <a:grpSpLocks/>
                </p:cNvGrpSpPr>
                <p:nvPr/>
              </p:nvGrpSpPr>
              <p:grpSpPr bwMode="auto">
                <a:xfrm>
                  <a:off x="3686" y="244"/>
                  <a:ext cx="177" cy="66"/>
                  <a:chOff x="2848" y="848"/>
                  <a:chExt cx="140" cy="98"/>
                </a:xfrm>
              </p:grpSpPr>
              <p:sp>
                <p:nvSpPr>
                  <p:cNvPr id="530003" name="Line 59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004" name="Line 59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005" name="Line 59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006" name="Group 598"/>
                <p:cNvGrpSpPr>
                  <a:grpSpLocks/>
                </p:cNvGrpSpPr>
                <p:nvPr/>
              </p:nvGrpSpPr>
              <p:grpSpPr bwMode="auto">
                <a:xfrm flipV="1">
                  <a:off x="3686" y="243"/>
                  <a:ext cx="177" cy="66"/>
                  <a:chOff x="2848" y="848"/>
                  <a:chExt cx="140" cy="98"/>
                </a:xfrm>
              </p:grpSpPr>
              <p:sp>
                <p:nvSpPr>
                  <p:cNvPr id="530007" name="Line 59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008" name="Line 60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009" name="Line 60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sp>
          <p:nvSpPr>
            <p:cNvPr id="530010" name="Text Box 602"/>
            <p:cNvSpPr txBox="1">
              <a:spLocks noChangeArrowheads="1"/>
            </p:cNvSpPr>
            <p:nvPr/>
          </p:nvSpPr>
          <p:spPr bwMode="auto">
            <a:xfrm>
              <a:off x="851" y="3939"/>
              <a:ext cx="1545" cy="192"/>
            </a:xfrm>
            <a:prstGeom prst="rect">
              <a:avLst/>
            </a:prstGeom>
            <a:noFill/>
            <a:ln w="9525">
              <a:noFill/>
              <a:miter lim="800000"/>
              <a:headEnd/>
              <a:tailEnd/>
            </a:ln>
            <a:effectLst/>
          </p:spPr>
          <p:txBody>
            <a:bodyPr wrap="none">
              <a:spAutoFit/>
            </a:bodyPr>
            <a:lstStyle/>
            <a:p>
              <a:pPr algn="ctr"/>
              <a:r>
                <a:rPr lang="en-US" altLang="it-IT" sz="1400"/>
                <a:t>Albero condiviso dal gruppo</a:t>
              </a:r>
            </a:p>
          </p:txBody>
        </p:sp>
      </p:grpSp>
      <p:grpSp>
        <p:nvGrpSpPr>
          <p:cNvPr id="530620" name="Group 188"/>
          <p:cNvGrpSpPr>
            <a:grpSpLocks/>
          </p:cNvGrpSpPr>
          <p:nvPr/>
        </p:nvGrpSpPr>
        <p:grpSpPr bwMode="auto">
          <a:xfrm>
            <a:off x="4932363" y="3719513"/>
            <a:ext cx="2787650" cy="2833687"/>
            <a:chOff x="2603" y="2359"/>
            <a:chExt cx="1756" cy="1785"/>
          </a:xfrm>
        </p:grpSpPr>
        <p:sp>
          <p:nvSpPr>
            <p:cNvPr id="530012" name="Line 604"/>
            <p:cNvSpPr>
              <a:spLocks noChangeShapeType="1"/>
            </p:cNvSpPr>
            <p:nvPr/>
          </p:nvSpPr>
          <p:spPr bwMode="auto">
            <a:xfrm flipV="1">
              <a:off x="3235" y="2871"/>
              <a:ext cx="660" cy="184"/>
            </a:xfrm>
            <a:prstGeom prst="line">
              <a:avLst/>
            </a:prstGeom>
            <a:noFill/>
            <a:ln w="19050">
              <a:solidFill>
                <a:schemeClr val="tx1"/>
              </a:solidFill>
              <a:round/>
              <a:headEnd/>
              <a:tailEnd/>
            </a:ln>
            <a:effectLst/>
          </p:spPr>
          <p:txBody>
            <a:bodyPr wrap="none"/>
            <a:lstStyle/>
            <a:p>
              <a:endParaRPr lang="it-IT"/>
            </a:p>
          </p:txBody>
        </p:sp>
        <p:sp>
          <p:nvSpPr>
            <p:cNvPr id="530013" name="Line 605"/>
            <p:cNvSpPr>
              <a:spLocks noChangeShapeType="1"/>
            </p:cNvSpPr>
            <p:nvPr/>
          </p:nvSpPr>
          <p:spPr bwMode="auto">
            <a:xfrm flipH="1">
              <a:off x="2951" y="2655"/>
              <a:ext cx="356" cy="844"/>
            </a:xfrm>
            <a:prstGeom prst="line">
              <a:avLst/>
            </a:prstGeom>
            <a:noFill/>
            <a:ln w="38100">
              <a:solidFill>
                <a:schemeClr val="accent2"/>
              </a:solidFill>
              <a:round/>
              <a:headEnd/>
              <a:tailEnd type="triangle" w="med" len="med"/>
            </a:ln>
            <a:effectLst/>
          </p:spPr>
          <p:txBody>
            <a:bodyPr wrap="none"/>
            <a:lstStyle/>
            <a:p>
              <a:endParaRPr lang="it-IT"/>
            </a:p>
          </p:txBody>
        </p:sp>
        <p:sp>
          <p:nvSpPr>
            <p:cNvPr id="530014" name="Line 606"/>
            <p:cNvSpPr>
              <a:spLocks noChangeShapeType="1"/>
            </p:cNvSpPr>
            <p:nvPr/>
          </p:nvSpPr>
          <p:spPr bwMode="auto">
            <a:xfrm>
              <a:off x="3114" y="3032"/>
              <a:ext cx="412" cy="516"/>
            </a:xfrm>
            <a:prstGeom prst="line">
              <a:avLst/>
            </a:prstGeom>
            <a:noFill/>
            <a:ln w="19050">
              <a:solidFill>
                <a:schemeClr val="tx1"/>
              </a:solidFill>
              <a:round/>
              <a:headEnd/>
              <a:tailEnd/>
            </a:ln>
            <a:effectLst/>
          </p:spPr>
          <p:txBody>
            <a:bodyPr wrap="none"/>
            <a:lstStyle/>
            <a:p>
              <a:endParaRPr lang="it-IT"/>
            </a:p>
          </p:txBody>
        </p:sp>
        <p:sp>
          <p:nvSpPr>
            <p:cNvPr id="530015" name="Line 607"/>
            <p:cNvSpPr>
              <a:spLocks noChangeShapeType="1"/>
            </p:cNvSpPr>
            <p:nvPr/>
          </p:nvSpPr>
          <p:spPr bwMode="auto">
            <a:xfrm>
              <a:off x="3398" y="2632"/>
              <a:ext cx="480" cy="236"/>
            </a:xfrm>
            <a:prstGeom prst="line">
              <a:avLst/>
            </a:prstGeom>
            <a:noFill/>
            <a:ln w="19050">
              <a:solidFill>
                <a:schemeClr val="tx1"/>
              </a:solidFill>
              <a:round/>
              <a:headEnd/>
              <a:tailEnd/>
            </a:ln>
            <a:effectLst/>
          </p:spPr>
          <p:txBody>
            <a:bodyPr wrap="none"/>
            <a:lstStyle/>
            <a:p>
              <a:endParaRPr lang="it-IT"/>
            </a:p>
          </p:txBody>
        </p:sp>
        <p:sp>
          <p:nvSpPr>
            <p:cNvPr id="530016" name="Line 608"/>
            <p:cNvSpPr>
              <a:spLocks noChangeShapeType="1"/>
            </p:cNvSpPr>
            <p:nvPr/>
          </p:nvSpPr>
          <p:spPr bwMode="auto">
            <a:xfrm flipV="1">
              <a:off x="3654" y="3332"/>
              <a:ext cx="260" cy="248"/>
            </a:xfrm>
            <a:prstGeom prst="line">
              <a:avLst/>
            </a:prstGeom>
            <a:noFill/>
            <a:ln w="19050">
              <a:solidFill>
                <a:schemeClr val="tx1"/>
              </a:solidFill>
              <a:round/>
              <a:headEnd/>
              <a:tailEnd/>
            </a:ln>
            <a:effectLst/>
          </p:spPr>
          <p:txBody>
            <a:bodyPr wrap="none"/>
            <a:lstStyle/>
            <a:p>
              <a:endParaRPr lang="it-IT"/>
            </a:p>
          </p:txBody>
        </p:sp>
        <p:sp>
          <p:nvSpPr>
            <p:cNvPr id="530017" name="Line 609"/>
            <p:cNvSpPr>
              <a:spLocks noChangeShapeType="1"/>
            </p:cNvSpPr>
            <p:nvPr/>
          </p:nvSpPr>
          <p:spPr bwMode="auto">
            <a:xfrm>
              <a:off x="3906" y="2920"/>
              <a:ext cx="0" cy="380"/>
            </a:xfrm>
            <a:prstGeom prst="line">
              <a:avLst/>
            </a:prstGeom>
            <a:noFill/>
            <a:ln w="19050">
              <a:solidFill>
                <a:schemeClr val="tx1"/>
              </a:solidFill>
              <a:round/>
              <a:headEnd/>
              <a:tailEnd/>
            </a:ln>
            <a:effectLst/>
          </p:spPr>
          <p:txBody>
            <a:bodyPr wrap="none"/>
            <a:lstStyle/>
            <a:p>
              <a:endParaRPr lang="it-IT"/>
            </a:p>
          </p:txBody>
        </p:sp>
        <p:sp>
          <p:nvSpPr>
            <p:cNvPr id="530018" name="Line 610"/>
            <p:cNvSpPr>
              <a:spLocks noChangeShapeType="1"/>
            </p:cNvSpPr>
            <p:nvPr/>
          </p:nvSpPr>
          <p:spPr bwMode="auto">
            <a:xfrm>
              <a:off x="2958" y="3576"/>
              <a:ext cx="496" cy="0"/>
            </a:xfrm>
            <a:prstGeom prst="line">
              <a:avLst/>
            </a:prstGeom>
            <a:noFill/>
            <a:ln w="19050">
              <a:solidFill>
                <a:schemeClr val="tx1"/>
              </a:solidFill>
              <a:round/>
              <a:headEnd/>
              <a:tailEnd/>
            </a:ln>
            <a:effectLst/>
          </p:spPr>
          <p:txBody>
            <a:bodyPr wrap="none"/>
            <a:lstStyle/>
            <a:p>
              <a:endParaRPr lang="it-IT"/>
            </a:p>
          </p:txBody>
        </p:sp>
        <p:sp>
          <p:nvSpPr>
            <p:cNvPr id="530019" name="Line 611"/>
            <p:cNvSpPr>
              <a:spLocks noChangeShapeType="1"/>
            </p:cNvSpPr>
            <p:nvPr/>
          </p:nvSpPr>
          <p:spPr bwMode="auto">
            <a:xfrm flipH="1">
              <a:off x="2894" y="3088"/>
              <a:ext cx="180" cy="448"/>
            </a:xfrm>
            <a:prstGeom prst="line">
              <a:avLst/>
            </a:prstGeom>
            <a:noFill/>
            <a:ln w="19050">
              <a:solidFill>
                <a:schemeClr val="tx1"/>
              </a:solidFill>
              <a:round/>
              <a:headEnd/>
              <a:tailEnd/>
            </a:ln>
            <a:effectLst/>
          </p:spPr>
          <p:txBody>
            <a:bodyPr wrap="none"/>
            <a:lstStyle/>
            <a:p>
              <a:endParaRPr lang="it-IT"/>
            </a:p>
          </p:txBody>
        </p:sp>
        <p:sp>
          <p:nvSpPr>
            <p:cNvPr id="530020" name="Line 612"/>
            <p:cNvSpPr>
              <a:spLocks noChangeShapeType="1"/>
            </p:cNvSpPr>
            <p:nvPr/>
          </p:nvSpPr>
          <p:spPr bwMode="auto">
            <a:xfrm flipH="1">
              <a:off x="3110" y="2640"/>
              <a:ext cx="168" cy="396"/>
            </a:xfrm>
            <a:prstGeom prst="line">
              <a:avLst/>
            </a:prstGeom>
            <a:noFill/>
            <a:ln w="19050">
              <a:solidFill>
                <a:schemeClr val="tx1"/>
              </a:solidFill>
              <a:round/>
              <a:headEnd/>
              <a:tailEnd/>
            </a:ln>
            <a:effectLst/>
          </p:spPr>
          <p:txBody>
            <a:bodyPr wrap="none"/>
            <a:lstStyle/>
            <a:p>
              <a:endParaRPr lang="it-IT"/>
            </a:p>
          </p:txBody>
        </p:sp>
        <p:grpSp>
          <p:nvGrpSpPr>
            <p:cNvPr id="530021" name="Group 613"/>
            <p:cNvGrpSpPr>
              <a:grpSpLocks/>
            </p:cNvGrpSpPr>
            <p:nvPr/>
          </p:nvGrpSpPr>
          <p:grpSpPr bwMode="auto">
            <a:xfrm>
              <a:off x="3255" y="3510"/>
              <a:ext cx="544" cy="315"/>
              <a:chOff x="1659" y="3364"/>
              <a:chExt cx="544" cy="315"/>
            </a:xfrm>
          </p:grpSpPr>
          <p:grpSp>
            <p:nvGrpSpPr>
              <p:cNvPr id="530022" name="Group 614"/>
              <p:cNvGrpSpPr>
                <a:grpSpLocks/>
              </p:cNvGrpSpPr>
              <p:nvPr/>
            </p:nvGrpSpPr>
            <p:grpSpPr bwMode="auto">
              <a:xfrm>
                <a:off x="2044" y="3533"/>
                <a:ext cx="159" cy="146"/>
                <a:chOff x="4781" y="1833"/>
                <a:chExt cx="318" cy="262"/>
              </a:xfrm>
            </p:grpSpPr>
            <p:sp>
              <p:nvSpPr>
                <p:cNvPr id="530023" name="AutoShape 615"/>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30024" name="Freeform 616"/>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30025" name="Freeform 617"/>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30026" name="Freeform 618"/>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30027" name="Freeform 619"/>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30028" name="Freeform 620"/>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30029" name="Freeform 621"/>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30030" name="Freeform 622"/>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30031" name="Freeform 623"/>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30032" name="Freeform 624"/>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30033" name="Freeform 625"/>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30034" name="Freeform 626"/>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30035" name="Freeform 627"/>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30036" name="Freeform 628"/>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30037" name="Freeform 629"/>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30038" name="Freeform 630"/>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30039" name="Freeform 631"/>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040" name="Freeform 632"/>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041" name="Freeform 633"/>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30042" name="Freeform 634"/>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30043" name="Freeform 635"/>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30044" name="Freeform 636"/>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30045" name="Freeform 637"/>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30046" name="Freeform 638"/>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30047" name="Freeform 639"/>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30048" name="Freeform 640"/>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30049" name="Freeform 641"/>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30050" name="Freeform 642"/>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30051" name="Freeform 643"/>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30052" name="Freeform 644"/>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30053" name="Rectangle 645"/>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30054" name="Freeform 646"/>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30055" name="Freeform 647"/>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056" name="Freeform 648"/>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057" name="Freeform 649"/>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30058" name="Freeform 650"/>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30059" name="Freeform 651"/>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30060" name="Freeform 652"/>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061" name="Freeform 653"/>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062" name="Freeform 654"/>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063" name="Group 655"/>
              <p:cNvGrpSpPr>
                <a:grpSpLocks/>
              </p:cNvGrpSpPr>
              <p:nvPr/>
            </p:nvGrpSpPr>
            <p:grpSpPr bwMode="auto">
              <a:xfrm>
                <a:off x="1659" y="3525"/>
                <a:ext cx="176" cy="150"/>
                <a:chOff x="4765" y="1531"/>
                <a:chExt cx="312" cy="261"/>
              </a:xfrm>
            </p:grpSpPr>
            <p:sp>
              <p:nvSpPr>
                <p:cNvPr id="530064" name="AutoShape 656"/>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065" name="Freeform 657"/>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066" name="Freeform 658"/>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067" name="Freeform 659"/>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068" name="Freeform 660"/>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069" name="Freeform 661"/>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070" name="Freeform 662"/>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071" name="Freeform 663"/>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072" name="Freeform 664"/>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073" name="Freeform 665"/>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074" name="Freeform 666"/>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075" name="Freeform 667"/>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076" name="Freeform 668"/>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077" name="Freeform 669"/>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078" name="Freeform 670"/>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079" name="Freeform 671"/>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080" name="Freeform 672"/>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081" name="Freeform 673"/>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082" name="Freeform 674"/>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083" name="Freeform 675"/>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084" name="Freeform 676"/>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085" name="Freeform 677"/>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086" name="Freeform 678"/>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087" name="Freeform 679"/>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088" name="Freeform 680"/>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089" name="Freeform 681"/>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090" name="Freeform 682"/>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091" name="Freeform 683"/>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092" name="Freeform 684"/>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093" name="Rectangle 685"/>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094" name="Freeform 686"/>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095" name="Freeform 687"/>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096" name="Freeform 688"/>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097" name="Freeform 689"/>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098" name="Freeform 690"/>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099" name="Freeform 691"/>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100" name="Freeform 692"/>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101" name="Freeform 693"/>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102" name="Freeform 694"/>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sp>
            <p:nvSpPr>
              <p:cNvPr id="530103" name="Freeform 695"/>
              <p:cNvSpPr>
                <a:spLocks/>
              </p:cNvSpPr>
              <p:nvPr/>
            </p:nvSpPr>
            <p:spPr bwMode="auto">
              <a:xfrm flipV="1">
                <a:off x="1740" y="3512"/>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0104" name="Line 696"/>
              <p:cNvSpPr>
                <a:spLocks noChangeShapeType="1"/>
              </p:cNvSpPr>
              <p:nvPr/>
            </p:nvSpPr>
            <p:spPr bwMode="auto">
              <a:xfrm>
                <a:off x="1932" y="3451"/>
                <a:ext cx="0" cy="60"/>
              </a:xfrm>
              <a:prstGeom prst="line">
                <a:avLst/>
              </a:prstGeom>
              <a:noFill/>
              <a:ln w="19050">
                <a:solidFill>
                  <a:schemeClr val="tx1"/>
                </a:solidFill>
                <a:round/>
                <a:headEnd/>
                <a:tailEnd/>
              </a:ln>
              <a:effectLst/>
            </p:spPr>
            <p:txBody>
              <a:bodyPr wrap="none"/>
              <a:lstStyle/>
              <a:p>
                <a:endParaRPr lang="it-IT"/>
              </a:p>
            </p:txBody>
          </p:sp>
          <p:grpSp>
            <p:nvGrpSpPr>
              <p:cNvPr id="530105" name="Group 697"/>
              <p:cNvGrpSpPr>
                <a:grpSpLocks/>
              </p:cNvGrpSpPr>
              <p:nvPr/>
            </p:nvGrpSpPr>
            <p:grpSpPr bwMode="auto">
              <a:xfrm>
                <a:off x="1791" y="3364"/>
                <a:ext cx="275" cy="118"/>
                <a:chOff x="3600" y="219"/>
                <a:chExt cx="360" cy="175"/>
              </a:xfrm>
            </p:grpSpPr>
            <p:sp>
              <p:nvSpPr>
                <p:cNvPr id="530106" name="Oval 698"/>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0107" name="Line 69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0108" name="Line 70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109" name="Rectangle 701"/>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1400">
                    <a:latin typeface="Times New Roman" pitchFamily="18" charset="0"/>
                  </a:endParaRPr>
                </a:p>
              </p:txBody>
            </p:sp>
            <p:sp>
              <p:nvSpPr>
                <p:cNvPr id="530110" name="Oval 702"/>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0111" name="Group 703"/>
                <p:cNvGrpSpPr>
                  <a:grpSpLocks/>
                </p:cNvGrpSpPr>
                <p:nvPr/>
              </p:nvGrpSpPr>
              <p:grpSpPr bwMode="auto">
                <a:xfrm>
                  <a:off x="3686" y="244"/>
                  <a:ext cx="177" cy="66"/>
                  <a:chOff x="2848" y="848"/>
                  <a:chExt cx="140" cy="98"/>
                </a:xfrm>
              </p:grpSpPr>
              <p:sp>
                <p:nvSpPr>
                  <p:cNvPr id="530112" name="Line 70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113" name="Line 70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114" name="Line 70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115" name="Group 707"/>
                <p:cNvGrpSpPr>
                  <a:grpSpLocks/>
                </p:cNvGrpSpPr>
                <p:nvPr/>
              </p:nvGrpSpPr>
              <p:grpSpPr bwMode="auto">
                <a:xfrm flipV="1">
                  <a:off x="3686" y="243"/>
                  <a:ext cx="177" cy="66"/>
                  <a:chOff x="2848" y="848"/>
                  <a:chExt cx="140" cy="98"/>
                </a:xfrm>
              </p:grpSpPr>
              <p:sp>
                <p:nvSpPr>
                  <p:cNvPr id="530116" name="Line 70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117" name="Line 70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118" name="Line 71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grpSp>
          <p:nvGrpSpPr>
            <p:cNvPr id="530119" name="Group 711"/>
            <p:cNvGrpSpPr>
              <a:grpSpLocks/>
            </p:cNvGrpSpPr>
            <p:nvPr/>
          </p:nvGrpSpPr>
          <p:grpSpPr bwMode="auto">
            <a:xfrm>
              <a:off x="3767" y="2631"/>
              <a:ext cx="492" cy="498"/>
              <a:chOff x="1533" y="3235"/>
              <a:chExt cx="492" cy="498"/>
            </a:xfrm>
          </p:grpSpPr>
          <p:grpSp>
            <p:nvGrpSpPr>
              <p:cNvPr id="530120" name="Group 712"/>
              <p:cNvGrpSpPr>
                <a:grpSpLocks/>
              </p:cNvGrpSpPr>
              <p:nvPr/>
            </p:nvGrpSpPr>
            <p:grpSpPr bwMode="auto">
              <a:xfrm>
                <a:off x="1850" y="3235"/>
                <a:ext cx="159" cy="146"/>
                <a:chOff x="4781" y="1833"/>
                <a:chExt cx="318" cy="262"/>
              </a:xfrm>
            </p:grpSpPr>
            <p:sp>
              <p:nvSpPr>
                <p:cNvPr id="530121" name="AutoShape 713"/>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30122" name="Freeform 714"/>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30123" name="Freeform 715"/>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30124" name="Freeform 716"/>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30125" name="Freeform 717"/>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30126" name="Freeform 718"/>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30127" name="Freeform 719"/>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30128" name="Freeform 720"/>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30129" name="Freeform 721"/>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30130" name="Freeform 722"/>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30131" name="Freeform 723"/>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30132" name="Freeform 724"/>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30133" name="Freeform 725"/>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30134" name="Freeform 726"/>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30135" name="Freeform 727"/>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30136" name="Freeform 728"/>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30137" name="Freeform 729"/>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138" name="Freeform 730"/>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139" name="Freeform 731"/>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30140" name="Freeform 732"/>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30141" name="Freeform 733"/>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30142" name="Freeform 734"/>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30143" name="Freeform 735"/>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30144" name="Freeform 736"/>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30145" name="Freeform 737"/>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30146" name="Freeform 738"/>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30147" name="Freeform 739"/>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30148" name="Freeform 740"/>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30149" name="Freeform 741"/>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30150" name="Freeform 742"/>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30151" name="Rectangle 743"/>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30152" name="Freeform 744"/>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30153" name="Freeform 745"/>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154" name="Freeform 746"/>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155" name="Freeform 747"/>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30156" name="Freeform 748"/>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30157" name="Freeform 749"/>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30158" name="Freeform 750"/>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159" name="Freeform 751"/>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160" name="Freeform 752"/>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161" name="Group 753"/>
              <p:cNvGrpSpPr>
                <a:grpSpLocks/>
              </p:cNvGrpSpPr>
              <p:nvPr/>
            </p:nvGrpSpPr>
            <p:grpSpPr bwMode="auto">
              <a:xfrm>
                <a:off x="1849" y="3583"/>
                <a:ext cx="176" cy="150"/>
                <a:chOff x="4765" y="1531"/>
                <a:chExt cx="312" cy="261"/>
              </a:xfrm>
            </p:grpSpPr>
            <p:sp>
              <p:nvSpPr>
                <p:cNvPr id="530162" name="AutoShape 754"/>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163" name="Freeform 755"/>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164" name="Freeform 756"/>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165" name="Freeform 757"/>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166" name="Freeform 758"/>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167" name="Freeform 759"/>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168" name="Freeform 760"/>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169" name="Freeform 761"/>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170" name="Freeform 762"/>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171" name="Freeform 763"/>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172" name="Freeform 764"/>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173" name="Freeform 765"/>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174" name="Freeform 766"/>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175" name="Freeform 767"/>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176" name="Freeform 768"/>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177" name="Freeform 769"/>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178" name="Freeform 770"/>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179" name="Freeform 771"/>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180" name="Freeform 772"/>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181" name="Freeform 773"/>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182" name="Freeform 774"/>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183" name="Freeform 775"/>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184" name="Freeform 776"/>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185" name="Freeform 777"/>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186" name="Freeform 778"/>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187" name="Freeform 779"/>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188" name="Freeform 780"/>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189" name="Freeform 781"/>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190" name="Freeform 782"/>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191" name="Rectangle 783"/>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192" name="Freeform 784"/>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193" name="Freeform 785"/>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194" name="Freeform 786"/>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195" name="Freeform 787"/>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196" name="Freeform 788"/>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197" name="Freeform 789"/>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198" name="Freeform 790"/>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199" name="Freeform 791"/>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200" name="Freeform 792"/>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201" name="Group 793"/>
              <p:cNvGrpSpPr>
                <a:grpSpLocks/>
              </p:cNvGrpSpPr>
              <p:nvPr/>
            </p:nvGrpSpPr>
            <p:grpSpPr bwMode="auto">
              <a:xfrm rot="16200000">
                <a:off x="1626" y="3445"/>
                <a:ext cx="391" cy="88"/>
                <a:chOff x="1450" y="3513"/>
                <a:chExt cx="391" cy="88"/>
              </a:xfrm>
            </p:grpSpPr>
            <p:sp>
              <p:nvSpPr>
                <p:cNvPr id="530202" name="Freeform 794"/>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0203" name="Line 795"/>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30204" name="Group 796"/>
              <p:cNvGrpSpPr>
                <a:grpSpLocks/>
              </p:cNvGrpSpPr>
              <p:nvPr/>
            </p:nvGrpSpPr>
            <p:grpSpPr bwMode="auto">
              <a:xfrm>
                <a:off x="1533" y="3422"/>
                <a:ext cx="275" cy="118"/>
                <a:chOff x="3600" y="219"/>
                <a:chExt cx="360" cy="175"/>
              </a:xfrm>
            </p:grpSpPr>
            <p:sp>
              <p:nvSpPr>
                <p:cNvPr id="530205" name="Oval 797"/>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0206" name="Line 79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0207" name="Line 79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208" name="Rectangle 800"/>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1400">
                    <a:latin typeface="Times New Roman" pitchFamily="18" charset="0"/>
                  </a:endParaRPr>
                </a:p>
              </p:txBody>
            </p:sp>
            <p:sp>
              <p:nvSpPr>
                <p:cNvPr id="530209" name="Oval 801"/>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0210" name="Group 802"/>
                <p:cNvGrpSpPr>
                  <a:grpSpLocks/>
                </p:cNvGrpSpPr>
                <p:nvPr/>
              </p:nvGrpSpPr>
              <p:grpSpPr bwMode="auto">
                <a:xfrm>
                  <a:off x="3686" y="244"/>
                  <a:ext cx="177" cy="66"/>
                  <a:chOff x="2848" y="848"/>
                  <a:chExt cx="140" cy="98"/>
                </a:xfrm>
              </p:grpSpPr>
              <p:sp>
                <p:nvSpPr>
                  <p:cNvPr id="530211" name="Line 80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212" name="Line 80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213" name="Line 80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214" name="Group 806"/>
                <p:cNvGrpSpPr>
                  <a:grpSpLocks/>
                </p:cNvGrpSpPr>
                <p:nvPr/>
              </p:nvGrpSpPr>
              <p:grpSpPr bwMode="auto">
                <a:xfrm flipV="1">
                  <a:off x="3686" y="243"/>
                  <a:ext cx="177" cy="66"/>
                  <a:chOff x="2848" y="848"/>
                  <a:chExt cx="140" cy="98"/>
                </a:xfrm>
              </p:grpSpPr>
              <p:sp>
                <p:nvSpPr>
                  <p:cNvPr id="530215" name="Line 80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216" name="Line 80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217" name="Line 80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grpSp>
          <p:nvGrpSpPr>
            <p:cNvPr id="530218" name="Group 810"/>
            <p:cNvGrpSpPr>
              <a:grpSpLocks/>
            </p:cNvGrpSpPr>
            <p:nvPr/>
          </p:nvGrpSpPr>
          <p:grpSpPr bwMode="auto">
            <a:xfrm>
              <a:off x="2603" y="3506"/>
              <a:ext cx="544" cy="315"/>
              <a:chOff x="1659" y="3364"/>
              <a:chExt cx="544" cy="315"/>
            </a:xfrm>
          </p:grpSpPr>
          <p:grpSp>
            <p:nvGrpSpPr>
              <p:cNvPr id="530219" name="Group 811"/>
              <p:cNvGrpSpPr>
                <a:grpSpLocks/>
              </p:cNvGrpSpPr>
              <p:nvPr/>
            </p:nvGrpSpPr>
            <p:grpSpPr bwMode="auto">
              <a:xfrm>
                <a:off x="2044" y="3533"/>
                <a:ext cx="159" cy="146"/>
                <a:chOff x="4781" y="1833"/>
                <a:chExt cx="318" cy="262"/>
              </a:xfrm>
            </p:grpSpPr>
            <p:sp>
              <p:nvSpPr>
                <p:cNvPr id="530220" name="AutoShape 812"/>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30221" name="Freeform 813"/>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30222" name="Freeform 814"/>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30223" name="Freeform 815"/>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30224" name="Freeform 816"/>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30225" name="Freeform 817"/>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30226" name="Freeform 818"/>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30227" name="Freeform 819"/>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30228" name="Freeform 820"/>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30229" name="Freeform 821"/>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30230" name="Freeform 822"/>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30231" name="Freeform 823"/>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30232" name="Freeform 824"/>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30233" name="Freeform 825"/>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30234" name="Freeform 826"/>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30235" name="Freeform 827"/>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30236" name="Freeform 828"/>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237" name="Freeform 829"/>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238" name="Freeform 830"/>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30239" name="Freeform 831"/>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30240" name="Freeform 832"/>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30241" name="Freeform 833"/>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30242" name="Freeform 834"/>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30243" name="Freeform 835"/>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30244" name="Freeform 836"/>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30245" name="Freeform 837"/>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30246" name="Freeform 838"/>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30247" name="Freeform 839"/>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30248" name="Freeform 840"/>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30249" name="Freeform 841"/>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30250" name="Rectangle 842"/>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30251" name="Freeform 843"/>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30252" name="Freeform 844"/>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253" name="Freeform 845"/>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254" name="Freeform 846"/>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30255" name="Freeform 847"/>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30256" name="Freeform 848"/>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30257" name="Freeform 849"/>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258" name="Freeform 850"/>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259" name="Freeform 851"/>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260" name="Group 852"/>
              <p:cNvGrpSpPr>
                <a:grpSpLocks/>
              </p:cNvGrpSpPr>
              <p:nvPr/>
            </p:nvGrpSpPr>
            <p:grpSpPr bwMode="auto">
              <a:xfrm>
                <a:off x="1659" y="3525"/>
                <a:ext cx="176" cy="150"/>
                <a:chOff x="4765" y="1531"/>
                <a:chExt cx="312" cy="261"/>
              </a:xfrm>
            </p:grpSpPr>
            <p:sp>
              <p:nvSpPr>
                <p:cNvPr id="530261" name="AutoShape 853"/>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262" name="Freeform 854"/>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263" name="Freeform 855"/>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264" name="Freeform 856"/>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265" name="Freeform 857"/>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266" name="Freeform 858"/>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267" name="Freeform 859"/>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268" name="Freeform 860"/>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269" name="Freeform 861"/>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270" name="Freeform 862"/>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271" name="Freeform 863"/>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272" name="Freeform 864"/>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273" name="Freeform 865"/>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274" name="Freeform 866"/>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275" name="Freeform 867"/>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276" name="Freeform 868"/>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277" name="Freeform 869"/>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278" name="Freeform 870"/>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279" name="Freeform 871"/>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280" name="Freeform 872"/>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281" name="Freeform 873"/>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282" name="Freeform 874"/>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283" name="Freeform 875"/>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284" name="Freeform 876"/>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285" name="Freeform 877"/>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286" name="Freeform 878"/>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287" name="Freeform 879"/>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288" name="Freeform 880"/>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289" name="Freeform 881"/>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290" name="Rectangle 882"/>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291" name="Freeform 883"/>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292" name="Freeform 884"/>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293" name="Freeform 885"/>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294" name="Freeform 886"/>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295" name="Freeform 887"/>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296" name="Freeform 888"/>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297" name="Freeform 889"/>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298" name="Freeform 890"/>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299" name="Freeform 891"/>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sp>
            <p:nvSpPr>
              <p:cNvPr id="530300" name="Freeform 892"/>
              <p:cNvSpPr>
                <a:spLocks/>
              </p:cNvSpPr>
              <p:nvPr/>
            </p:nvSpPr>
            <p:spPr bwMode="auto">
              <a:xfrm flipV="1">
                <a:off x="1740" y="3512"/>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0301" name="Line 893"/>
              <p:cNvSpPr>
                <a:spLocks noChangeShapeType="1"/>
              </p:cNvSpPr>
              <p:nvPr/>
            </p:nvSpPr>
            <p:spPr bwMode="auto">
              <a:xfrm>
                <a:off x="1932" y="3451"/>
                <a:ext cx="0" cy="60"/>
              </a:xfrm>
              <a:prstGeom prst="line">
                <a:avLst/>
              </a:prstGeom>
              <a:noFill/>
              <a:ln w="19050">
                <a:solidFill>
                  <a:schemeClr val="tx1"/>
                </a:solidFill>
                <a:round/>
                <a:headEnd/>
                <a:tailEnd/>
              </a:ln>
              <a:effectLst/>
            </p:spPr>
            <p:txBody>
              <a:bodyPr wrap="none"/>
              <a:lstStyle/>
              <a:p>
                <a:endParaRPr lang="it-IT"/>
              </a:p>
            </p:txBody>
          </p:sp>
          <p:grpSp>
            <p:nvGrpSpPr>
              <p:cNvPr id="530302" name="Group 894"/>
              <p:cNvGrpSpPr>
                <a:grpSpLocks/>
              </p:cNvGrpSpPr>
              <p:nvPr/>
            </p:nvGrpSpPr>
            <p:grpSpPr bwMode="auto">
              <a:xfrm>
                <a:off x="1791" y="3364"/>
                <a:ext cx="275" cy="118"/>
                <a:chOff x="3600" y="219"/>
                <a:chExt cx="360" cy="175"/>
              </a:xfrm>
            </p:grpSpPr>
            <p:sp>
              <p:nvSpPr>
                <p:cNvPr id="530303" name="Oval 895"/>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0304" name="Line 89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0305" name="Line 89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306" name="Rectangle 898"/>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1400">
                    <a:latin typeface="Times New Roman" pitchFamily="18" charset="0"/>
                  </a:endParaRPr>
                </a:p>
              </p:txBody>
            </p:sp>
            <p:sp>
              <p:nvSpPr>
                <p:cNvPr id="530307" name="Oval 899"/>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0308" name="Group 900"/>
                <p:cNvGrpSpPr>
                  <a:grpSpLocks/>
                </p:cNvGrpSpPr>
                <p:nvPr/>
              </p:nvGrpSpPr>
              <p:grpSpPr bwMode="auto">
                <a:xfrm>
                  <a:off x="3686" y="244"/>
                  <a:ext cx="177" cy="66"/>
                  <a:chOff x="2848" y="848"/>
                  <a:chExt cx="140" cy="98"/>
                </a:xfrm>
              </p:grpSpPr>
              <p:sp>
                <p:nvSpPr>
                  <p:cNvPr id="530309" name="Line 90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310" name="Line 90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311" name="Line 90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312" name="Group 904"/>
                <p:cNvGrpSpPr>
                  <a:grpSpLocks/>
                </p:cNvGrpSpPr>
                <p:nvPr/>
              </p:nvGrpSpPr>
              <p:grpSpPr bwMode="auto">
                <a:xfrm flipV="1">
                  <a:off x="3686" y="243"/>
                  <a:ext cx="177" cy="66"/>
                  <a:chOff x="2848" y="848"/>
                  <a:chExt cx="140" cy="98"/>
                </a:xfrm>
              </p:grpSpPr>
              <p:sp>
                <p:nvSpPr>
                  <p:cNvPr id="530313" name="Line 90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314" name="Line 90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315" name="Line 90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grpSp>
          <p:nvGrpSpPr>
            <p:cNvPr id="530316" name="Group 908"/>
            <p:cNvGrpSpPr>
              <a:grpSpLocks/>
            </p:cNvGrpSpPr>
            <p:nvPr/>
          </p:nvGrpSpPr>
          <p:grpSpPr bwMode="auto">
            <a:xfrm>
              <a:off x="3778" y="3227"/>
              <a:ext cx="581" cy="426"/>
              <a:chOff x="2408" y="3183"/>
              <a:chExt cx="581" cy="426"/>
            </a:xfrm>
          </p:grpSpPr>
          <p:grpSp>
            <p:nvGrpSpPr>
              <p:cNvPr id="530317" name="Group 909"/>
              <p:cNvGrpSpPr>
                <a:grpSpLocks/>
              </p:cNvGrpSpPr>
              <p:nvPr/>
            </p:nvGrpSpPr>
            <p:grpSpPr bwMode="auto">
              <a:xfrm>
                <a:off x="2517" y="3459"/>
                <a:ext cx="176" cy="150"/>
                <a:chOff x="4765" y="1531"/>
                <a:chExt cx="312" cy="261"/>
              </a:xfrm>
            </p:grpSpPr>
            <p:sp>
              <p:nvSpPr>
                <p:cNvPr id="530318" name="AutoShape 910"/>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319" name="Freeform 911"/>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320" name="Freeform 912"/>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321" name="Freeform 913"/>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322" name="Freeform 914"/>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323" name="Freeform 915"/>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324" name="Freeform 916"/>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325" name="Freeform 917"/>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326" name="Freeform 918"/>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327" name="Freeform 919"/>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328" name="Freeform 920"/>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329" name="Freeform 921"/>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330" name="Freeform 922"/>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331" name="Freeform 923"/>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332" name="Freeform 924"/>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333" name="Freeform 925"/>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334" name="Freeform 926"/>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335" name="Freeform 927"/>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336" name="Freeform 928"/>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337" name="Freeform 929"/>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338" name="Freeform 930"/>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339" name="Freeform 931"/>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340" name="Freeform 932"/>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341" name="Freeform 933"/>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342" name="Freeform 934"/>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343" name="Freeform 935"/>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344" name="Freeform 936"/>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345" name="Freeform 937"/>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346" name="Freeform 938"/>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347" name="Rectangle 939"/>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348" name="Freeform 940"/>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349" name="Freeform 941"/>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350" name="Freeform 942"/>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351" name="Freeform 943"/>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352" name="Freeform 944"/>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353" name="Freeform 945"/>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354" name="Freeform 946"/>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355" name="Freeform 947"/>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356" name="Freeform 948"/>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357" name="Group 949"/>
              <p:cNvGrpSpPr>
                <a:grpSpLocks/>
              </p:cNvGrpSpPr>
              <p:nvPr/>
            </p:nvGrpSpPr>
            <p:grpSpPr bwMode="auto">
              <a:xfrm rot="19000869">
                <a:off x="2482" y="3285"/>
                <a:ext cx="391" cy="88"/>
                <a:chOff x="1450" y="3513"/>
                <a:chExt cx="391" cy="88"/>
              </a:xfrm>
            </p:grpSpPr>
            <p:sp>
              <p:nvSpPr>
                <p:cNvPr id="530358" name="Freeform 950"/>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0359" name="Line 951"/>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30360" name="Group 952"/>
              <p:cNvGrpSpPr>
                <a:grpSpLocks/>
              </p:cNvGrpSpPr>
              <p:nvPr/>
            </p:nvGrpSpPr>
            <p:grpSpPr bwMode="auto">
              <a:xfrm>
                <a:off x="2408" y="3217"/>
                <a:ext cx="265" cy="123"/>
                <a:chOff x="3600" y="219"/>
                <a:chExt cx="360" cy="175"/>
              </a:xfrm>
            </p:grpSpPr>
            <p:sp>
              <p:nvSpPr>
                <p:cNvPr id="530361" name="Oval 953"/>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0362" name="Line 95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0363" name="Line 95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364" name="Rectangle 956"/>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1400">
                    <a:latin typeface="Times New Roman" pitchFamily="18" charset="0"/>
                  </a:endParaRPr>
                </a:p>
              </p:txBody>
            </p:sp>
            <p:sp>
              <p:nvSpPr>
                <p:cNvPr id="530365" name="Oval 957"/>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0366" name="Group 958"/>
                <p:cNvGrpSpPr>
                  <a:grpSpLocks/>
                </p:cNvGrpSpPr>
                <p:nvPr/>
              </p:nvGrpSpPr>
              <p:grpSpPr bwMode="auto">
                <a:xfrm>
                  <a:off x="3686" y="244"/>
                  <a:ext cx="177" cy="66"/>
                  <a:chOff x="2848" y="848"/>
                  <a:chExt cx="140" cy="98"/>
                </a:xfrm>
              </p:grpSpPr>
              <p:sp>
                <p:nvSpPr>
                  <p:cNvPr id="530367" name="Line 95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368" name="Line 96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369" name="Line 96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370" name="Group 962"/>
                <p:cNvGrpSpPr>
                  <a:grpSpLocks/>
                </p:cNvGrpSpPr>
                <p:nvPr/>
              </p:nvGrpSpPr>
              <p:grpSpPr bwMode="auto">
                <a:xfrm flipV="1">
                  <a:off x="3686" y="243"/>
                  <a:ext cx="177" cy="66"/>
                  <a:chOff x="2848" y="848"/>
                  <a:chExt cx="140" cy="98"/>
                </a:xfrm>
              </p:grpSpPr>
              <p:sp>
                <p:nvSpPr>
                  <p:cNvPr id="530371" name="Line 9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372" name="Line 9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373" name="Line 9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0374" name="Group 966"/>
              <p:cNvGrpSpPr>
                <a:grpSpLocks/>
              </p:cNvGrpSpPr>
              <p:nvPr/>
            </p:nvGrpSpPr>
            <p:grpSpPr bwMode="auto">
              <a:xfrm>
                <a:off x="2813" y="3183"/>
                <a:ext cx="176" cy="150"/>
                <a:chOff x="4765" y="1531"/>
                <a:chExt cx="312" cy="261"/>
              </a:xfrm>
            </p:grpSpPr>
            <p:sp>
              <p:nvSpPr>
                <p:cNvPr id="530375" name="AutoShape 967"/>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376" name="Freeform 968"/>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377" name="Freeform 969"/>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378" name="Freeform 970"/>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379" name="Freeform 971"/>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380" name="Freeform 972"/>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381" name="Freeform 973"/>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382" name="Freeform 974"/>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383" name="Freeform 975"/>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384" name="Freeform 976"/>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385" name="Freeform 977"/>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386" name="Freeform 978"/>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387" name="Freeform 979"/>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388" name="Freeform 980"/>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389" name="Freeform 981"/>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390" name="Freeform 982"/>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391" name="Freeform 983"/>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392" name="Freeform 984"/>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393" name="Freeform 985"/>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394" name="Freeform 986"/>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395" name="Freeform 987"/>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396" name="Freeform 988"/>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397" name="Freeform 989"/>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398" name="Freeform 990"/>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399" name="Freeform 991"/>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400" name="Freeform 992"/>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401" name="Freeform 993"/>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402" name="Freeform 994"/>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403" name="Freeform 995"/>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404" name="Rectangle 996"/>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405" name="Freeform 997"/>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406" name="Freeform 998"/>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407" name="Freeform 999"/>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408" name="Freeform 1000"/>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409" name="Freeform 1001"/>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410" name="Freeform 1002"/>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411" name="Freeform 1003"/>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412" name="Freeform 1004"/>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413" name="Freeform 1005"/>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grpSp>
          <p:nvGrpSpPr>
            <p:cNvPr id="530414" name="Group 1006"/>
            <p:cNvGrpSpPr>
              <a:grpSpLocks/>
            </p:cNvGrpSpPr>
            <p:nvPr/>
          </p:nvGrpSpPr>
          <p:grpSpPr bwMode="auto">
            <a:xfrm>
              <a:off x="2747" y="2803"/>
              <a:ext cx="496" cy="530"/>
              <a:chOff x="521" y="3063"/>
              <a:chExt cx="496" cy="530"/>
            </a:xfrm>
          </p:grpSpPr>
          <p:grpSp>
            <p:nvGrpSpPr>
              <p:cNvPr id="530415" name="Group 1007"/>
              <p:cNvGrpSpPr>
                <a:grpSpLocks/>
              </p:cNvGrpSpPr>
              <p:nvPr/>
            </p:nvGrpSpPr>
            <p:grpSpPr bwMode="auto">
              <a:xfrm>
                <a:off x="537" y="3443"/>
                <a:ext cx="176" cy="150"/>
                <a:chOff x="4765" y="1531"/>
                <a:chExt cx="312" cy="261"/>
              </a:xfrm>
            </p:grpSpPr>
            <p:sp>
              <p:nvSpPr>
                <p:cNvPr id="530416" name="AutoShape 1008"/>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417" name="Freeform 1009"/>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418" name="Freeform 1010"/>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419" name="Freeform 1011"/>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420" name="Freeform 1012"/>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421" name="Freeform 1013"/>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422" name="Freeform 1014"/>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423" name="Freeform 1015"/>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424" name="Freeform 1016"/>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425" name="Freeform 1017"/>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426" name="Freeform 1018"/>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427" name="Freeform 1019"/>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428" name="Freeform 1020"/>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429" name="Freeform 1021"/>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430" name="Freeform 1022"/>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431" name="Freeform 1023"/>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432" name="Freeform 0"/>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433" name="Freeform 1"/>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434" name="Freeform 2"/>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435" name="Freeform 3"/>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436" name="Freeform 4"/>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437" name="Freeform 5"/>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438" name="Freeform 6"/>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439" name="Freeform 7"/>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440" name="Freeform 8"/>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441" name="Freeform 9"/>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442" name="Freeform 10"/>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443" name="Freeform 11"/>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444" name="Freeform 12"/>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445" name="Rectangle 13"/>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446" name="Freeform 14"/>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447" name="Freeform 15"/>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448" name="Freeform 16"/>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449" name="Freeform 17"/>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450" name="Freeform 18"/>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451" name="Freeform 19"/>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452" name="Freeform 20"/>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453" name="Freeform 21"/>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454" name="Freeform 22"/>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455" name="Group 23"/>
              <p:cNvGrpSpPr>
                <a:grpSpLocks/>
              </p:cNvGrpSpPr>
              <p:nvPr/>
            </p:nvGrpSpPr>
            <p:grpSpPr bwMode="auto">
              <a:xfrm rot="5400000">
                <a:off x="534" y="3281"/>
                <a:ext cx="391" cy="88"/>
                <a:chOff x="1450" y="3513"/>
                <a:chExt cx="391" cy="88"/>
              </a:xfrm>
            </p:grpSpPr>
            <p:sp>
              <p:nvSpPr>
                <p:cNvPr id="530456" name="Freeform 24"/>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0457" name="Line 25"/>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30458" name="Group 26"/>
              <p:cNvGrpSpPr>
                <a:grpSpLocks/>
              </p:cNvGrpSpPr>
              <p:nvPr/>
            </p:nvGrpSpPr>
            <p:grpSpPr bwMode="auto">
              <a:xfrm>
                <a:off x="752" y="3249"/>
                <a:ext cx="265" cy="123"/>
                <a:chOff x="3600" y="219"/>
                <a:chExt cx="360" cy="175"/>
              </a:xfrm>
            </p:grpSpPr>
            <p:sp>
              <p:nvSpPr>
                <p:cNvPr id="530459" name="Oval 27"/>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0460" name="Line 2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0461" name="Line 2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462" name="Rectangle 30"/>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1400">
                    <a:latin typeface="Times New Roman" pitchFamily="18" charset="0"/>
                  </a:endParaRPr>
                </a:p>
              </p:txBody>
            </p:sp>
            <p:sp>
              <p:nvSpPr>
                <p:cNvPr id="530463" name="Oval 31"/>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0464" name="Group 32"/>
                <p:cNvGrpSpPr>
                  <a:grpSpLocks/>
                </p:cNvGrpSpPr>
                <p:nvPr/>
              </p:nvGrpSpPr>
              <p:grpSpPr bwMode="auto">
                <a:xfrm>
                  <a:off x="3686" y="244"/>
                  <a:ext cx="177" cy="66"/>
                  <a:chOff x="2848" y="848"/>
                  <a:chExt cx="140" cy="98"/>
                </a:xfrm>
              </p:grpSpPr>
              <p:sp>
                <p:nvSpPr>
                  <p:cNvPr id="530465" name="Line 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466" name="Line 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467" name="Line 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468" name="Group 36"/>
                <p:cNvGrpSpPr>
                  <a:grpSpLocks/>
                </p:cNvGrpSpPr>
                <p:nvPr/>
              </p:nvGrpSpPr>
              <p:grpSpPr bwMode="auto">
                <a:xfrm flipV="1">
                  <a:off x="3686" y="243"/>
                  <a:ext cx="177" cy="66"/>
                  <a:chOff x="2848" y="848"/>
                  <a:chExt cx="140" cy="98"/>
                </a:xfrm>
              </p:grpSpPr>
              <p:sp>
                <p:nvSpPr>
                  <p:cNvPr id="530469" name="Line 3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470" name="Line 3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471" name="Line 3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0472" name="Group 40"/>
              <p:cNvGrpSpPr>
                <a:grpSpLocks/>
              </p:cNvGrpSpPr>
              <p:nvPr/>
            </p:nvGrpSpPr>
            <p:grpSpPr bwMode="auto">
              <a:xfrm>
                <a:off x="521" y="3063"/>
                <a:ext cx="176" cy="150"/>
                <a:chOff x="4765" y="1531"/>
                <a:chExt cx="312" cy="261"/>
              </a:xfrm>
            </p:grpSpPr>
            <p:sp>
              <p:nvSpPr>
                <p:cNvPr id="530473" name="AutoShape 41"/>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474" name="Freeform 42"/>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475" name="Freeform 43"/>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476" name="Freeform 44"/>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477" name="Freeform 45"/>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478" name="Freeform 46"/>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479" name="Freeform 47"/>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480" name="Freeform 48"/>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481" name="Freeform 49"/>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482" name="Freeform 50"/>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483" name="Freeform 51"/>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484" name="Freeform 52"/>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485" name="Freeform 53"/>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486" name="Freeform 54"/>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487" name="Freeform 55"/>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488" name="Freeform 56"/>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489" name="Freeform 57"/>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490" name="Freeform 58"/>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491" name="Freeform 59"/>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492" name="Freeform 60"/>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493" name="Freeform 61"/>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494" name="Freeform 62"/>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495" name="Freeform 63"/>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496" name="Freeform 64"/>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497" name="Freeform 65"/>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498" name="Freeform 66"/>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499" name="Freeform 67"/>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500" name="Freeform 68"/>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501" name="Freeform 69"/>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502" name="Rectangle 70"/>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503" name="Freeform 71"/>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504" name="Freeform 72"/>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505" name="Freeform 73"/>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506" name="Freeform 74"/>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507" name="Freeform 75"/>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508" name="Freeform 76"/>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509" name="Freeform 77"/>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510" name="Freeform 78"/>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511" name="Freeform 79"/>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grpSp>
          <p:nvGrpSpPr>
            <p:cNvPr id="530512" name="Group 80"/>
            <p:cNvGrpSpPr>
              <a:grpSpLocks/>
            </p:cNvGrpSpPr>
            <p:nvPr/>
          </p:nvGrpSpPr>
          <p:grpSpPr bwMode="auto">
            <a:xfrm>
              <a:off x="3016" y="2359"/>
              <a:ext cx="559" cy="309"/>
              <a:chOff x="1170" y="3095"/>
              <a:chExt cx="559" cy="309"/>
            </a:xfrm>
          </p:grpSpPr>
          <p:grpSp>
            <p:nvGrpSpPr>
              <p:cNvPr id="530513" name="Group 81"/>
              <p:cNvGrpSpPr>
                <a:grpSpLocks/>
              </p:cNvGrpSpPr>
              <p:nvPr/>
            </p:nvGrpSpPr>
            <p:grpSpPr bwMode="auto">
              <a:xfrm>
                <a:off x="1170" y="3095"/>
                <a:ext cx="159" cy="146"/>
                <a:chOff x="4781" y="1833"/>
                <a:chExt cx="318" cy="262"/>
              </a:xfrm>
            </p:grpSpPr>
            <p:sp>
              <p:nvSpPr>
                <p:cNvPr id="530514" name="AutoShape 82"/>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30515" name="Freeform 83"/>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30516" name="Freeform 84"/>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30517" name="Freeform 85"/>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30518" name="Freeform 86"/>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30519" name="Freeform 87"/>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30520" name="Freeform 88"/>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30521" name="Freeform 89"/>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30522" name="Freeform 90"/>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30523" name="Freeform 91"/>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30524" name="Freeform 92"/>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30525" name="Freeform 93"/>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30526" name="Freeform 94"/>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30527" name="Freeform 95"/>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30528" name="Freeform 96"/>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30529" name="Freeform 97"/>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30530" name="Freeform 98"/>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531" name="Freeform 99"/>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532" name="Freeform 100"/>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30533" name="Freeform 101"/>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30534" name="Freeform 102"/>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30535" name="Freeform 103"/>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30536" name="Freeform 104"/>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30537" name="Freeform 105"/>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30538" name="Freeform 106"/>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30539" name="Freeform 107"/>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30540" name="Freeform 108"/>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30541" name="Freeform 109"/>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30542" name="Freeform 110"/>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30543" name="Freeform 111"/>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30544" name="Rectangle 112"/>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30545" name="Freeform 113"/>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30546" name="Freeform 114"/>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547" name="Freeform 115"/>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548" name="Freeform 116"/>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30549" name="Freeform 117"/>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30550" name="Freeform 118"/>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30551" name="Freeform 119"/>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552" name="Freeform 120"/>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553" name="Freeform 121"/>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554" name="Group 122"/>
              <p:cNvGrpSpPr>
                <a:grpSpLocks/>
              </p:cNvGrpSpPr>
              <p:nvPr/>
            </p:nvGrpSpPr>
            <p:grpSpPr bwMode="auto">
              <a:xfrm>
                <a:off x="1553" y="3099"/>
                <a:ext cx="176" cy="150"/>
                <a:chOff x="4765" y="1531"/>
                <a:chExt cx="312" cy="261"/>
              </a:xfrm>
            </p:grpSpPr>
            <p:sp>
              <p:nvSpPr>
                <p:cNvPr id="530555" name="AutoShape 123"/>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0556" name="Freeform 124"/>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0557" name="Freeform 125"/>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0558" name="Freeform 126"/>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0559" name="Freeform 127"/>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0560" name="Freeform 128"/>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0561" name="Freeform 129"/>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0562" name="Freeform 130"/>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0563" name="Freeform 131"/>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0564" name="Freeform 132"/>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0565" name="Freeform 133"/>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0566" name="Freeform 134"/>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0567" name="Freeform 135"/>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0568" name="Freeform 136"/>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0569" name="Freeform 137"/>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0570" name="Freeform 138"/>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0571" name="Freeform 139"/>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0572" name="Freeform 140"/>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0573" name="Freeform 141"/>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0574" name="Freeform 142"/>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0575" name="Freeform 143"/>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0576" name="Freeform 144"/>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0577" name="Freeform 145"/>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0578" name="Freeform 146"/>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0579" name="Freeform 147"/>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0580" name="Freeform 148"/>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0581" name="Freeform 149"/>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0582" name="Freeform 150"/>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0583" name="Freeform 151"/>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0584" name="Rectangle 152"/>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0585" name="Freeform 153"/>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0586" name="Freeform 154"/>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0587" name="Freeform 155"/>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0588" name="Freeform 156"/>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0589" name="Freeform 157"/>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0590" name="Freeform 158"/>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0591" name="Freeform 159"/>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0592" name="Freeform 160"/>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0593" name="Freeform 161"/>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0594" name="Group 162"/>
              <p:cNvGrpSpPr>
                <a:grpSpLocks/>
              </p:cNvGrpSpPr>
              <p:nvPr/>
            </p:nvGrpSpPr>
            <p:grpSpPr bwMode="auto">
              <a:xfrm rot="10800000">
                <a:off x="1234" y="3229"/>
                <a:ext cx="391" cy="88"/>
                <a:chOff x="1450" y="3513"/>
                <a:chExt cx="391" cy="88"/>
              </a:xfrm>
            </p:grpSpPr>
            <p:sp>
              <p:nvSpPr>
                <p:cNvPr id="530595" name="Freeform 163"/>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0596" name="Line 164"/>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30597" name="Group 165"/>
              <p:cNvGrpSpPr>
                <a:grpSpLocks/>
              </p:cNvGrpSpPr>
              <p:nvPr/>
            </p:nvGrpSpPr>
            <p:grpSpPr bwMode="auto">
              <a:xfrm>
                <a:off x="1305" y="3286"/>
                <a:ext cx="275" cy="118"/>
                <a:chOff x="3600" y="219"/>
                <a:chExt cx="360" cy="175"/>
              </a:xfrm>
            </p:grpSpPr>
            <p:sp>
              <p:nvSpPr>
                <p:cNvPr id="530598" name="Oval 166"/>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0599" name="Line 16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0600" name="Line 16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0601" name="Rectangle 169"/>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1400">
                    <a:latin typeface="Times New Roman" pitchFamily="18" charset="0"/>
                  </a:endParaRPr>
                </a:p>
              </p:txBody>
            </p:sp>
            <p:sp>
              <p:nvSpPr>
                <p:cNvPr id="530602" name="Oval 170"/>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0603" name="Group 171"/>
                <p:cNvGrpSpPr>
                  <a:grpSpLocks/>
                </p:cNvGrpSpPr>
                <p:nvPr/>
              </p:nvGrpSpPr>
              <p:grpSpPr bwMode="auto">
                <a:xfrm>
                  <a:off x="3686" y="244"/>
                  <a:ext cx="177" cy="66"/>
                  <a:chOff x="2848" y="848"/>
                  <a:chExt cx="140" cy="98"/>
                </a:xfrm>
              </p:grpSpPr>
              <p:sp>
                <p:nvSpPr>
                  <p:cNvPr id="530604" name="Line 17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605" name="Line 17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606" name="Line 17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0607" name="Group 175"/>
                <p:cNvGrpSpPr>
                  <a:grpSpLocks/>
                </p:cNvGrpSpPr>
                <p:nvPr/>
              </p:nvGrpSpPr>
              <p:grpSpPr bwMode="auto">
                <a:xfrm flipV="1">
                  <a:off x="3686" y="243"/>
                  <a:ext cx="177" cy="66"/>
                  <a:chOff x="2848" y="848"/>
                  <a:chExt cx="140" cy="98"/>
                </a:xfrm>
              </p:grpSpPr>
              <p:sp>
                <p:nvSpPr>
                  <p:cNvPr id="530608" name="Line 1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0609" name="Line 1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0610" name="Line 1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sp>
          <p:nvSpPr>
            <p:cNvPr id="530611" name="Text Box 179"/>
            <p:cNvSpPr txBox="1">
              <a:spLocks noChangeArrowheads="1"/>
            </p:cNvSpPr>
            <p:nvPr/>
          </p:nvSpPr>
          <p:spPr bwMode="auto">
            <a:xfrm>
              <a:off x="2792" y="3952"/>
              <a:ext cx="1433" cy="192"/>
            </a:xfrm>
            <a:prstGeom prst="rect">
              <a:avLst/>
            </a:prstGeom>
            <a:noFill/>
            <a:ln w="9525">
              <a:noFill/>
              <a:miter lim="800000"/>
              <a:headEnd/>
              <a:tailEnd/>
            </a:ln>
            <a:effectLst/>
          </p:spPr>
          <p:txBody>
            <a:bodyPr wrap="none">
              <a:spAutoFit/>
            </a:bodyPr>
            <a:lstStyle/>
            <a:p>
              <a:pPr algn="ctr"/>
              <a:r>
                <a:rPr lang="en-US" altLang="it-IT" sz="1400"/>
                <a:t>Albero basato sull’origine</a:t>
              </a:r>
            </a:p>
          </p:txBody>
        </p:sp>
        <p:sp>
          <p:nvSpPr>
            <p:cNvPr id="530612" name="Line 180"/>
            <p:cNvSpPr>
              <a:spLocks noChangeShapeType="1"/>
            </p:cNvSpPr>
            <p:nvPr/>
          </p:nvSpPr>
          <p:spPr bwMode="auto">
            <a:xfrm>
              <a:off x="3295" y="2667"/>
              <a:ext cx="484" cy="228"/>
            </a:xfrm>
            <a:prstGeom prst="line">
              <a:avLst/>
            </a:prstGeom>
            <a:noFill/>
            <a:ln w="38100">
              <a:solidFill>
                <a:schemeClr val="accent2"/>
              </a:solidFill>
              <a:round/>
              <a:headEnd/>
              <a:tailEnd type="triangle" w="med" len="med"/>
            </a:ln>
            <a:effectLst/>
          </p:spPr>
          <p:txBody>
            <a:bodyPr wrap="none"/>
            <a:lstStyle/>
            <a:p>
              <a:endParaRPr lang="it-IT"/>
            </a:p>
          </p:txBody>
        </p:sp>
        <p:sp>
          <p:nvSpPr>
            <p:cNvPr id="530613" name="Line 181"/>
            <p:cNvSpPr>
              <a:spLocks noChangeShapeType="1"/>
            </p:cNvSpPr>
            <p:nvPr/>
          </p:nvSpPr>
          <p:spPr bwMode="auto">
            <a:xfrm>
              <a:off x="3123" y="3115"/>
              <a:ext cx="292" cy="372"/>
            </a:xfrm>
            <a:prstGeom prst="line">
              <a:avLst/>
            </a:prstGeom>
            <a:noFill/>
            <a:ln w="38100">
              <a:solidFill>
                <a:schemeClr val="accent2"/>
              </a:solidFill>
              <a:round/>
              <a:headEnd/>
              <a:tailEnd type="triangle" w="med" len="med"/>
            </a:ln>
            <a:effectLst/>
          </p:spPr>
          <p:txBody>
            <a:bodyPr wrap="none"/>
            <a:lstStyle/>
            <a:p>
              <a:endParaRPr lang="it-IT"/>
            </a:p>
          </p:txBody>
        </p:sp>
        <p:sp>
          <p:nvSpPr>
            <p:cNvPr id="530614" name="Line 182"/>
            <p:cNvSpPr>
              <a:spLocks noChangeShapeType="1"/>
            </p:cNvSpPr>
            <p:nvPr/>
          </p:nvSpPr>
          <p:spPr bwMode="auto">
            <a:xfrm flipH="1">
              <a:off x="3227" y="2935"/>
              <a:ext cx="584" cy="152"/>
            </a:xfrm>
            <a:prstGeom prst="line">
              <a:avLst/>
            </a:prstGeom>
            <a:noFill/>
            <a:ln w="38100">
              <a:solidFill>
                <a:schemeClr val="accent1"/>
              </a:solidFill>
              <a:round/>
              <a:headEnd/>
              <a:tailEnd/>
            </a:ln>
            <a:effectLst/>
          </p:spPr>
          <p:txBody>
            <a:bodyPr wrap="none"/>
            <a:lstStyle/>
            <a:p>
              <a:endParaRPr lang="it-IT"/>
            </a:p>
          </p:txBody>
        </p:sp>
        <p:sp>
          <p:nvSpPr>
            <p:cNvPr id="530615" name="Line 183"/>
            <p:cNvSpPr>
              <a:spLocks noChangeShapeType="1"/>
            </p:cNvSpPr>
            <p:nvPr/>
          </p:nvSpPr>
          <p:spPr bwMode="auto">
            <a:xfrm flipH="1">
              <a:off x="3079" y="3083"/>
              <a:ext cx="152" cy="336"/>
            </a:xfrm>
            <a:prstGeom prst="line">
              <a:avLst/>
            </a:prstGeom>
            <a:noFill/>
            <a:ln w="38100">
              <a:solidFill>
                <a:schemeClr val="accent1"/>
              </a:solidFill>
              <a:round/>
              <a:headEnd/>
              <a:tailEnd type="triangle" w="med" len="med"/>
            </a:ln>
            <a:effectLst/>
          </p:spPr>
          <p:txBody>
            <a:bodyPr wrap="none"/>
            <a:lstStyle/>
            <a:p>
              <a:endParaRPr lang="it-IT"/>
            </a:p>
          </p:txBody>
        </p:sp>
        <p:sp>
          <p:nvSpPr>
            <p:cNvPr id="530616" name="Line 184"/>
            <p:cNvSpPr>
              <a:spLocks noChangeShapeType="1"/>
            </p:cNvSpPr>
            <p:nvPr/>
          </p:nvSpPr>
          <p:spPr bwMode="auto">
            <a:xfrm>
              <a:off x="3227" y="3083"/>
              <a:ext cx="232" cy="288"/>
            </a:xfrm>
            <a:prstGeom prst="line">
              <a:avLst/>
            </a:prstGeom>
            <a:noFill/>
            <a:ln w="38100">
              <a:solidFill>
                <a:schemeClr val="accent1"/>
              </a:solidFill>
              <a:round/>
              <a:headEnd/>
              <a:tailEnd type="triangle" w="med" len="med"/>
            </a:ln>
            <a:effectLst/>
          </p:spPr>
          <p:txBody>
            <a:bodyPr wrap="none"/>
            <a:lstStyle/>
            <a:p>
              <a:endParaRPr lang="it-IT"/>
            </a:p>
          </p:txBody>
        </p:sp>
        <p:sp>
          <p:nvSpPr>
            <p:cNvPr id="530617" name="Line 185"/>
            <p:cNvSpPr>
              <a:spLocks noChangeShapeType="1"/>
            </p:cNvSpPr>
            <p:nvPr/>
          </p:nvSpPr>
          <p:spPr bwMode="auto">
            <a:xfrm flipV="1">
              <a:off x="3231" y="2807"/>
              <a:ext cx="112" cy="276"/>
            </a:xfrm>
            <a:prstGeom prst="line">
              <a:avLst/>
            </a:prstGeom>
            <a:noFill/>
            <a:ln w="38100">
              <a:solidFill>
                <a:schemeClr val="accent1"/>
              </a:solidFill>
              <a:round/>
              <a:headEnd/>
              <a:tailEnd type="triangle" w="med" len="med"/>
            </a:ln>
            <a:effectLst/>
          </p:spPr>
          <p:txBody>
            <a:bodyPr wrap="none"/>
            <a:lstStyle/>
            <a:p>
              <a:endParaRPr lang="it-IT"/>
            </a:p>
          </p:txBody>
        </p:sp>
        <p:sp>
          <p:nvSpPr>
            <p:cNvPr id="530618" name="Oval 186"/>
            <p:cNvSpPr>
              <a:spLocks noChangeArrowheads="1"/>
            </p:cNvSpPr>
            <p:nvPr/>
          </p:nvSpPr>
          <p:spPr bwMode="auto">
            <a:xfrm>
              <a:off x="3737" y="2911"/>
              <a:ext cx="78" cy="66"/>
            </a:xfrm>
            <a:prstGeom prst="ellipse">
              <a:avLst/>
            </a:prstGeom>
            <a:solidFill>
              <a:schemeClr val="accent1"/>
            </a:solidFill>
            <a:ln w="9525">
              <a:solidFill>
                <a:schemeClr val="accent1"/>
              </a:solidFill>
              <a:round/>
              <a:headEnd/>
              <a:tailEnd/>
            </a:ln>
            <a:effectLst/>
          </p:spPr>
          <p:txBody>
            <a:bodyPr wrap="none" anchor="ctr"/>
            <a:lstStyle/>
            <a:p>
              <a:endParaRPr lang="it-IT"/>
            </a:p>
          </p:txBody>
        </p:sp>
        <p:sp>
          <p:nvSpPr>
            <p:cNvPr id="530619" name="Oval 187"/>
            <p:cNvSpPr>
              <a:spLocks noChangeArrowheads="1"/>
            </p:cNvSpPr>
            <p:nvPr/>
          </p:nvSpPr>
          <p:spPr bwMode="auto">
            <a:xfrm>
              <a:off x="3269" y="2641"/>
              <a:ext cx="78" cy="66"/>
            </a:xfrm>
            <a:prstGeom prst="ellipse">
              <a:avLst/>
            </a:prstGeom>
            <a:solidFill>
              <a:schemeClr val="accent2"/>
            </a:solidFill>
            <a:ln w="9525">
              <a:solidFill>
                <a:schemeClr val="accent2"/>
              </a:solidFill>
              <a:round/>
              <a:headEnd/>
              <a:tailEnd/>
            </a:ln>
            <a:effectLst/>
          </p:spPr>
          <p:txBody>
            <a:bodyPr wrap="none" anchor="ctr"/>
            <a:lstStyle/>
            <a:p>
              <a:endParaRPr lang="it-IT"/>
            </a:p>
          </p:txBody>
        </p:sp>
      </p:gr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7F870EF3-33EE-4263-8A23-593811C86977}" type="slidenum">
              <a:rPr lang="en-US" altLang="it-IT"/>
              <a:pPr/>
              <a:t>129</a:t>
            </a:fld>
            <a:endParaRPr lang="en-US" altLang="it-IT"/>
          </a:p>
        </p:txBody>
      </p:sp>
      <p:sp>
        <p:nvSpPr>
          <p:cNvPr id="532482" name="Rectangle 2"/>
          <p:cNvSpPr>
            <a:spLocks noGrp="1" noChangeArrowheads="1"/>
          </p:cNvSpPr>
          <p:nvPr>
            <p:ph type="title"/>
          </p:nvPr>
        </p:nvSpPr>
        <p:spPr>
          <a:xfrm>
            <a:off x="533400" y="609600"/>
            <a:ext cx="8229600" cy="685800"/>
          </a:xfrm>
          <a:noFill/>
          <a:ln/>
        </p:spPr>
        <p:txBody>
          <a:bodyPr lIns="92075" tIns="46038" rIns="92075" bIns="46038"/>
          <a:lstStyle/>
          <a:p>
            <a:r>
              <a:rPr lang="it-IT" sz="3600"/>
              <a:t>Approcci per determinare l’albero d’instradamento multicast</a:t>
            </a:r>
            <a:endParaRPr lang="en-US" sz="3600"/>
          </a:p>
        </p:txBody>
      </p:sp>
      <p:sp>
        <p:nvSpPr>
          <p:cNvPr id="532483" name="Rectangle 3"/>
          <p:cNvSpPr>
            <a:spLocks noGrp="1" noChangeArrowheads="1"/>
          </p:cNvSpPr>
          <p:nvPr>
            <p:ph type="body" idx="1"/>
          </p:nvPr>
        </p:nvSpPr>
        <p:spPr>
          <a:xfrm>
            <a:off x="533400" y="1600200"/>
            <a:ext cx="7772400" cy="3048000"/>
          </a:xfrm>
          <a:noFill/>
          <a:ln/>
        </p:spPr>
        <p:txBody>
          <a:bodyPr lIns="92075" tIns="46038" rIns="92075" bIns="46038"/>
          <a:lstStyle/>
          <a:p>
            <a:pPr>
              <a:lnSpc>
                <a:spcPct val="90000"/>
              </a:lnSpc>
              <a:buFont typeface="ZapfDingbats" pitchFamily="82" charset="2"/>
              <a:buNone/>
            </a:pPr>
            <a:r>
              <a:rPr lang="it-IT" sz="2400" dirty="0"/>
              <a:t>Due approcci:</a:t>
            </a:r>
          </a:p>
          <a:p>
            <a:pPr>
              <a:lnSpc>
                <a:spcPct val="90000"/>
              </a:lnSpc>
              <a:buFont typeface="Wingdings" pitchFamily="2" charset="2"/>
              <a:buChar char="r"/>
            </a:pPr>
            <a:r>
              <a:rPr lang="it-IT" sz="2400" dirty="0">
                <a:solidFill>
                  <a:srgbClr val="FF0000"/>
                </a:solidFill>
              </a:rPr>
              <a:t>Albero basato sull’origine:</a:t>
            </a:r>
            <a:r>
              <a:rPr lang="it-IT" sz="2400" dirty="0"/>
              <a:t> un albero per ciascuna origine.</a:t>
            </a:r>
          </a:p>
          <a:p>
            <a:pPr lvl="1">
              <a:lnSpc>
                <a:spcPct val="90000"/>
              </a:lnSpc>
              <a:buFont typeface="Wingdings" pitchFamily="2" charset="2"/>
              <a:buChar char="m"/>
            </a:pPr>
            <a:r>
              <a:rPr lang="it-IT" sz="2000" dirty="0"/>
              <a:t>albero </a:t>
            </a:r>
            <a:r>
              <a:rPr lang="it-IT" sz="2000" dirty="0" err="1"/>
              <a:t>shortest</a:t>
            </a:r>
            <a:r>
              <a:rPr lang="it-IT" sz="2000" dirty="0"/>
              <a:t> </a:t>
            </a:r>
            <a:r>
              <a:rPr lang="it-IT" sz="2000" dirty="0" err="1"/>
              <a:t>path</a:t>
            </a:r>
            <a:endParaRPr lang="it-IT" sz="2000" dirty="0"/>
          </a:p>
          <a:p>
            <a:pPr lvl="1">
              <a:lnSpc>
                <a:spcPct val="90000"/>
              </a:lnSpc>
              <a:buFont typeface="Wingdings" pitchFamily="2" charset="2"/>
              <a:buChar char="m"/>
            </a:pPr>
            <a:r>
              <a:rPr lang="it-IT" sz="2000" dirty="0"/>
              <a:t>inoltro su percorso inverso (RPF) </a:t>
            </a:r>
          </a:p>
          <a:p>
            <a:pPr>
              <a:lnSpc>
                <a:spcPct val="90000"/>
              </a:lnSpc>
              <a:buFont typeface="Wingdings" pitchFamily="2" charset="2"/>
              <a:buChar char="r"/>
            </a:pPr>
            <a:r>
              <a:rPr lang="it-IT" sz="2400" dirty="0">
                <a:solidFill>
                  <a:srgbClr val="FF0000"/>
                </a:solidFill>
              </a:rPr>
              <a:t>Albero condiviso dal gruppo:</a:t>
            </a:r>
            <a:r>
              <a:rPr lang="it-IT" sz="2400" dirty="0"/>
              <a:t> il gruppo usa un albero:</a:t>
            </a:r>
          </a:p>
          <a:p>
            <a:pPr lvl="1">
              <a:lnSpc>
                <a:spcPct val="90000"/>
              </a:lnSpc>
              <a:buFont typeface="Wingdings" pitchFamily="2" charset="2"/>
              <a:buChar char="m"/>
            </a:pPr>
            <a:r>
              <a:rPr lang="it-IT" sz="2000" dirty="0"/>
              <a:t>minimal </a:t>
            </a:r>
            <a:r>
              <a:rPr lang="it-IT" sz="2000" dirty="0" err="1"/>
              <a:t>spanning</a:t>
            </a:r>
            <a:r>
              <a:rPr lang="it-IT" sz="2000" dirty="0"/>
              <a:t> (Steiner) </a:t>
            </a:r>
          </a:p>
          <a:p>
            <a:pPr lvl="1">
              <a:lnSpc>
                <a:spcPct val="90000"/>
              </a:lnSpc>
              <a:buFont typeface="Wingdings" pitchFamily="2" charset="2"/>
              <a:buChar char="m"/>
            </a:pPr>
            <a:r>
              <a:rPr lang="it-IT" sz="2000" dirty="0"/>
              <a:t>basato su un nodo centrale</a:t>
            </a:r>
          </a:p>
        </p:txBody>
      </p:sp>
      <p:sp>
        <p:nvSpPr>
          <p:cNvPr id="532484" name="Rectangle 4"/>
          <p:cNvSpPr>
            <a:spLocks noChangeArrowheads="1"/>
          </p:cNvSpPr>
          <p:nvPr/>
        </p:nvSpPr>
        <p:spPr bwMode="auto">
          <a:xfrm>
            <a:off x="533400" y="5591175"/>
            <a:ext cx="7594600" cy="915988"/>
          </a:xfrm>
          <a:prstGeom prst="rect">
            <a:avLst/>
          </a:prstGeom>
          <a:noFill/>
          <a:ln w="9525">
            <a:noFill/>
            <a:miter lim="800000"/>
            <a:headEnd/>
            <a:tailEnd/>
          </a:ln>
          <a:effectLst/>
        </p:spPr>
        <p:txBody>
          <a:bodyPr lIns="92075" tIns="46038" rIns="92075" bIns="46038"/>
          <a:lstStyle/>
          <a:p>
            <a:pPr marL="342900" indent="-342900">
              <a:spcBef>
                <a:spcPct val="20000"/>
              </a:spcBef>
            </a:pPr>
            <a:r>
              <a:rPr lang="en-US" altLang="it-IT" sz="2400"/>
              <a:t>… </a:t>
            </a:r>
            <a:r>
              <a:rPr lang="it-IT" sz="2400"/>
              <a:t>diamo prima un’occhiata agli approcci, e poi agli specifici protocolli che adottano questi approcci.</a:t>
            </a:r>
            <a:endParaRPr lang="en-US" sz="2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71E408A2-A274-4A65-8C9E-0C72EADCC8C9}" type="slidenum">
              <a:rPr lang="en-US" altLang="it-IT"/>
              <a:pPr/>
              <a:t>13</a:t>
            </a:fld>
            <a:endParaRPr lang="en-US" altLang="it-IT"/>
          </a:p>
        </p:txBody>
      </p:sp>
      <p:sp>
        <p:nvSpPr>
          <p:cNvPr id="445442" name="Rectangle 2"/>
          <p:cNvSpPr>
            <a:spLocks noGrp="1" noChangeArrowheads="1"/>
          </p:cNvSpPr>
          <p:nvPr>
            <p:ph type="title"/>
          </p:nvPr>
        </p:nvSpPr>
        <p:spPr/>
        <p:txBody>
          <a:bodyPr/>
          <a:lstStyle/>
          <a:p>
            <a:r>
              <a:rPr lang="en-US" altLang="it-IT"/>
              <a:t>Implementazioni </a:t>
            </a:r>
          </a:p>
        </p:txBody>
      </p:sp>
      <p:sp>
        <p:nvSpPr>
          <p:cNvPr id="445443" name="Rectangle 3"/>
          <p:cNvSpPr>
            <a:spLocks noGrp="1" noChangeArrowheads="1"/>
          </p:cNvSpPr>
          <p:nvPr>
            <p:ph type="body" idx="1"/>
          </p:nvPr>
        </p:nvSpPr>
        <p:spPr>
          <a:xfrm>
            <a:off x="533400" y="1600200"/>
            <a:ext cx="7805738" cy="4699000"/>
          </a:xfrm>
        </p:spPr>
        <p:txBody>
          <a:bodyPr/>
          <a:lstStyle/>
          <a:p>
            <a:pPr marL="533400" indent="-533400">
              <a:buFont typeface="ZapfDingbats" pitchFamily="82" charset="2"/>
              <a:buNone/>
            </a:pPr>
            <a:r>
              <a:rPr lang="it-IT" dirty="0"/>
              <a:t>Un circuito virtuale consiste in:</a:t>
            </a:r>
          </a:p>
          <a:p>
            <a:pPr marL="914400" lvl="1" indent="-457200">
              <a:buFont typeface="Wingdings" pitchFamily="2" charset="2"/>
              <a:buAutoNum type="arabicPeriod"/>
            </a:pPr>
            <a:r>
              <a:rPr lang="it-IT" dirty="0">
                <a:solidFill>
                  <a:srgbClr val="FF0000"/>
                </a:solidFill>
              </a:rPr>
              <a:t>un percorso tra gli </a:t>
            </a:r>
            <a:r>
              <a:rPr lang="it-IT" dirty="0" err="1">
                <a:solidFill>
                  <a:srgbClr val="FF0000"/>
                </a:solidFill>
              </a:rPr>
              <a:t>host</a:t>
            </a:r>
            <a:r>
              <a:rPr lang="it-IT" dirty="0">
                <a:solidFill>
                  <a:srgbClr val="FF0000"/>
                </a:solidFill>
              </a:rPr>
              <a:t> origine e destinazione </a:t>
            </a:r>
          </a:p>
          <a:p>
            <a:pPr marL="914400" lvl="1" indent="-457200">
              <a:buFont typeface="Wingdings" pitchFamily="2" charset="2"/>
              <a:buAutoNum type="arabicPeriod"/>
            </a:pPr>
            <a:r>
              <a:rPr lang="it-IT" dirty="0">
                <a:solidFill>
                  <a:srgbClr val="FF0000"/>
                </a:solidFill>
              </a:rPr>
              <a:t>numeri VC, uno per ciascun collegamento</a:t>
            </a:r>
          </a:p>
          <a:p>
            <a:pPr marL="914400" lvl="1" indent="-457200">
              <a:buFont typeface="Wingdings" pitchFamily="2" charset="2"/>
              <a:buAutoNum type="arabicPeriod"/>
            </a:pPr>
            <a:r>
              <a:rPr lang="it-IT" dirty="0">
                <a:solidFill>
                  <a:srgbClr val="FF0000"/>
                </a:solidFill>
              </a:rPr>
              <a:t>righe nella tabella d’inoltro in ciascun router.</a:t>
            </a:r>
          </a:p>
          <a:p>
            <a:pPr marL="533400" indent="-533400">
              <a:buFont typeface="Wingdings" pitchFamily="2" charset="2"/>
              <a:buChar char="r"/>
            </a:pPr>
            <a:r>
              <a:rPr lang="it-IT" dirty="0"/>
              <a:t>Il pacchetto di un circuito virtuale ha un numero VC nella propria intestazione.</a:t>
            </a:r>
            <a:endParaRPr lang="it-IT" dirty="0">
              <a:solidFill>
                <a:srgbClr val="FF0000"/>
              </a:solidFill>
            </a:endParaRPr>
          </a:p>
          <a:p>
            <a:pPr marL="533400" indent="-533400">
              <a:buFont typeface="Wingdings" pitchFamily="2" charset="2"/>
              <a:buChar char="r"/>
            </a:pPr>
            <a:r>
              <a:rPr lang="it-IT" dirty="0"/>
              <a:t>Il numero VC del pacchetto cambia su tutti i collegamenti lungo un percorso.</a:t>
            </a:r>
          </a:p>
          <a:p>
            <a:pPr marL="914400" lvl="1" indent="-457200">
              <a:buFont typeface="Wingdings" pitchFamily="2" charset="2"/>
              <a:buChar char="m"/>
            </a:pPr>
            <a:r>
              <a:rPr lang="it-IT" dirty="0"/>
              <a:t>Un nuovo numero VC viene rilevato dalla tabella d’inoltro. </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egnaposto numero diapositiva 5"/>
          <p:cNvSpPr>
            <a:spLocks noGrp="1"/>
          </p:cNvSpPr>
          <p:nvPr>
            <p:ph type="sldNum" sz="quarter" idx="12"/>
          </p:nvPr>
        </p:nvSpPr>
        <p:spPr/>
        <p:txBody>
          <a:bodyPr/>
          <a:lstStyle/>
          <a:p>
            <a:r>
              <a:rPr lang="en-US" altLang="it-IT"/>
              <a:t>4-</a:t>
            </a:r>
            <a:fld id="{ED38CD78-14F9-4B51-8D00-97B868698190}" type="slidenum">
              <a:rPr lang="en-US" altLang="it-IT"/>
              <a:pPr/>
              <a:t>130</a:t>
            </a:fld>
            <a:endParaRPr lang="en-US" altLang="it-IT"/>
          </a:p>
        </p:txBody>
      </p:sp>
      <p:sp>
        <p:nvSpPr>
          <p:cNvPr id="534530" name="Line 2"/>
          <p:cNvSpPr>
            <a:spLocks noChangeShapeType="1"/>
          </p:cNvSpPr>
          <p:nvPr/>
        </p:nvSpPr>
        <p:spPr bwMode="auto">
          <a:xfrm>
            <a:off x="3963988" y="5087938"/>
            <a:ext cx="401637" cy="690562"/>
          </a:xfrm>
          <a:prstGeom prst="line">
            <a:avLst/>
          </a:prstGeom>
          <a:noFill/>
          <a:ln w="57150">
            <a:solidFill>
              <a:srgbClr val="FF0000"/>
            </a:solidFill>
            <a:round/>
            <a:headEnd/>
            <a:tailEnd/>
          </a:ln>
          <a:effectLst/>
        </p:spPr>
        <p:txBody>
          <a:bodyPr wrap="none"/>
          <a:lstStyle/>
          <a:p>
            <a:endParaRPr lang="it-IT"/>
          </a:p>
        </p:txBody>
      </p:sp>
      <p:sp>
        <p:nvSpPr>
          <p:cNvPr id="534531" name="Rectangle 3"/>
          <p:cNvSpPr>
            <a:spLocks noGrp="1" noChangeArrowheads="1"/>
          </p:cNvSpPr>
          <p:nvPr>
            <p:ph type="title"/>
          </p:nvPr>
        </p:nvSpPr>
        <p:spPr>
          <a:noFill/>
          <a:ln/>
        </p:spPr>
        <p:txBody>
          <a:bodyPr lIns="92075" tIns="46038" rIns="92075" bIns="46038"/>
          <a:lstStyle/>
          <a:p>
            <a:r>
              <a:rPr lang="en-US" altLang="it-IT"/>
              <a:t>Shortest Path Tree</a:t>
            </a:r>
          </a:p>
        </p:txBody>
      </p:sp>
      <p:sp>
        <p:nvSpPr>
          <p:cNvPr id="534532" name="Rectangle 4"/>
          <p:cNvSpPr>
            <a:spLocks noGrp="1" noChangeArrowheads="1"/>
          </p:cNvSpPr>
          <p:nvPr>
            <p:ph type="body" idx="1"/>
          </p:nvPr>
        </p:nvSpPr>
        <p:spPr>
          <a:xfrm>
            <a:off x="533400" y="1524000"/>
            <a:ext cx="7924800" cy="1447800"/>
          </a:xfrm>
          <a:noFill/>
          <a:ln/>
        </p:spPr>
        <p:txBody>
          <a:bodyPr lIns="92075" tIns="46038" rIns="92075" bIns="46038"/>
          <a:lstStyle/>
          <a:p>
            <a:pPr>
              <a:lnSpc>
                <a:spcPct val="90000"/>
              </a:lnSpc>
              <a:buFont typeface="Wingdings" pitchFamily="2" charset="2"/>
              <a:buChar char="r"/>
            </a:pPr>
            <a:r>
              <a:rPr lang="it-IT" sz="2400"/>
              <a:t>Albero di inoltro multicasting, costruisce l’albero con il percorso più breve dall’origine a tutti i destinatari.</a:t>
            </a:r>
          </a:p>
          <a:p>
            <a:pPr lvl="1">
              <a:lnSpc>
                <a:spcPct val="90000"/>
              </a:lnSpc>
              <a:buFont typeface="Wingdings" pitchFamily="2" charset="2"/>
              <a:buChar char="m"/>
            </a:pPr>
            <a:r>
              <a:rPr lang="it-IT" sz="2000"/>
              <a:t>Algoritmo di Dijkstra</a:t>
            </a:r>
            <a:endParaRPr lang="en-US" sz="2000"/>
          </a:p>
        </p:txBody>
      </p:sp>
      <p:sp>
        <p:nvSpPr>
          <p:cNvPr id="534533" name="Line 5"/>
          <p:cNvSpPr>
            <a:spLocks noChangeShapeType="1"/>
          </p:cNvSpPr>
          <p:nvPr/>
        </p:nvSpPr>
        <p:spPr bwMode="auto">
          <a:xfrm flipV="1">
            <a:off x="2562225" y="4232275"/>
            <a:ext cx="1365250" cy="347663"/>
          </a:xfrm>
          <a:prstGeom prst="line">
            <a:avLst/>
          </a:prstGeom>
          <a:noFill/>
          <a:ln w="19050">
            <a:solidFill>
              <a:schemeClr val="tx1"/>
            </a:solidFill>
            <a:round/>
            <a:headEnd/>
            <a:tailEnd/>
          </a:ln>
          <a:effectLst/>
        </p:spPr>
        <p:txBody>
          <a:bodyPr wrap="none"/>
          <a:lstStyle/>
          <a:p>
            <a:endParaRPr lang="it-IT"/>
          </a:p>
        </p:txBody>
      </p:sp>
      <p:sp>
        <p:nvSpPr>
          <p:cNvPr id="534534" name="Line 6"/>
          <p:cNvSpPr>
            <a:spLocks noChangeShapeType="1"/>
          </p:cNvSpPr>
          <p:nvPr/>
        </p:nvSpPr>
        <p:spPr bwMode="auto">
          <a:xfrm>
            <a:off x="2297113" y="4549775"/>
            <a:ext cx="852487" cy="974725"/>
          </a:xfrm>
          <a:prstGeom prst="line">
            <a:avLst/>
          </a:prstGeom>
          <a:noFill/>
          <a:ln w="57150">
            <a:solidFill>
              <a:srgbClr val="FF0000"/>
            </a:solidFill>
            <a:round/>
            <a:headEnd/>
            <a:tailEnd/>
          </a:ln>
          <a:effectLst/>
        </p:spPr>
        <p:txBody>
          <a:bodyPr wrap="none"/>
          <a:lstStyle/>
          <a:p>
            <a:endParaRPr lang="it-IT"/>
          </a:p>
        </p:txBody>
      </p:sp>
      <p:sp>
        <p:nvSpPr>
          <p:cNvPr id="534535" name="Line 7"/>
          <p:cNvSpPr>
            <a:spLocks noChangeShapeType="1"/>
          </p:cNvSpPr>
          <p:nvPr/>
        </p:nvSpPr>
        <p:spPr bwMode="auto">
          <a:xfrm>
            <a:off x="2884488" y="3794125"/>
            <a:ext cx="993775" cy="446088"/>
          </a:xfrm>
          <a:prstGeom prst="line">
            <a:avLst/>
          </a:prstGeom>
          <a:noFill/>
          <a:ln w="57150">
            <a:solidFill>
              <a:srgbClr val="FF0000"/>
            </a:solidFill>
            <a:round/>
            <a:headEnd/>
            <a:tailEnd/>
          </a:ln>
          <a:effectLst/>
        </p:spPr>
        <p:txBody>
          <a:bodyPr wrap="none"/>
          <a:lstStyle/>
          <a:p>
            <a:endParaRPr lang="it-IT"/>
          </a:p>
        </p:txBody>
      </p:sp>
      <p:sp>
        <p:nvSpPr>
          <p:cNvPr id="534536" name="Line 8"/>
          <p:cNvSpPr>
            <a:spLocks noChangeShapeType="1"/>
          </p:cNvSpPr>
          <p:nvPr/>
        </p:nvSpPr>
        <p:spPr bwMode="auto">
          <a:xfrm flipV="1">
            <a:off x="3414713" y="5116513"/>
            <a:ext cx="538162" cy="468312"/>
          </a:xfrm>
          <a:prstGeom prst="line">
            <a:avLst/>
          </a:prstGeom>
          <a:noFill/>
          <a:ln w="19050">
            <a:solidFill>
              <a:schemeClr val="tx1"/>
            </a:solidFill>
            <a:round/>
            <a:headEnd/>
            <a:tailEnd/>
          </a:ln>
          <a:effectLst/>
        </p:spPr>
        <p:txBody>
          <a:bodyPr wrap="none"/>
          <a:lstStyle/>
          <a:p>
            <a:endParaRPr lang="it-IT"/>
          </a:p>
        </p:txBody>
      </p:sp>
      <p:sp>
        <p:nvSpPr>
          <p:cNvPr id="534537" name="Line 9"/>
          <p:cNvSpPr>
            <a:spLocks noChangeShapeType="1"/>
          </p:cNvSpPr>
          <p:nvPr/>
        </p:nvSpPr>
        <p:spPr bwMode="auto">
          <a:xfrm>
            <a:off x="3937000" y="4338638"/>
            <a:ext cx="0" cy="717550"/>
          </a:xfrm>
          <a:prstGeom prst="line">
            <a:avLst/>
          </a:prstGeom>
          <a:noFill/>
          <a:ln w="57150">
            <a:solidFill>
              <a:srgbClr val="FF0000"/>
            </a:solidFill>
            <a:round/>
            <a:headEnd/>
            <a:tailEnd/>
          </a:ln>
          <a:effectLst/>
        </p:spPr>
        <p:txBody>
          <a:bodyPr wrap="none"/>
          <a:lstStyle/>
          <a:p>
            <a:endParaRPr lang="it-IT"/>
          </a:p>
        </p:txBody>
      </p:sp>
      <p:sp>
        <p:nvSpPr>
          <p:cNvPr id="534538" name="Line 10"/>
          <p:cNvSpPr>
            <a:spLocks noChangeShapeType="1"/>
          </p:cNvSpPr>
          <p:nvPr/>
        </p:nvSpPr>
        <p:spPr bwMode="auto">
          <a:xfrm>
            <a:off x="1974850" y="5578475"/>
            <a:ext cx="1025525" cy="0"/>
          </a:xfrm>
          <a:prstGeom prst="line">
            <a:avLst/>
          </a:prstGeom>
          <a:noFill/>
          <a:ln w="19050">
            <a:solidFill>
              <a:schemeClr val="tx1"/>
            </a:solidFill>
            <a:round/>
            <a:headEnd/>
            <a:tailEnd/>
          </a:ln>
          <a:effectLst/>
        </p:spPr>
        <p:txBody>
          <a:bodyPr wrap="none"/>
          <a:lstStyle/>
          <a:p>
            <a:endParaRPr lang="it-IT"/>
          </a:p>
        </p:txBody>
      </p:sp>
      <p:sp>
        <p:nvSpPr>
          <p:cNvPr id="534539" name="Line 11"/>
          <p:cNvSpPr>
            <a:spLocks noChangeShapeType="1"/>
          </p:cNvSpPr>
          <p:nvPr/>
        </p:nvSpPr>
        <p:spPr bwMode="auto">
          <a:xfrm flipH="1">
            <a:off x="1841500" y="4656138"/>
            <a:ext cx="373063" cy="846137"/>
          </a:xfrm>
          <a:prstGeom prst="line">
            <a:avLst/>
          </a:prstGeom>
          <a:noFill/>
          <a:ln w="57150">
            <a:solidFill>
              <a:srgbClr val="FF0000"/>
            </a:solidFill>
            <a:round/>
            <a:headEnd/>
            <a:tailEnd/>
          </a:ln>
          <a:effectLst/>
        </p:spPr>
        <p:txBody>
          <a:bodyPr wrap="none"/>
          <a:lstStyle/>
          <a:p>
            <a:endParaRPr lang="it-IT"/>
          </a:p>
        </p:txBody>
      </p:sp>
      <p:sp>
        <p:nvSpPr>
          <p:cNvPr id="534540" name="Line 12"/>
          <p:cNvSpPr>
            <a:spLocks noChangeShapeType="1"/>
          </p:cNvSpPr>
          <p:nvPr/>
        </p:nvSpPr>
        <p:spPr bwMode="auto">
          <a:xfrm flipH="1">
            <a:off x="2289175" y="3808413"/>
            <a:ext cx="347663" cy="749300"/>
          </a:xfrm>
          <a:prstGeom prst="line">
            <a:avLst/>
          </a:prstGeom>
          <a:noFill/>
          <a:ln w="57150">
            <a:solidFill>
              <a:srgbClr val="FF0000"/>
            </a:solidFill>
            <a:round/>
            <a:headEnd/>
            <a:tailEnd/>
          </a:ln>
          <a:effectLst/>
        </p:spPr>
        <p:txBody>
          <a:bodyPr wrap="none"/>
          <a:lstStyle/>
          <a:p>
            <a:endParaRPr lang="it-IT"/>
          </a:p>
        </p:txBody>
      </p:sp>
      <p:grpSp>
        <p:nvGrpSpPr>
          <p:cNvPr id="534541" name="Group 13"/>
          <p:cNvGrpSpPr>
            <a:grpSpLocks/>
          </p:cNvGrpSpPr>
          <p:nvPr/>
        </p:nvGrpSpPr>
        <p:grpSpPr bwMode="auto">
          <a:xfrm>
            <a:off x="2862263" y="5453063"/>
            <a:ext cx="568325" cy="222250"/>
            <a:chOff x="3600" y="219"/>
            <a:chExt cx="360" cy="175"/>
          </a:xfrm>
        </p:grpSpPr>
        <p:sp>
          <p:nvSpPr>
            <p:cNvPr id="534542" name="Oval 1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4543" name="Line 1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544" name="Line 1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545" name="Rectangle 1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546" name="Oval 1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4547" name="Group 19"/>
            <p:cNvGrpSpPr>
              <a:grpSpLocks/>
            </p:cNvGrpSpPr>
            <p:nvPr/>
          </p:nvGrpSpPr>
          <p:grpSpPr bwMode="auto">
            <a:xfrm>
              <a:off x="3686" y="244"/>
              <a:ext cx="177" cy="66"/>
              <a:chOff x="2848" y="848"/>
              <a:chExt cx="140" cy="98"/>
            </a:xfrm>
          </p:grpSpPr>
          <p:sp>
            <p:nvSpPr>
              <p:cNvPr id="534548" name="Line 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49" name="Line 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50" name="Line 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551" name="Group 23"/>
            <p:cNvGrpSpPr>
              <a:grpSpLocks/>
            </p:cNvGrpSpPr>
            <p:nvPr/>
          </p:nvGrpSpPr>
          <p:grpSpPr bwMode="auto">
            <a:xfrm flipV="1">
              <a:off x="3686" y="243"/>
              <a:ext cx="177" cy="66"/>
              <a:chOff x="2848" y="848"/>
              <a:chExt cx="140" cy="98"/>
            </a:xfrm>
          </p:grpSpPr>
          <p:sp>
            <p:nvSpPr>
              <p:cNvPr id="534552" name="Line 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53" name="Line 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54" name="Line 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4555" name="Group 27"/>
          <p:cNvGrpSpPr>
            <a:grpSpLocks/>
          </p:cNvGrpSpPr>
          <p:nvPr/>
        </p:nvGrpSpPr>
        <p:grpSpPr bwMode="auto">
          <a:xfrm>
            <a:off x="3648075" y="4146550"/>
            <a:ext cx="569913" cy="222250"/>
            <a:chOff x="3600" y="219"/>
            <a:chExt cx="360" cy="175"/>
          </a:xfrm>
        </p:grpSpPr>
        <p:sp>
          <p:nvSpPr>
            <p:cNvPr id="534556" name="Oval 28"/>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4557" name="Line 2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558" name="Line 3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559" name="Rectangle 31"/>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560" name="Oval 32"/>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4561" name="Group 33"/>
            <p:cNvGrpSpPr>
              <a:grpSpLocks/>
            </p:cNvGrpSpPr>
            <p:nvPr/>
          </p:nvGrpSpPr>
          <p:grpSpPr bwMode="auto">
            <a:xfrm>
              <a:off x="3686" y="244"/>
              <a:ext cx="177" cy="66"/>
              <a:chOff x="2848" y="848"/>
              <a:chExt cx="140" cy="98"/>
            </a:xfrm>
          </p:grpSpPr>
          <p:sp>
            <p:nvSpPr>
              <p:cNvPr id="534562" name="Line 3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63" name="Line 3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64" name="Line 3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565" name="Group 37"/>
            <p:cNvGrpSpPr>
              <a:grpSpLocks/>
            </p:cNvGrpSpPr>
            <p:nvPr/>
          </p:nvGrpSpPr>
          <p:grpSpPr bwMode="auto">
            <a:xfrm flipV="1">
              <a:off x="3686" y="243"/>
              <a:ext cx="177" cy="66"/>
              <a:chOff x="2848" y="848"/>
              <a:chExt cx="140" cy="98"/>
            </a:xfrm>
          </p:grpSpPr>
          <p:sp>
            <p:nvSpPr>
              <p:cNvPr id="534566" name="Line 3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67" name="Line 3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68" name="Line 4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4569" name="Group 41"/>
          <p:cNvGrpSpPr>
            <a:grpSpLocks/>
          </p:cNvGrpSpPr>
          <p:nvPr/>
        </p:nvGrpSpPr>
        <p:grpSpPr bwMode="auto">
          <a:xfrm>
            <a:off x="1512888" y="5445125"/>
            <a:ext cx="568325" cy="222250"/>
            <a:chOff x="3600" y="219"/>
            <a:chExt cx="360" cy="175"/>
          </a:xfrm>
        </p:grpSpPr>
        <p:sp>
          <p:nvSpPr>
            <p:cNvPr id="534570" name="Oval 42"/>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4571" name="Line 4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572" name="Line 4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573" name="Rectangle 45"/>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574" name="Oval 46"/>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4575" name="Group 47"/>
            <p:cNvGrpSpPr>
              <a:grpSpLocks/>
            </p:cNvGrpSpPr>
            <p:nvPr/>
          </p:nvGrpSpPr>
          <p:grpSpPr bwMode="auto">
            <a:xfrm>
              <a:off x="3686" y="244"/>
              <a:ext cx="177" cy="66"/>
              <a:chOff x="2848" y="848"/>
              <a:chExt cx="140" cy="98"/>
            </a:xfrm>
          </p:grpSpPr>
          <p:sp>
            <p:nvSpPr>
              <p:cNvPr id="534576" name="Line 4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77" name="Line 4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78" name="Line 5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579" name="Group 51"/>
            <p:cNvGrpSpPr>
              <a:grpSpLocks/>
            </p:cNvGrpSpPr>
            <p:nvPr/>
          </p:nvGrpSpPr>
          <p:grpSpPr bwMode="auto">
            <a:xfrm flipV="1">
              <a:off x="3686" y="243"/>
              <a:ext cx="177" cy="66"/>
              <a:chOff x="2848" y="848"/>
              <a:chExt cx="140" cy="98"/>
            </a:xfrm>
          </p:grpSpPr>
          <p:sp>
            <p:nvSpPr>
              <p:cNvPr id="534580" name="Line 5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81" name="Line 5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82" name="Line 5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4583" name="Group 55"/>
          <p:cNvGrpSpPr>
            <a:grpSpLocks/>
          </p:cNvGrpSpPr>
          <p:nvPr/>
        </p:nvGrpSpPr>
        <p:grpSpPr bwMode="auto">
          <a:xfrm>
            <a:off x="3671888" y="4981575"/>
            <a:ext cx="547687" cy="233363"/>
            <a:chOff x="3600" y="219"/>
            <a:chExt cx="360" cy="175"/>
          </a:xfrm>
        </p:grpSpPr>
        <p:sp>
          <p:nvSpPr>
            <p:cNvPr id="534584" name="Oval 5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4585" name="Line 5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586" name="Line 5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587" name="Rectangle 5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588" name="Oval 6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4589" name="Group 61"/>
            <p:cNvGrpSpPr>
              <a:grpSpLocks/>
            </p:cNvGrpSpPr>
            <p:nvPr/>
          </p:nvGrpSpPr>
          <p:grpSpPr bwMode="auto">
            <a:xfrm>
              <a:off x="3686" y="244"/>
              <a:ext cx="177" cy="66"/>
              <a:chOff x="2848" y="848"/>
              <a:chExt cx="140" cy="98"/>
            </a:xfrm>
          </p:grpSpPr>
          <p:sp>
            <p:nvSpPr>
              <p:cNvPr id="534590" name="Line 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91" name="Line 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92" name="Line 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593" name="Group 65"/>
            <p:cNvGrpSpPr>
              <a:grpSpLocks/>
            </p:cNvGrpSpPr>
            <p:nvPr/>
          </p:nvGrpSpPr>
          <p:grpSpPr bwMode="auto">
            <a:xfrm flipV="1">
              <a:off x="3686" y="243"/>
              <a:ext cx="177" cy="66"/>
              <a:chOff x="2848" y="848"/>
              <a:chExt cx="140" cy="98"/>
            </a:xfrm>
          </p:grpSpPr>
          <p:sp>
            <p:nvSpPr>
              <p:cNvPr id="534594" name="Line 6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595" name="Line 6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596" name="Line 6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4597" name="Group 69"/>
          <p:cNvGrpSpPr>
            <a:grpSpLocks/>
          </p:cNvGrpSpPr>
          <p:nvPr/>
        </p:nvGrpSpPr>
        <p:grpSpPr bwMode="auto">
          <a:xfrm>
            <a:off x="2016125" y="4467225"/>
            <a:ext cx="547688" cy="233363"/>
            <a:chOff x="3600" y="219"/>
            <a:chExt cx="360" cy="175"/>
          </a:xfrm>
        </p:grpSpPr>
        <p:sp>
          <p:nvSpPr>
            <p:cNvPr id="534598" name="Oval 7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4599" name="Line 7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600" name="Line 7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601" name="Rectangle 7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602" name="Oval 7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4603" name="Group 75"/>
            <p:cNvGrpSpPr>
              <a:grpSpLocks/>
            </p:cNvGrpSpPr>
            <p:nvPr/>
          </p:nvGrpSpPr>
          <p:grpSpPr bwMode="auto">
            <a:xfrm>
              <a:off x="3686" y="244"/>
              <a:ext cx="177" cy="66"/>
              <a:chOff x="2848" y="848"/>
              <a:chExt cx="140" cy="98"/>
            </a:xfrm>
          </p:grpSpPr>
          <p:sp>
            <p:nvSpPr>
              <p:cNvPr id="534604" name="Line 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605" name="Line 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606" name="Line 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607" name="Group 79"/>
            <p:cNvGrpSpPr>
              <a:grpSpLocks/>
            </p:cNvGrpSpPr>
            <p:nvPr/>
          </p:nvGrpSpPr>
          <p:grpSpPr bwMode="auto">
            <a:xfrm flipV="1">
              <a:off x="3686" y="243"/>
              <a:ext cx="177" cy="66"/>
              <a:chOff x="2848" y="848"/>
              <a:chExt cx="140" cy="98"/>
            </a:xfrm>
          </p:grpSpPr>
          <p:sp>
            <p:nvSpPr>
              <p:cNvPr id="534608" name="Line 8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609" name="Line 8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610" name="Line 8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4611" name="Group 83"/>
          <p:cNvGrpSpPr>
            <a:grpSpLocks/>
          </p:cNvGrpSpPr>
          <p:nvPr/>
        </p:nvGrpSpPr>
        <p:grpSpPr bwMode="auto">
          <a:xfrm>
            <a:off x="2093913" y="3278188"/>
            <a:ext cx="1157287" cy="584200"/>
            <a:chOff x="1170" y="3095"/>
            <a:chExt cx="559" cy="309"/>
          </a:xfrm>
        </p:grpSpPr>
        <p:grpSp>
          <p:nvGrpSpPr>
            <p:cNvPr id="534612" name="Group 84"/>
            <p:cNvGrpSpPr>
              <a:grpSpLocks/>
            </p:cNvGrpSpPr>
            <p:nvPr/>
          </p:nvGrpSpPr>
          <p:grpSpPr bwMode="auto">
            <a:xfrm>
              <a:off x="1170" y="3095"/>
              <a:ext cx="159" cy="146"/>
              <a:chOff x="4781" y="1833"/>
              <a:chExt cx="318" cy="262"/>
            </a:xfrm>
          </p:grpSpPr>
          <p:sp>
            <p:nvSpPr>
              <p:cNvPr id="534613" name="AutoShape 85"/>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34614" name="Freeform 86"/>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34615" name="Freeform 87"/>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34616" name="Freeform 88"/>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34617" name="Freeform 89"/>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34618" name="Freeform 90"/>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34619" name="Freeform 91"/>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34620" name="Freeform 92"/>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34621" name="Freeform 93"/>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34622" name="Freeform 94"/>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34623" name="Freeform 95"/>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34624" name="Freeform 96"/>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34625" name="Freeform 97"/>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34626" name="Freeform 98"/>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34627" name="Freeform 99"/>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34628" name="Freeform 100"/>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34629" name="Freeform 101"/>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4630" name="Freeform 102"/>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4631" name="Freeform 103"/>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34632" name="Freeform 104"/>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34633" name="Freeform 105"/>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34634" name="Freeform 106"/>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34635" name="Freeform 107"/>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34636" name="Freeform 108"/>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34637" name="Freeform 109"/>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34638" name="Freeform 110"/>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34639" name="Freeform 111"/>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34640" name="Freeform 112"/>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34641" name="Freeform 113"/>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34642" name="Freeform 114"/>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34643" name="Rectangle 115"/>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34644" name="Freeform 116"/>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34645" name="Freeform 117"/>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4646" name="Freeform 118"/>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4647" name="Freeform 119"/>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34648" name="Freeform 120"/>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34649" name="Freeform 121"/>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34650" name="Freeform 122"/>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4651" name="Freeform 123"/>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4652" name="Freeform 124"/>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4653" name="Group 125"/>
            <p:cNvGrpSpPr>
              <a:grpSpLocks/>
            </p:cNvGrpSpPr>
            <p:nvPr/>
          </p:nvGrpSpPr>
          <p:grpSpPr bwMode="auto">
            <a:xfrm>
              <a:off x="1553" y="3099"/>
              <a:ext cx="176" cy="150"/>
              <a:chOff x="4765" y="1531"/>
              <a:chExt cx="312" cy="261"/>
            </a:xfrm>
          </p:grpSpPr>
          <p:sp>
            <p:nvSpPr>
              <p:cNvPr id="534654" name="AutoShape 126"/>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4655" name="Freeform 127"/>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4656" name="Freeform 128"/>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4657" name="Freeform 129"/>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4658" name="Freeform 130"/>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4659" name="Freeform 131"/>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4660" name="Freeform 132"/>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4661" name="Freeform 133"/>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4662" name="Freeform 134"/>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4663" name="Freeform 135"/>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4664" name="Freeform 136"/>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4665" name="Freeform 137"/>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4666" name="Freeform 138"/>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4667" name="Freeform 139"/>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4668" name="Freeform 140"/>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4669" name="Freeform 141"/>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4670" name="Freeform 142"/>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4671" name="Freeform 143"/>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4672" name="Freeform 144"/>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4673" name="Freeform 145"/>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4674" name="Freeform 146"/>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4675" name="Freeform 147"/>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4676" name="Freeform 148"/>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4677" name="Freeform 149"/>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4678" name="Freeform 150"/>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4679" name="Freeform 151"/>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4680" name="Freeform 152"/>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4681" name="Freeform 153"/>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4682" name="Freeform 154"/>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4683" name="Rectangle 155"/>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4684" name="Freeform 156"/>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4685" name="Freeform 157"/>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4686" name="Freeform 158"/>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4687" name="Freeform 159"/>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4688" name="Freeform 160"/>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4689" name="Freeform 161"/>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4690" name="Freeform 162"/>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4691" name="Freeform 163"/>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4692" name="Freeform 164"/>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4693" name="Group 165"/>
            <p:cNvGrpSpPr>
              <a:grpSpLocks/>
            </p:cNvGrpSpPr>
            <p:nvPr/>
          </p:nvGrpSpPr>
          <p:grpSpPr bwMode="auto">
            <a:xfrm rot="10800000">
              <a:off x="1234" y="3229"/>
              <a:ext cx="391" cy="88"/>
              <a:chOff x="1450" y="3513"/>
              <a:chExt cx="391" cy="88"/>
            </a:xfrm>
          </p:grpSpPr>
          <p:sp>
            <p:nvSpPr>
              <p:cNvPr id="534694" name="Freeform 166"/>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4695" name="Line 167"/>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34696" name="Group 168"/>
            <p:cNvGrpSpPr>
              <a:grpSpLocks/>
            </p:cNvGrpSpPr>
            <p:nvPr/>
          </p:nvGrpSpPr>
          <p:grpSpPr bwMode="auto">
            <a:xfrm>
              <a:off x="1305" y="3286"/>
              <a:ext cx="275" cy="118"/>
              <a:chOff x="3600" y="219"/>
              <a:chExt cx="360" cy="175"/>
            </a:xfrm>
          </p:grpSpPr>
          <p:sp>
            <p:nvSpPr>
              <p:cNvPr id="534697" name="Oval 16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4698" name="Line 17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699" name="Line 17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700" name="Rectangle 17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701" name="Oval 17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4702" name="Group 174"/>
              <p:cNvGrpSpPr>
                <a:grpSpLocks/>
              </p:cNvGrpSpPr>
              <p:nvPr/>
            </p:nvGrpSpPr>
            <p:grpSpPr bwMode="auto">
              <a:xfrm>
                <a:off x="3686" y="244"/>
                <a:ext cx="177" cy="66"/>
                <a:chOff x="2848" y="848"/>
                <a:chExt cx="140" cy="98"/>
              </a:xfrm>
            </p:grpSpPr>
            <p:sp>
              <p:nvSpPr>
                <p:cNvPr id="534703" name="Line 17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04" name="Line 17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05" name="Line 17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706" name="Group 178"/>
              <p:cNvGrpSpPr>
                <a:grpSpLocks/>
              </p:cNvGrpSpPr>
              <p:nvPr/>
            </p:nvGrpSpPr>
            <p:grpSpPr bwMode="auto">
              <a:xfrm flipV="1">
                <a:off x="3686" y="243"/>
                <a:ext cx="177" cy="66"/>
                <a:chOff x="2848" y="848"/>
                <a:chExt cx="140" cy="98"/>
              </a:xfrm>
            </p:grpSpPr>
            <p:sp>
              <p:nvSpPr>
                <p:cNvPr id="534707" name="Line 17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08" name="Line 18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09" name="Line 18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sp>
        <p:nvSpPr>
          <p:cNvPr id="534710" name="Text Box 182"/>
          <p:cNvSpPr txBox="1">
            <a:spLocks noChangeArrowheads="1"/>
          </p:cNvSpPr>
          <p:nvPr/>
        </p:nvSpPr>
        <p:spPr bwMode="auto">
          <a:xfrm>
            <a:off x="1993900" y="3597275"/>
            <a:ext cx="430213" cy="366713"/>
          </a:xfrm>
          <a:prstGeom prst="rect">
            <a:avLst/>
          </a:prstGeom>
          <a:noFill/>
          <a:ln w="9525">
            <a:noFill/>
            <a:miter lim="800000"/>
            <a:headEnd/>
            <a:tailEnd/>
          </a:ln>
          <a:effectLst/>
        </p:spPr>
        <p:txBody>
          <a:bodyPr wrap="none">
            <a:spAutoFit/>
          </a:bodyPr>
          <a:lstStyle/>
          <a:p>
            <a:r>
              <a:rPr lang="en-US" altLang="it-IT"/>
              <a:t>R1</a:t>
            </a:r>
          </a:p>
        </p:txBody>
      </p:sp>
      <p:grpSp>
        <p:nvGrpSpPr>
          <p:cNvPr id="534711" name="Group 183"/>
          <p:cNvGrpSpPr>
            <a:grpSpLocks/>
          </p:cNvGrpSpPr>
          <p:nvPr/>
        </p:nvGrpSpPr>
        <p:grpSpPr bwMode="auto">
          <a:xfrm>
            <a:off x="4114800" y="5688013"/>
            <a:ext cx="547688" cy="233362"/>
            <a:chOff x="3600" y="219"/>
            <a:chExt cx="360" cy="175"/>
          </a:xfrm>
        </p:grpSpPr>
        <p:sp>
          <p:nvSpPr>
            <p:cNvPr id="534712" name="Oval 18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4713" name="Line 18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714" name="Line 18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715" name="Rectangle 18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716" name="Oval 18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4717" name="Group 189"/>
            <p:cNvGrpSpPr>
              <a:grpSpLocks/>
            </p:cNvGrpSpPr>
            <p:nvPr/>
          </p:nvGrpSpPr>
          <p:grpSpPr bwMode="auto">
            <a:xfrm>
              <a:off x="3686" y="244"/>
              <a:ext cx="177" cy="66"/>
              <a:chOff x="2848" y="848"/>
              <a:chExt cx="140" cy="98"/>
            </a:xfrm>
          </p:grpSpPr>
          <p:sp>
            <p:nvSpPr>
              <p:cNvPr id="534718" name="Line 19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19" name="Line 19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20" name="Line 19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721" name="Group 193"/>
            <p:cNvGrpSpPr>
              <a:grpSpLocks/>
            </p:cNvGrpSpPr>
            <p:nvPr/>
          </p:nvGrpSpPr>
          <p:grpSpPr bwMode="auto">
            <a:xfrm flipV="1">
              <a:off x="3686" y="243"/>
              <a:ext cx="177" cy="66"/>
              <a:chOff x="2848" y="848"/>
              <a:chExt cx="140" cy="98"/>
            </a:xfrm>
          </p:grpSpPr>
          <p:sp>
            <p:nvSpPr>
              <p:cNvPr id="534722" name="Line 1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23" name="Line 1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24" name="Line 1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34725" name="Text Box 197"/>
          <p:cNvSpPr txBox="1">
            <a:spLocks noChangeArrowheads="1"/>
          </p:cNvSpPr>
          <p:nvPr/>
        </p:nvSpPr>
        <p:spPr bwMode="auto">
          <a:xfrm>
            <a:off x="1604963" y="4386263"/>
            <a:ext cx="466725" cy="366712"/>
          </a:xfrm>
          <a:prstGeom prst="rect">
            <a:avLst/>
          </a:prstGeom>
          <a:noFill/>
          <a:ln w="9525">
            <a:noFill/>
            <a:miter lim="800000"/>
            <a:headEnd/>
            <a:tailEnd/>
          </a:ln>
          <a:effectLst/>
        </p:spPr>
        <p:txBody>
          <a:bodyPr wrap="none">
            <a:spAutoFit/>
          </a:bodyPr>
          <a:lstStyle/>
          <a:p>
            <a:r>
              <a:rPr lang="en-US" altLang="it-IT"/>
              <a:t>R2</a:t>
            </a:r>
          </a:p>
        </p:txBody>
      </p:sp>
      <p:sp>
        <p:nvSpPr>
          <p:cNvPr id="534726" name="Text Box 198"/>
          <p:cNvSpPr txBox="1">
            <a:spLocks noChangeArrowheads="1"/>
          </p:cNvSpPr>
          <p:nvPr/>
        </p:nvSpPr>
        <p:spPr bwMode="auto">
          <a:xfrm>
            <a:off x="1092200" y="5383213"/>
            <a:ext cx="466725" cy="366712"/>
          </a:xfrm>
          <a:prstGeom prst="rect">
            <a:avLst/>
          </a:prstGeom>
          <a:noFill/>
          <a:ln w="9525">
            <a:noFill/>
            <a:miter lim="800000"/>
            <a:headEnd/>
            <a:tailEnd/>
          </a:ln>
          <a:effectLst/>
        </p:spPr>
        <p:txBody>
          <a:bodyPr wrap="none">
            <a:spAutoFit/>
          </a:bodyPr>
          <a:lstStyle/>
          <a:p>
            <a:r>
              <a:rPr lang="en-US" altLang="it-IT"/>
              <a:t>R3</a:t>
            </a:r>
          </a:p>
        </p:txBody>
      </p:sp>
      <p:sp>
        <p:nvSpPr>
          <p:cNvPr id="534727" name="Text Box 199"/>
          <p:cNvSpPr txBox="1">
            <a:spLocks noChangeArrowheads="1"/>
          </p:cNvSpPr>
          <p:nvPr/>
        </p:nvSpPr>
        <p:spPr bwMode="auto">
          <a:xfrm>
            <a:off x="3738563" y="3803650"/>
            <a:ext cx="466725" cy="366713"/>
          </a:xfrm>
          <a:prstGeom prst="rect">
            <a:avLst/>
          </a:prstGeom>
          <a:noFill/>
          <a:ln w="9525">
            <a:noFill/>
            <a:miter lim="800000"/>
            <a:headEnd/>
            <a:tailEnd/>
          </a:ln>
          <a:effectLst/>
        </p:spPr>
        <p:txBody>
          <a:bodyPr wrap="none">
            <a:spAutoFit/>
          </a:bodyPr>
          <a:lstStyle/>
          <a:p>
            <a:r>
              <a:rPr lang="en-US" altLang="it-IT"/>
              <a:t>R4</a:t>
            </a:r>
          </a:p>
        </p:txBody>
      </p:sp>
      <p:sp>
        <p:nvSpPr>
          <p:cNvPr id="534728" name="Text Box 200"/>
          <p:cNvSpPr txBox="1">
            <a:spLocks noChangeArrowheads="1"/>
          </p:cNvSpPr>
          <p:nvPr/>
        </p:nvSpPr>
        <p:spPr bwMode="auto">
          <a:xfrm>
            <a:off x="4181475" y="4941888"/>
            <a:ext cx="466725" cy="366712"/>
          </a:xfrm>
          <a:prstGeom prst="rect">
            <a:avLst/>
          </a:prstGeom>
          <a:noFill/>
          <a:ln w="9525">
            <a:noFill/>
            <a:miter lim="800000"/>
            <a:headEnd/>
            <a:tailEnd/>
          </a:ln>
          <a:effectLst/>
        </p:spPr>
        <p:txBody>
          <a:bodyPr wrap="none">
            <a:spAutoFit/>
          </a:bodyPr>
          <a:lstStyle/>
          <a:p>
            <a:r>
              <a:rPr lang="en-US" altLang="it-IT"/>
              <a:t>R5</a:t>
            </a:r>
          </a:p>
        </p:txBody>
      </p:sp>
      <p:sp>
        <p:nvSpPr>
          <p:cNvPr id="534729" name="Text Box 201"/>
          <p:cNvSpPr txBox="1">
            <a:spLocks noChangeArrowheads="1"/>
          </p:cNvSpPr>
          <p:nvPr/>
        </p:nvSpPr>
        <p:spPr bwMode="auto">
          <a:xfrm>
            <a:off x="2946400" y="5675313"/>
            <a:ext cx="466725" cy="366712"/>
          </a:xfrm>
          <a:prstGeom prst="rect">
            <a:avLst/>
          </a:prstGeom>
          <a:noFill/>
          <a:ln w="9525">
            <a:noFill/>
            <a:miter lim="800000"/>
            <a:headEnd/>
            <a:tailEnd/>
          </a:ln>
          <a:effectLst/>
        </p:spPr>
        <p:txBody>
          <a:bodyPr wrap="none">
            <a:spAutoFit/>
          </a:bodyPr>
          <a:lstStyle/>
          <a:p>
            <a:r>
              <a:rPr lang="en-US" altLang="it-IT"/>
              <a:t>R6</a:t>
            </a:r>
          </a:p>
        </p:txBody>
      </p:sp>
      <p:sp>
        <p:nvSpPr>
          <p:cNvPr id="534730" name="Text Box 202"/>
          <p:cNvSpPr txBox="1">
            <a:spLocks noChangeArrowheads="1"/>
          </p:cNvSpPr>
          <p:nvPr/>
        </p:nvSpPr>
        <p:spPr bwMode="auto">
          <a:xfrm>
            <a:off x="3667125" y="5632450"/>
            <a:ext cx="466725" cy="366713"/>
          </a:xfrm>
          <a:prstGeom prst="rect">
            <a:avLst/>
          </a:prstGeom>
          <a:noFill/>
          <a:ln w="9525">
            <a:noFill/>
            <a:miter lim="800000"/>
            <a:headEnd/>
            <a:tailEnd/>
          </a:ln>
          <a:effectLst/>
        </p:spPr>
        <p:txBody>
          <a:bodyPr wrap="none">
            <a:spAutoFit/>
          </a:bodyPr>
          <a:lstStyle/>
          <a:p>
            <a:r>
              <a:rPr lang="en-US" altLang="it-IT"/>
              <a:t>R7</a:t>
            </a:r>
          </a:p>
        </p:txBody>
      </p:sp>
      <p:grpSp>
        <p:nvGrpSpPr>
          <p:cNvPr id="534731" name="Group 203"/>
          <p:cNvGrpSpPr>
            <a:grpSpLocks/>
          </p:cNvGrpSpPr>
          <p:nvPr/>
        </p:nvGrpSpPr>
        <p:grpSpPr bwMode="auto">
          <a:xfrm>
            <a:off x="3279775" y="3638550"/>
            <a:ext cx="339725" cy="366713"/>
            <a:chOff x="2619" y="2443"/>
            <a:chExt cx="214" cy="231"/>
          </a:xfrm>
        </p:grpSpPr>
        <p:sp>
          <p:nvSpPr>
            <p:cNvPr id="534732" name="Text Box 204"/>
            <p:cNvSpPr txBox="1">
              <a:spLocks noChangeArrowheads="1"/>
            </p:cNvSpPr>
            <p:nvPr/>
          </p:nvSpPr>
          <p:spPr bwMode="auto">
            <a:xfrm>
              <a:off x="2629" y="2443"/>
              <a:ext cx="204" cy="231"/>
            </a:xfrm>
            <a:prstGeom prst="rect">
              <a:avLst/>
            </a:prstGeom>
            <a:noFill/>
            <a:ln w="9525">
              <a:noFill/>
              <a:miter lim="800000"/>
              <a:headEnd/>
              <a:tailEnd/>
            </a:ln>
            <a:effectLst/>
          </p:spPr>
          <p:txBody>
            <a:bodyPr wrap="none">
              <a:spAutoFit/>
            </a:bodyPr>
            <a:lstStyle/>
            <a:p>
              <a:r>
                <a:rPr lang="en-US" altLang="it-IT">
                  <a:solidFill>
                    <a:srgbClr val="FF0000"/>
                  </a:solidFill>
                </a:rPr>
                <a:t>2</a:t>
              </a:r>
            </a:p>
          </p:txBody>
        </p:sp>
        <p:sp>
          <p:nvSpPr>
            <p:cNvPr id="534733" name="Oval 205"/>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grpSp>
        <p:nvGrpSpPr>
          <p:cNvPr id="534734" name="Group 206"/>
          <p:cNvGrpSpPr>
            <a:grpSpLocks/>
          </p:cNvGrpSpPr>
          <p:nvPr/>
        </p:nvGrpSpPr>
        <p:grpSpPr bwMode="auto">
          <a:xfrm>
            <a:off x="2128838" y="3914775"/>
            <a:ext cx="317500" cy="366713"/>
            <a:chOff x="2619" y="2443"/>
            <a:chExt cx="200" cy="231"/>
          </a:xfrm>
        </p:grpSpPr>
        <p:sp>
          <p:nvSpPr>
            <p:cNvPr id="534735" name="Text Box 207"/>
            <p:cNvSpPr txBox="1">
              <a:spLocks noChangeArrowheads="1"/>
            </p:cNvSpPr>
            <p:nvPr/>
          </p:nvSpPr>
          <p:spPr bwMode="auto">
            <a:xfrm>
              <a:off x="2629" y="2443"/>
              <a:ext cx="181" cy="231"/>
            </a:xfrm>
            <a:prstGeom prst="rect">
              <a:avLst/>
            </a:prstGeom>
            <a:noFill/>
            <a:ln w="9525">
              <a:noFill/>
              <a:miter lim="800000"/>
              <a:headEnd/>
              <a:tailEnd/>
            </a:ln>
            <a:effectLst/>
          </p:spPr>
          <p:txBody>
            <a:bodyPr wrap="none">
              <a:spAutoFit/>
            </a:bodyPr>
            <a:lstStyle/>
            <a:p>
              <a:r>
                <a:rPr lang="en-US" altLang="it-IT">
                  <a:solidFill>
                    <a:srgbClr val="FF0000"/>
                  </a:solidFill>
                </a:rPr>
                <a:t>1</a:t>
              </a:r>
            </a:p>
          </p:txBody>
        </p:sp>
        <p:sp>
          <p:nvSpPr>
            <p:cNvPr id="534736" name="Oval 208"/>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grpSp>
        <p:nvGrpSpPr>
          <p:cNvPr id="534737" name="Group 209"/>
          <p:cNvGrpSpPr>
            <a:grpSpLocks/>
          </p:cNvGrpSpPr>
          <p:nvPr/>
        </p:nvGrpSpPr>
        <p:grpSpPr bwMode="auto">
          <a:xfrm>
            <a:off x="3795713" y="5300663"/>
            <a:ext cx="339725" cy="366712"/>
            <a:chOff x="2619" y="2443"/>
            <a:chExt cx="206" cy="231"/>
          </a:xfrm>
        </p:grpSpPr>
        <p:sp>
          <p:nvSpPr>
            <p:cNvPr id="534738" name="Text Box 210"/>
            <p:cNvSpPr txBox="1">
              <a:spLocks noChangeArrowheads="1"/>
            </p:cNvSpPr>
            <p:nvPr/>
          </p:nvSpPr>
          <p:spPr bwMode="auto">
            <a:xfrm>
              <a:off x="2629" y="2443"/>
              <a:ext cx="196" cy="231"/>
            </a:xfrm>
            <a:prstGeom prst="rect">
              <a:avLst/>
            </a:prstGeom>
            <a:noFill/>
            <a:ln w="9525">
              <a:noFill/>
              <a:miter lim="800000"/>
              <a:headEnd/>
              <a:tailEnd/>
            </a:ln>
            <a:effectLst/>
          </p:spPr>
          <p:txBody>
            <a:bodyPr wrap="none">
              <a:spAutoFit/>
            </a:bodyPr>
            <a:lstStyle/>
            <a:p>
              <a:r>
                <a:rPr lang="en-US" altLang="it-IT">
                  <a:solidFill>
                    <a:srgbClr val="FF0000"/>
                  </a:solidFill>
                </a:rPr>
                <a:t>6</a:t>
              </a:r>
            </a:p>
          </p:txBody>
        </p:sp>
        <p:sp>
          <p:nvSpPr>
            <p:cNvPr id="534739" name="Oval 211"/>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grpSp>
        <p:nvGrpSpPr>
          <p:cNvPr id="534740" name="Group 212"/>
          <p:cNvGrpSpPr>
            <a:grpSpLocks/>
          </p:cNvGrpSpPr>
          <p:nvPr/>
        </p:nvGrpSpPr>
        <p:grpSpPr bwMode="auto">
          <a:xfrm>
            <a:off x="1714500" y="4791075"/>
            <a:ext cx="339725" cy="366713"/>
            <a:chOff x="2619" y="2443"/>
            <a:chExt cx="214" cy="231"/>
          </a:xfrm>
        </p:grpSpPr>
        <p:sp>
          <p:nvSpPr>
            <p:cNvPr id="534741" name="Text Box 213"/>
            <p:cNvSpPr txBox="1">
              <a:spLocks noChangeArrowheads="1"/>
            </p:cNvSpPr>
            <p:nvPr/>
          </p:nvSpPr>
          <p:spPr bwMode="auto">
            <a:xfrm>
              <a:off x="2629" y="2443"/>
              <a:ext cx="204" cy="231"/>
            </a:xfrm>
            <a:prstGeom prst="rect">
              <a:avLst/>
            </a:prstGeom>
            <a:noFill/>
            <a:ln w="9525">
              <a:noFill/>
              <a:miter lim="800000"/>
              <a:headEnd/>
              <a:tailEnd/>
            </a:ln>
            <a:effectLst/>
          </p:spPr>
          <p:txBody>
            <a:bodyPr wrap="none">
              <a:spAutoFit/>
            </a:bodyPr>
            <a:lstStyle/>
            <a:p>
              <a:r>
                <a:rPr lang="en-US" altLang="it-IT">
                  <a:solidFill>
                    <a:srgbClr val="FF0000"/>
                  </a:solidFill>
                </a:rPr>
                <a:t>3</a:t>
              </a:r>
            </a:p>
          </p:txBody>
        </p:sp>
        <p:sp>
          <p:nvSpPr>
            <p:cNvPr id="534742" name="Oval 214"/>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grpSp>
        <p:nvGrpSpPr>
          <p:cNvPr id="534743" name="Group 215"/>
          <p:cNvGrpSpPr>
            <a:grpSpLocks/>
          </p:cNvGrpSpPr>
          <p:nvPr/>
        </p:nvGrpSpPr>
        <p:grpSpPr bwMode="auto">
          <a:xfrm>
            <a:off x="2836863" y="4816475"/>
            <a:ext cx="339725" cy="366713"/>
            <a:chOff x="2619" y="2443"/>
            <a:chExt cx="214" cy="231"/>
          </a:xfrm>
        </p:grpSpPr>
        <p:sp>
          <p:nvSpPr>
            <p:cNvPr id="534744" name="Text Box 216"/>
            <p:cNvSpPr txBox="1">
              <a:spLocks noChangeArrowheads="1"/>
            </p:cNvSpPr>
            <p:nvPr/>
          </p:nvSpPr>
          <p:spPr bwMode="auto">
            <a:xfrm>
              <a:off x="2629" y="2443"/>
              <a:ext cx="204" cy="231"/>
            </a:xfrm>
            <a:prstGeom prst="rect">
              <a:avLst/>
            </a:prstGeom>
            <a:noFill/>
            <a:ln w="9525">
              <a:noFill/>
              <a:miter lim="800000"/>
              <a:headEnd/>
              <a:tailEnd/>
            </a:ln>
            <a:effectLst/>
          </p:spPr>
          <p:txBody>
            <a:bodyPr wrap="none">
              <a:spAutoFit/>
            </a:bodyPr>
            <a:lstStyle/>
            <a:p>
              <a:r>
                <a:rPr lang="en-US" altLang="it-IT">
                  <a:solidFill>
                    <a:srgbClr val="FF0000"/>
                  </a:solidFill>
                </a:rPr>
                <a:t>4</a:t>
              </a:r>
            </a:p>
          </p:txBody>
        </p:sp>
        <p:sp>
          <p:nvSpPr>
            <p:cNvPr id="534745" name="Oval 217"/>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grpSp>
        <p:nvGrpSpPr>
          <p:cNvPr id="534746" name="Group 218"/>
          <p:cNvGrpSpPr>
            <a:grpSpLocks/>
          </p:cNvGrpSpPr>
          <p:nvPr/>
        </p:nvGrpSpPr>
        <p:grpSpPr bwMode="auto">
          <a:xfrm>
            <a:off x="3971925" y="4457700"/>
            <a:ext cx="339725" cy="366713"/>
            <a:chOff x="2619" y="2443"/>
            <a:chExt cx="206" cy="231"/>
          </a:xfrm>
        </p:grpSpPr>
        <p:sp>
          <p:nvSpPr>
            <p:cNvPr id="534747" name="Text Box 219"/>
            <p:cNvSpPr txBox="1">
              <a:spLocks noChangeArrowheads="1"/>
            </p:cNvSpPr>
            <p:nvPr/>
          </p:nvSpPr>
          <p:spPr bwMode="auto">
            <a:xfrm>
              <a:off x="2629" y="2443"/>
              <a:ext cx="196" cy="231"/>
            </a:xfrm>
            <a:prstGeom prst="rect">
              <a:avLst/>
            </a:prstGeom>
            <a:noFill/>
            <a:ln w="9525">
              <a:noFill/>
              <a:miter lim="800000"/>
              <a:headEnd/>
              <a:tailEnd/>
            </a:ln>
            <a:effectLst/>
          </p:spPr>
          <p:txBody>
            <a:bodyPr wrap="none">
              <a:spAutoFit/>
            </a:bodyPr>
            <a:lstStyle/>
            <a:p>
              <a:r>
                <a:rPr lang="en-US" altLang="it-IT">
                  <a:solidFill>
                    <a:srgbClr val="FF0000"/>
                  </a:solidFill>
                </a:rPr>
                <a:t>5</a:t>
              </a:r>
            </a:p>
          </p:txBody>
        </p:sp>
        <p:sp>
          <p:nvSpPr>
            <p:cNvPr id="534748" name="Oval 220"/>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grpSp>
        <p:nvGrpSpPr>
          <p:cNvPr id="534749" name="Group 221"/>
          <p:cNvGrpSpPr>
            <a:grpSpLocks/>
          </p:cNvGrpSpPr>
          <p:nvPr/>
        </p:nvGrpSpPr>
        <p:grpSpPr bwMode="auto">
          <a:xfrm>
            <a:off x="5067300" y="4046538"/>
            <a:ext cx="569913" cy="222250"/>
            <a:chOff x="3600" y="219"/>
            <a:chExt cx="360" cy="175"/>
          </a:xfrm>
        </p:grpSpPr>
        <p:sp>
          <p:nvSpPr>
            <p:cNvPr id="534750" name="Oval 222"/>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4751" name="Line 22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752" name="Line 22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753" name="Rectangle 225"/>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754" name="Oval 226"/>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4755" name="Group 227"/>
            <p:cNvGrpSpPr>
              <a:grpSpLocks/>
            </p:cNvGrpSpPr>
            <p:nvPr/>
          </p:nvGrpSpPr>
          <p:grpSpPr bwMode="auto">
            <a:xfrm>
              <a:off x="3686" y="244"/>
              <a:ext cx="177" cy="66"/>
              <a:chOff x="2848" y="848"/>
              <a:chExt cx="140" cy="98"/>
            </a:xfrm>
          </p:grpSpPr>
          <p:sp>
            <p:nvSpPr>
              <p:cNvPr id="534756" name="Line 22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57" name="Line 22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58" name="Line 23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759" name="Group 231"/>
            <p:cNvGrpSpPr>
              <a:grpSpLocks/>
            </p:cNvGrpSpPr>
            <p:nvPr/>
          </p:nvGrpSpPr>
          <p:grpSpPr bwMode="auto">
            <a:xfrm flipV="1">
              <a:off x="3686" y="243"/>
              <a:ext cx="177" cy="66"/>
              <a:chOff x="2848" y="848"/>
              <a:chExt cx="140" cy="98"/>
            </a:xfrm>
          </p:grpSpPr>
          <p:sp>
            <p:nvSpPr>
              <p:cNvPr id="534760" name="Line 23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61" name="Line 23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62" name="Line 23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4763" name="Group 235"/>
          <p:cNvGrpSpPr>
            <a:grpSpLocks/>
          </p:cNvGrpSpPr>
          <p:nvPr/>
        </p:nvGrpSpPr>
        <p:grpSpPr bwMode="auto">
          <a:xfrm>
            <a:off x="5076825" y="4840288"/>
            <a:ext cx="547688" cy="233362"/>
            <a:chOff x="3600" y="219"/>
            <a:chExt cx="360" cy="175"/>
          </a:xfrm>
        </p:grpSpPr>
        <p:sp>
          <p:nvSpPr>
            <p:cNvPr id="534764" name="Oval 23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4765" name="Line 23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4766" name="Line 23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4767" name="Rectangle 23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4768" name="Oval 24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4769" name="Group 241"/>
            <p:cNvGrpSpPr>
              <a:grpSpLocks/>
            </p:cNvGrpSpPr>
            <p:nvPr/>
          </p:nvGrpSpPr>
          <p:grpSpPr bwMode="auto">
            <a:xfrm>
              <a:off x="3686" y="244"/>
              <a:ext cx="177" cy="66"/>
              <a:chOff x="2848" y="848"/>
              <a:chExt cx="140" cy="98"/>
            </a:xfrm>
          </p:grpSpPr>
          <p:sp>
            <p:nvSpPr>
              <p:cNvPr id="534770" name="Line 2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71" name="Line 2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72" name="Line 2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4773" name="Group 245"/>
            <p:cNvGrpSpPr>
              <a:grpSpLocks/>
            </p:cNvGrpSpPr>
            <p:nvPr/>
          </p:nvGrpSpPr>
          <p:grpSpPr bwMode="auto">
            <a:xfrm flipV="1">
              <a:off x="3686" y="243"/>
              <a:ext cx="177" cy="66"/>
              <a:chOff x="2848" y="848"/>
              <a:chExt cx="140" cy="98"/>
            </a:xfrm>
          </p:grpSpPr>
          <p:sp>
            <p:nvSpPr>
              <p:cNvPr id="534774" name="Line 2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4775" name="Line 2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4776" name="Line 2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34781" name="Text Box 253"/>
          <p:cNvSpPr txBox="1">
            <a:spLocks noChangeArrowheads="1"/>
          </p:cNvSpPr>
          <p:nvPr/>
        </p:nvSpPr>
        <p:spPr bwMode="auto">
          <a:xfrm>
            <a:off x="5668963" y="3814763"/>
            <a:ext cx="2516187" cy="641350"/>
          </a:xfrm>
          <a:prstGeom prst="rect">
            <a:avLst/>
          </a:prstGeom>
          <a:noFill/>
          <a:ln w="9525">
            <a:noFill/>
            <a:miter lim="800000"/>
            <a:headEnd/>
            <a:tailEnd/>
          </a:ln>
          <a:effectLst/>
        </p:spPr>
        <p:txBody>
          <a:bodyPr wrap="none">
            <a:spAutoFit/>
          </a:bodyPr>
          <a:lstStyle/>
          <a:p>
            <a:r>
              <a:rPr lang="it-IT" dirty="0"/>
              <a:t>Router con membro di</a:t>
            </a:r>
          </a:p>
          <a:p>
            <a:r>
              <a:rPr lang="it-IT" dirty="0"/>
              <a:t>gruppo collegato</a:t>
            </a:r>
          </a:p>
        </p:txBody>
      </p:sp>
      <p:sp>
        <p:nvSpPr>
          <p:cNvPr id="534782" name="Text Box 254"/>
          <p:cNvSpPr txBox="1">
            <a:spLocks noChangeArrowheads="1"/>
          </p:cNvSpPr>
          <p:nvPr/>
        </p:nvSpPr>
        <p:spPr bwMode="auto">
          <a:xfrm>
            <a:off x="5656263" y="4659313"/>
            <a:ext cx="2698750" cy="641350"/>
          </a:xfrm>
          <a:prstGeom prst="rect">
            <a:avLst/>
          </a:prstGeom>
          <a:noFill/>
          <a:ln w="9525">
            <a:noFill/>
            <a:miter lim="800000"/>
            <a:headEnd/>
            <a:tailEnd/>
          </a:ln>
          <a:effectLst/>
        </p:spPr>
        <p:txBody>
          <a:bodyPr wrap="none">
            <a:spAutoFit/>
          </a:bodyPr>
          <a:lstStyle/>
          <a:p>
            <a:r>
              <a:rPr lang="it-IT"/>
              <a:t>Router senza membri di</a:t>
            </a:r>
          </a:p>
          <a:p>
            <a:r>
              <a:rPr lang="it-IT"/>
              <a:t>gruppo collegati</a:t>
            </a:r>
            <a:endParaRPr lang="en-US"/>
          </a:p>
        </p:txBody>
      </p:sp>
      <p:sp>
        <p:nvSpPr>
          <p:cNvPr id="534784" name="Text Box 256"/>
          <p:cNvSpPr txBox="1">
            <a:spLocks noChangeArrowheads="1"/>
          </p:cNvSpPr>
          <p:nvPr/>
        </p:nvSpPr>
        <p:spPr bwMode="auto">
          <a:xfrm>
            <a:off x="4964113" y="3300413"/>
            <a:ext cx="1265237" cy="366712"/>
          </a:xfrm>
          <a:prstGeom prst="rect">
            <a:avLst/>
          </a:prstGeom>
          <a:noFill/>
          <a:ln w="9525">
            <a:noFill/>
            <a:miter lim="800000"/>
            <a:headEnd/>
            <a:tailEnd/>
          </a:ln>
          <a:effectLst/>
        </p:spPr>
        <p:txBody>
          <a:bodyPr wrap="none">
            <a:spAutoFit/>
          </a:bodyPr>
          <a:lstStyle/>
          <a:p>
            <a:r>
              <a:rPr lang="en-US" altLang="it-IT"/>
              <a:t>LEGENDA</a:t>
            </a:r>
          </a:p>
        </p:txBody>
      </p:sp>
      <p:sp>
        <p:nvSpPr>
          <p:cNvPr id="534785" name="Text Box 257"/>
          <p:cNvSpPr txBox="1">
            <a:spLocks noChangeArrowheads="1"/>
          </p:cNvSpPr>
          <p:nvPr/>
        </p:nvSpPr>
        <p:spPr bwMode="auto">
          <a:xfrm>
            <a:off x="893763" y="3235325"/>
            <a:ext cx="1203325" cy="366713"/>
          </a:xfrm>
          <a:prstGeom prst="rect">
            <a:avLst/>
          </a:prstGeom>
          <a:noFill/>
          <a:ln w="9525">
            <a:noFill/>
            <a:miter lim="800000"/>
            <a:headEnd/>
            <a:tailEnd/>
          </a:ln>
          <a:effectLst/>
        </p:spPr>
        <p:txBody>
          <a:bodyPr wrap="none">
            <a:spAutoFit/>
          </a:bodyPr>
          <a:lstStyle/>
          <a:p>
            <a:r>
              <a:rPr lang="en-US" altLang="it-IT">
                <a:solidFill>
                  <a:srgbClr val="FF0000"/>
                </a:solidFill>
              </a:rPr>
              <a:t>S: origine</a:t>
            </a:r>
          </a:p>
        </p:txBody>
      </p:sp>
      <p:grpSp>
        <p:nvGrpSpPr>
          <p:cNvPr id="534786" name="Group 258"/>
          <p:cNvGrpSpPr>
            <a:grpSpLocks/>
          </p:cNvGrpSpPr>
          <p:nvPr/>
        </p:nvGrpSpPr>
        <p:grpSpPr bwMode="auto">
          <a:xfrm>
            <a:off x="5184775" y="5411788"/>
            <a:ext cx="317500" cy="366712"/>
            <a:chOff x="2619" y="2443"/>
            <a:chExt cx="200" cy="231"/>
          </a:xfrm>
        </p:grpSpPr>
        <p:sp>
          <p:nvSpPr>
            <p:cNvPr id="534787" name="Text Box 259"/>
            <p:cNvSpPr txBox="1">
              <a:spLocks noChangeArrowheads="1"/>
            </p:cNvSpPr>
            <p:nvPr/>
          </p:nvSpPr>
          <p:spPr bwMode="auto">
            <a:xfrm>
              <a:off x="2629" y="2443"/>
              <a:ext cx="156" cy="231"/>
            </a:xfrm>
            <a:prstGeom prst="rect">
              <a:avLst/>
            </a:prstGeom>
            <a:noFill/>
            <a:ln w="9525">
              <a:noFill/>
              <a:miter lim="800000"/>
              <a:headEnd/>
              <a:tailEnd/>
            </a:ln>
            <a:effectLst/>
          </p:spPr>
          <p:txBody>
            <a:bodyPr wrap="none">
              <a:spAutoFit/>
            </a:bodyPr>
            <a:lstStyle/>
            <a:p>
              <a:r>
                <a:rPr lang="en-US" altLang="it-IT">
                  <a:solidFill>
                    <a:srgbClr val="FF0000"/>
                  </a:solidFill>
                </a:rPr>
                <a:t>i</a:t>
              </a:r>
            </a:p>
          </p:txBody>
        </p:sp>
        <p:sp>
          <p:nvSpPr>
            <p:cNvPr id="534788" name="Oval 260"/>
            <p:cNvSpPr>
              <a:spLocks noChangeArrowheads="1"/>
            </p:cNvSpPr>
            <p:nvPr/>
          </p:nvSpPr>
          <p:spPr bwMode="auto">
            <a:xfrm>
              <a:off x="2619" y="2461"/>
              <a:ext cx="200" cy="200"/>
            </a:xfrm>
            <a:prstGeom prst="ellipse">
              <a:avLst/>
            </a:prstGeom>
            <a:noFill/>
            <a:ln w="9525">
              <a:solidFill>
                <a:srgbClr val="FF0000"/>
              </a:solidFill>
              <a:round/>
              <a:headEnd/>
              <a:tailEnd/>
            </a:ln>
            <a:effectLst/>
          </p:spPr>
          <p:txBody>
            <a:bodyPr wrap="none" anchor="ctr"/>
            <a:lstStyle/>
            <a:p>
              <a:endParaRPr lang="it-IT"/>
            </a:p>
          </p:txBody>
        </p:sp>
      </p:grpSp>
      <p:sp>
        <p:nvSpPr>
          <p:cNvPr id="534789" name="Text Box 261"/>
          <p:cNvSpPr txBox="1">
            <a:spLocks noChangeArrowheads="1"/>
          </p:cNvSpPr>
          <p:nvPr/>
        </p:nvSpPr>
        <p:spPr bwMode="auto">
          <a:xfrm>
            <a:off x="5630863" y="5322888"/>
            <a:ext cx="3195637" cy="1049337"/>
          </a:xfrm>
          <a:prstGeom prst="rect">
            <a:avLst/>
          </a:prstGeom>
          <a:noFill/>
          <a:ln w="9525">
            <a:noFill/>
            <a:miter lim="800000"/>
            <a:headEnd/>
            <a:tailEnd/>
          </a:ln>
          <a:effectLst/>
        </p:spPr>
        <p:txBody>
          <a:bodyPr wrap="none">
            <a:spAutoFit/>
          </a:bodyPr>
          <a:lstStyle/>
          <a:p>
            <a:r>
              <a:rPr lang="en-US" altLang="it-IT"/>
              <a:t>Collegam. usato per l’inoltro</a:t>
            </a:r>
          </a:p>
          <a:p>
            <a:r>
              <a:rPr lang="en-US" altLang="it-IT"/>
              <a:t>i indica l’ordine del collegam.</a:t>
            </a:r>
          </a:p>
          <a:p>
            <a:r>
              <a:rPr lang="en-US" altLang="it-IT"/>
              <a:t>aggiunto dall’algoritmo</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r>
              <a:rPr lang="en-US" altLang="it-IT"/>
              <a:t>4-</a:t>
            </a:r>
            <a:fld id="{4ED7CA27-C122-4B02-985E-7D72429A06A0}" type="slidenum">
              <a:rPr lang="en-US" altLang="it-IT"/>
              <a:pPr/>
              <a:t>131</a:t>
            </a:fld>
            <a:endParaRPr lang="en-US" altLang="it-IT"/>
          </a:p>
        </p:txBody>
      </p:sp>
      <p:sp>
        <p:nvSpPr>
          <p:cNvPr id="536578" name="Rectangle 2"/>
          <p:cNvSpPr>
            <a:spLocks noGrp="1" noChangeArrowheads="1"/>
          </p:cNvSpPr>
          <p:nvPr>
            <p:ph type="title"/>
          </p:nvPr>
        </p:nvSpPr>
        <p:spPr>
          <a:xfrm>
            <a:off x="533400" y="228600"/>
            <a:ext cx="8107363" cy="1143000"/>
          </a:xfrm>
          <a:noFill/>
          <a:ln/>
        </p:spPr>
        <p:txBody>
          <a:bodyPr lIns="92075" tIns="46038" rIns="92075" bIns="46038"/>
          <a:lstStyle/>
          <a:p>
            <a:r>
              <a:rPr lang="it-IT"/>
              <a:t>Inoltro su percorso inverso</a:t>
            </a:r>
            <a:r>
              <a:rPr lang="en-US"/>
              <a:t> (RPF)</a:t>
            </a:r>
          </a:p>
        </p:txBody>
      </p:sp>
      <p:sp>
        <p:nvSpPr>
          <p:cNvPr id="536579" name="Rectangle 3"/>
          <p:cNvSpPr>
            <a:spLocks noGrp="1" noChangeArrowheads="1"/>
          </p:cNvSpPr>
          <p:nvPr>
            <p:ph type="body" idx="1"/>
          </p:nvPr>
        </p:nvSpPr>
        <p:spPr>
          <a:xfrm>
            <a:off x="1200150" y="3959225"/>
            <a:ext cx="6683375" cy="1752600"/>
          </a:xfrm>
          <a:noFill/>
          <a:ln/>
        </p:spPr>
        <p:txBody>
          <a:bodyPr lIns="92075" tIns="46038" rIns="92075" bIns="46038"/>
          <a:lstStyle/>
          <a:p>
            <a:pPr>
              <a:lnSpc>
                <a:spcPct val="90000"/>
              </a:lnSpc>
              <a:buFont typeface="ZapfDingbats" pitchFamily="82" charset="2"/>
              <a:buNone/>
            </a:pPr>
            <a:r>
              <a:rPr lang="en-US" altLang="it-IT" sz="2400" b="1" i="1"/>
              <a:t>if </a:t>
            </a:r>
            <a:r>
              <a:rPr lang="it-IT" sz="2400"/>
              <a:t>(il pacchetto multicast è pervenuto attraverso il percorso unicast più breve tra il router e l’origine)</a:t>
            </a:r>
          </a:p>
          <a:p>
            <a:pPr>
              <a:lnSpc>
                <a:spcPct val="90000"/>
              </a:lnSpc>
              <a:buFont typeface="ZapfDingbats" pitchFamily="82" charset="2"/>
              <a:buNone/>
            </a:pPr>
            <a:r>
              <a:rPr lang="it-IT" sz="2400" b="1" i="1"/>
              <a:t>   then</a:t>
            </a:r>
            <a:r>
              <a:rPr lang="it-IT" sz="2400"/>
              <a:t> lo trasmette su tutti i propri collegamenti in uscita</a:t>
            </a:r>
          </a:p>
          <a:p>
            <a:pPr>
              <a:lnSpc>
                <a:spcPct val="90000"/>
              </a:lnSpc>
              <a:buFont typeface="ZapfDingbats" pitchFamily="82" charset="2"/>
              <a:buNone/>
            </a:pPr>
            <a:r>
              <a:rPr lang="it-IT" sz="2400"/>
              <a:t>   </a:t>
            </a:r>
            <a:r>
              <a:rPr lang="it-IT" sz="2400" b="1" i="1"/>
              <a:t>else</a:t>
            </a:r>
            <a:r>
              <a:rPr lang="it-IT" sz="2400"/>
              <a:t> ignora il pacchetto</a:t>
            </a:r>
          </a:p>
        </p:txBody>
      </p:sp>
      <p:sp>
        <p:nvSpPr>
          <p:cNvPr id="536580" name="Rectangle 4"/>
          <p:cNvSpPr>
            <a:spLocks noChangeArrowheads="1"/>
          </p:cNvSpPr>
          <p:nvPr/>
        </p:nvSpPr>
        <p:spPr bwMode="auto">
          <a:xfrm>
            <a:off x="762000" y="1828800"/>
            <a:ext cx="7924800" cy="13716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5000"/>
              <a:buFont typeface="Wingdings" pitchFamily="2" charset="2"/>
              <a:buChar char="q"/>
            </a:pPr>
            <a:r>
              <a:rPr lang="it-IT" sz="2400" dirty="0"/>
              <a:t>Si basa sul presupposto che il router conosca il percorso </a:t>
            </a:r>
            <a:r>
              <a:rPr lang="it-IT" sz="2400" dirty="0" err="1"/>
              <a:t>unicast</a:t>
            </a:r>
            <a:r>
              <a:rPr lang="it-IT" sz="2400" dirty="0"/>
              <a:t> più breve verso il mittente</a:t>
            </a:r>
          </a:p>
          <a:p>
            <a:pPr marL="342900" indent="-342900">
              <a:spcBef>
                <a:spcPct val="20000"/>
              </a:spcBef>
              <a:buClr>
                <a:schemeClr val="accent2"/>
              </a:buClr>
              <a:buSzPct val="85000"/>
              <a:buFont typeface="Wingdings" pitchFamily="2" charset="2"/>
              <a:buChar char="q"/>
            </a:pPr>
            <a:r>
              <a:rPr lang="it-IT" sz="2400" dirty="0"/>
              <a:t>ciascun router si comporta secondo questo semplice schema:</a:t>
            </a:r>
          </a:p>
        </p:txBody>
      </p:sp>
      <p:sp>
        <p:nvSpPr>
          <p:cNvPr id="536581" name="Rectangle 5"/>
          <p:cNvSpPr>
            <a:spLocks noChangeArrowheads="1"/>
          </p:cNvSpPr>
          <p:nvPr/>
        </p:nvSpPr>
        <p:spPr bwMode="auto">
          <a:xfrm>
            <a:off x="1168400" y="3810000"/>
            <a:ext cx="6858000" cy="2828925"/>
          </a:xfrm>
          <a:prstGeom prst="rect">
            <a:avLst/>
          </a:prstGeom>
          <a:noFill/>
          <a:ln w="25400">
            <a:solidFill>
              <a:srgbClr val="FF0000"/>
            </a:solidFill>
            <a:miter lim="800000"/>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egnaposto numero diapositiva 5"/>
          <p:cNvSpPr>
            <a:spLocks noGrp="1"/>
          </p:cNvSpPr>
          <p:nvPr>
            <p:ph type="sldNum" sz="quarter" idx="12"/>
          </p:nvPr>
        </p:nvSpPr>
        <p:spPr/>
        <p:txBody>
          <a:bodyPr/>
          <a:lstStyle/>
          <a:p>
            <a:r>
              <a:rPr lang="en-US" altLang="it-IT"/>
              <a:t>4-</a:t>
            </a:r>
            <a:fld id="{41177BCF-C0D1-4010-AB0D-AC3AF308F50B}" type="slidenum">
              <a:rPr lang="en-US" altLang="it-IT"/>
              <a:pPr/>
              <a:t>132</a:t>
            </a:fld>
            <a:endParaRPr lang="en-US" altLang="it-IT"/>
          </a:p>
        </p:txBody>
      </p:sp>
      <p:sp>
        <p:nvSpPr>
          <p:cNvPr id="538626" name="Rectangle 2"/>
          <p:cNvSpPr>
            <a:spLocks noGrp="1" noChangeArrowheads="1"/>
          </p:cNvSpPr>
          <p:nvPr>
            <p:ph type="title"/>
          </p:nvPr>
        </p:nvSpPr>
        <p:spPr>
          <a:xfrm>
            <a:off x="533400" y="228600"/>
            <a:ext cx="8331200" cy="1143000"/>
          </a:xfrm>
          <a:noFill/>
          <a:ln/>
        </p:spPr>
        <p:txBody>
          <a:bodyPr lIns="92075" tIns="46038" rIns="92075" bIns="46038"/>
          <a:lstStyle/>
          <a:p>
            <a:r>
              <a:rPr lang="it-IT"/>
              <a:t>Inoltro su percorso inverso (RPF)</a:t>
            </a:r>
            <a:r>
              <a:rPr lang="it-IT" sz="3600"/>
              <a:t>: un esempio</a:t>
            </a:r>
            <a:endParaRPr lang="en-US" sz="3600"/>
          </a:p>
        </p:txBody>
      </p:sp>
      <p:sp>
        <p:nvSpPr>
          <p:cNvPr id="538628" name="Line 4"/>
          <p:cNvSpPr>
            <a:spLocks noChangeShapeType="1"/>
          </p:cNvSpPr>
          <p:nvPr/>
        </p:nvSpPr>
        <p:spPr bwMode="auto">
          <a:xfrm>
            <a:off x="3613150" y="3835400"/>
            <a:ext cx="401638" cy="690563"/>
          </a:xfrm>
          <a:prstGeom prst="line">
            <a:avLst/>
          </a:prstGeom>
          <a:noFill/>
          <a:ln w="57150">
            <a:solidFill>
              <a:srgbClr val="FF0000"/>
            </a:solidFill>
            <a:round/>
            <a:headEnd/>
            <a:tailEnd/>
          </a:ln>
          <a:effectLst/>
        </p:spPr>
        <p:txBody>
          <a:bodyPr wrap="none"/>
          <a:lstStyle/>
          <a:p>
            <a:endParaRPr lang="it-IT"/>
          </a:p>
        </p:txBody>
      </p:sp>
      <p:sp>
        <p:nvSpPr>
          <p:cNvPr id="538629" name="Line 5"/>
          <p:cNvSpPr>
            <a:spLocks noChangeShapeType="1"/>
          </p:cNvSpPr>
          <p:nvPr/>
        </p:nvSpPr>
        <p:spPr bwMode="auto">
          <a:xfrm flipV="1">
            <a:off x="2211388" y="2979738"/>
            <a:ext cx="1365250" cy="347662"/>
          </a:xfrm>
          <a:prstGeom prst="line">
            <a:avLst/>
          </a:prstGeom>
          <a:noFill/>
          <a:ln w="19050">
            <a:solidFill>
              <a:schemeClr val="tx1"/>
            </a:solidFill>
            <a:round/>
            <a:headEnd/>
            <a:tailEnd/>
          </a:ln>
          <a:effectLst/>
        </p:spPr>
        <p:txBody>
          <a:bodyPr wrap="none"/>
          <a:lstStyle/>
          <a:p>
            <a:endParaRPr lang="it-IT"/>
          </a:p>
        </p:txBody>
      </p:sp>
      <p:sp>
        <p:nvSpPr>
          <p:cNvPr id="538630" name="Line 6"/>
          <p:cNvSpPr>
            <a:spLocks noChangeShapeType="1"/>
          </p:cNvSpPr>
          <p:nvPr/>
        </p:nvSpPr>
        <p:spPr bwMode="auto">
          <a:xfrm>
            <a:off x="1946275" y="3297238"/>
            <a:ext cx="852488" cy="974725"/>
          </a:xfrm>
          <a:prstGeom prst="line">
            <a:avLst/>
          </a:prstGeom>
          <a:noFill/>
          <a:ln w="57150">
            <a:solidFill>
              <a:srgbClr val="FF0000"/>
            </a:solidFill>
            <a:round/>
            <a:headEnd/>
            <a:tailEnd/>
          </a:ln>
          <a:effectLst/>
        </p:spPr>
        <p:txBody>
          <a:bodyPr wrap="none"/>
          <a:lstStyle/>
          <a:p>
            <a:endParaRPr lang="it-IT"/>
          </a:p>
        </p:txBody>
      </p:sp>
      <p:sp>
        <p:nvSpPr>
          <p:cNvPr id="538631" name="Line 7"/>
          <p:cNvSpPr>
            <a:spLocks noChangeShapeType="1"/>
          </p:cNvSpPr>
          <p:nvPr/>
        </p:nvSpPr>
        <p:spPr bwMode="auto">
          <a:xfrm>
            <a:off x="2533650" y="2541588"/>
            <a:ext cx="993775" cy="446087"/>
          </a:xfrm>
          <a:prstGeom prst="line">
            <a:avLst/>
          </a:prstGeom>
          <a:noFill/>
          <a:ln w="57150">
            <a:solidFill>
              <a:srgbClr val="FF0000"/>
            </a:solidFill>
            <a:round/>
            <a:headEnd/>
            <a:tailEnd/>
          </a:ln>
          <a:effectLst/>
        </p:spPr>
        <p:txBody>
          <a:bodyPr wrap="none"/>
          <a:lstStyle/>
          <a:p>
            <a:endParaRPr lang="it-IT"/>
          </a:p>
        </p:txBody>
      </p:sp>
      <p:sp>
        <p:nvSpPr>
          <p:cNvPr id="538632" name="Line 8"/>
          <p:cNvSpPr>
            <a:spLocks noChangeShapeType="1"/>
          </p:cNvSpPr>
          <p:nvPr/>
        </p:nvSpPr>
        <p:spPr bwMode="auto">
          <a:xfrm flipV="1">
            <a:off x="3063875" y="3863975"/>
            <a:ext cx="538163" cy="468313"/>
          </a:xfrm>
          <a:prstGeom prst="line">
            <a:avLst/>
          </a:prstGeom>
          <a:noFill/>
          <a:ln w="19050">
            <a:solidFill>
              <a:schemeClr val="tx1"/>
            </a:solidFill>
            <a:round/>
            <a:headEnd/>
            <a:tailEnd/>
          </a:ln>
          <a:effectLst/>
        </p:spPr>
        <p:txBody>
          <a:bodyPr wrap="none"/>
          <a:lstStyle/>
          <a:p>
            <a:endParaRPr lang="it-IT"/>
          </a:p>
        </p:txBody>
      </p:sp>
      <p:sp>
        <p:nvSpPr>
          <p:cNvPr id="538633" name="Line 9"/>
          <p:cNvSpPr>
            <a:spLocks noChangeShapeType="1"/>
          </p:cNvSpPr>
          <p:nvPr/>
        </p:nvSpPr>
        <p:spPr bwMode="auto">
          <a:xfrm>
            <a:off x="3586163" y="3086100"/>
            <a:ext cx="0" cy="717550"/>
          </a:xfrm>
          <a:prstGeom prst="line">
            <a:avLst/>
          </a:prstGeom>
          <a:noFill/>
          <a:ln w="57150">
            <a:solidFill>
              <a:srgbClr val="FF0000"/>
            </a:solidFill>
            <a:round/>
            <a:headEnd/>
            <a:tailEnd/>
          </a:ln>
          <a:effectLst/>
        </p:spPr>
        <p:txBody>
          <a:bodyPr wrap="none"/>
          <a:lstStyle/>
          <a:p>
            <a:endParaRPr lang="it-IT"/>
          </a:p>
        </p:txBody>
      </p:sp>
      <p:sp>
        <p:nvSpPr>
          <p:cNvPr id="538634" name="Line 10"/>
          <p:cNvSpPr>
            <a:spLocks noChangeShapeType="1"/>
          </p:cNvSpPr>
          <p:nvPr/>
        </p:nvSpPr>
        <p:spPr bwMode="auto">
          <a:xfrm>
            <a:off x="1611313" y="4300538"/>
            <a:ext cx="1025525" cy="0"/>
          </a:xfrm>
          <a:prstGeom prst="line">
            <a:avLst/>
          </a:prstGeom>
          <a:noFill/>
          <a:ln w="19050">
            <a:solidFill>
              <a:schemeClr val="tx1"/>
            </a:solidFill>
            <a:round/>
            <a:headEnd/>
            <a:tailEnd/>
          </a:ln>
          <a:effectLst/>
        </p:spPr>
        <p:txBody>
          <a:bodyPr wrap="none"/>
          <a:lstStyle/>
          <a:p>
            <a:endParaRPr lang="it-IT"/>
          </a:p>
        </p:txBody>
      </p:sp>
      <p:sp>
        <p:nvSpPr>
          <p:cNvPr id="538635" name="Line 11"/>
          <p:cNvSpPr>
            <a:spLocks noChangeShapeType="1"/>
          </p:cNvSpPr>
          <p:nvPr/>
        </p:nvSpPr>
        <p:spPr bwMode="auto">
          <a:xfrm flipH="1">
            <a:off x="1490663" y="3403600"/>
            <a:ext cx="373062" cy="846138"/>
          </a:xfrm>
          <a:prstGeom prst="line">
            <a:avLst/>
          </a:prstGeom>
          <a:noFill/>
          <a:ln w="57150">
            <a:solidFill>
              <a:srgbClr val="FF0000"/>
            </a:solidFill>
            <a:round/>
            <a:headEnd/>
            <a:tailEnd/>
          </a:ln>
          <a:effectLst/>
        </p:spPr>
        <p:txBody>
          <a:bodyPr wrap="none"/>
          <a:lstStyle/>
          <a:p>
            <a:endParaRPr lang="it-IT"/>
          </a:p>
        </p:txBody>
      </p:sp>
      <p:sp>
        <p:nvSpPr>
          <p:cNvPr id="538636" name="Line 12"/>
          <p:cNvSpPr>
            <a:spLocks noChangeShapeType="1"/>
          </p:cNvSpPr>
          <p:nvPr/>
        </p:nvSpPr>
        <p:spPr bwMode="auto">
          <a:xfrm flipH="1">
            <a:off x="1938338" y="2555875"/>
            <a:ext cx="347662" cy="749300"/>
          </a:xfrm>
          <a:prstGeom prst="line">
            <a:avLst/>
          </a:prstGeom>
          <a:noFill/>
          <a:ln w="57150">
            <a:solidFill>
              <a:srgbClr val="FF0000"/>
            </a:solidFill>
            <a:round/>
            <a:headEnd/>
            <a:tailEnd/>
          </a:ln>
          <a:effectLst/>
        </p:spPr>
        <p:txBody>
          <a:bodyPr wrap="none"/>
          <a:lstStyle/>
          <a:p>
            <a:endParaRPr lang="it-IT"/>
          </a:p>
        </p:txBody>
      </p:sp>
      <p:grpSp>
        <p:nvGrpSpPr>
          <p:cNvPr id="538637" name="Group 13"/>
          <p:cNvGrpSpPr>
            <a:grpSpLocks/>
          </p:cNvGrpSpPr>
          <p:nvPr/>
        </p:nvGrpSpPr>
        <p:grpSpPr bwMode="auto">
          <a:xfrm>
            <a:off x="2511425" y="4213225"/>
            <a:ext cx="568325" cy="222250"/>
            <a:chOff x="3600" y="219"/>
            <a:chExt cx="360" cy="175"/>
          </a:xfrm>
        </p:grpSpPr>
        <p:sp>
          <p:nvSpPr>
            <p:cNvPr id="538638" name="Oval 1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8639" name="Line 1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640" name="Line 1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641" name="Rectangle 1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642" name="Oval 1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8643" name="Group 19"/>
            <p:cNvGrpSpPr>
              <a:grpSpLocks/>
            </p:cNvGrpSpPr>
            <p:nvPr/>
          </p:nvGrpSpPr>
          <p:grpSpPr bwMode="auto">
            <a:xfrm>
              <a:off x="3686" y="244"/>
              <a:ext cx="177" cy="66"/>
              <a:chOff x="2848" y="848"/>
              <a:chExt cx="140" cy="98"/>
            </a:xfrm>
          </p:grpSpPr>
          <p:sp>
            <p:nvSpPr>
              <p:cNvPr id="538644" name="Line 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45" name="Line 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46" name="Line 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647" name="Group 23"/>
            <p:cNvGrpSpPr>
              <a:grpSpLocks/>
            </p:cNvGrpSpPr>
            <p:nvPr/>
          </p:nvGrpSpPr>
          <p:grpSpPr bwMode="auto">
            <a:xfrm flipV="1">
              <a:off x="3686" y="243"/>
              <a:ext cx="177" cy="66"/>
              <a:chOff x="2848" y="848"/>
              <a:chExt cx="140" cy="98"/>
            </a:xfrm>
          </p:grpSpPr>
          <p:sp>
            <p:nvSpPr>
              <p:cNvPr id="538648" name="Line 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49" name="Line 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50" name="Line 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8651" name="Group 27"/>
          <p:cNvGrpSpPr>
            <a:grpSpLocks/>
          </p:cNvGrpSpPr>
          <p:nvPr/>
        </p:nvGrpSpPr>
        <p:grpSpPr bwMode="auto">
          <a:xfrm>
            <a:off x="3297238" y="2894013"/>
            <a:ext cx="569912" cy="222250"/>
            <a:chOff x="3600" y="219"/>
            <a:chExt cx="360" cy="175"/>
          </a:xfrm>
        </p:grpSpPr>
        <p:sp>
          <p:nvSpPr>
            <p:cNvPr id="538652" name="Oval 28"/>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8653" name="Line 2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654" name="Line 3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655" name="Rectangle 31"/>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656" name="Oval 32"/>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8657" name="Group 33"/>
            <p:cNvGrpSpPr>
              <a:grpSpLocks/>
            </p:cNvGrpSpPr>
            <p:nvPr/>
          </p:nvGrpSpPr>
          <p:grpSpPr bwMode="auto">
            <a:xfrm>
              <a:off x="3686" y="244"/>
              <a:ext cx="177" cy="66"/>
              <a:chOff x="2848" y="848"/>
              <a:chExt cx="140" cy="98"/>
            </a:xfrm>
          </p:grpSpPr>
          <p:sp>
            <p:nvSpPr>
              <p:cNvPr id="538658" name="Line 3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59" name="Line 3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60" name="Line 3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661" name="Group 37"/>
            <p:cNvGrpSpPr>
              <a:grpSpLocks/>
            </p:cNvGrpSpPr>
            <p:nvPr/>
          </p:nvGrpSpPr>
          <p:grpSpPr bwMode="auto">
            <a:xfrm flipV="1">
              <a:off x="3686" y="243"/>
              <a:ext cx="177" cy="66"/>
              <a:chOff x="2848" y="848"/>
              <a:chExt cx="140" cy="98"/>
            </a:xfrm>
          </p:grpSpPr>
          <p:sp>
            <p:nvSpPr>
              <p:cNvPr id="538662" name="Line 3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63" name="Line 3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64" name="Line 4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8665" name="Group 41"/>
          <p:cNvGrpSpPr>
            <a:grpSpLocks/>
          </p:cNvGrpSpPr>
          <p:nvPr/>
        </p:nvGrpSpPr>
        <p:grpSpPr bwMode="auto">
          <a:xfrm>
            <a:off x="1162050" y="4192588"/>
            <a:ext cx="568325" cy="222250"/>
            <a:chOff x="3600" y="219"/>
            <a:chExt cx="360" cy="175"/>
          </a:xfrm>
        </p:grpSpPr>
        <p:sp>
          <p:nvSpPr>
            <p:cNvPr id="538666" name="Oval 42"/>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8667" name="Line 4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668" name="Line 4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669" name="Rectangle 45"/>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670" name="Oval 46"/>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8671" name="Group 47"/>
            <p:cNvGrpSpPr>
              <a:grpSpLocks/>
            </p:cNvGrpSpPr>
            <p:nvPr/>
          </p:nvGrpSpPr>
          <p:grpSpPr bwMode="auto">
            <a:xfrm>
              <a:off x="3686" y="244"/>
              <a:ext cx="177" cy="66"/>
              <a:chOff x="2848" y="848"/>
              <a:chExt cx="140" cy="98"/>
            </a:xfrm>
          </p:grpSpPr>
          <p:sp>
            <p:nvSpPr>
              <p:cNvPr id="538672" name="Line 4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73" name="Line 4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74" name="Line 5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675" name="Group 51"/>
            <p:cNvGrpSpPr>
              <a:grpSpLocks/>
            </p:cNvGrpSpPr>
            <p:nvPr/>
          </p:nvGrpSpPr>
          <p:grpSpPr bwMode="auto">
            <a:xfrm flipV="1">
              <a:off x="3686" y="243"/>
              <a:ext cx="177" cy="66"/>
              <a:chOff x="2848" y="848"/>
              <a:chExt cx="140" cy="98"/>
            </a:xfrm>
          </p:grpSpPr>
          <p:sp>
            <p:nvSpPr>
              <p:cNvPr id="538676" name="Line 5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77" name="Line 5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78" name="Line 5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8679" name="Group 55"/>
          <p:cNvGrpSpPr>
            <a:grpSpLocks/>
          </p:cNvGrpSpPr>
          <p:nvPr/>
        </p:nvGrpSpPr>
        <p:grpSpPr bwMode="auto">
          <a:xfrm>
            <a:off x="3321050" y="3729038"/>
            <a:ext cx="547688" cy="233362"/>
            <a:chOff x="3600" y="219"/>
            <a:chExt cx="360" cy="175"/>
          </a:xfrm>
        </p:grpSpPr>
        <p:sp>
          <p:nvSpPr>
            <p:cNvPr id="538680" name="Oval 5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8681" name="Line 5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682" name="Line 5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683" name="Rectangle 5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684" name="Oval 6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8685" name="Group 61"/>
            <p:cNvGrpSpPr>
              <a:grpSpLocks/>
            </p:cNvGrpSpPr>
            <p:nvPr/>
          </p:nvGrpSpPr>
          <p:grpSpPr bwMode="auto">
            <a:xfrm>
              <a:off x="3686" y="244"/>
              <a:ext cx="177" cy="66"/>
              <a:chOff x="2848" y="848"/>
              <a:chExt cx="140" cy="98"/>
            </a:xfrm>
          </p:grpSpPr>
          <p:sp>
            <p:nvSpPr>
              <p:cNvPr id="538686" name="Line 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87" name="Line 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88" name="Line 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689" name="Group 65"/>
            <p:cNvGrpSpPr>
              <a:grpSpLocks/>
            </p:cNvGrpSpPr>
            <p:nvPr/>
          </p:nvGrpSpPr>
          <p:grpSpPr bwMode="auto">
            <a:xfrm flipV="1">
              <a:off x="3686" y="243"/>
              <a:ext cx="177" cy="66"/>
              <a:chOff x="2848" y="848"/>
              <a:chExt cx="140" cy="98"/>
            </a:xfrm>
          </p:grpSpPr>
          <p:sp>
            <p:nvSpPr>
              <p:cNvPr id="538690" name="Line 6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691" name="Line 6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692" name="Line 6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8693" name="Group 69"/>
          <p:cNvGrpSpPr>
            <a:grpSpLocks/>
          </p:cNvGrpSpPr>
          <p:nvPr/>
        </p:nvGrpSpPr>
        <p:grpSpPr bwMode="auto">
          <a:xfrm>
            <a:off x="1665288" y="3214688"/>
            <a:ext cx="547687" cy="233362"/>
            <a:chOff x="3600" y="219"/>
            <a:chExt cx="360" cy="175"/>
          </a:xfrm>
        </p:grpSpPr>
        <p:sp>
          <p:nvSpPr>
            <p:cNvPr id="538694" name="Oval 7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8695" name="Line 7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696" name="Line 7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697" name="Rectangle 7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698" name="Oval 7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8699" name="Group 75"/>
            <p:cNvGrpSpPr>
              <a:grpSpLocks/>
            </p:cNvGrpSpPr>
            <p:nvPr/>
          </p:nvGrpSpPr>
          <p:grpSpPr bwMode="auto">
            <a:xfrm>
              <a:off x="3686" y="244"/>
              <a:ext cx="177" cy="66"/>
              <a:chOff x="2848" y="848"/>
              <a:chExt cx="140" cy="98"/>
            </a:xfrm>
          </p:grpSpPr>
          <p:sp>
            <p:nvSpPr>
              <p:cNvPr id="538700" name="Line 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701" name="Line 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702" name="Line 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703" name="Group 79"/>
            <p:cNvGrpSpPr>
              <a:grpSpLocks/>
            </p:cNvGrpSpPr>
            <p:nvPr/>
          </p:nvGrpSpPr>
          <p:grpSpPr bwMode="auto">
            <a:xfrm flipV="1">
              <a:off x="3686" y="243"/>
              <a:ext cx="177" cy="66"/>
              <a:chOff x="2848" y="848"/>
              <a:chExt cx="140" cy="98"/>
            </a:xfrm>
          </p:grpSpPr>
          <p:sp>
            <p:nvSpPr>
              <p:cNvPr id="538704" name="Line 8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705" name="Line 8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706" name="Line 8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8707" name="Group 83"/>
          <p:cNvGrpSpPr>
            <a:grpSpLocks/>
          </p:cNvGrpSpPr>
          <p:nvPr/>
        </p:nvGrpSpPr>
        <p:grpSpPr bwMode="auto">
          <a:xfrm>
            <a:off x="1743075" y="2025650"/>
            <a:ext cx="1157288" cy="584200"/>
            <a:chOff x="1170" y="3095"/>
            <a:chExt cx="559" cy="309"/>
          </a:xfrm>
        </p:grpSpPr>
        <p:grpSp>
          <p:nvGrpSpPr>
            <p:cNvPr id="538708" name="Group 84"/>
            <p:cNvGrpSpPr>
              <a:grpSpLocks/>
            </p:cNvGrpSpPr>
            <p:nvPr/>
          </p:nvGrpSpPr>
          <p:grpSpPr bwMode="auto">
            <a:xfrm>
              <a:off x="1170" y="3095"/>
              <a:ext cx="159" cy="146"/>
              <a:chOff x="4781" y="1833"/>
              <a:chExt cx="318" cy="262"/>
            </a:xfrm>
          </p:grpSpPr>
          <p:sp>
            <p:nvSpPr>
              <p:cNvPr id="538709" name="AutoShape 85"/>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38710" name="Freeform 86"/>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38711" name="Freeform 87"/>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38712" name="Freeform 88"/>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38713" name="Freeform 89"/>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38714" name="Freeform 90"/>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38715" name="Freeform 91"/>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38716" name="Freeform 92"/>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38717" name="Freeform 93"/>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38718" name="Freeform 94"/>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38719" name="Freeform 95"/>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38720" name="Freeform 96"/>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38721" name="Freeform 97"/>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38722" name="Freeform 98"/>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38723" name="Freeform 99"/>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38724" name="Freeform 100"/>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38725" name="Freeform 101"/>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8726" name="Freeform 102"/>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8727" name="Freeform 103"/>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38728" name="Freeform 104"/>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38729" name="Freeform 105"/>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38730" name="Freeform 106"/>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38731" name="Freeform 107"/>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38732" name="Freeform 108"/>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38733" name="Freeform 109"/>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38734" name="Freeform 110"/>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38735" name="Freeform 111"/>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38736" name="Freeform 112"/>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38737" name="Freeform 113"/>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38738" name="Freeform 114"/>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38739" name="Rectangle 115"/>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38740" name="Freeform 116"/>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38741" name="Freeform 117"/>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8742" name="Freeform 118"/>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8743" name="Freeform 119"/>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38744" name="Freeform 120"/>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38745" name="Freeform 121"/>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38746" name="Freeform 122"/>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8747" name="Freeform 123"/>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8748" name="Freeform 124"/>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8749" name="Group 125"/>
            <p:cNvGrpSpPr>
              <a:grpSpLocks/>
            </p:cNvGrpSpPr>
            <p:nvPr/>
          </p:nvGrpSpPr>
          <p:grpSpPr bwMode="auto">
            <a:xfrm>
              <a:off x="1553" y="3099"/>
              <a:ext cx="176" cy="150"/>
              <a:chOff x="4765" y="1531"/>
              <a:chExt cx="312" cy="261"/>
            </a:xfrm>
          </p:grpSpPr>
          <p:sp>
            <p:nvSpPr>
              <p:cNvPr id="538750" name="AutoShape 126"/>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38751" name="Freeform 127"/>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38752" name="Freeform 128"/>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38753" name="Freeform 129"/>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38754" name="Freeform 130"/>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38755" name="Freeform 131"/>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38756" name="Freeform 132"/>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38757" name="Freeform 133"/>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38758" name="Freeform 134"/>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38759" name="Freeform 135"/>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38760" name="Freeform 136"/>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38761" name="Freeform 137"/>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38762" name="Freeform 138"/>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38763" name="Freeform 139"/>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38764" name="Freeform 140"/>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38765" name="Freeform 141"/>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38766" name="Freeform 142"/>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38767" name="Freeform 143"/>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38768" name="Freeform 144"/>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38769" name="Freeform 145"/>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38770" name="Freeform 146"/>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38771" name="Freeform 147"/>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38772" name="Freeform 148"/>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38773" name="Freeform 149"/>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38774" name="Freeform 150"/>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38775" name="Freeform 151"/>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38776" name="Freeform 152"/>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38777" name="Freeform 153"/>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38778" name="Freeform 154"/>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38779" name="Rectangle 155"/>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38780" name="Freeform 156"/>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38781" name="Freeform 157"/>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38782" name="Freeform 158"/>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38783" name="Freeform 159"/>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38784" name="Freeform 160"/>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38785" name="Freeform 161"/>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38786" name="Freeform 162"/>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38787" name="Freeform 163"/>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38788" name="Freeform 164"/>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38789" name="Group 165"/>
            <p:cNvGrpSpPr>
              <a:grpSpLocks/>
            </p:cNvGrpSpPr>
            <p:nvPr/>
          </p:nvGrpSpPr>
          <p:grpSpPr bwMode="auto">
            <a:xfrm rot="10800000">
              <a:off x="1234" y="3229"/>
              <a:ext cx="391" cy="88"/>
              <a:chOff x="1450" y="3513"/>
              <a:chExt cx="391" cy="88"/>
            </a:xfrm>
          </p:grpSpPr>
          <p:sp>
            <p:nvSpPr>
              <p:cNvPr id="538790" name="Freeform 166"/>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38791" name="Line 167"/>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38792" name="Group 168"/>
            <p:cNvGrpSpPr>
              <a:grpSpLocks/>
            </p:cNvGrpSpPr>
            <p:nvPr/>
          </p:nvGrpSpPr>
          <p:grpSpPr bwMode="auto">
            <a:xfrm>
              <a:off x="1305" y="3286"/>
              <a:ext cx="275" cy="118"/>
              <a:chOff x="3600" y="219"/>
              <a:chExt cx="360" cy="175"/>
            </a:xfrm>
          </p:grpSpPr>
          <p:sp>
            <p:nvSpPr>
              <p:cNvPr id="538793" name="Oval 16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8794" name="Line 17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795" name="Line 17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796" name="Rectangle 17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797" name="Oval 17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8798" name="Group 174"/>
              <p:cNvGrpSpPr>
                <a:grpSpLocks/>
              </p:cNvGrpSpPr>
              <p:nvPr/>
            </p:nvGrpSpPr>
            <p:grpSpPr bwMode="auto">
              <a:xfrm>
                <a:off x="3686" y="244"/>
                <a:ext cx="177" cy="66"/>
                <a:chOff x="2848" y="848"/>
                <a:chExt cx="140" cy="98"/>
              </a:xfrm>
            </p:grpSpPr>
            <p:sp>
              <p:nvSpPr>
                <p:cNvPr id="538799" name="Line 17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00" name="Line 17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01" name="Line 17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802" name="Group 178"/>
              <p:cNvGrpSpPr>
                <a:grpSpLocks/>
              </p:cNvGrpSpPr>
              <p:nvPr/>
            </p:nvGrpSpPr>
            <p:grpSpPr bwMode="auto">
              <a:xfrm flipV="1">
                <a:off x="3686" y="243"/>
                <a:ext cx="177" cy="66"/>
                <a:chOff x="2848" y="848"/>
                <a:chExt cx="140" cy="98"/>
              </a:xfrm>
            </p:grpSpPr>
            <p:sp>
              <p:nvSpPr>
                <p:cNvPr id="538803" name="Line 17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04" name="Line 18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05" name="Line 18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sp>
        <p:nvSpPr>
          <p:cNvPr id="538806" name="Text Box 182"/>
          <p:cNvSpPr txBox="1">
            <a:spLocks noChangeArrowheads="1"/>
          </p:cNvSpPr>
          <p:nvPr/>
        </p:nvSpPr>
        <p:spPr bwMode="auto">
          <a:xfrm>
            <a:off x="1643063" y="2344738"/>
            <a:ext cx="430212" cy="366712"/>
          </a:xfrm>
          <a:prstGeom prst="rect">
            <a:avLst/>
          </a:prstGeom>
          <a:noFill/>
          <a:ln w="9525">
            <a:noFill/>
            <a:miter lim="800000"/>
            <a:headEnd/>
            <a:tailEnd/>
          </a:ln>
          <a:effectLst/>
        </p:spPr>
        <p:txBody>
          <a:bodyPr wrap="none">
            <a:spAutoFit/>
          </a:bodyPr>
          <a:lstStyle/>
          <a:p>
            <a:r>
              <a:rPr lang="en-US" altLang="it-IT"/>
              <a:t>R1</a:t>
            </a:r>
          </a:p>
        </p:txBody>
      </p:sp>
      <p:grpSp>
        <p:nvGrpSpPr>
          <p:cNvPr id="538807" name="Group 183"/>
          <p:cNvGrpSpPr>
            <a:grpSpLocks/>
          </p:cNvGrpSpPr>
          <p:nvPr/>
        </p:nvGrpSpPr>
        <p:grpSpPr bwMode="auto">
          <a:xfrm>
            <a:off x="3763963" y="4435475"/>
            <a:ext cx="547687" cy="233363"/>
            <a:chOff x="3600" y="219"/>
            <a:chExt cx="360" cy="175"/>
          </a:xfrm>
        </p:grpSpPr>
        <p:sp>
          <p:nvSpPr>
            <p:cNvPr id="538808" name="Oval 18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8809" name="Line 18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810" name="Line 18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811" name="Rectangle 18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812" name="Oval 18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8813" name="Group 189"/>
            <p:cNvGrpSpPr>
              <a:grpSpLocks/>
            </p:cNvGrpSpPr>
            <p:nvPr/>
          </p:nvGrpSpPr>
          <p:grpSpPr bwMode="auto">
            <a:xfrm>
              <a:off x="3686" y="244"/>
              <a:ext cx="177" cy="66"/>
              <a:chOff x="2848" y="848"/>
              <a:chExt cx="140" cy="98"/>
            </a:xfrm>
          </p:grpSpPr>
          <p:sp>
            <p:nvSpPr>
              <p:cNvPr id="538814" name="Line 19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15" name="Line 19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16" name="Line 19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817" name="Group 193"/>
            <p:cNvGrpSpPr>
              <a:grpSpLocks/>
            </p:cNvGrpSpPr>
            <p:nvPr/>
          </p:nvGrpSpPr>
          <p:grpSpPr bwMode="auto">
            <a:xfrm flipV="1">
              <a:off x="3686" y="243"/>
              <a:ext cx="177" cy="66"/>
              <a:chOff x="2848" y="848"/>
              <a:chExt cx="140" cy="98"/>
            </a:xfrm>
          </p:grpSpPr>
          <p:sp>
            <p:nvSpPr>
              <p:cNvPr id="538818" name="Line 1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19" name="Line 1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20" name="Line 1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38821" name="Text Box 197"/>
          <p:cNvSpPr txBox="1">
            <a:spLocks noChangeArrowheads="1"/>
          </p:cNvSpPr>
          <p:nvPr/>
        </p:nvSpPr>
        <p:spPr bwMode="auto">
          <a:xfrm>
            <a:off x="1254125" y="3133725"/>
            <a:ext cx="466725" cy="366713"/>
          </a:xfrm>
          <a:prstGeom prst="rect">
            <a:avLst/>
          </a:prstGeom>
          <a:noFill/>
          <a:ln w="9525">
            <a:noFill/>
            <a:miter lim="800000"/>
            <a:headEnd/>
            <a:tailEnd/>
          </a:ln>
          <a:effectLst/>
        </p:spPr>
        <p:txBody>
          <a:bodyPr wrap="none">
            <a:spAutoFit/>
          </a:bodyPr>
          <a:lstStyle/>
          <a:p>
            <a:r>
              <a:rPr lang="en-US" altLang="it-IT"/>
              <a:t>R2</a:t>
            </a:r>
          </a:p>
        </p:txBody>
      </p:sp>
      <p:sp>
        <p:nvSpPr>
          <p:cNvPr id="538822" name="Text Box 198"/>
          <p:cNvSpPr txBox="1">
            <a:spLocks noChangeArrowheads="1"/>
          </p:cNvSpPr>
          <p:nvPr/>
        </p:nvSpPr>
        <p:spPr bwMode="auto">
          <a:xfrm>
            <a:off x="741363" y="4130675"/>
            <a:ext cx="466725" cy="366713"/>
          </a:xfrm>
          <a:prstGeom prst="rect">
            <a:avLst/>
          </a:prstGeom>
          <a:noFill/>
          <a:ln w="9525">
            <a:noFill/>
            <a:miter lim="800000"/>
            <a:headEnd/>
            <a:tailEnd/>
          </a:ln>
          <a:effectLst/>
        </p:spPr>
        <p:txBody>
          <a:bodyPr wrap="none">
            <a:spAutoFit/>
          </a:bodyPr>
          <a:lstStyle/>
          <a:p>
            <a:r>
              <a:rPr lang="en-US" altLang="it-IT"/>
              <a:t>R3</a:t>
            </a:r>
          </a:p>
        </p:txBody>
      </p:sp>
      <p:sp>
        <p:nvSpPr>
          <p:cNvPr id="538823" name="Text Box 199"/>
          <p:cNvSpPr txBox="1">
            <a:spLocks noChangeArrowheads="1"/>
          </p:cNvSpPr>
          <p:nvPr/>
        </p:nvSpPr>
        <p:spPr bwMode="auto">
          <a:xfrm>
            <a:off x="3387725" y="2551113"/>
            <a:ext cx="466725" cy="366712"/>
          </a:xfrm>
          <a:prstGeom prst="rect">
            <a:avLst/>
          </a:prstGeom>
          <a:noFill/>
          <a:ln w="9525">
            <a:noFill/>
            <a:miter lim="800000"/>
            <a:headEnd/>
            <a:tailEnd/>
          </a:ln>
          <a:effectLst/>
        </p:spPr>
        <p:txBody>
          <a:bodyPr wrap="none">
            <a:spAutoFit/>
          </a:bodyPr>
          <a:lstStyle/>
          <a:p>
            <a:r>
              <a:rPr lang="en-US" altLang="it-IT"/>
              <a:t>R4</a:t>
            </a:r>
          </a:p>
        </p:txBody>
      </p:sp>
      <p:sp>
        <p:nvSpPr>
          <p:cNvPr id="538824" name="Text Box 200"/>
          <p:cNvSpPr txBox="1">
            <a:spLocks noChangeArrowheads="1"/>
          </p:cNvSpPr>
          <p:nvPr/>
        </p:nvSpPr>
        <p:spPr bwMode="auto">
          <a:xfrm>
            <a:off x="3830638" y="3689350"/>
            <a:ext cx="466725" cy="366713"/>
          </a:xfrm>
          <a:prstGeom prst="rect">
            <a:avLst/>
          </a:prstGeom>
          <a:noFill/>
          <a:ln w="9525">
            <a:noFill/>
            <a:miter lim="800000"/>
            <a:headEnd/>
            <a:tailEnd/>
          </a:ln>
          <a:effectLst/>
        </p:spPr>
        <p:txBody>
          <a:bodyPr wrap="none">
            <a:spAutoFit/>
          </a:bodyPr>
          <a:lstStyle/>
          <a:p>
            <a:r>
              <a:rPr lang="en-US" altLang="it-IT"/>
              <a:t>R5</a:t>
            </a:r>
          </a:p>
        </p:txBody>
      </p:sp>
      <p:sp>
        <p:nvSpPr>
          <p:cNvPr id="538825" name="Text Box 201"/>
          <p:cNvSpPr txBox="1">
            <a:spLocks noChangeArrowheads="1"/>
          </p:cNvSpPr>
          <p:nvPr/>
        </p:nvSpPr>
        <p:spPr bwMode="auto">
          <a:xfrm>
            <a:off x="2595563" y="4422775"/>
            <a:ext cx="466725" cy="366713"/>
          </a:xfrm>
          <a:prstGeom prst="rect">
            <a:avLst/>
          </a:prstGeom>
          <a:noFill/>
          <a:ln w="9525">
            <a:noFill/>
            <a:miter lim="800000"/>
            <a:headEnd/>
            <a:tailEnd/>
          </a:ln>
          <a:effectLst/>
        </p:spPr>
        <p:txBody>
          <a:bodyPr wrap="none">
            <a:spAutoFit/>
          </a:bodyPr>
          <a:lstStyle/>
          <a:p>
            <a:r>
              <a:rPr lang="en-US" altLang="it-IT"/>
              <a:t>R6</a:t>
            </a:r>
          </a:p>
        </p:txBody>
      </p:sp>
      <p:sp>
        <p:nvSpPr>
          <p:cNvPr id="538826" name="Text Box 202"/>
          <p:cNvSpPr txBox="1">
            <a:spLocks noChangeArrowheads="1"/>
          </p:cNvSpPr>
          <p:nvPr/>
        </p:nvSpPr>
        <p:spPr bwMode="auto">
          <a:xfrm>
            <a:off x="3316288" y="4379913"/>
            <a:ext cx="466725" cy="366712"/>
          </a:xfrm>
          <a:prstGeom prst="rect">
            <a:avLst/>
          </a:prstGeom>
          <a:noFill/>
          <a:ln w="9525">
            <a:noFill/>
            <a:miter lim="800000"/>
            <a:headEnd/>
            <a:tailEnd/>
          </a:ln>
          <a:effectLst/>
        </p:spPr>
        <p:txBody>
          <a:bodyPr wrap="none">
            <a:spAutoFit/>
          </a:bodyPr>
          <a:lstStyle/>
          <a:p>
            <a:r>
              <a:rPr lang="en-US" altLang="it-IT"/>
              <a:t>R7</a:t>
            </a:r>
          </a:p>
        </p:txBody>
      </p:sp>
      <p:grpSp>
        <p:nvGrpSpPr>
          <p:cNvPr id="538827" name="Group 203"/>
          <p:cNvGrpSpPr>
            <a:grpSpLocks/>
          </p:cNvGrpSpPr>
          <p:nvPr/>
        </p:nvGrpSpPr>
        <p:grpSpPr bwMode="auto">
          <a:xfrm>
            <a:off x="5389563" y="2844800"/>
            <a:ext cx="569912" cy="222250"/>
            <a:chOff x="3600" y="219"/>
            <a:chExt cx="360" cy="175"/>
          </a:xfrm>
        </p:grpSpPr>
        <p:sp>
          <p:nvSpPr>
            <p:cNvPr id="538828" name="Oval 20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38829" name="Line 20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830" name="Line 20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831" name="Rectangle 20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832" name="Oval 20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38833" name="Group 209"/>
            <p:cNvGrpSpPr>
              <a:grpSpLocks/>
            </p:cNvGrpSpPr>
            <p:nvPr/>
          </p:nvGrpSpPr>
          <p:grpSpPr bwMode="auto">
            <a:xfrm>
              <a:off x="3686" y="244"/>
              <a:ext cx="177" cy="66"/>
              <a:chOff x="2848" y="848"/>
              <a:chExt cx="140" cy="98"/>
            </a:xfrm>
          </p:grpSpPr>
          <p:sp>
            <p:nvSpPr>
              <p:cNvPr id="538834" name="Line 21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35" name="Line 21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36" name="Line 21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837" name="Group 213"/>
            <p:cNvGrpSpPr>
              <a:grpSpLocks/>
            </p:cNvGrpSpPr>
            <p:nvPr/>
          </p:nvGrpSpPr>
          <p:grpSpPr bwMode="auto">
            <a:xfrm flipV="1">
              <a:off x="3686" y="243"/>
              <a:ext cx="177" cy="66"/>
              <a:chOff x="2848" y="848"/>
              <a:chExt cx="140" cy="98"/>
            </a:xfrm>
          </p:grpSpPr>
          <p:sp>
            <p:nvSpPr>
              <p:cNvPr id="538838" name="Line 21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39" name="Line 21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40" name="Line 21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38841" name="Group 217"/>
          <p:cNvGrpSpPr>
            <a:grpSpLocks/>
          </p:cNvGrpSpPr>
          <p:nvPr/>
        </p:nvGrpSpPr>
        <p:grpSpPr bwMode="auto">
          <a:xfrm>
            <a:off x="5399088" y="3638550"/>
            <a:ext cx="547687" cy="233363"/>
            <a:chOff x="3600" y="219"/>
            <a:chExt cx="360" cy="175"/>
          </a:xfrm>
        </p:grpSpPr>
        <p:sp>
          <p:nvSpPr>
            <p:cNvPr id="538842" name="Oval 21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38843" name="Line 21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38844" name="Line 22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38845" name="Rectangle 22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38846" name="Oval 22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38847" name="Group 223"/>
            <p:cNvGrpSpPr>
              <a:grpSpLocks/>
            </p:cNvGrpSpPr>
            <p:nvPr/>
          </p:nvGrpSpPr>
          <p:grpSpPr bwMode="auto">
            <a:xfrm>
              <a:off x="3686" y="244"/>
              <a:ext cx="177" cy="66"/>
              <a:chOff x="2848" y="848"/>
              <a:chExt cx="140" cy="98"/>
            </a:xfrm>
          </p:grpSpPr>
          <p:sp>
            <p:nvSpPr>
              <p:cNvPr id="538848" name="Line 2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49" name="Line 2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50" name="Line 2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38851" name="Group 227"/>
            <p:cNvGrpSpPr>
              <a:grpSpLocks/>
            </p:cNvGrpSpPr>
            <p:nvPr/>
          </p:nvGrpSpPr>
          <p:grpSpPr bwMode="auto">
            <a:xfrm flipV="1">
              <a:off x="3686" y="243"/>
              <a:ext cx="177" cy="66"/>
              <a:chOff x="2848" y="848"/>
              <a:chExt cx="140" cy="98"/>
            </a:xfrm>
          </p:grpSpPr>
          <p:sp>
            <p:nvSpPr>
              <p:cNvPr id="538852" name="Line 22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38853" name="Line 22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38854" name="Line 23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38855" name="Line 231"/>
          <p:cNvSpPr>
            <a:spLocks noChangeShapeType="1"/>
          </p:cNvSpPr>
          <p:nvPr/>
        </p:nvSpPr>
        <p:spPr bwMode="auto">
          <a:xfrm>
            <a:off x="5365750" y="4314825"/>
            <a:ext cx="596900" cy="0"/>
          </a:xfrm>
          <a:prstGeom prst="line">
            <a:avLst/>
          </a:prstGeom>
          <a:noFill/>
          <a:ln w="28575">
            <a:solidFill>
              <a:srgbClr val="FF0000"/>
            </a:solidFill>
            <a:round/>
            <a:headEnd/>
            <a:tailEnd type="triangle" w="med" len="med"/>
          </a:ln>
          <a:effectLst/>
        </p:spPr>
        <p:txBody>
          <a:bodyPr wrap="none"/>
          <a:lstStyle/>
          <a:p>
            <a:endParaRPr lang="it-IT"/>
          </a:p>
        </p:txBody>
      </p:sp>
      <p:sp>
        <p:nvSpPr>
          <p:cNvPr id="538856" name="Text Box 232"/>
          <p:cNvSpPr txBox="1">
            <a:spLocks noChangeArrowheads="1"/>
          </p:cNvSpPr>
          <p:nvPr/>
        </p:nvSpPr>
        <p:spPr bwMode="auto">
          <a:xfrm>
            <a:off x="5991225" y="2636838"/>
            <a:ext cx="2081213" cy="581025"/>
          </a:xfrm>
          <a:prstGeom prst="rect">
            <a:avLst/>
          </a:prstGeom>
          <a:noFill/>
          <a:ln w="9525">
            <a:noFill/>
            <a:miter lim="800000"/>
            <a:headEnd/>
            <a:tailEnd/>
          </a:ln>
          <a:effectLst/>
        </p:spPr>
        <p:txBody>
          <a:bodyPr wrap="none">
            <a:spAutoFit/>
          </a:bodyPr>
          <a:lstStyle/>
          <a:p>
            <a:r>
              <a:rPr lang="it-IT" sz="1600"/>
              <a:t>Router con membro </a:t>
            </a:r>
          </a:p>
          <a:p>
            <a:r>
              <a:rPr lang="it-IT" sz="1600"/>
              <a:t>di gruppo collegato</a:t>
            </a:r>
            <a:endParaRPr lang="it-IT"/>
          </a:p>
        </p:txBody>
      </p:sp>
      <p:sp>
        <p:nvSpPr>
          <p:cNvPr id="538857" name="Text Box 233"/>
          <p:cNvSpPr txBox="1">
            <a:spLocks noChangeArrowheads="1"/>
          </p:cNvSpPr>
          <p:nvPr/>
        </p:nvSpPr>
        <p:spPr bwMode="auto">
          <a:xfrm>
            <a:off x="5978525" y="3481388"/>
            <a:ext cx="2182813" cy="581025"/>
          </a:xfrm>
          <a:prstGeom prst="rect">
            <a:avLst/>
          </a:prstGeom>
          <a:noFill/>
          <a:ln w="9525">
            <a:noFill/>
            <a:miter lim="800000"/>
            <a:headEnd/>
            <a:tailEnd/>
          </a:ln>
          <a:effectLst/>
        </p:spPr>
        <p:txBody>
          <a:bodyPr wrap="none">
            <a:spAutoFit/>
          </a:bodyPr>
          <a:lstStyle/>
          <a:p>
            <a:r>
              <a:rPr lang="it-IT" sz="1600"/>
              <a:t>Router senza membri</a:t>
            </a:r>
          </a:p>
          <a:p>
            <a:r>
              <a:rPr lang="it-IT" sz="1600"/>
              <a:t>di gruppo collegati</a:t>
            </a:r>
            <a:endParaRPr lang="it-IT"/>
          </a:p>
        </p:txBody>
      </p:sp>
      <p:sp>
        <p:nvSpPr>
          <p:cNvPr id="538858" name="Text Box 234"/>
          <p:cNvSpPr txBox="1">
            <a:spLocks noChangeArrowheads="1"/>
          </p:cNvSpPr>
          <p:nvPr/>
        </p:nvSpPr>
        <p:spPr bwMode="auto">
          <a:xfrm>
            <a:off x="5953125" y="4186238"/>
            <a:ext cx="3028950" cy="336550"/>
          </a:xfrm>
          <a:prstGeom prst="rect">
            <a:avLst/>
          </a:prstGeom>
          <a:noFill/>
          <a:ln w="9525">
            <a:noFill/>
            <a:miter lim="800000"/>
            <a:headEnd/>
            <a:tailEnd/>
          </a:ln>
          <a:effectLst/>
        </p:spPr>
        <p:txBody>
          <a:bodyPr>
            <a:spAutoFit/>
          </a:bodyPr>
          <a:lstStyle/>
          <a:p>
            <a:r>
              <a:rPr lang="it-IT" sz="1600"/>
              <a:t>Il pacchetto sarà inoltrato</a:t>
            </a:r>
            <a:endParaRPr lang="en-US"/>
          </a:p>
        </p:txBody>
      </p:sp>
      <p:sp>
        <p:nvSpPr>
          <p:cNvPr id="538859" name="Text Box 235"/>
          <p:cNvSpPr txBox="1">
            <a:spLocks noChangeArrowheads="1"/>
          </p:cNvSpPr>
          <p:nvPr/>
        </p:nvSpPr>
        <p:spPr bwMode="auto">
          <a:xfrm>
            <a:off x="5286375" y="2098675"/>
            <a:ext cx="1265238" cy="366713"/>
          </a:xfrm>
          <a:prstGeom prst="rect">
            <a:avLst/>
          </a:prstGeom>
          <a:noFill/>
          <a:ln w="9525">
            <a:noFill/>
            <a:miter lim="800000"/>
            <a:headEnd/>
            <a:tailEnd/>
          </a:ln>
          <a:effectLst/>
        </p:spPr>
        <p:txBody>
          <a:bodyPr wrap="none">
            <a:spAutoFit/>
          </a:bodyPr>
          <a:lstStyle/>
          <a:p>
            <a:r>
              <a:rPr lang="en-US" altLang="it-IT"/>
              <a:t>LEGENDA</a:t>
            </a:r>
          </a:p>
        </p:txBody>
      </p:sp>
      <p:sp>
        <p:nvSpPr>
          <p:cNvPr id="538860" name="Text Box 236"/>
          <p:cNvSpPr txBox="1">
            <a:spLocks noChangeArrowheads="1"/>
          </p:cNvSpPr>
          <p:nvPr/>
        </p:nvSpPr>
        <p:spPr bwMode="auto">
          <a:xfrm>
            <a:off x="542925" y="1982788"/>
            <a:ext cx="1203325" cy="366712"/>
          </a:xfrm>
          <a:prstGeom prst="rect">
            <a:avLst/>
          </a:prstGeom>
          <a:noFill/>
          <a:ln w="9525">
            <a:noFill/>
            <a:miter lim="800000"/>
            <a:headEnd/>
            <a:tailEnd/>
          </a:ln>
          <a:effectLst/>
        </p:spPr>
        <p:txBody>
          <a:bodyPr wrap="none">
            <a:spAutoFit/>
          </a:bodyPr>
          <a:lstStyle/>
          <a:p>
            <a:r>
              <a:rPr lang="en-US" altLang="it-IT">
                <a:solidFill>
                  <a:srgbClr val="FF0000"/>
                </a:solidFill>
              </a:rPr>
              <a:t>S: origine</a:t>
            </a:r>
          </a:p>
        </p:txBody>
      </p:sp>
      <p:sp>
        <p:nvSpPr>
          <p:cNvPr id="538861" name="Line 237"/>
          <p:cNvSpPr>
            <a:spLocks noChangeShapeType="1"/>
          </p:cNvSpPr>
          <p:nvPr/>
        </p:nvSpPr>
        <p:spPr bwMode="auto">
          <a:xfrm flipH="1">
            <a:off x="1868488" y="2671763"/>
            <a:ext cx="228600" cy="511175"/>
          </a:xfrm>
          <a:prstGeom prst="line">
            <a:avLst/>
          </a:prstGeom>
          <a:noFill/>
          <a:ln w="19050">
            <a:solidFill>
              <a:srgbClr val="FF0000"/>
            </a:solidFill>
            <a:round/>
            <a:headEnd/>
            <a:tailEnd type="triangle" w="med" len="med"/>
          </a:ln>
          <a:effectLst/>
        </p:spPr>
        <p:txBody>
          <a:bodyPr wrap="none"/>
          <a:lstStyle/>
          <a:p>
            <a:endParaRPr lang="it-IT"/>
          </a:p>
        </p:txBody>
      </p:sp>
      <p:sp>
        <p:nvSpPr>
          <p:cNvPr id="538862" name="Line 238"/>
          <p:cNvSpPr>
            <a:spLocks noChangeShapeType="1"/>
          </p:cNvSpPr>
          <p:nvPr/>
        </p:nvSpPr>
        <p:spPr bwMode="auto">
          <a:xfrm flipH="1">
            <a:off x="1455738" y="3563938"/>
            <a:ext cx="228600" cy="511175"/>
          </a:xfrm>
          <a:prstGeom prst="line">
            <a:avLst/>
          </a:prstGeom>
          <a:noFill/>
          <a:ln w="19050">
            <a:solidFill>
              <a:srgbClr val="FF0000"/>
            </a:solidFill>
            <a:round/>
            <a:headEnd/>
            <a:tailEnd type="triangle" w="med" len="med"/>
          </a:ln>
          <a:effectLst/>
        </p:spPr>
        <p:txBody>
          <a:bodyPr wrap="none"/>
          <a:lstStyle/>
          <a:p>
            <a:endParaRPr lang="it-IT"/>
          </a:p>
        </p:txBody>
      </p:sp>
      <p:sp>
        <p:nvSpPr>
          <p:cNvPr id="538863" name="Line 239"/>
          <p:cNvSpPr>
            <a:spLocks noChangeShapeType="1"/>
          </p:cNvSpPr>
          <p:nvPr/>
        </p:nvSpPr>
        <p:spPr bwMode="auto">
          <a:xfrm>
            <a:off x="2025650" y="3529013"/>
            <a:ext cx="511175" cy="592137"/>
          </a:xfrm>
          <a:prstGeom prst="line">
            <a:avLst/>
          </a:prstGeom>
          <a:noFill/>
          <a:ln w="19050">
            <a:solidFill>
              <a:srgbClr val="FF0000"/>
            </a:solidFill>
            <a:round/>
            <a:headEnd/>
            <a:tailEnd type="triangle" w="med" len="med"/>
          </a:ln>
          <a:effectLst/>
        </p:spPr>
        <p:txBody>
          <a:bodyPr wrap="none"/>
          <a:lstStyle/>
          <a:p>
            <a:endParaRPr lang="it-IT"/>
          </a:p>
        </p:txBody>
      </p:sp>
      <p:sp>
        <p:nvSpPr>
          <p:cNvPr id="538864" name="Line 240"/>
          <p:cNvSpPr>
            <a:spLocks noChangeShapeType="1"/>
          </p:cNvSpPr>
          <p:nvPr/>
        </p:nvSpPr>
        <p:spPr bwMode="auto">
          <a:xfrm>
            <a:off x="2527300" y="2633663"/>
            <a:ext cx="698500" cy="336550"/>
          </a:xfrm>
          <a:prstGeom prst="line">
            <a:avLst/>
          </a:prstGeom>
          <a:noFill/>
          <a:ln w="19050">
            <a:solidFill>
              <a:srgbClr val="FF0000"/>
            </a:solidFill>
            <a:round/>
            <a:headEnd/>
            <a:tailEnd type="triangle" w="med" len="med"/>
          </a:ln>
          <a:effectLst/>
        </p:spPr>
        <p:txBody>
          <a:bodyPr wrap="none"/>
          <a:lstStyle/>
          <a:p>
            <a:endParaRPr lang="it-IT"/>
          </a:p>
        </p:txBody>
      </p:sp>
      <p:sp>
        <p:nvSpPr>
          <p:cNvPr id="538865" name="Line 241"/>
          <p:cNvSpPr>
            <a:spLocks noChangeShapeType="1"/>
          </p:cNvSpPr>
          <p:nvPr/>
        </p:nvSpPr>
        <p:spPr bwMode="auto">
          <a:xfrm>
            <a:off x="3473450" y="3163888"/>
            <a:ext cx="12700" cy="498475"/>
          </a:xfrm>
          <a:prstGeom prst="line">
            <a:avLst/>
          </a:prstGeom>
          <a:noFill/>
          <a:ln w="19050">
            <a:solidFill>
              <a:srgbClr val="FF0000"/>
            </a:solidFill>
            <a:round/>
            <a:headEnd/>
            <a:tailEnd type="triangle" w="med" len="med"/>
          </a:ln>
          <a:effectLst/>
        </p:spPr>
        <p:txBody>
          <a:bodyPr wrap="none"/>
          <a:lstStyle/>
          <a:p>
            <a:endParaRPr lang="it-IT"/>
          </a:p>
        </p:txBody>
      </p:sp>
      <p:sp>
        <p:nvSpPr>
          <p:cNvPr id="538866" name="Line 242"/>
          <p:cNvSpPr>
            <a:spLocks noChangeShapeType="1"/>
          </p:cNvSpPr>
          <p:nvPr/>
        </p:nvSpPr>
        <p:spPr bwMode="auto">
          <a:xfrm>
            <a:off x="3600450" y="3989388"/>
            <a:ext cx="241300" cy="419100"/>
          </a:xfrm>
          <a:prstGeom prst="line">
            <a:avLst/>
          </a:prstGeom>
          <a:noFill/>
          <a:ln w="19050">
            <a:solidFill>
              <a:srgbClr val="FF0000"/>
            </a:solidFill>
            <a:round/>
            <a:headEnd/>
            <a:tailEnd type="triangle" w="med" len="med"/>
          </a:ln>
          <a:effectLst/>
        </p:spPr>
        <p:txBody>
          <a:bodyPr wrap="none"/>
          <a:lstStyle/>
          <a:p>
            <a:endParaRPr lang="it-IT"/>
          </a:p>
        </p:txBody>
      </p:sp>
      <p:grpSp>
        <p:nvGrpSpPr>
          <p:cNvPr id="538867" name="Group 243"/>
          <p:cNvGrpSpPr>
            <a:grpSpLocks/>
          </p:cNvGrpSpPr>
          <p:nvPr/>
        </p:nvGrpSpPr>
        <p:grpSpPr bwMode="auto">
          <a:xfrm rot="4749582">
            <a:off x="3075782" y="3944144"/>
            <a:ext cx="254000" cy="344487"/>
            <a:chOff x="2356" y="2709"/>
            <a:chExt cx="200" cy="287"/>
          </a:xfrm>
        </p:grpSpPr>
        <p:sp>
          <p:nvSpPr>
            <p:cNvPr id="538868" name="Line 244"/>
            <p:cNvSpPr>
              <a:spLocks noChangeShapeType="1"/>
            </p:cNvSpPr>
            <p:nvPr/>
          </p:nvSpPr>
          <p:spPr bwMode="auto">
            <a:xfrm>
              <a:off x="2356" y="2709"/>
              <a:ext cx="152" cy="264"/>
            </a:xfrm>
            <a:prstGeom prst="line">
              <a:avLst/>
            </a:prstGeom>
            <a:noFill/>
            <a:ln w="19050">
              <a:solidFill>
                <a:schemeClr val="bg2"/>
              </a:solidFill>
              <a:round/>
              <a:headEnd/>
              <a:tailEnd type="triangle" w="med" len="med"/>
            </a:ln>
            <a:effectLst/>
          </p:spPr>
          <p:txBody>
            <a:bodyPr wrap="none"/>
            <a:lstStyle/>
            <a:p>
              <a:endParaRPr lang="it-IT"/>
            </a:p>
          </p:txBody>
        </p:sp>
        <p:sp>
          <p:nvSpPr>
            <p:cNvPr id="538869" name="Line 245"/>
            <p:cNvSpPr>
              <a:spLocks noChangeShapeType="1"/>
            </p:cNvSpPr>
            <p:nvPr/>
          </p:nvSpPr>
          <p:spPr bwMode="auto">
            <a:xfrm flipV="1">
              <a:off x="2464" y="2944"/>
              <a:ext cx="92" cy="52"/>
            </a:xfrm>
            <a:prstGeom prst="line">
              <a:avLst/>
            </a:prstGeom>
            <a:noFill/>
            <a:ln w="38100">
              <a:solidFill>
                <a:schemeClr val="bg2"/>
              </a:solidFill>
              <a:round/>
              <a:headEnd/>
              <a:tailEnd/>
            </a:ln>
            <a:effectLst/>
          </p:spPr>
          <p:txBody>
            <a:bodyPr wrap="none"/>
            <a:lstStyle/>
            <a:p>
              <a:endParaRPr lang="it-IT"/>
            </a:p>
          </p:txBody>
        </p:sp>
      </p:grpSp>
      <p:grpSp>
        <p:nvGrpSpPr>
          <p:cNvPr id="538870" name="Group 246"/>
          <p:cNvGrpSpPr>
            <a:grpSpLocks/>
          </p:cNvGrpSpPr>
          <p:nvPr/>
        </p:nvGrpSpPr>
        <p:grpSpPr bwMode="auto">
          <a:xfrm rot="-6022826">
            <a:off x="3253582" y="3969544"/>
            <a:ext cx="254000" cy="344487"/>
            <a:chOff x="2356" y="2709"/>
            <a:chExt cx="200" cy="287"/>
          </a:xfrm>
        </p:grpSpPr>
        <p:sp>
          <p:nvSpPr>
            <p:cNvPr id="538871" name="Line 247"/>
            <p:cNvSpPr>
              <a:spLocks noChangeShapeType="1"/>
            </p:cNvSpPr>
            <p:nvPr/>
          </p:nvSpPr>
          <p:spPr bwMode="auto">
            <a:xfrm>
              <a:off x="2356" y="2709"/>
              <a:ext cx="152" cy="264"/>
            </a:xfrm>
            <a:prstGeom prst="line">
              <a:avLst/>
            </a:prstGeom>
            <a:noFill/>
            <a:ln w="19050">
              <a:solidFill>
                <a:schemeClr val="bg2"/>
              </a:solidFill>
              <a:round/>
              <a:headEnd/>
              <a:tailEnd type="triangle" w="med" len="med"/>
            </a:ln>
            <a:effectLst/>
          </p:spPr>
          <p:txBody>
            <a:bodyPr wrap="none"/>
            <a:lstStyle/>
            <a:p>
              <a:endParaRPr lang="it-IT"/>
            </a:p>
          </p:txBody>
        </p:sp>
        <p:sp>
          <p:nvSpPr>
            <p:cNvPr id="538872" name="Line 248"/>
            <p:cNvSpPr>
              <a:spLocks noChangeShapeType="1"/>
            </p:cNvSpPr>
            <p:nvPr/>
          </p:nvSpPr>
          <p:spPr bwMode="auto">
            <a:xfrm flipV="1">
              <a:off x="2464" y="2944"/>
              <a:ext cx="92" cy="52"/>
            </a:xfrm>
            <a:prstGeom prst="line">
              <a:avLst/>
            </a:prstGeom>
            <a:noFill/>
            <a:ln w="38100">
              <a:solidFill>
                <a:schemeClr val="bg2"/>
              </a:solidFill>
              <a:round/>
              <a:headEnd/>
              <a:tailEnd/>
            </a:ln>
            <a:effectLst/>
          </p:spPr>
          <p:txBody>
            <a:bodyPr wrap="none"/>
            <a:lstStyle/>
            <a:p>
              <a:endParaRPr lang="it-IT"/>
            </a:p>
          </p:txBody>
        </p:sp>
      </p:grpSp>
      <p:sp>
        <p:nvSpPr>
          <p:cNvPr id="538873" name="Line 249"/>
          <p:cNvSpPr>
            <a:spLocks noChangeShapeType="1"/>
          </p:cNvSpPr>
          <p:nvPr/>
        </p:nvSpPr>
        <p:spPr bwMode="auto">
          <a:xfrm rot="16936177">
            <a:off x="2569369" y="2790032"/>
            <a:ext cx="466725" cy="941387"/>
          </a:xfrm>
          <a:prstGeom prst="line">
            <a:avLst/>
          </a:prstGeom>
          <a:noFill/>
          <a:ln w="19050">
            <a:solidFill>
              <a:schemeClr val="bg2"/>
            </a:solidFill>
            <a:round/>
            <a:headEnd/>
            <a:tailEnd type="triangle" w="med" len="med"/>
          </a:ln>
          <a:effectLst/>
        </p:spPr>
        <p:txBody>
          <a:bodyPr wrap="none"/>
          <a:lstStyle/>
          <a:p>
            <a:endParaRPr lang="it-IT"/>
          </a:p>
        </p:txBody>
      </p:sp>
      <p:sp>
        <p:nvSpPr>
          <p:cNvPr id="538874" name="Line 250"/>
          <p:cNvSpPr>
            <a:spLocks noChangeShapeType="1"/>
          </p:cNvSpPr>
          <p:nvPr/>
        </p:nvSpPr>
        <p:spPr bwMode="auto">
          <a:xfrm rot="16936177" flipV="1">
            <a:off x="3236120" y="3117056"/>
            <a:ext cx="119062" cy="60325"/>
          </a:xfrm>
          <a:prstGeom prst="line">
            <a:avLst/>
          </a:prstGeom>
          <a:noFill/>
          <a:ln w="38100">
            <a:solidFill>
              <a:schemeClr val="bg2"/>
            </a:solidFill>
            <a:round/>
            <a:headEnd/>
            <a:tailEnd/>
          </a:ln>
          <a:effectLst/>
        </p:spPr>
        <p:txBody>
          <a:bodyPr wrap="none"/>
          <a:lstStyle/>
          <a:p>
            <a:endParaRPr lang="it-IT"/>
          </a:p>
        </p:txBody>
      </p:sp>
      <p:sp>
        <p:nvSpPr>
          <p:cNvPr id="538875" name="Line 251"/>
          <p:cNvSpPr>
            <a:spLocks noChangeShapeType="1"/>
          </p:cNvSpPr>
          <p:nvPr/>
        </p:nvSpPr>
        <p:spPr bwMode="auto">
          <a:xfrm rot="16936177">
            <a:off x="2526507" y="2658269"/>
            <a:ext cx="452437" cy="904875"/>
          </a:xfrm>
          <a:prstGeom prst="line">
            <a:avLst/>
          </a:prstGeom>
          <a:noFill/>
          <a:ln w="19050">
            <a:solidFill>
              <a:schemeClr val="bg2"/>
            </a:solidFill>
            <a:round/>
            <a:headEnd type="triangle" w="med" len="med"/>
            <a:tailEnd/>
          </a:ln>
          <a:effectLst/>
        </p:spPr>
        <p:txBody>
          <a:bodyPr wrap="none"/>
          <a:lstStyle/>
          <a:p>
            <a:endParaRPr lang="it-IT"/>
          </a:p>
        </p:txBody>
      </p:sp>
      <p:sp>
        <p:nvSpPr>
          <p:cNvPr id="538876" name="Line 252"/>
          <p:cNvSpPr>
            <a:spLocks noChangeShapeType="1"/>
          </p:cNvSpPr>
          <p:nvPr/>
        </p:nvSpPr>
        <p:spPr bwMode="auto">
          <a:xfrm rot="16936177" flipV="1">
            <a:off x="2201070" y="3193256"/>
            <a:ext cx="119062" cy="60325"/>
          </a:xfrm>
          <a:prstGeom prst="line">
            <a:avLst/>
          </a:prstGeom>
          <a:noFill/>
          <a:ln w="38100">
            <a:solidFill>
              <a:schemeClr val="bg2"/>
            </a:solidFill>
            <a:round/>
            <a:headEnd/>
            <a:tailEnd/>
          </a:ln>
          <a:effectLst/>
        </p:spPr>
        <p:txBody>
          <a:bodyPr wrap="none"/>
          <a:lstStyle/>
          <a:p>
            <a:endParaRPr lang="it-IT"/>
          </a:p>
        </p:txBody>
      </p:sp>
      <p:sp>
        <p:nvSpPr>
          <p:cNvPr id="538877" name="Line 253"/>
          <p:cNvSpPr>
            <a:spLocks noChangeShapeType="1"/>
          </p:cNvSpPr>
          <p:nvPr/>
        </p:nvSpPr>
        <p:spPr bwMode="auto">
          <a:xfrm rot="16936177">
            <a:off x="2044700" y="3916363"/>
            <a:ext cx="130175" cy="619125"/>
          </a:xfrm>
          <a:prstGeom prst="line">
            <a:avLst/>
          </a:prstGeom>
          <a:noFill/>
          <a:ln w="19050">
            <a:solidFill>
              <a:schemeClr val="bg2"/>
            </a:solidFill>
            <a:round/>
            <a:headEnd/>
            <a:tailEnd type="triangle" w="med" len="med"/>
          </a:ln>
          <a:effectLst/>
        </p:spPr>
        <p:txBody>
          <a:bodyPr wrap="none"/>
          <a:lstStyle/>
          <a:p>
            <a:endParaRPr lang="it-IT"/>
          </a:p>
        </p:txBody>
      </p:sp>
      <p:sp>
        <p:nvSpPr>
          <p:cNvPr id="538878" name="Line 254"/>
          <p:cNvSpPr>
            <a:spLocks noChangeShapeType="1"/>
          </p:cNvSpPr>
          <p:nvPr/>
        </p:nvSpPr>
        <p:spPr bwMode="auto">
          <a:xfrm rot="16936177" flipV="1">
            <a:off x="2371725" y="4202113"/>
            <a:ext cx="144463" cy="39687"/>
          </a:xfrm>
          <a:prstGeom prst="line">
            <a:avLst/>
          </a:prstGeom>
          <a:noFill/>
          <a:ln w="38100">
            <a:solidFill>
              <a:schemeClr val="bg2"/>
            </a:solidFill>
            <a:round/>
            <a:headEnd/>
            <a:tailEnd/>
          </a:ln>
          <a:effectLst/>
        </p:spPr>
        <p:txBody>
          <a:bodyPr wrap="none"/>
          <a:lstStyle/>
          <a:p>
            <a:endParaRPr lang="it-IT"/>
          </a:p>
        </p:txBody>
      </p:sp>
      <p:sp>
        <p:nvSpPr>
          <p:cNvPr id="538879" name="Line 255"/>
          <p:cNvSpPr>
            <a:spLocks noChangeShapeType="1"/>
          </p:cNvSpPr>
          <p:nvPr/>
        </p:nvSpPr>
        <p:spPr bwMode="auto">
          <a:xfrm rot="16936177">
            <a:off x="2093912" y="4106863"/>
            <a:ext cx="138113" cy="623888"/>
          </a:xfrm>
          <a:prstGeom prst="line">
            <a:avLst/>
          </a:prstGeom>
          <a:noFill/>
          <a:ln w="19050">
            <a:solidFill>
              <a:schemeClr val="bg2"/>
            </a:solidFill>
            <a:round/>
            <a:headEnd type="triangle" w="med" len="med"/>
            <a:tailEnd/>
          </a:ln>
          <a:effectLst/>
        </p:spPr>
        <p:txBody>
          <a:bodyPr wrap="none"/>
          <a:lstStyle/>
          <a:p>
            <a:endParaRPr lang="it-IT"/>
          </a:p>
        </p:txBody>
      </p:sp>
      <p:sp>
        <p:nvSpPr>
          <p:cNvPr id="538880" name="Line 256"/>
          <p:cNvSpPr>
            <a:spLocks noChangeShapeType="1"/>
          </p:cNvSpPr>
          <p:nvPr/>
        </p:nvSpPr>
        <p:spPr bwMode="auto">
          <a:xfrm rot="16936177" flipV="1">
            <a:off x="1755775" y="4405313"/>
            <a:ext cx="144463" cy="39687"/>
          </a:xfrm>
          <a:prstGeom prst="line">
            <a:avLst/>
          </a:prstGeom>
          <a:noFill/>
          <a:ln w="38100">
            <a:solidFill>
              <a:schemeClr val="bg2"/>
            </a:solidFill>
            <a:round/>
            <a:headEnd/>
            <a:tailEnd/>
          </a:ln>
          <a:effectLst/>
        </p:spPr>
        <p:txBody>
          <a:bodyPr wrap="none"/>
          <a:lstStyle/>
          <a:p>
            <a:endParaRPr lang="it-IT"/>
          </a:p>
        </p:txBody>
      </p:sp>
      <p:sp>
        <p:nvSpPr>
          <p:cNvPr id="538881" name="Text Box 257"/>
          <p:cNvSpPr txBox="1">
            <a:spLocks noChangeArrowheads="1"/>
          </p:cNvSpPr>
          <p:nvPr/>
        </p:nvSpPr>
        <p:spPr bwMode="auto">
          <a:xfrm>
            <a:off x="5953125" y="4691063"/>
            <a:ext cx="2387600" cy="825500"/>
          </a:xfrm>
          <a:prstGeom prst="rect">
            <a:avLst/>
          </a:prstGeom>
          <a:noFill/>
          <a:ln w="9525">
            <a:noFill/>
            <a:miter lim="800000"/>
            <a:headEnd/>
            <a:tailEnd/>
          </a:ln>
          <a:effectLst/>
        </p:spPr>
        <p:txBody>
          <a:bodyPr wrap="none">
            <a:spAutoFit/>
          </a:bodyPr>
          <a:lstStyle/>
          <a:p>
            <a:r>
              <a:rPr lang="it-IT" sz="1600" dirty="0"/>
              <a:t>Il pacchetto non sarà </a:t>
            </a:r>
          </a:p>
          <a:p>
            <a:r>
              <a:rPr lang="it-IT" sz="1600" dirty="0"/>
              <a:t>inoltrato oltre il router</a:t>
            </a:r>
          </a:p>
          <a:p>
            <a:r>
              <a:rPr lang="it-IT" sz="1600" dirty="0"/>
              <a:t>di ricezione</a:t>
            </a:r>
            <a:endParaRPr lang="it-IT" dirty="0"/>
          </a:p>
        </p:txBody>
      </p:sp>
      <p:sp>
        <p:nvSpPr>
          <p:cNvPr id="538882" name="Line 258"/>
          <p:cNvSpPr>
            <a:spLocks noChangeShapeType="1"/>
          </p:cNvSpPr>
          <p:nvPr/>
        </p:nvSpPr>
        <p:spPr bwMode="auto">
          <a:xfrm rot="16936177">
            <a:off x="5562600" y="4564063"/>
            <a:ext cx="130175" cy="619125"/>
          </a:xfrm>
          <a:prstGeom prst="line">
            <a:avLst/>
          </a:prstGeom>
          <a:noFill/>
          <a:ln w="19050">
            <a:solidFill>
              <a:schemeClr val="bg2"/>
            </a:solidFill>
            <a:round/>
            <a:headEnd/>
            <a:tailEnd type="triangle" w="med" len="med"/>
          </a:ln>
          <a:effectLst/>
        </p:spPr>
        <p:txBody>
          <a:bodyPr wrap="none"/>
          <a:lstStyle/>
          <a:p>
            <a:endParaRPr lang="it-IT"/>
          </a:p>
        </p:txBody>
      </p:sp>
      <p:sp>
        <p:nvSpPr>
          <p:cNvPr id="538883" name="Line 259"/>
          <p:cNvSpPr>
            <a:spLocks noChangeShapeType="1"/>
          </p:cNvSpPr>
          <p:nvPr/>
        </p:nvSpPr>
        <p:spPr bwMode="auto">
          <a:xfrm rot="16936177" flipV="1">
            <a:off x="5889625" y="4837113"/>
            <a:ext cx="144463" cy="39687"/>
          </a:xfrm>
          <a:prstGeom prst="line">
            <a:avLst/>
          </a:prstGeom>
          <a:noFill/>
          <a:ln w="38100">
            <a:solidFill>
              <a:schemeClr val="bg2"/>
            </a:solidFill>
            <a:round/>
            <a:headEnd/>
            <a:tailEnd/>
          </a:ln>
          <a:effectLst/>
        </p:spPr>
        <p:txBody>
          <a:bodyPr wrap="none"/>
          <a:lstStyle/>
          <a:p>
            <a:endParaRPr lang="it-IT"/>
          </a:p>
        </p:txBody>
      </p:sp>
      <p:sp>
        <p:nvSpPr>
          <p:cNvPr id="538884" name="Rectangle 260"/>
          <p:cNvSpPr>
            <a:spLocks noChangeArrowheads="1"/>
          </p:cNvSpPr>
          <p:nvPr/>
        </p:nvSpPr>
        <p:spPr bwMode="auto">
          <a:xfrm>
            <a:off x="652463" y="5492750"/>
            <a:ext cx="8001000" cy="990600"/>
          </a:xfrm>
          <a:prstGeom prst="rect">
            <a:avLst/>
          </a:prstGeom>
          <a:noFill/>
          <a:ln w="9525">
            <a:noFill/>
            <a:miter lim="800000"/>
            <a:headEnd/>
            <a:tailEnd/>
          </a:ln>
          <a:effectLst/>
        </p:spPr>
        <p:txBody>
          <a:bodyPr lIns="92075" tIns="46038" rIns="92075" bIns="46038"/>
          <a:lstStyle/>
          <a:p>
            <a:pPr marL="342900" indent="-342900">
              <a:spcBef>
                <a:spcPct val="20000"/>
              </a:spcBef>
              <a:buFontTx/>
              <a:buChar char="•"/>
            </a:pPr>
            <a:r>
              <a:rPr lang="en-US" altLang="it-IT" sz="2000"/>
              <a:t>Il risultato è un </a:t>
            </a:r>
            <a:r>
              <a:rPr lang="en-US" altLang="it-IT" sz="2000" i="1"/>
              <a:t>reverse</a:t>
            </a:r>
            <a:r>
              <a:rPr lang="en-US" altLang="it-IT" sz="2000"/>
              <a:t> SPT relativo all’origine</a:t>
            </a:r>
          </a:p>
          <a:p>
            <a:pPr marL="742950" lvl="1" indent="-285750">
              <a:spcBef>
                <a:spcPct val="20000"/>
              </a:spcBef>
              <a:buFontTx/>
              <a:buChar char="–"/>
            </a:pPr>
            <a:r>
              <a:rPr lang="en-US" altLang="it-IT" sz="2000"/>
              <a:t>Scelta non raccomandabile con collegamenti asimmetrici</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egnaposto numero diapositiva 5"/>
          <p:cNvSpPr>
            <a:spLocks noGrp="1"/>
          </p:cNvSpPr>
          <p:nvPr>
            <p:ph type="sldNum" sz="quarter" idx="12"/>
          </p:nvPr>
        </p:nvSpPr>
        <p:spPr/>
        <p:txBody>
          <a:bodyPr/>
          <a:lstStyle/>
          <a:p>
            <a:r>
              <a:rPr lang="en-US" altLang="it-IT"/>
              <a:t>4-</a:t>
            </a:r>
            <a:fld id="{AF253034-0D77-4DCC-956A-B4B973ECDF34}" type="slidenum">
              <a:rPr lang="en-US" altLang="it-IT"/>
              <a:pPr/>
              <a:t>133</a:t>
            </a:fld>
            <a:endParaRPr lang="en-US" altLang="it-IT"/>
          </a:p>
        </p:txBody>
      </p:sp>
      <p:sp>
        <p:nvSpPr>
          <p:cNvPr id="540674" name="Rectangle 2"/>
          <p:cNvSpPr>
            <a:spLocks noGrp="1" noChangeArrowheads="1"/>
          </p:cNvSpPr>
          <p:nvPr>
            <p:ph type="title"/>
          </p:nvPr>
        </p:nvSpPr>
        <p:spPr>
          <a:xfrm>
            <a:off x="215900" y="304800"/>
            <a:ext cx="8623300" cy="685800"/>
          </a:xfrm>
          <a:noFill/>
          <a:ln/>
        </p:spPr>
        <p:txBody>
          <a:bodyPr lIns="92075" tIns="46038" rIns="92075" bIns="46038"/>
          <a:lstStyle/>
          <a:p>
            <a:r>
              <a:rPr lang="it-IT" sz="3600"/>
              <a:t>Inoltro su percorso inverso: potatura</a:t>
            </a:r>
            <a:endParaRPr lang="en-US" sz="3600"/>
          </a:p>
        </p:txBody>
      </p:sp>
      <p:sp>
        <p:nvSpPr>
          <p:cNvPr id="540675" name="Rectangle 3"/>
          <p:cNvSpPr>
            <a:spLocks noGrp="1" noChangeArrowheads="1"/>
          </p:cNvSpPr>
          <p:nvPr>
            <p:ph type="body" idx="1"/>
          </p:nvPr>
        </p:nvSpPr>
        <p:spPr>
          <a:xfrm>
            <a:off x="347663" y="933450"/>
            <a:ext cx="8443912" cy="2438400"/>
          </a:xfrm>
          <a:noFill/>
          <a:ln/>
        </p:spPr>
        <p:txBody>
          <a:bodyPr lIns="92075" tIns="46038" rIns="92075" bIns="46038"/>
          <a:lstStyle/>
          <a:p>
            <a:pPr>
              <a:buFont typeface="Wingdings" pitchFamily="2" charset="2"/>
              <a:buChar char="r"/>
            </a:pPr>
            <a:r>
              <a:rPr lang="it-IT" sz="2000"/>
              <a:t>È la soluzione per evitare di ricevere pacchetti multicast non desiderati. </a:t>
            </a:r>
          </a:p>
          <a:p>
            <a:pPr lvl="1">
              <a:buFont typeface="Wingdings" pitchFamily="2" charset="2"/>
              <a:buChar char="m"/>
            </a:pPr>
            <a:r>
              <a:rPr lang="it-IT" sz="1800"/>
              <a:t>Un router multicast che riceve pacchetti multicast e non è connesso a host aderenti al gruppo invierà un messaggio di potatura al proprio router di upstream.</a:t>
            </a:r>
          </a:p>
          <a:p>
            <a:pPr lvl="1">
              <a:buFont typeface="Wingdings" pitchFamily="2" charset="2"/>
              <a:buChar char="m"/>
            </a:pPr>
            <a:r>
              <a:rPr lang="it-IT" sz="1800"/>
              <a:t>Se un router riceve questi messaggi da tutti i suoi router di downstream, può inoltrare il messaggio di potatura in upstream.</a:t>
            </a:r>
          </a:p>
        </p:txBody>
      </p:sp>
      <p:sp>
        <p:nvSpPr>
          <p:cNvPr id="540676" name="Line 4"/>
          <p:cNvSpPr>
            <a:spLocks noChangeShapeType="1"/>
          </p:cNvSpPr>
          <p:nvPr/>
        </p:nvSpPr>
        <p:spPr bwMode="auto">
          <a:xfrm>
            <a:off x="3549650" y="5321300"/>
            <a:ext cx="401638" cy="690563"/>
          </a:xfrm>
          <a:prstGeom prst="line">
            <a:avLst/>
          </a:prstGeom>
          <a:noFill/>
          <a:ln w="19050">
            <a:solidFill>
              <a:schemeClr val="tx1"/>
            </a:solidFill>
            <a:round/>
            <a:headEnd/>
            <a:tailEnd/>
          </a:ln>
          <a:effectLst/>
        </p:spPr>
        <p:txBody>
          <a:bodyPr wrap="none"/>
          <a:lstStyle/>
          <a:p>
            <a:endParaRPr lang="it-IT"/>
          </a:p>
        </p:txBody>
      </p:sp>
      <p:sp>
        <p:nvSpPr>
          <p:cNvPr id="540677" name="Line 5"/>
          <p:cNvSpPr>
            <a:spLocks noChangeShapeType="1"/>
          </p:cNvSpPr>
          <p:nvPr/>
        </p:nvSpPr>
        <p:spPr bwMode="auto">
          <a:xfrm flipV="1">
            <a:off x="2147888" y="4465638"/>
            <a:ext cx="1365250" cy="347662"/>
          </a:xfrm>
          <a:prstGeom prst="line">
            <a:avLst/>
          </a:prstGeom>
          <a:noFill/>
          <a:ln w="19050">
            <a:solidFill>
              <a:schemeClr val="tx1"/>
            </a:solidFill>
            <a:round/>
            <a:headEnd/>
            <a:tailEnd/>
          </a:ln>
          <a:effectLst/>
        </p:spPr>
        <p:txBody>
          <a:bodyPr wrap="none"/>
          <a:lstStyle/>
          <a:p>
            <a:endParaRPr lang="it-IT"/>
          </a:p>
        </p:txBody>
      </p:sp>
      <p:sp>
        <p:nvSpPr>
          <p:cNvPr id="540678" name="Line 6"/>
          <p:cNvSpPr>
            <a:spLocks noChangeShapeType="1"/>
          </p:cNvSpPr>
          <p:nvPr/>
        </p:nvSpPr>
        <p:spPr bwMode="auto">
          <a:xfrm>
            <a:off x="1882775" y="4783138"/>
            <a:ext cx="852488" cy="974725"/>
          </a:xfrm>
          <a:prstGeom prst="line">
            <a:avLst/>
          </a:prstGeom>
          <a:noFill/>
          <a:ln w="57150">
            <a:solidFill>
              <a:srgbClr val="FF0000"/>
            </a:solidFill>
            <a:round/>
            <a:headEnd/>
            <a:tailEnd/>
          </a:ln>
          <a:effectLst/>
        </p:spPr>
        <p:txBody>
          <a:bodyPr wrap="none"/>
          <a:lstStyle/>
          <a:p>
            <a:endParaRPr lang="it-IT"/>
          </a:p>
        </p:txBody>
      </p:sp>
      <p:sp>
        <p:nvSpPr>
          <p:cNvPr id="540679" name="Line 7"/>
          <p:cNvSpPr>
            <a:spLocks noChangeShapeType="1"/>
          </p:cNvSpPr>
          <p:nvPr/>
        </p:nvSpPr>
        <p:spPr bwMode="auto">
          <a:xfrm>
            <a:off x="2470150" y="4027488"/>
            <a:ext cx="993775" cy="446087"/>
          </a:xfrm>
          <a:prstGeom prst="line">
            <a:avLst/>
          </a:prstGeom>
          <a:noFill/>
          <a:ln w="57150">
            <a:solidFill>
              <a:srgbClr val="FF0000"/>
            </a:solidFill>
            <a:round/>
            <a:headEnd/>
            <a:tailEnd/>
          </a:ln>
          <a:effectLst/>
        </p:spPr>
        <p:txBody>
          <a:bodyPr wrap="none"/>
          <a:lstStyle/>
          <a:p>
            <a:endParaRPr lang="it-IT"/>
          </a:p>
        </p:txBody>
      </p:sp>
      <p:sp>
        <p:nvSpPr>
          <p:cNvPr id="540680" name="Line 8"/>
          <p:cNvSpPr>
            <a:spLocks noChangeShapeType="1"/>
          </p:cNvSpPr>
          <p:nvPr/>
        </p:nvSpPr>
        <p:spPr bwMode="auto">
          <a:xfrm flipV="1">
            <a:off x="3000375" y="5349875"/>
            <a:ext cx="538163" cy="468313"/>
          </a:xfrm>
          <a:prstGeom prst="line">
            <a:avLst/>
          </a:prstGeom>
          <a:noFill/>
          <a:ln w="19050">
            <a:solidFill>
              <a:schemeClr val="tx1"/>
            </a:solidFill>
            <a:round/>
            <a:headEnd/>
            <a:tailEnd/>
          </a:ln>
          <a:effectLst/>
        </p:spPr>
        <p:txBody>
          <a:bodyPr wrap="none"/>
          <a:lstStyle/>
          <a:p>
            <a:endParaRPr lang="it-IT"/>
          </a:p>
        </p:txBody>
      </p:sp>
      <p:sp>
        <p:nvSpPr>
          <p:cNvPr id="540681" name="Line 9"/>
          <p:cNvSpPr>
            <a:spLocks noChangeShapeType="1"/>
          </p:cNvSpPr>
          <p:nvPr/>
        </p:nvSpPr>
        <p:spPr bwMode="auto">
          <a:xfrm>
            <a:off x="3522663" y="4572000"/>
            <a:ext cx="0" cy="717550"/>
          </a:xfrm>
          <a:prstGeom prst="line">
            <a:avLst/>
          </a:prstGeom>
          <a:noFill/>
          <a:ln w="19050">
            <a:solidFill>
              <a:schemeClr val="tx1"/>
            </a:solidFill>
            <a:round/>
            <a:headEnd/>
            <a:tailEnd/>
          </a:ln>
          <a:effectLst/>
        </p:spPr>
        <p:txBody>
          <a:bodyPr wrap="none"/>
          <a:lstStyle/>
          <a:p>
            <a:endParaRPr lang="it-IT"/>
          </a:p>
        </p:txBody>
      </p:sp>
      <p:sp>
        <p:nvSpPr>
          <p:cNvPr id="540682" name="Line 10"/>
          <p:cNvSpPr>
            <a:spLocks noChangeShapeType="1"/>
          </p:cNvSpPr>
          <p:nvPr/>
        </p:nvSpPr>
        <p:spPr bwMode="auto">
          <a:xfrm>
            <a:off x="1547813" y="5786438"/>
            <a:ext cx="1025525" cy="0"/>
          </a:xfrm>
          <a:prstGeom prst="line">
            <a:avLst/>
          </a:prstGeom>
          <a:noFill/>
          <a:ln w="19050">
            <a:solidFill>
              <a:schemeClr val="tx1"/>
            </a:solidFill>
            <a:round/>
            <a:headEnd/>
            <a:tailEnd/>
          </a:ln>
          <a:effectLst/>
        </p:spPr>
        <p:txBody>
          <a:bodyPr wrap="none"/>
          <a:lstStyle/>
          <a:p>
            <a:endParaRPr lang="it-IT"/>
          </a:p>
        </p:txBody>
      </p:sp>
      <p:sp>
        <p:nvSpPr>
          <p:cNvPr id="540683" name="Line 11"/>
          <p:cNvSpPr>
            <a:spLocks noChangeShapeType="1"/>
          </p:cNvSpPr>
          <p:nvPr/>
        </p:nvSpPr>
        <p:spPr bwMode="auto">
          <a:xfrm flipH="1">
            <a:off x="1427163" y="4889500"/>
            <a:ext cx="373062" cy="846138"/>
          </a:xfrm>
          <a:prstGeom prst="line">
            <a:avLst/>
          </a:prstGeom>
          <a:noFill/>
          <a:ln w="57150">
            <a:solidFill>
              <a:srgbClr val="FF0000"/>
            </a:solidFill>
            <a:round/>
            <a:headEnd/>
            <a:tailEnd/>
          </a:ln>
          <a:effectLst/>
        </p:spPr>
        <p:txBody>
          <a:bodyPr wrap="none"/>
          <a:lstStyle/>
          <a:p>
            <a:endParaRPr lang="it-IT"/>
          </a:p>
        </p:txBody>
      </p:sp>
      <p:sp>
        <p:nvSpPr>
          <p:cNvPr id="540684" name="Line 12"/>
          <p:cNvSpPr>
            <a:spLocks noChangeShapeType="1"/>
          </p:cNvSpPr>
          <p:nvPr/>
        </p:nvSpPr>
        <p:spPr bwMode="auto">
          <a:xfrm flipH="1">
            <a:off x="1874838" y="4041775"/>
            <a:ext cx="347662" cy="749300"/>
          </a:xfrm>
          <a:prstGeom prst="line">
            <a:avLst/>
          </a:prstGeom>
          <a:noFill/>
          <a:ln w="57150">
            <a:solidFill>
              <a:srgbClr val="FF0000"/>
            </a:solidFill>
            <a:round/>
            <a:headEnd/>
            <a:tailEnd/>
          </a:ln>
          <a:effectLst/>
        </p:spPr>
        <p:txBody>
          <a:bodyPr wrap="none"/>
          <a:lstStyle/>
          <a:p>
            <a:endParaRPr lang="it-IT"/>
          </a:p>
        </p:txBody>
      </p:sp>
      <p:grpSp>
        <p:nvGrpSpPr>
          <p:cNvPr id="540685" name="Group 13"/>
          <p:cNvGrpSpPr>
            <a:grpSpLocks/>
          </p:cNvGrpSpPr>
          <p:nvPr/>
        </p:nvGrpSpPr>
        <p:grpSpPr bwMode="auto">
          <a:xfrm>
            <a:off x="2447925" y="5699125"/>
            <a:ext cx="568325" cy="222250"/>
            <a:chOff x="3600" y="219"/>
            <a:chExt cx="360" cy="175"/>
          </a:xfrm>
        </p:grpSpPr>
        <p:sp>
          <p:nvSpPr>
            <p:cNvPr id="540686" name="Oval 1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40687" name="Line 1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688" name="Line 1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689" name="Rectangle 1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690" name="Oval 1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40691" name="Group 19"/>
            <p:cNvGrpSpPr>
              <a:grpSpLocks/>
            </p:cNvGrpSpPr>
            <p:nvPr/>
          </p:nvGrpSpPr>
          <p:grpSpPr bwMode="auto">
            <a:xfrm>
              <a:off x="3686" y="244"/>
              <a:ext cx="177" cy="66"/>
              <a:chOff x="2848" y="848"/>
              <a:chExt cx="140" cy="98"/>
            </a:xfrm>
          </p:grpSpPr>
          <p:sp>
            <p:nvSpPr>
              <p:cNvPr id="540692" name="Line 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693" name="Line 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694" name="Line 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695" name="Group 23"/>
            <p:cNvGrpSpPr>
              <a:grpSpLocks/>
            </p:cNvGrpSpPr>
            <p:nvPr/>
          </p:nvGrpSpPr>
          <p:grpSpPr bwMode="auto">
            <a:xfrm flipV="1">
              <a:off x="3686" y="243"/>
              <a:ext cx="177" cy="66"/>
              <a:chOff x="2848" y="848"/>
              <a:chExt cx="140" cy="98"/>
            </a:xfrm>
          </p:grpSpPr>
          <p:sp>
            <p:nvSpPr>
              <p:cNvPr id="540696" name="Line 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697" name="Line 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698" name="Line 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40699" name="Group 27"/>
          <p:cNvGrpSpPr>
            <a:grpSpLocks/>
          </p:cNvGrpSpPr>
          <p:nvPr/>
        </p:nvGrpSpPr>
        <p:grpSpPr bwMode="auto">
          <a:xfrm>
            <a:off x="3233738" y="4379913"/>
            <a:ext cx="569912" cy="222250"/>
            <a:chOff x="3600" y="219"/>
            <a:chExt cx="360" cy="175"/>
          </a:xfrm>
        </p:grpSpPr>
        <p:sp>
          <p:nvSpPr>
            <p:cNvPr id="540700" name="Oval 28"/>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40701" name="Line 2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702" name="Line 3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703" name="Rectangle 31"/>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704" name="Oval 32"/>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40705" name="Group 33"/>
            <p:cNvGrpSpPr>
              <a:grpSpLocks/>
            </p:cNvGrpSpPr>
            <p:nvPr/>
          </p:nvGrpSpPr>
          <p:grpSpPr bwMode="auto">
            <a:xfrm>
              <a:off x="3686" y="244"/>
              <a:ext cx="177" cy="66"/>
              <a:chOff x="2848" y="848"/>
              <a:chExt cx="140" cy="98"/>
            </a:xfrm>
          </p:grpSpPr>
          <p:sp>
            <p:nvSpPr>
              <p:cNvPr id="540706" name="Line 3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07" name="Line 3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08" name="Line 3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709" name="Group 37"/>
            <p:cNvGrpSpPr>
              <a:grpSpLocks/>
            </p:cNvGrpSpPr>
            <p:nvPr/>
          </p:nvGrpSpPr>
          <p:grpSpPr bwMode="auto">
            <a:xfrm flipV="1">
              <a:off x="3686" y="243"/>
              <a:ext cx="177" cy="66"/>
              <a:chOff x="2848" y="848"/>
              <a:chExt cx="140" cy="98"/>
            </a:xfrm>
          </p:grpSpPr>
          <p:sp>
            <p:nvSpPr>
              <p:cNvPr id="540710" name="Line 3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11" name="Line 3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12" name="Line 4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40713" name="Group 41"/>
          <p:cNvGrpSpPr>
            <a:grpSpLocks/>
          </p:cNvGrpSpPr>
          <p:nvPr/>
        </p:nvGrpSpPr>
        <p:grpSpPr bwMode="auto">
          <a:xfrm>
            <a:off x="1098550" y="5678488"/>
            <a:ext cx="568325" cy="222250"/>
            <a:chOff x="3600" y="219"/>
            <a:chExt cx="360" cy="175"/>
          </a:xfrm>
        </p:grpSpPr>
        <p:sp>
          <p:nvSpPr>
            <p:cNvPr id="540714" name="Oval 42"/>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40715" name="Line 4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716" name="Line 4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717" name="Rectangle 45"/>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718" name="Oval 46"/>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40719" name="Group 47"/>
            <p:cNvGrpSpPr>
              <a:grpSpLocks/>
            </p:cNvGrpSpPr>
            <p:nvPr/>
          </p:nvGrpSpPr>
          <p:grpSpPr bwMode="auto">
            <a:xfrm>
              <a:off x="3686" y="244"/>
              <a:ext cx="177" cy="66"/>
              <a:chOff x="2848" y="848"/>
              <a:chExt cx="140" cy="98"/>
            </a:xfrm>
          </p:grpSpPr>
          <p:sp>
            <p:nvSpPr>
              <p:cNvPr id="540720" name="Line 4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21" name="Line 4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22" name="Line 5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723" name="Group 51"/>
            <p:cNvGrpSpPr>
              <a:grpSpLocks/>
            </p:cNvGrpSpPr>
            <p:nvPr/>
          </p:nvGrpSpPr>
          <p:grpSpPr bwMode="auto">
            <a:xfrm flipV="1">
              <a:off x="3686" y="243"/>
              <a:ext cx="177" cy="66"/>
              <a:chOff x="2848" y="848"/>
              <a:chExt cx="140" cy="98"/>
            </a:xfrm>
          </p:grpSpPr>
          <p:sp>
            <p:nvSpPr>
              <p:cNvPr id="540724" name="Line 5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25" name="Line 5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26" name="Line 5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40727" name="Group 55"/>
          <p:cNvGrpSpPr>
            <a:grpSpLocks/>
          </p:cNvGrpSpPr>
          <p:nvPr/>
        </p:nvGrpSpPr>
        <p:grpSpPr bwMode="auto">
          <a:xfrm>
            <a:off x="3257550" y="5214938"/>
            <a:ext cx="547688" cy="233362"/>
            <a:chOff x="3600" y="219"/>
            <a:chExt cx="360" cy="175"/>
          </a:xfrm>
        </p:grpSpPr>
        <p:sp>
          <p:nvSpPr>
            <p:cNvPr id="540728" name="Oval 5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40729" name="Line 5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730" name="Line 5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731" name="Rectangle 5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732" name="Oval 6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40733" name="Group 61"/>
            <p:cNvGrpSpPr>
              <a:grpSpLocks/>
            </p:cNvGrpSpPr>
            <p:nvPr/>
          </p:nvGrpSpPr>
          <p:grpSpPr bwMode="auto">
            <a:xfrm>
              <a:off x="3686" y="244"/>
              <a:ext cx="177" cy="66"/>
              <a:chOff x="2848" y="848"/>
              <a:chExt cx="140" cy="98"/>
            </a:xfrm>
          </p:grpSpPr>
          <p:sp>
            <p:nvSpPr>
              <p:cNvPr id="540734" name="Line 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35" name="Line 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36" name="Line 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737" name="Group 65"/>
            <p:cNvGrpSpPr>
              <a:grpSpLocks/>
            </p:cNvGrpSpPr>
            <p:nvPr/>
          </p:nvGrpSpPr>
          <p:grpSpPr bwMode="auto">
            <a:xfrm flipV="1">
              <a:off x="3686" y="243"/>
              <a:ext cx="177" cy="66"/>
              <a:chOff x="2848" y="848"/>
              <a:chExt cx="140" cy="98"/>
            </a:xfrm>
          </p:grpSpPr>
          <p:sp>
            <p:nvSpPr>
              <p:cNvPr id="540738" name="Line 6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39" name="Line 6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40" name="Line 6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40741" name="Group 69"/>
          <p:cNvGrpSpPr>
            <a:grpSpLocks/>
          </p:cNvGrpSpPr>
          <p:nvPr/>
        </p:nvGrpSpPr>
        <p:grpSpPr bwMode="auto">
          <a:xfrm>
            <a:off x="1601788" y="4700588"/>
            <a:ext cx="547687" cy="233362"/>
            <a:chOff x="3600" y="219"/>
            <a:chExt cx="360" cy="175"/>
          </a:xfrm>
        </p:grpSpPr>
        <p:sp>
          <p:nvSpPr>
            <p:cNvPr id="540742" name="Oval 7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40743" name="Line 7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744" name="Line 7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745" name="Rectangle 7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746" name="Oval 7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40747" name="Group 75"/>
            <p:cNvGrpSpPr>
              <a:grpSpLocks/>
            </p:cNvGrpSpPr>
            <p:nvPr/>
          </p:nvGrpSpPr>
          <p:grpSpPr bwMode="auto">
            <a:xfrm>
              <a:off x="3686" y="244"/>
              <a:ext cx="177" cy="66"/>
              <a:chOff x="2848" y="848"/>
              <a:chExt cx="140" cy="98"/>
            </a:xfrm>
          </p:grpSpPr>
          <p:sp>
            <p:nvSpPr>
              <p:cNvPr id="540748" name="Line 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49" name="Line 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50" name="Line 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751" name="Group 79"/>
            <p:cNvGrpSpPr>
              <a:grpSpLocks/>
            </p:cNvGrpSpPr>
            <p:nvPr/>
          </p:nvGrpSpPr>
          <p:grpSpPr bwMode="auto">
            <a:xfrm flipV="1">
              <a:off x="3686" y="243"/>
              <a:ext cx="177" cy="66"/>
              <a:chOff x="2848" y="848"/>
              <a:chExt cx="140" cy="98"/>
            </a:xfrm>
          </p:grpSpPr>
          <p:sp>
            <p:nvSpPr>
              <p:cNvPr id="540752" name="Line 8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753" name="Line 8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754" name="Line 8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40755" name="Group 83"/>
          <p:cNvGrpSpPr>
            <a:grpSpLocks/>
          </p:cNvGrpSpPr>
          <p:nvPr/>
        </p:nvGrpSpPr>
        <p:grpSpPr bwMode="auto">
          <a:xfrm>
            <a:off x="1679575" y="3511550"/>
            <a:ext cx="1157288" cy="584200"/>
            <a:chOff x="1170" y="3095"/>
            <a:chExt cx="559" cy="309"/>
          </a:xfrm>
        </p:grpSpPr>
        <p:grpSp>
          <p:nvGrpSpPr>
            <p:cNvPr id="540756" name="Group 84"/>
            <p:cNvGrpSpPr>
              <a:grpSpLocks/>
            </p:cNvGrpSpPr>
            <p:nvPr/>
          </p:nvGrpSpPr>
          <p:grpSpPr bwMode="auto">
            <a:xfrm>
              <a:off x="1170" y="3095"/>
              <a:ext cx="159" cy="146"/>
              <a:chOff x="4781" y="1833"/>
              <a:chExt cx="318" cy="262"/>
            </a:xfrm>
          </p:grpSpPr>
          <p:sp>
            <p:nvSpPr>
              <p:cNvPr id="540757" name="AutoShape 85"/>
              <p:cNvSpPr>
                <a:spLocks noChangeAspect="1" noChangeArrowheads="1" noTextEdit="1"/>
              </p:cNvSpPr>
              <p:nvPr/>
            </p:nvSpPr>
            <p:spPr bwMode="auto">
              <a:xfrm>
                <a:off x="4787" y="1835"/>
                <a:ext cx="312" cy="260"/>
              </a:xfrm>
              <a:prstGeom prst="rect">
                <a:avLst/>
              </a:prstGeom>
              <a:noFill/>
              <a:ln w="9525">
                <a:noFill/>
                <a:miter lim="800000"/>
                <a:headEnd/>
                <a:tailEnd/>
              </a:ln>
            </p:spPr>
            <p:txBody>
              <a:bodyPr/>
              <a:lstStyle/>
              <a:p>
                <a:endParaRPr lang="it-IT"/>
              </a:p>
            </p:txBody>
          </p:sp>
          <p:sp>
            <p:nvSpPr>
              <p:cNvPr id="540758" name="Freeform 86"/>
              <p:cNvSpPr>
                <a:spLocks/>
              </p:cNvSpPr>
              <p:nvPr/>
            </p:nvSpPr>
            <p:spPr bwMode="auto">
              <a:xfrm>
                <a:off x="4781" y="1833"/>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FF0000"/>
              </a:solidFill>
              <a:ln w="9525">
                <a:noFill/>
                <a:round/>
                <a:headEnd/>
                <a:tailEnd/>
              </a:ln>
            </p:spPr>
            <p:txBody>
              <a:bodyPr/>
              <a:lstStyle/>
              <a:p>
                <a:endParaRPr lang="it-IT"/>
              </a:p>
            </p:txBody>
          </p:sp>
          <p:sp>
            <p:nvSpPr>
              <p:cNvPr id="540759" name="Freeform 87"/>
              <p:cNvSpPr>
                <a:spLocks/>
              </p:cNvSpPr>
              <p:nvPr/>
            </p:nvSpPr>
            <p:spPr bwMode="auto">
              <a:xfrm>
                <a:off x="4894" y="1857"/>
                <a:ext cx="98" cy="112"/>
              </a:xfrm>
              <a:custGeom>
                <a:avLst/>
                <a:gdLst/>
                <a:ahLst/>
                <a:cxnLst>
                  <a:cxn ang="0">
                    <a:pos x="684" y="29"/>
                  </a:cxn>
                  <a:cxn ang="0">
                    <a:pos x="681" y="28"/>
                  </a:cxn>
                  <a:cxn ang="0">
                    <a:pos x="670" y="25"/>
                  </a:cxn>
                  <a:cxn ang="0">
                    <a:pos x="652" y="21"/>
                  </a:cxn>
                  <a:cxn ang="0">
                    <a:pos x="628" y="16"/>
                  </a:cxn>
                  <a:cxn ang="0">
                    <a:pos x="600" y="11"/>
                  </a:cxn>
                  <a:cxn ang="0">
                    <a:pos x="566" y="7"/>
                  </a:cxn>
                  <a:cxn ang="0">
                    <a:pos x="527" y="3"/>
                  </a:cxn>
                  <a:cxn ang="0">
                    <a:pos x="483" y="1"/>
                  </a:cxn>
                  <a:cxn ang="0">
                    <a:pos x="436" y="0"/>
                  </a:cxn>
                  <a:cxn ang="0">
                    <a:pos x="386" y="2"/>
                  </a:cxn>
                  <a:cxn ang="0">
                    <a:pos x="333" y="7"/>
                  </a:cxn>
                  <a:cxn ang="0">
                    <a:pos x="277" y="16"/>
                  </a:cxn>
                  <a:cxn ang="0">
                    <a:pos x="221" y="28"/>
                  </a:cxn>
                  <a:cxn ang="0">
                    <a:pos x="163" y="45"/>
                  </a:cxn>
                  <a:cxn ang="0">
                    <a:pos x="104" y="65"/>
                  </a:cxn>
                  <a:cxn ang="0">
                    <a:pos x="44" y="93"/>
                  </a:cxn>
                  <a:cxn ang="0">
                    <a:pos x="40" y="108"/>
                  </a:cxn>
                  <a:cxn ang="0">
                    <a:pos x="29" y="150"/>
                  </a:cxn>
                  <a:cxn ang="0">
                    <a:pos x="17" y="216"/>
                  </a:cxn>
                  <a:cxn ang="0">
                    <a:pos x="5" y="301"/>
                  </a:cxn>
                  <a:cxn ang="0">
                    <a:pos x="0" y="402"/>
                  </a:cxn>
                  <a:cxn ang="0">
                    <a:pos x="4" y="516"/>
                  </a:cxn>
                  <a:cxn ang="0">
                    <a:pos x="21" y="638"/>
                  </a:cxn>
                  <a:cxn ang="0">
                    <a:pos x="57" y="763"/>
                  </a:cxn>
                  <a:cxn ang="0">
                    <a:pos x="60" y="763"/>
                  </a:cxn>
                  <a:cxn ang="0">
                    <a:pos x="69" y="762"/>
                  </a:cxn>
                  <a:cxn ang="0">
                    <a:pos x="84" y="759"/>
                  </a:cxn>
                  <a:cxn ang="0">
                    <a:pos x="105" y="758"/>
                  </a:cxn>
                  <a:cxn ang="0">
                    <a:pos x="131" y="756"/>
                  </a:cxn>
                  <a:cxn ang="0">
                    <a:pos x="162" y="754"/>
                  </a:cxn>
                  <a:cxn ang="0">
                    <a:pos x="198" y="753"/>
                  </a:cxn>
                  <a:cxn ang="0">
                    <a:pos x="239" y="751"/>
                  </a:cxn>
                  <a:cxn ang="0">
                    <a:pos x="283" y="750"/>
                  </a:cxn>
                  <a:cxn ang="0">
                    <a:pos x="331" y="751"/>
                  </a:cxn>
                  <a:cxn ang="0">
                    <a:pos x="384" y="753"/>
                  </a:cxn>
                  <a:cxn ang="0">
                    <a:pos x="440" y="755"/>
                  </a:cxn>
                  <a:cxn ang="0">
                    <a:pos x="498" y="759"/>
                  </a:cxn>
                  <a:cxn ang="0">
                    <a:pos x="560" y="765"/>
                  </a:cxn>
                  <a:cxn ang="0">
                    <a:pos x="624" y="773"/>
                  </a:cxn>
                  <a:cxn ang="0">
                    <a:pos x="690" y="782"/>
                  </a:cxn>
                  <a:cxn ang="0">
                    <a:pos x="687" y="759"/>
                  </a:cxn>
                  <a:cxn ang="0">
                    <a:pos x="680" y="697"/>
                  </a:cxn>
                  <a:cxn ang="0">
                    <a:pos x="670" y="604"/>
                  </a:cxn>
                  <a:cxn ang="0">
                    <a:pos x="662" y="492"/>
                  </a:cxn>
                  <a:cxn ang="0">
                    <a:pos x="656" y="368"/>
                  </a:cxn>
                  <a:cxn ang="0">
                    <a:pos x="656" y="244"/>
                  </a:cxn>
                  <a:cxn ang="0">
                    <a:pos x="665" y="128"/>
                  </a:cxn>
                  <a:cxn ang="0">
                    <a:pos x="684" y="29"/>
                  </a:cxn>
                </a:cxnLst>
                <a:rect l="0" t="0" r="r" b="b"/>
                <a:pathLst>
                  <a:path w="690" h="782">
                    <a:moveTo>
                      <a:pt x="684" y="29"/>
                    </a:moveTo>
                    <a:lnTo>
                      <a:pt x="681" y="28"/>
                    </a:lnTo>
                    <a:lnTo>
                      <a:pt x="670" y="25"/>
                    </a:lnTo>
                    <a:lnTo>
                      <a:pt x="652" y="21"/>
                    </a:lnTo>
                    <a:lnTo>
                      <a:pt x="628" y="16"/>
                    </a:lnTo>
                    <a:lnTo>
                      <a:pt x="600" y="11"/>
                    </a:lnTo>
                    <a:lnTo>
                      <a:pt x="566" y="7"/>
                    </a:lnTo>
                    <a:lnTo>
                      <a:pt x="527" y="3"/>
                    </a:lnTo>
                    <a:lnTo>
                      <a:pt x="483" y="1"/>
                    </a:lnTo>
                    <a:lnTo>
                      <a:pt x="436" y="0"/>
                    </a:lnTo>
                    <a:lnTo>
                      <a:pt x="386" y="2"/>
                    </a:lnTo>
                    <a:lnTo>
                      <a:pt x="333" y="7"/>
                    </a:lnTo>
                    <a:lnTo>
                      <a:pt x="277" y="16"/>
                    </a:lnTo>
                    <a:lnTo>
                      <a:pt x="221" y="28"/>
                    </a:lnTo>
                    <a:lnTo>
                      <a:pt x="163" y="45"/>
                    </a:lnTo>
                    <a:lnTo>
                      <a:pt x="104" y="65"/>
                    </a:lnTo>
                    <a:lnTo>
                      <a:pt x="44" y="93"/>
                    </a:lnTo>
                    <a:lnTo>
                      <a:pt x="40" y="108"/>
                    </a:lnTo>
                    <a:lnTo>
                      <a:pt x="29" y="150"/>
                    </a:lnTo>
                    <a:lnTo>
                      <a:pt x="17" y="216"/>
                    </a:lnTo>
                    <a:lnTo>
                      <a:pt x="5" y="301"/>
                    </a:lnTo>
                    <a:lnTo>
                      <a:pt x="0" y="402"/>
                    </a:lnTo>
                    <a:lnTo>
                      <a:pt x="4" y="516"/>
                    </a:lnTo>
                    <a:lnTo>
                      <a:pt x="21" y="638"/>
                    </a:lnTo>
                    <a:lnTo>
                      <a:pt x="57" y="763"/>
                    </a:lnTo>
                    <a:lnTo>
                      <a:pt x="60" y="763"/>
                    </a:lnTo>
                    <a:lnTo>
                      <a:pt x="69" y="762"/>
                    </a:lnTo>
                    <a:lnTo>
                      <a:pt x="84" y="759"/>
                    </a:lnTo>
                    <a:lnTo>
                      <a:pt x="105" y="758"/>
                    </a:lnTo>
                    <a:lnTo>
                      <a:pt x="131" y="756"/>
                    </a:lnTo>
                    <a:lnTo>
                      <a:pt x="162" y="754"/>
                    </a:lnTo>
                    <a:lnTo>
                      <a:pt x="198" y="753"/>
                    </a:lnTo>
                    <a:lnTo>
                      <a:pt x="239" y="751"/>
                    </a:lnTo>
                    <a:lnTo>
                      <a:pt x="283" y="750"/>
                    </a:lnTo>
                    <a:lnTo>
                      <a:pt x="331" y="751"/>
                    </a:lnTo>
                    <a:lnTo>
                      <a:pt x="384" y="753"/>
                    </a:lnTo>
                    <a:lnTo>
                      <a:pt x="440" y="755"/>
                    </a:lnTo>
                    <a:lnTo>
                      <a:pt x="498" y="759"/>
                    </a:lnTo>
                    <a:lnTo>
                      <a:pt x="560" y="765"/>
                    </a:lnTo>
                    <a:lnTo>
                      <a:pt x="624" y="773"/>
                    </a:lnTo>
                    <a:lnTo>
                      <a:pt x="690" y="782"/>
                    </a:lnTo>
                    <a:lnTo>
                      <a:pt x="687" y="759"/>
                    </a:lnTo>
                    <a:lnTo>
                      <a:pt x="680" y="697"/>
                    </a:lnTo>
                    <a:lnTo>
                      <a:pt x="670" y="604"/>
                    </a:lnTo>
                    <a:lnTo>
                      <a:pt x="662" y="492"/>
                    </a:lnTo>
                    <a:lnTo>
                      <a:pt x="656" y="368"/>
                    </a:lnTo>
                    <a:lnTo>
                      <a:pt x="656" y="244"/>
                    </a:lnTo>
                    <a:lnTo>
                      <a:pt x="665" y="128"/>
                    </a:lnTo>
                    <a:lnTo>
                      <a:pt x="684" y="29"/>
                    </a:lnTo>
                    <a:close/>
                  </a:path>
                </a:pathLst>
              </a:custGeom>
              <a:solidFill>
                <a:srgbClr val="FF0000"/>
              </a:solidFill>
              <a:ln w="9525">
                <a:noFill/>
                <a:round/>
                <a:headEnd/>
                <a:tailEnd/>
              </a:ln>
            </p:spPr>
            <p:txBody>
              <a:bodyPr/>
              <a:lstStyle/>
              <a:p>
                <a:endParaRPr lang="it-IT"/>
              </a:p>
            </p:txBody>
          </p:sp>
          <p:sp>
            <p:nvSpPr>
              <p:cNvPr id="540760" name="Freeform 88"/>
              <p:cNvSpPr>
                <a:spLocks/>
              </p:cNvSpPr>
              <p:nvPr/>
            </p:nvSpPr>
            <p:spPr bwMode="auto">
              <a:xfrm>
                <a:off x="4904" y="1888"/>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1"/>
              </a:solidFill>
              <a:ln w="9525">
                <a:noFill/>
                <a:round/>
                <a:headEnd/>
                <a:tailEnd/>
              </a:ln>
            </p:spPr>
            <p:txBody>
              <a:bodyPr/>
              <a:lstStyle/>
              <a:p>
                <a:endParaRPr lang="it-IT"/>
              </a:p>
            </p:txBody>
          </p:sp>
          <p:sp>
            <p:nvSpPr>
              <p:cNvPr id="540761" name="Freeform 89"/>
              <p:cNvSpPr>
                <a:spLocks/>
              </p:cNvSpPr>
              <p:nvPr/>
            </p:nvSpPr>
            <p:spPr bwMode="auto">
              <a:xfrm>
                <a:off x="4884" y="1997"/>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1"/>
              </a:solidFill>
              <a:ln w="9525">
                <a:noFill/>
                <a:round/>
                <a:headEnd/>
                <a:tailEnd/>
              </a:ln>
            </p:spPr>
            <p:txBody>
              <a:bodyPr/>
              <a:lstStyle/>
              <a:p>
                <a:endParaRPr lang="it-IT"/>
              </a:p>
            </p:txBody>
          </p:sp>
          <p:sp>
            <p:nvSpPr>
              <p:cNvPr id="540762" name="Freeform 90"/>
              <p:cNvSpPr>
                <a:spLocks/>
              </p:cNvSpPr>
              <p:nvPr/>
            </p:nvSpPr>
            <p:spPr bwMode="auto">
              <a:xfrm>
                <a:off x="4943" y="2009"/>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rgbClr val="FFCCFF"/>
              </a:solidFill>
              <a:ln w="9525">
                <a:noFill/>
                <a:round/>
                <a:headEnd/>
                <a:tailEnd/>
              </a:ln>
            </p:spPr>
            <p:txBody>
              <a:bodyPr/>
              <a:lstStyle/>
              <a:p>
                <a:endParaRPr lang="it-IT"/>
              </a:p>
            </p:txBody>
          </p:sp>
          <p:sp>
            <p:nvSpPr>
              <p:cNvPr id="540763" name="Freeform 91"/>
              <p:cNvSpPr>
                <a:spLocks/>
              </p:cNvSpPr>
              <p:nvPr/>
            </p:nvSpPr>
            <p:spPr bwMode="auto">
              <a:xfrm>
                <a:off x="4891" y="2000"/>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rgbClr val="FFCCFF"/>
              </a:solidFill>
              <a:ln w="9525">
                <a:noFill/>
                <a:round/>
                <a:headEnd/>
                <a:tailEnd/>
              </a:ln>
            </p:spPr>
            <p:txBody>
              <a:bodyPr/>
              <a:lstStyle/>
              <a:p>
                <a:endParaRPr lang="it-IT"/>
              </a:p>
            </p:txBody>
          </p:sp>
          <p:sp>
            <p:nvSpPr>
              <p:cNvPr id="540764" name="Freeform 92"/>
              <p:cNvSpPr>
                <a:spLocks/>
              </p:cNvSpPr>
              <p:nvPr/>
            </p:nvSpPr>
            <p:spPr bwMode="auto">
              <a:xfrm>
                <a:off x="4805" y="2013"/>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rgbClr val="FFCCFF"/>
              </a:solidFill>
              <a:ln w="9525">
                <a:noFill/>
                <a:round/>
                <a:headEnd/>
                <a:tailEnd/>
              </a:ln>
            </p:spPr>
            <p:txBody>
              <a:bodyPr/>
              <a:lstStyle/>
              <a:p>
                <a:endParaRPr lang="it-IT"/>
              </a:p>
            </p:txBody>
          </p:sp>
          <p:sp>
            <p:nvSpPr>
              <p:cNvPr id="540765" name="Freeform 93"/>
              <p:cNvSpPr>
                <a:spLocks/>
              </p:cNvSpPr>
              <p:nvPr/>
            </p:nvSpPr>
            <p:spPr bwMode="auto">
              <a:xfrm>
                <a:off x="5006" y="2006"/>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1"/>
              </a:solidFill>
              <a:ln w="9525">
                <a:noFill/>
                <a:round/>
                <a:headEnd/>
                <a:tailEnd/>
              </a:ln>
            </p:spPr>
            <p:txBody>
              <a:bodyPr/>
              <a:lstStyle/>
              <a:p>
                <a:endParaRPr lang="it-IT"/>
              </a:p>
            </p:txBody>
          </p:sp>
          <p:sp>
            <p:nvSpPr>
              <p:cNvPr id="540766" name="Freeform 94"/>
              <p:cNvSpPr>
                <a:spLocks/>
              </p:cNvSpPr>
              <p:nvPr/>
            </p:nvSpPr>
            <p:spPr bwMode="auto">
              <a:xfrm>
                <a:off x="4821" y="1869"/>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1"/>
              </a:solidFill>
              <a:ln w="9525">
                <a:noFill/>
                <a:round/>
                <a:headEnd/>
                <a:tailEnd/>
              </a:ln>
            </p:spPr>
            <p:txBody>
              <a:bodyPr/>
              <a:lstStyle/>
              <a:p>
                <a:endParaRPr lang="it-IT"/>
              </a:p>
            </p:txBody>
          </p:sp>
          <p:sp>
            <p:nvSpPr>
              <p:cNvPr id="540767" name="Freeform 95"/>
              <p:cNvSpPr>
                <a:spLocks/>
              </p:cNvSpPr>
              <p:nvPr/>
            </p:nvSpPr>
            <p:spPr bwMode="auto">
              <a:xfrm>
                <a:off x="4822" y="1871"/>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rgbClr val="FFCCFF"/>
              </a:solidFill>
              <a:ln w="9525">
                <a:noFill/>
                <a:round/>
                <a:headEnd/>
                <a:tailEnd/>
              </a:ln>
            </p:spPr>
            <p:txBody>
              <a:bodyPr/>
              <a:lstStyle/>
              <a:p>
                <a:endParaRPr lang="it-IT"/>
              </a:p>
            </p:txBody>
          </p:sp>
          <p:sp>
            <p:nvSpPr>
              <p:cNvPr id="540768" name="Freeform 96"/>
              <p:cNvSpPr>
                <a:spLocks/>
              </p:cNvSpPr>
              <p:nvPr/>
            </p:nvSpPr>
            <p:spPr bwMode="auto">
              <a:xfrm>
                <a:off x="4823" y="1872"/>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chemeClr val="bg1"/>
              </a:solidFill>
              <a:ln w="9525">
                <a:noFill/>
                <a:round/>
                <a:headEnd/>
                <a:tailEnd/>
              </a:ln>
            </p:spPr>
            <p:txBody>
              <a:bodyPr/>
              <a:lstStyle/>
              <a:p>
                <a:endParaRPr lang="it-IT"/>
              </a:p>
            </p:txBody>
          </p:sp>
          <p:sp>
            <p:nvSpPr>
              <p:cNvPr id="540769" name="Freeform 97"/>
              <p:cNvSpPr>
                <a:spLocks/>
              </p:cNvSpPr>
              <p:nvPr/>
            </p:nvSpPr>
            <p:spPr bwMode="auto">
              <a:xfrm>
                <a:off x="4824" y="1873"/>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1"/>
              </a:solidFill>
              <a:ln w="9525">
                <a:noFill/>
                <a:round/>
                <a:headEnd/>
                <a:tailEnd/>
              </a:ln>
            </p:spPr>
            <p:txBody>
              <a:bodyPr/>
              <a:lstStyle/>
              <a:p>
                <a:endParaRPr lang="it-IT"/>
              </a:p>
            </p:txBody>
          </p:sp>
          <p:sp>
            <p:nvSpPr>
              <p:cNvPr id="540770" name="Freeform 98"/>
              <p:cNvSpPr>
                <a:spLocks/>
              </p:cNvSpPr>
              <p:nvPr/>
            </p:nvSpPr>
            <p:spPr bwMode="auto">
              <a:xfrm>
                <a:off x="4825" y="1875"/>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rgbClr val="FFCCFF"/>
              </a:solidFill>
              <a:ln w="9525">
                <a:noFill/>
                <a:round/>
                <a:headEnd/>
                <a:tailEnd/>
              </a:ln>
            </p:spPr>
            <p:txBody>
              <a:bodyPr/>
              <a:lstStyle/>
              <a:p>
                <a:endParaRPr lang="it-IT"/>
              </a:p>
            </p:txBody>
          </p:sp>
          <p:sp>
            <p:nvSpPr>
              <p:cNvPr id="540771" name="Freeform 99"/>
              <p:cNvSpPr>
                <a:spLocks/>
              </p:cNvSpPr>
              <p:nvPr/>
            </p:nvSpPr>
            <p:spPr bwMode="auto">
              <a:xfrm>
                <a:off x="4826" y="1876"/>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rgbClr val="FFCCFF"/>
              </a:solidFill>
              <a:ln w="9525">
                <a:noFill/>
                <a:round/>
                <a:headEnd/>
                <a:tailEnd/>
              </a:ln>
            </p:spPr>
            <p:txBody>
              <a:bodyPr/>
              <a:lstStyle/>
              <a:p>
                <a:endParaRPr lang="it-IT"/>
              </a:p>
            </p:txBody>
          </p:sp>
          <p:sp>
            <p:nvSpPr>
              <p:cNvPr id="540772" name="Freeform 100"/>
              <p:cNvSpPr>
                <a:spLocks/>
              </p:cNvSpPr>
              <p:nvPr/>
            </p:nvSpPr>
            <p:spPr bwMode="auto">
              <a:xfrm>
                <a:off x="4964" y="1970"/>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rgbClr val="FFFFFF"/>
              </a:solidFill>
              <a:ln w="9525">
                <a:noFill/>
                <a:round/>
                <a:headEnd/>
                <a:tailEnd/>
              </a:ln>
            </p:spPr>
            <p:txBody>
              <a:bodyPr/>
              <a:lstStyle/>
              <a:p>
                <a:endParaRPr lang="it-IT"/>
              </a:p>
            </p:txBody>
          </p:sp>
          <p:sp>
            <p:nvSpPr>
              <p:cNvPr id="540773" name="Freeform 101"/>
              <p:cNvSpPr>
                <a:spLocks/>
              </p:cNvSpPr>
              <p:nvPr/>
            </p:nvSpPr>
            <p:spPr bwMode="auto">
              <a:xfrm>
                <a:off x="4912" y="1970"/>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40774" name="Freeform 102"/>
              <p:cNvSpPr>
                <a:spLocks/>
              </p:cNvSpPr>
              <p:nvPr/>
            </p:nvSpPr>
            <p:spPr bwMode="auto">
              <a:xfrm>
                <a:off x="4927" y="1971"/>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40775" name="Freeform 103"/>
              <p:cNvSpPr>
                <a:spLocks/>
              </p:cNvSpPr>
              <p:nvPr/>
            </p:nvSpPr>
            <p:spPr bwMode="auto">
              <a:xfrm>
                <a:off x="4871" y="1856"/>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1"/>
              </a:solidFill>
              <a:ln w="9525">
                <a:noFill/>
                <a:round/>
                <a:headEnd/>
                <a:tailEnd/>
              </a:ln>
            </p:spPr>
            <p:txBody>
              <a:bodyPr/>
              <a:lstStyle/>
              <a:p>
                <a:endParaRPr lang="it-IT"/>
              </a:p>
            </p:txBody>
          </p:sp>
          <p:sp>
            <p:nvSpPr>
              <p:cNvPr id="540776" name="Freeform 104"/>
              <p:cNvSpPr>
                <a:spLocks/>
              </p:cNvSpPr>
              <p:nvPr/>
            </p:nvSpPr>
            <p:spPr bwMode="auto">
              <a:xfrm>
                <a:off x="4993" y="1842"/>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1"/>
              </a:solidFill>
              <a:ln w="9525">
                <a:noFill/>
                <a:round/>
                <a:headEnd/>
                <a:tailEnd/>
              </a:ln>
            </p:spPr>
            <p:txBody>
              <a:bodyPr/>
              <a:lstStyle/>
              <a:p>
                <a:endParaRPr lang="it-IT"/>
              </a:p>
            </p:txBody>
          </p:sp>
          <p:sp>
            <p:nvSpPr>
              <p:cNvPr id="540777" name="Freeform 105"/>
              <p:cNvSpPr>
                <a:spLocks/>
              </p:cNvSpPr>
              <p:nvPr/>
            </p:nvSpPr>
            <p:spPr bwMode="auto">
              <a:xfrm>
                <a:off x="4871" y="1863"/>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1"/>
              </a:solidFill>
              <a:ln w="9525">
                <a:noFill/>
                <a:round/>
                <a:headEnd/>
                <a:tailEnd/>
              </a:ln>
            </p:spPr>
            <p:txBody>
              <a:bodyPr/>
              <a:lstStyle/>
              <a:p>
                <a:endParaRPr lang="it-IT"/>
              </a:p>
            </p:txBody>
          </p:sp>
          <p:sp>
            <p:nvSpPr>
              <p:cNvPr id="540778" name="Freeform 106"/>
              <p:cNvSpPr>
                <a:spLocks/>
              </p:cNvSpPr>
              <p:nvPr/>
            </p:nvSpPr>
            <p:spPr bwMode="auto">
              <a:xfrm>
                <a:off x="4872" y="1870"/>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1"/>
              </a:solidFill>
              <a:ln w="9525">
                <a:noFill/>
                <a:round/>
                <a:headEnd/>
                <a:tailEnd/>
              </a:ln>
            </p:spPr>
            <p:txBody>
              <a:bodyPr/>
              <a:lstStyle/>
              <a:p>
                <a:endParaRPr lang="it-IT"/>
              </a:p>
            </p:txBody>
          </p:sp>
          <p:sp>
            <p:nvSpPr>
              <p:cNvPr id="540779" name="Freeform 107"/>
              <p:cNvSpPr>
                <a:spLocks/>
              </p:cNvSpPr>
              <p:nvPr/>
            </p:nvSpPr>
            <p:spPr bwMode="auto">
              <a:xfrm>
                <a:off x="4873" y="1876"/>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1"/>
              </a:solidFill>
              <a:ln w="9525">
                <a:noFill/>
                <a:round/>
                <a:headEnd/>
                <a:tailEnd/>
              </a:ln>
            </p:spPr>
            <p:txBody>
              <a:bodyPr/>
              <a:lstStyle/>
              <a:p>
                <a:endParaRPr lang="it-IT"/>
              </a:p>
            </p:txBody>
          </p:sp>
          <p:sp>
            <p:nvSpPr>
              <p:cNvPr id="540780" name="Freeform 108"/>
              <p:cNvSpPr>
                <a:spLocks/>
              </p:cNvSpPr>
              <p:nvPr/>
            </p:nvSpPr>
            <p:spPr bwMode="auto">
              <a:xfrm>
                <a:off x="4874" y="1883"/>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1"/>
              </a:solidFill>
              <a:ln w="9525">
                <a:noFill/>
                <a:round/>
                <a:headEnd/>
                <a:tailEnd/>
              </a:ln>
            </p:spPr>
            <p:txBody>
              <a:bodyPr/>
              <a:lstStyle/>
              <a:p>
                <a:endParaRPr lang="it-IT"/>
              </a:p>
            </p:txBody>
          </p:sp>
          <p:sp>
            <p:nvSpPr>
              <p:cNvPr id="540781" name="Freeform 109"/>
              <p:cNvSpPr>
                <a:spLocks/>
              </p:cNvSpPr>
              <p:nvPr/>
            </p:nvSpPr>
            <p:spPr bwMode="auto">
              <a:xfrm>
                <a:off x="4875" y="1890"/>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1"/>
              </a:solidFill>
              <a:ln w="9525">
                <a:noFill/>
                <a:round/>
                <a:headEnd/>
                <a:tailEnd/>
              </a:ln>
            </p:spPr>
            <p:txBody>
              <a:bodyPr/>
              <a:lstStyle/>
              <a:p>
                <a:endParaRPr lang="it-IT"/>
              </a:p>
            </p:txBody>
          </p:sp>
          <p:sp>
            <p:nvSpPr>
              <p:cNvPr id="540782" name="Freeform 110"/>
              <p:cNvSpPr>
                <a:spLocks/>
              </p:cNvSpPr>
              <p:nvPr/>
            </p:nvSpPr>
            <p:spPr bwMode="auto">
              <a:xfrm>
                <a:off x="4994" y="1850"/>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1"/>
              </a:solidFill>
              <a:ln w="9525">
                <a:noFill/>
                <a:round/>
                <a:headEnd/>
                <a:tailEnd/>
              </a:ln>
            </p:spPr>
            <p:txBody>
              <a:bodyPr/>
              <a:lstStyle/>
              <a:p>
                <a:endParaRPr lang="it-IT"/>
              </a:p>
            </p:txBody>
          </p:sp>
          <p:sp>
            <p:nvSpPr>
              <p:cNvPr id="540783" name="Freeform 111"/>
              <p:cNvSpPr>
                <a:spLocks/>
              </p:cNvSpPr>
              <p:nvPr/>
            </p:nvSpPr>
            <p:spPr bwMode="auto">
              <a:xfrm>
                <a:off x="4995" y="1857"/>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1"/>
              </a:solidFill>
              <a:ln w="9525">
                <a:noFill/>
                <a:round/>
                <a:headEnd/>
                <a:tailEnd/>
              </a:ln>
            </p:spPr>
            <p:txBody>
              <a:bodyPr/>
              <a:lstStyle/>
              <a:p>
                <a:endParaRPr lang="it-IT"/>
              </a:p>
            </p:txBody>
          </p:sp>
          <p:sp>
            <p:nvSpPr>
              <p:cNvPr id="540784" name="Freeform 112"/>
              <p:cNvSpPr>
                <a:spLocks/>
              </p:cNvSpPr>
              <p:nvPr/>
            </p:nvSpPr>
            <p:spPr bwMode="auto">
              <a:xfrm>
                <a:off x="4996" y="1865"/>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1"/>
              </a:solidFill>
              <a:ln w="9525">
                <a:noFill/>
                <a:round/>
                <a:headEnd/>
                <a:tailEnd/>
              </a:ln>
            </p:spPr>
            <p:txBody>
              <a:bodyPr/>
              <a:lstStyle/>
              <a:p>
                <a:endParaRPr lang="it-IT"/>
              </a:p>
            </p:txBody>
          </p:sp>
          <p:sp>
            <p:nvSpPr>
              <p:cNvPr id="540785" name="Freeform 113"/>
              <p:cNvSpPr>
                <a:spLocks/>
              </p:cNvSpPr>
              <p:nvPr/>
            </p:nvSpPr>
            <p:spPr bwMode="auto">
              <a:xfrm>
                <a:off x="4997" y="1873"/>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1"/>
              </a:solidFill>
              <a:ln w="9525">
                <a:noFill/>
                <a:round/>
                <a:headEnd/>
                <a:tailEnd/>
              </a:ln>
            </p:spPr>
            <p:txBody>
              <a:bodyPr/>
              <a:lstStyle/>
              <a:p>
                <a:endParaRPr lang="it-IT"/>
              </a:p>
            </p:txBody>
          </p:sp>
          <p:sp>
            <p:nvSpPr>
              <p:cNvPr id="540786" name="Freeform 114"/>
              <p:cNvSpPr>
                <a:spLocks/>
              </p:cNvSpPr>
              <p:nvPr/>
            </p:nvSpPr>
            <p:spPr bwMode="auto">
              <a:xfrm>
                <a:off x="4998" y="1881"/>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1"/>
              </a:solidFill>
              <a:ln w="9525">
                <a:noFill/>
                <a:round/>
                <a:headEnd/>
                <a:tailEnd/>
              </a:ln>
            </p:spPr>
            <p:txBody>
              <a:bodyPr/>
              <a:lstStyle/>
              <a:p>
                <a:endParaRPr lang="it-IT"/>
              </a:p>
            </p:txBody>
          </p:sp>
          <p:sp>
            <p:nvSpPr>
              <p:cNvPr id="540787" name="Rectangle 115"/>
              <p:cNvSpPr>
                <a:spLocks noChangeArrowheads="1"/>
              </p:cNvSpPr>
              <p:nvPr/>
            </p:nvSpPr>
            <p:spPr bwMode="auto">
              <a:xfrm>
                <a:off x="4846" y="1869"/>
                <a:ext cx="4" cy="146"/>
              </a:xfrm>
              <a:prstGeom prst="rect">
                <a:avLst/>
              </a:prstGeom>
              <a:solidFill>
                <a:srgbClr val="FFCCFF"/>
              </a:solidFill>
              <a:ln w="9525">
                <a:noFill/>
                <a:miter lim="800000"/>
                <a:headEnd/>
                <a:tailEnd/>
              </a:ln>
            </p:spPr>
            <p:txBody>
              <a:bodyPr/>
              <a:lstStyle/>
              <a:p>
                <a:endParaRPr lang="it-IT"/>
              </a:p>
            </p:txBody>
          </p:sp>
          <p:sp>
            <p:nvSpPr>
              <p:cNvPr id="540788" name="Freeform 116"/>
              <p:cNvSpPr>
                <a:spLocks/>
              </p:cNvSpPr>
              <p:nvPr/>
            </p:nvSpPr>
            <p:spPr bwMode="auto">
              <a:xfrm>
                <a:off x="4898" y="1867"/>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FFCCFF"/>
              </a:solidFill>
              <a:ln w="9525">
                <a:noFill/>
                <a:round/>
                <a:headEnd/>
                <a:tailEnd/>
              </a:ln>
            </p:spPr>
            <p:txBody>
              <a:bodyPr/>
              <a:lstStyle/>
              <a:p>
                <a:endParaRPr lang="it-IT"/>
              </a:p>
            </p:txBody>
          </p:sp>
          <p:sp>
            <p:nvSpPr>
              <p:cNvPr id="540789" name="Freeform 117"/>
              <p:cNvSpPr>
                <a:spLocks/>
              </p:cNvSpPr>
              <p:nvPr/>
            </p:nvSpPr>
            <p:spPr bwMode="auto">
              <a:xfrm>
                <a:off x="4819" y="1917"/>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40790" name="Freeform 118"/>
              <p:cNvSpPr>
                <a:spLocks/>
              </p:cNvSpPr>
              <p:nvPr/>
            </p:nvSpPr>
            <p:spPr bwMode="auto">
              <a:xfrm>
                <a:off x="4819" y="1887"/>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40791" name="Freeform 119"/>
              <p:cNvSpPr>
                <a:spLocks/>
              </p:cNvSpPr>
              <p:nvPr/>
            </p:nvSpPr>
            <p:spPr bwMode="auto">
              <a:xfrm>
                <a:off x="4863" y="1872"/>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1"/>
              </a:solidFill>
              <a:ln w="9525">
                <a:noFill/>
                <a:round/>
                <a:headEnd/>
                <a:tailEnd/>
              </a:ln>
            </p:spPr>
            <p:txBody>
              <a:bodyPr/>
              <a:lstStyle/>
              <a:p>
                <a:endParaRPr lang="it-IT"/>
              </a:p>
            </p:txBody>
          </p:sp>
          <p:sp>
            <p:nvSpPr>
              <p:cNvPr id="540792" name="Freeform 120"/>
              <p:cNvSpPr>
                <a:spLocks/>
              </p:cNvSpPr>
              <p:nvPr/>
            </p:nvSpPr>
            <p:spPr bwMode="auto">
              <a:xfrm>
                <a:off x="4900" y="1840"/>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1"/>
              </a:solidFill>
              <a:ln w="9525">
                <a:noFill/>
                <a:round/>
                <a:headEnd/>
                <a:tailEnd/>
              </a:ln>
            </p:spPr>
            <p:txBody>
              <a:bodyPr/>
              <a:lstStyle/>
              <a:p>
                <a:endParaRPr lang="it-IT"/>
              </a:p>
            </p:txBody>
          </p:sp>
          <p:sp>
            <p:nvSpPr>
              <p:cNvPr id="540793" name="Freeform 121"/>
              <p:cNvSpPr>
                <a:spLocks/>
              </p:cNvSpPr>
              <p:nvPr/>
            </p:nvSpPr>
            <p:spPr bwMode="auto">
              <a:xfrm>
                <a:off x="4843" y="2015"/>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chemeClr val="bg1"/>
              </a:solidFill>
              <a:ln w="9525">
                <a:noFill/>
                <a:round/>
                <a:headEnd/>
                <a:tailEnd/>
              </a:ln>
            </p:spPr>
            <p:txBody>
              <a:bodyPr/>
              <a:lstStyle/>
              <a:p>
                <a:endParaRPr lang="it-IT"/>
              </a:p>
            </p:txBody>
          </p:sp>
          <p:sp>
            <p:nvSpPr>
              <p:cNvPr id="540794" name="Freeform 122"/>
              <p:cNvSpPr>
                <a:spLocks/>
              </p:cNvSpPr>
              <p:nvPr/>
            </p:nvSpPr>
            <p:spPr bwMode="auto">
              <a:xfrm>
                <a:off x="4809" y="2029"/>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40795" name="Freeform 123"/>
              <p:cNvSpPr>
                <a:spLocks/>
              </p:cNvSpPr>
              <p:nvPr/>
            </p:nvSpPr>
            <p:spPr bwMode="auto">
              <a:xfrm>
                <a:off x="4837" y="2022"/>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40796" name="Freeform 124"/>
              <p:cNvSpPr>
                <a:spLocks/>
              </p:cNvSpPr>
              <p:nvPr/>
            </p:nvSpPr>
            <p:spPr bwMode="auto">
              <a:xfrm>
                <a:off x="4824" y="2025"/>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40797" name="Group 125"/>
            <p:cNvGrpSpPr>
              <a:grpSpLocks/>
            </p:cNvGrpSpPr>
            <p:nvPr/>
          </p:nvGrpSpPr>
          <p:grpSpPr bwMode="auto">
            <a:xfrm>
              <a:off x="1553" y="3099"/>
              <a:ext cx="176" cy="150"/>
              <a:chOff x="4765" y="1531"/>
              <a:chExt cx="312" cy="261"/>
            </a:xfrm>
          </p:grpSpPr>
          <p:sp>
            <p:nvSpPr>
              <p:cNvPr id="540798" name="AutoShape 126"/>
              <p:cNvSpPr>
                <a:spLocks noChangeAspect="1" noChangeArrowheads="1" noTextEdit="1"/>
              </p:cNvSpPr>
              <p:nvPr/>
            </p:nvSpPr>
            <p:spPr bwMode="auto">
              <a:xfrm>
                <a:off x="4765" y="1531"/>
                <a:ext cx="312" cy="260"/>
              </a:xfrm>
              <a:prstGeom prst="rect">
                <a:avLst/>
              </a:prstGeom>
              <a:noFill/>
              <a:ln w="9525">
                <a:noFill/>
                <a:miter lim="800000"/>
                <a:headEnd/>
                <a:tailEnd/>
              </a:ln>
            </p:spPr>
            <p:txBody>
              <a:bodyPr/>
              <a:lstStyle/>
              <a:p>
                <a:endParaRPr lang="it-IT"/>
              </a:p>
            </p:txBody>
          </p:sp>
          <p:sp>
            <p:nvSpPr>
              <p:cNvPr id="540799" name="Freeform 127"/>
              <p:cNvSpPr>
                <a:spLocks/>
              </p:cNvSpPr>
              <p:nvPr/>
            </p:nvSpPr>
            <p:spPr bwMode="auto">
              <a:xfrm>
                <a:off x="4765" y="1534"/>
                <a:ext cx="307" cy="258"/>
              </a:xfrm>
              <a:custGeom>
                <a:avLst/>
                <a:gdLst/>
                <a:ahLst/>
                <a:cxnLst>
                  <a:cxn ang="0">
                    <a:pos x="606" y="129"/>
                  </a:cxn>
                  <a:cxn ang="0">
                    <a:pos x="611" y="128"/>
                  </a:cxn>
                  <a:cxn ang="0">
                    <a:pos x="623" y="123"/>
                  </a:cxn>
                  <a:cxn ang="0">
                    <a:pos x="645" y="115"/>
                  </a:cxn>
                  <a:cxn ang="0">
                    <a:pos x="676" y="107"/>
                  </a:cxn>
                  <a:cxn ang="0">
                    <a:pos x="715" y="95"/>
                  </a:cxn>
                  <a:cxn ang="0">
                    <a:pos x="763" y="84"/>
                  </a:cxn>
                  <a:cxn ang="0">
                    <a:pos x="820" y="71"/>
                  </a:cxn>
                  <a:cxn ang="0">
                    <a:pos x="886" y="59"/>
                  </a:cxn>
                  <a:cxn ang="0">
                    <a:pos x="961" y="46"/>
                  </a:cxn>
                  <a:cxn ang="0">
                    <a:pos x="1044" y="35"/>
                  </a:cxn>
                  <a:cxn ang="0">
                    <a:pos x="1138" y="23"/>
                  </a:cxn>
                  <a:cxn ang="0">
                    <a:pos x="1240" y="14"/>
                  </a:cxn>
                  <a:cxn ang="0">
                    <a:pos x="1350" y="7"/>
                  </a:cxn>
                  <a:cxn ang="0">
                    <a:pos x="1470" y="1"/>
                  </a:cxn>
                  <a:cxn ang="0">
                    <a:pos x="1601" y="0"/>
                  </a:cxn>
                  <a:cxn ang="0">
                    <a:pos x="1739" y="1"/>
                  </a:cxn>
                  <a:cxn ang="0">
                    <a:pos x="1799" y="248"/>
                  </a:cxn>
                  <a:cxn ang="0">
                    <a:pos x="1820" y="259"/>
                  </a:cxn>
                  <a:cxn ang="0">
                    <a:pos x="1868" y="292"/>
                  </a:cxn>
                  <a:cxn ang="0">
                    <a:pos x="1920" y="351"/>
                  </a:cxn>
                  <a:cxn ang="0">
                    <a:pos x="1951" y="436"/>
                  </a:cxn>
                  <a:cxn ang="0">
                    <a:pos x="2078" y="1009"/>
                  </a:cxn>
                  <a:cxn ang="0">
                    <a:pos x="2129" y="1247"/>
                  </a:cxn>
                  <a:cxn ang="0">
                    <a:pos x="2137" y="1264"/>
                  </a:cxn>
                  <a:cxn ang="0">
                    <a:pos x="2149" y="1310"/>
                  </a:cxn>
                  <a:cxn ang="0">
                    <a:pos x="2147" y="1380"/>
                  </a:cxn>
                  <a:cxn ang="0">
                    <a:pos x="2117" y="1468"/>
                  </a:cxn>
                  <a:cxn ang="0">
                    <a:pos x="0" y="1413"/>
                  </a:cxn>
                  <a:cxn ang="0">
                    <a:pos x="212" y="1302"/>
                  </a:cxn>
                  <a:cxn ang="0">
                    <a:pos x="213" y="247"/>
                  </a:cxn>
                  <a:cxn ang="0">
                    <a:pos x="223" y="240"/>
                  </a:cxn>
                  <a:cxn ang="0">
                    <a:pos x="245" y="228"/>
                  </a:cxn>
                  <a:cxn ang="0">
                    <a:pos x="276" y="214"/>
                  </a:cxn>
                  <a:cxn ang="0">
                    <a:pos x="316" y="201"/>
                  </a:cxn>
                  <a:cxn ang="0">
                    <a:pos x="366" y="194"/>
                  </a:cxn>
                  <a:cxn ang="0">
                    <a:pos x="424" y="193"/>
                  </a:cxn>
                  <a:cxn ang="0">
                    <a:pos x="493" y="203"/>
                  </a:cxn>
                  <a:cxn ang="0">
                    <a:pos x="582" y="239"/>
                  </a:cxn>
                </a:cxnLst>
                <a:rect l="0" t="0" r="r" b="b"/>
                <a:pathLst>
                  <a:path w="2150" h="1804">
                    <a:moveTo>
                      <a:pt x="582" y="239"/>
                    </a:moveTo>
                    <a:lnTo>
                      <a:pt x="606" y="129"/>
                    </a:lnTo>
                    <a:lnTo>
                      <a:pt x="607" y="129"/>
                    </a:lnTo>
                    <a:lnTo>
                      <a:pt x="611" y="128"/>
                    </a:lnTo>
                    <a:lnTo>
                      <a:pt x="616" y="125"/>
                    </a:lnTo>
                    <a:lnTo>
                      <a:pt x="623" y="123"/>
                    </a:lnTo>
                    <a:lnTo>
                      <a:pt x="633" y="120"/>
                    </a:lnTo>
                    <a:lnTo>
                      <a:pt x="645" y="115"/>
                    </a:lnTo>
                    <a:lnTo>
                      <a:pt x="659" y="112"/>
                    </a:lnTo>
                    <a:lnTo>
                      <a:pt x="676" y="107"/>
                    </a:lnTo>
                    <a:lnTo>
                      <a:pt x="694" y="101"/>
                    </a:lnTo>
                    <a:lnTo>
                      <a:pt x="715" y="95"/>
                    </a:lnTo>
                    <a:lnTo>
                      <a:pt x="738" y="90"/>
                    </a:lnTo>
                    <a:lnTo>
                      <a:pt x="763" y="84"/>
                    </a:lnTo>
                    <a:lnTo>
                      <a:pt x="790" y="78"/>
                    </a:lnTo>
                    <a:lnTo>
                      <a:pt x="820" y="71"/>
                    </a:lnTo>
                    <a:lnTo>
                      <a:pt x="852" y="64"/>
                    </a:lnTo>
                    <a:lnTo>
                      <a:pt x="886" y="59"/>
                    </a:lnTo>
                    <a:lnTo>
                      <a:pt x="922" y="52"/>
                    </a:lnTo>
                    <a:lnTo>
                      <a:pt x="961" y="46"/>
                    </a:lnTo>
                    <a:lnTo>
                      <a:pt x="1002" y="40"/>
                    </a:lnTo>
                    <a:lnTo>
                      <a:pt x="1044" y="35"/>
                    </a:lnTo>
                    <a:lnTo>
                      <a:pt x="1090" y="29"/>
                    </a:lnTo>
                    <a:lnTo>
                      <a:pt x="1138" y="23"/>
                    </a:lnTo>
                    <a:lnTo>
                      <a:pt x="1187" y="18"/>
                    </a:lnTo>
                    <a:lnTo>
                      <a:pt x="1240" y="14"/>
                    </a:lnTo>
                    <a:lnTo>
                      <a:pt x="1294" y="10"/>
                    </a:lnTo>
                    <a:lnTo>
                      <a:pt x="1350" y="7"/>
                    </a:lnTo>
                    <a:lnTo>
                      <a:pt x="1410" y="4"/>
                    </a:lnTo>
                    <a:lnTo>
                      <a:pt x="1470" y="1"/>
                    </a:lnTo>
                    <a:lnTo>
                      <a:pt x="1535" y="0"/>
                    </a:lnTo>
                    <a:lnTo>
                      <a:pt x="1601" y="0"/>
                    </a:lnTo>
                    <a:lnTo>
                      <a:pt x="1668" y="0"/>
                    </a:lnTo>
                    <a:lnTo>
                      <a:pt x="1739" y="1"/>
                    </a:lnTo>
                    <a:lnTo>
                      <a:pt x="1816" y="44"/>
                    </a:lnTo>
                    <a:lnTo>
                      <a:pt x="1799" y="248"/>
                    </a:lnTo>
                    <a:lnTo>
                      <a:pt x="1804" y="251"/>
                    </a:lnTo>
                    <a:lnTo>
                      <a:pt x="1820" y="259"/>
                    </a:lnTo>
                    <a:lnTo>
                      <a:pt x="1842" y="272"/>
                    </a:lnTo>
                    <a:lnTo>
                      <a:pt x="1868" y="292"/>
                    </a:lnTo>
                    <a:lnTo>
                      <a:pt x="1896" y="318"/>
                    </a:lnTo>
                    <a:lnTo>
                      <a:pt x="1920" y="351"/>
                    </a:lnTo>
                    <a:lnTo>
                      <a:pt x="1939" y="390"/>
                    </a:lnTo>
                    <a:lnTo>
                      <a:pt x="1951" y="436"/>
                    </a:lnTo>
                    <a:lnTo>
                      <a:pt x="2125" y="593"/>
                    </a:lnTo>
                    <a:lnTo>
                      <a:pt x="2078" y="1009"/>
                    </a:lnTo>
                    <a:lnTo>
                      <a:pt x="1799" y="1149"/>
                    </a:lnTo>
                    <a:lnTo>
                      <a:pt x="2129" y="1247"/>
                    </a:lnTo>
                    <a:lnTo>
                      <a:pt x="2131" y="1251"/>
                    </a:lnTo>
                    <a:lnTo>
                      <a:pt x="2137" y="1264"/>
                    </a:lnTo>
                    <a:lnTo>
                      <a:pt x="2143" y="1284"/>
                    </a:lnTo>
                    <a:lnTo>
                      <a:pt x="2149" y="1310"/>
                    </a:lnTo>
                    <a:lnTo>
                      <a:pt x="2150" y="1342"/>
                    </a:lnTo>
                    <a:lnTo>
                      <a:pt x="2147" y="1380"/>
                    </a:lnTo>
                    <a:lnTo>
                      <a:pt x="2136" y="1423"/>
                    </a:lnTo>
                    <a:lnTo>
                      <a:pt x="2117" y="1468"/>
                    </a:lnTo>
                    <a:lnTo>
                      <a:pt x="1244" y="1804"/>
                    </a:lnTo>
                    <a:lnTo>
                      <a:pt x="0" y="1413"/>
                    </a:lnTo>
                    <a:lnTo>
                      <a:pt x="22" y="1367"/>
                    </a:lnTo>
                    <a:lnTo>
                      <a:pt x="212" y="1302"/>
                    </a:lnTo>
                    <a:lnTo>
                      <a:pt x="212" y="248"/>
                    </a:lnTo>
                    <a:lnTo>
                      <a:pt x="213" y="247"/>
                    </a:lnTo>
                    <a:lnTo>
                      <a:pt x="217" y="244"/>
                    </a:lnTo>
                    <a:lnTo>
                      <a:pt x="223" y="240"/>
                    </a:lnTo>
                    <a:lnTo>
                      <a:pt x="232" y="234"/>
                    </a:lnTo>
                    <a:lnTo>
                      <a:pt x="245" y="228"/>
                    </a:lnTo>
                    <a:lnTo>
                      <a:pt x="258" y="221"/>
                    </a:lnTo>
                    <a:lnTo>
                      <a:pt x="276" y="214"/>
                    </a:lnTo>
                    <a:lnTo>
                      <a:pt x="294" y="207"/>
                    </a:lnTo>
                    <a:lnTo>
                      <a:pt x="316" y="201"/>
                    </a:lnTo>
                    <a:lnTo>
                      <a:pt x="340" y="197"/>
                    </a:lnTo>
                    <a:lnTo>
                      <a:pt x="366" y="194"/>
                    </a:lnTo>
                    <a:lnTo>
                      <a:pt x="393" y="192"/>
                    </a:lnTo>
                    <a:lnTo>
                      <a:pt x="424" y="193"/>
                    </a:lnTo>
                    <a:lnTo>
                      <a:pt x="457" y="197"/>
                    </a:lnTo>
                    <a:lnTo>
                      <a:pt x="493" y="203"/>
                    </a:lnTo>
                    <a:lnTo>
                      <a:pt x="529" y="214"/>
                    </a:lnTo>
                    <a:lnTo>
                      <a:pt x="582" y="239"/>
                    </a:lnTo>
                    <a:close/>
                  </a:path>
                </a:pathLst>
              </a:custGeom>
              <a:solidFill>
                <a:srgbClr val="DDDDDD"/>
              </a:solidFill>
              <a:ln w="9525">
                <a:noFill/>
                <a:round/>
                <a:headEnd/>
                <a:tailEnd/>
              </a:ln>
            </p:spPr>
            <p:txBody>
              <a:bodyPr/>
              <a:lstStyle/>
              <a:p>
                <a:endParaRPr lang="it-IT"/>
              </a:p>
            </p:txBody>
          </p:sp>
          <p:sp>
            <p:nvSpPr>
              <p:cNvPr id="540800" name="Freeform 128"/>
              <p:cNvSpPr>
                <a:spLocks/>
              </p:cNvSpPr>
              <p:nvPr/>
            </p:nvSpPr>
            <p:spPr bwMode="auto">
              <a:xfrm>
                <a:off x="4882" y="1584"/>
                <a:ext cx="163" cy="111"/>
              </a:xfrm>
              <a:custGeom>
                <a:avLst/>
                <a:gdLst/>
                <a:ahLst/>
                <a:cxnLst>
                  <a:cxn ang="0">
                    <a:pos x="7" y="587"/>
                  </a:cxn>
                  <a:cxn ang="0">
                    <a:pos x="0" y="682"/>
                  </a:cxn>
                  <a:cxn ang="0">
                    <a:pos x="742" y="778"/>
                  </a:cxn>
                  <a:cxn ang="0">
                    <a:pos x="748" y="775"/>
                  </a:cxn>
                  <a:cxn ang="0">
                    <a:pos x="763" y="767"/>
                  </a:cxn>
                  <a:cxn ang="0">
                    <a:pos x="787" y="755"/>
                  </a:cxn>
                  <a:cxn ang="0">
                    <a:pos x="816" y="737"/>
                  </a:cxn>
                  <a:cxn ang="0">
                    <a:pos x="852" y="714"/>
                  </a:cxn>
                  <a:cxn ang="0">
                    <a:pos x="891" y="686"/>
                  </a:cxn>
                  <a:cxn ang="0">
                    <a:pos x="932" y="652"/>
                  </a:cxn>
                  <a:cxn ang="0">
                    <a:pos x="973" y="613"/>
                  </a:cxn>
                  <a:cxn ang="0">
                    <a:pos x="1013" y="570"/>
                  </a:cxn>
                  <a:cxn ang="0">
                    <a:pos x="1051" y="521"/>
                  </a:cxn>
                  <a:cxn ang="0">
                    <a:pos x="1083" y="466"/>
                  </a:cxn>
                  <a:cxn ang="0">
                    <a:pos x="1109" y="406"/>
                  </a:cxn>
                  <a:cxn ang="0">
                    <a:pos x="1129" y="342"/>
                  </a:cxn>
                  <a:cxn ang="0">
                    <a:pos x="1139" y="271"/>
                  </a:cxn>
                  <a:cxn ang="0">
                    <a:pos x="1138" y="196"/>
                  </a:cxn>
                  <a:cxn ang="0">
                    <a:pos x="1124" y="115"/>
                  </a:cxn>
                  <a:cxn ang="0">
                    <a:pos x="1122" y="110"/>
                  </a:cxn>
                  <a:cxn ang="0">
                    <a:pos x="1115" y="97"/>
                  </a:cxn>
                  <a:cxn ang="0">
                    <a:pos x="1102" y="80"/>
                  </a:cxn>
                  <a:cxn ang="0">
                    <a:pos x="1086" y="59"/>
                  </a:cxn>
                  <a:cxn ang="0">
                    <a:pos x="1066" y="39"/>
                  </a:cxn>
                  <a:cxn ang="0">
                    <a:pos x="1041" y="20"/>
                  </a:cxn>
                  <a:cxn ang="0">
                    <a:pos x="1011" y="7"/>
                  </a:cxn>
                  <a:cxn ang="0">
                    <a:pos x="978" y="0"/>
                  </a:cxn>
                  <a:cxn ang="0">
                    <a:pos x="982" y="12"/>
                  </a:cxn>
                  <a:cxn ang="0">
                    <a:pos x="994" y="46"/>
                  </a:cxn>
                  <a:cxn ang="0">
                    <a:pos x="1007" y="100"/>
                  </a:cxn>
                  <a:cxn ang="0">
                    <a:pos x="1019" y="169"/>
                  </a:cxn>
                  <a:cxn ang="0">
                    <a:pos x="1022" y="252"/>
                  </a:cxn>
                  <a:cxn ang="0">
                    <a:pos x="1013" y="344"/>
                  </a:cxn>
                  <a:cxn ang="0">
                    <a:pos x="987" y="444"/>
                  </a:cxn>
                  <a:cxn ang="0">
                    <a:pos x="940" y="549"/>
                  </a:cxn>
                  <a:cxn ang="0">
                    <a:pos x="939" y="550"/>
                  </a:cxn>
                  <a:cxn ang="0">
                    <a:pos x="934" y="553"/>
                  </a:cxn>
                  <a:cxn ang="0">
                    <a:pos x="927" y="559"/>
                  </a:cxn>
                  <a:cxn ang="0">
                    <a:pos x="917" y="567"/>
                  </a:cxn>
                  <a:cxn ang="0">
                    <a:pos x="904" y="575"/>
                  </a:cxn>
                  <a:cxn ang="0">
                    <a:pos x="890" y="585"/>
                  </a:cxn>
                  <a:cxn ang="0">
                    <a:pos x="871" y="594"/>
                  </a:cxn>
                  <a:cxn ang="0">
                    <a:pos x="851" y="603"/>
                  </a:cxn>
                  <a:cxn ang="0">
                    <a:pos x="828" y="611"/>
                  </a:cxn>
                  <a:cxn ang="0">
                    <a:pos x="802" y="619"/>
                  </a:cxn>
                  <a:cxn ang="0">
                    <a:pos x="773" y="625"/>
                  </a:cxn>
                  <a:cxn ang="0">
                    <a:pos x="741" y="629"/>
                  </a:cxn>
                  <a:cxn ang="0">
                    <a:pos x="708" y="630"/>
                  </a:cxn>
                  <a:cxn ang="0">
                    <a:pos x="671" y="629"/>
                  </a:cxn>
                  <a:cxn ang="0">
                    <a:pos x="631" y="626"/>
                  </a:cxn>
                  <a:cxn ang="0">
                    <a:pos x="590" y="618"/>
                  </a:cxn>
                  <a:cxn ang="0">
                    <a:pos x="590" y="720"/>
                  </a:cxn>
                  <a:cxn ang="0">
                    <a:pos x="26" y="663"/>
                  </a:cxn>
                  <a:cxn ang="0">
                    <a:pos x="7" y="587"/>
                  </a:cxn>
                </a:cxnLst>
                <a:rect l="0" t="0" r="r" b="b"/>
                <a:pathLst>
                  <a:path w="1139" h="778">
                    <a:moveTo>
                      <a:pt x="7" y="587"/>
                    </a:moveTo>
                    <a:lnTo>
                      <a:pt x="0" y="682"/>
                    </a:lnTo>
                    <a:lnTo>
                      <a:pt x="742" y="778"/>
                    </a:lnTo>
                    <a:lnTo>
                      <a:pt x="748" y="775"/>
                    </a:lnTo>
                    <a:lnTo>
                      <a:pt x="763" y="767"/>
                    </a:lnTo>
                    <a:lnTo>
                      <a:pt x="787" y="755"/>
                    </a:lnTo>
                    <a:lnTo>
                      <a:pt x="816" y="737"/>
                    </a:lnTo>
                    <a:lnTo>
                      <a:pt x="852" y="714"/>
                    </a:lnTo>
                    <a:lnTo>
                      <a:pt x="891" y="686"/>
                    </a:lnTo>
                    <a:lnTo>
                      <a:pt x="932" y="652"/>
                    </a:lnTo>
                    <a:lnTo>
                      <a:pt x="973" y="613"/>
                    </a:lnTo>
                    <a:lnTo>
                      <a:pt x="1013" y="570"/>
                    </a:lnTo>
                    <a:lnTo>
                      <a:pt x="1051" y="521"/>
                    </a:lnTo>
                    <a:lnTo>
                      <a:pt x="1083" y="466"/>
                    </a:lnTo>
                    <a:lnTo>
                      <a:pt x="1109" y="406"/>
                    </a:lnTo>
                    <a:lnTo>
                      <a:pt x="1129" y="342"/>
                    </a:lnTo>
                    <a:lnTo>
                      <a:pt x="1139" y="271"/>
                    </a:lnTo>
                    <a:lnTo>
                      <a:pt x="1138" y="196"/>
                    </a:lnTo>
                    <a:lnTo>
                      <a:pt x="1124" y="115"/>
                    </a:lnTo>
                    <a:lnTo>
                      <a:pt x="1122" y="110"/>
                    </a:lnTo>
                    <a:lnTo>
                      <a:pt x="1115" y="97"/>
                    </a:lnTo>
                    <a:lnTo>
                      <a:pt x="1102" y="80"/>
                    </a:lnTo>
                    <a:lnTo>
                      <a:pt x="1086" y="59"/>
                    </a:lnTo>
                    <a:lnTo>
                      <a:pt x="1066" y="39"/>
                    </a:lnTo>
                    <a:lnTo>
                      <a:pt x="1041" y="20"/>
                    </a:lnTo>
                    <a:lnTo>
                      <a:pt x="1011" y="7"/>
                    </a:lnTo>
                    <a:lnTo>
                      <a:pt x="978" y="0"/>
                    </a:lnTo>
                    <a:lnTo>
                      <a:pt x="982" y="12"/>
                    </a:lnTo>
                    <a:lnTo>
                      <a:pt x="994" y="46"/>
                    </a:lnTo>
                    <a:lnTo>
                      <a:pt x="1007" y="100"/>
                    </a:lnTo>
                    <a:lnTo>
                      <a:pt x="1019" y="169"/>
                    </a:lnTo>
                    <a:lnTo>
                      <a:pt x="1022" y="252"/>
                    </a:lnTo>
                    <a:lnTo>
                      <a:pt x="1013" y="344"/>
                    </a:lnTo>
                    <a:lnTo>
                      <a:pt x="987" y="444"/>
                    </a:lnTo>
                    <a:lnTo>
                      <a:pt x="940" y="549"/>
                    </a:lnTo>
                    <a:lnTo>
                      <a:pt x="939" y="550"/>
                    </a:lnTo>
                    <a:lnTo>
                      <a:pt x="934" y="553"/>
                    </a:lnTo>
                    <a:lnTo>
                      <a:pt x="927" y="559"/>
                    </a:lnTo>
                    <a:lnTo>
                      <a:pt x="917" y="567"/>
                    </a:lnTo>
                    <a:lnTo>
                      <a:pt x="904" y="575"/>
                    </a:lnTo>
                    <a:lnTo>
                      <a:pt x="890" y="585"/>
                    </a:lnTo>
                    <a:lnTo>
                      <a:pt x="871" y="594"/>
                    </a:lnTo>
                    <a:lnTo>
                      <a:pt x="851" y="603"/>
                    </a:lnTo>
                    <a:lnTo>
                      <a:pt x="828" y="611"/>
                    </a:lnTo>
                    <a:lnTo>
                      <a:pt x="802" y="619"/>
                    </a:lnTo>
                    <a:lnTo>
                      <a:pt x="773" y="625"/>
                    </a:lnTo>
                    <a:lnTo>
                      <a:pt x="741" y="629"/>
                    </a:lnTo>
                    <a:lnTo>
                      <a:pt x="708" y="630"/>
                    </a:lnTo>
                    <a:lnTo>
                      <a:pt x="671" y="629"/>
                    </a:lnTo>
                    <a:lnTo>
                      <a:pt x="631" y="626"/>
                    </a:lnTo>
                    <a:lnTo>
                      <a:pt x="590" y="618"/>
                    </a:lnTo>
                    <a:lnTo>
                      <a:pt x="590" y="720"/>
                    </a:lnTo>
                    <a:lnTo>
                      <a:pt x="26" y="663"/>
                    </a:lnTo>
                    <a:lnTo>
                      <a:pt x="7" y="587"/>
                    </a:lnTo>
                    <a:close/>
                  </a:path>
                </a:pathLst>
              </a:custGeom>
              <a:solidFill>
                <a:schemeClr val="bg2"/>
              </a:solidFill>
              <a:ln w="9525">
                <a:noFill/>
                <a:round/>
                <a:headEnd/>
                <a:tailEnd/>
              </a:ln>
            </p:spPr>
            <p:txBody>
              <a:bodyPr/>
              <a:lstStyle/>
              <a:p>
                <a:endParaRPr lang="it-IT"/>
              </a:p>
            </p:txBody>
          </p:sp>
          <p:sp>
            <p:nvSpPr>
              <p:cNvPr id="540801" name="Freeform 129"/>
              <p:cNvSpPr>
                <a:spLocks/>
              </p:cNvSpPr>
              <p:nvPr/>
            </p:nvSpPr>
            <p:spPr bwMode="auto">
              <a:xfrm>
                <a:off x="4862" y="1693"/>
                <a:ext cx="119" cy="38"/>
              </a:xfrm>
              <a:custGeom>
                <a:avLst/>
                <a:gdLst/>
                <a:ahLst/>
                <a:cxnLst>
                  <a:cxn ang="0">
                    <a:pos x="837" y="96"/>
                  </a:cxn>
                  <a:cxn ang="0">
                    <a:pos x="12" y="0"/>
                  </a:cxn>
                  <a:cxn ang="0">
                    <a:pos x="0" y="96"/>
                  </a:cxn>
                  <a:cxn ang="0">
                    <a:pos x="812" y="269"/>
                  </a:cxn>
                  <a:cxn ang="0">
                    <a:pos x="837" y="96"/>
                  </a:cxn>
                </a:cxnLst>
                <a:rect l="0" t="0" r="r" b="b"/>
                <a:pathLst>
                  <a:path w="837" h="269">
                    <a:moveTo>
                      <a:pt x="837" y="96"/>
                    </a:moveTo>
                    <a:lnTo>
                      <a:pt x="12" y="0"/>
                    </a:lnTo>
                    <a:lnTo>
                      <a:pt x="0" y="96"/>
                    </a:lnTo>
                    <a:lnTo>
                      <a:pt x="812" y="269"/>
                    </a:lnTo>
                    <a:lnTo>
                      <a:pt x="837" y="96"/>
                    </a:lnTo>
                    <a:close/>
                  </a:path>
                </a:pathLst>
              </a:custGeom>
              <a:solidFill>
                <a:schemeClr val="bg2"/>
              </a:solidFill>
              <a:ln w="9525">
                <a:noFill/>
                <a:round/>
                <a:headEnd/>
                <a:tailEnd/>
              </a:ln>
            </p:spPr>
            <p:txBody>
              <a:bodyPr/>
              <a:lstStyle/>
              <a:p>
                <a:endParaRPr lang="it-IT"/>
              </a:p>
            </p:txBody>
          </p:sp>
          <p:sp>
            <p:nvSpPr>
              <p:cNvPr id="540802" name="Freeform 130"/>
              <p:cNvSpPr>
                <a:spLocks/>
              </p:cNvSpPr>
              <p:nvPr/>
            </p:nvSpPr>
            <p:spPr bwMode="auto">
              <a:xfrm>
                <a:off x="4921" y="1705"/>
                <a:ext cx="51" cy="18"/>
              </a:xfrm>
              <a:custGeom>
                <a:avLst/>
                <a:gdLst/>
                <a:ahLst/>
                <a:cxnLst>
                  <a:cxn ang="0">
                    <a:pos x="358" y="53"/>
                  </a:cxn>
                  <a:cxn ang="0">
                    <a:pos x="5" y="0"/>
                  </a:cxn>
                  <a:cxn ang="0">
                    <a:pos x="0" y="51"/>
                  </a:cxn>
                  <a:cxn ang="0">
                    <a:pos x="348" y="122"/>
                  </a:cxn>
                  <a:cxn ang="0">
                    <a:pos x="358" y="53"/>
                  </a:cxn>
                </a:cxnLst>
                <a:rect l="0" t="0" r="r" b="b"/>
                <a:pathLst>
                  <a:path w="358" h="122">
                    <a:moveTo>
                      <a:pt x="358" y="53"/>
                    </a:moveTo>
                    <a:lnTo>
                      <a:pt x="5" y="0"/>
                    </a:lnTo>
                    <a:lnTo>
                      <a:pt x="0" y="51"/>
                    </a:lnTo>
                    <a:lnTo>
                      <a:pt x="348" y="122"/>
                    </a:lnTo>
                    <a:lnTo>
                      <a:pt x="358" y="53"/>
                    </a:lnTo>
                    <a:close/>
                  </a:path>
                </a:pathLst>
              </a:custGeom>
              <a:solidFill>
                <a:schemeClr val="folHlink"/>
              </a:solidFill>
              <a:ln w="9525">
                <a:noFill/>
                <a:round/>
                <a:headEnd/>
                <a:tailEnd/>
              </a:ln>
            </p:spPr>
            <p:txBody>
              <a:bodyPr/>
              <a:lstStyle/>
              <a:p>
                <a:endParaRPr lang="it-IT"/>
              </a:p>
            </p:txBody>
          </p:sp>
          <p:sp>
            <p:nvSpPr>
              <p:cNvPr id="540803" name="Freeform 131"/>
              <p:cNvSpPr>
                <a:spLocks/>
              </p:cNvSpPr>
              <p:nvPr/>
            </p:nvSpPr>
            <p:spPr bwMode="auto">
              <a:xfrm>
                <a:off x="4869" y="1696"/>
                <a:ext cx="34" cy="13"/>
              </a:xfrm>
              <a:custGeom>
                <a:avLst/>
                <a:gdLst/>
                <a:ahLst/>
                <a:cxnLst>
                  <a:cxn ang="0">
                    <a:pos x="239" y="42"/>
                  </a:cxn>
                  <a:cxn ang="0">
                    <a:pos x="0" y="0"/>
                  </a:cxn>
                  <a:cxn ang="0">
                    <a:pos x="2" y="44"/>
                  </a:cxn>
                  <a:cxn ang="0">
                    <a:pos x="231" y="91"/>
                  </a:cxn>
                  <a:cxn ang="0">
                    <a:pos x="239" y="42"/>
                  </a:cxn>
                </a:cxnLst>
                <a:rect l="0" t="0" r="r" b="b"/>
                <a:pathLst>
                  <a:path w="239" h="91">
                    <a:moveTo>
                      <a:pt x="239" y="42"/>
                    </a:moveTo>
                    <a:lnTo>
                      <a:pt x="0" y="0"/>
                    </a:lnTo>
                    <a:lnTo>
                      <a:pt x="2" y="44"/>
                    </a:lnTo>
                    <a:lnTo>
                      <a:pt x="231" y="91"/>
                    </a:lnTo>
                    <a:lnTo>
                      <a:pt x="239" y="42"/>
                    </a:lnTo>
                    <a:close/>
                  </a:path>
                </a:pathLst>
              </a:custGeom>
              <a:solidFill>
                <a:schemeClr val="folHlink"/>
              </a:solidFill>
              <a:ln w="9525">
                <a:noFill/>
                <a:round/>
                <a:headEnd/>
                <a:tailEnd/>
              </a:ln>
            </p:spPr>
            <p:txBody>
              <a:bodyPr/>
              <a:lstStyle/>
              <a:p>
                <a:endParaRPr lang="it-IT"/>
              </a:p>
            </p:txBody>
          </p:sp>
          <p:sp>
            <p:nvSpPr>
              <p:cNvPr id="540804" name="Freeform 132"/>
              <p:cNvSpPr>
                <a:spLocks/>
              </p:cNvSpPr>
              <p:nvPr/>
            </p:nvSpPr>
            <p:spPr bwMode="auto">
              <a:xfrm>
                <a:off x="4783" y="1709"/>
                <a:ext cx="202" cy="67"/>
              </a:xfrm>
              <a:custGeom>
                <a:avLst/>
                <a:gdLst/>
                <a:ahLst/>
                <a:cxnLst>
                  <a:cxn ang="0">
                    <a:pos x="0" y="140"/>
                  </a:cxn>
                  <a:cxn ang="0">
                    <a:pos x="4" y="140"/>
                  </a:cxn>
                  <a:cxn ang="0">
                    <a:pos x="12" y="138"/>
                  </a:cxn>
                  <a:cxn ang="0">
                    <a:pos x="27" y="135"/>
                  </a:cxn>
                  <a:cxn ang="0">
                    <a:pos x="45" y="132"/>
                  </a:cxn>
                  <a:cxn ang="0">
                    <a:pos x="67" y="128"/>
                  </a:cxn>
                  <a:cxn ang="0">
                    <a:pos x="92" y="123"/>
                  </a:cxn>
                  <a:cxn ang="0">
                    <a:pos x="120" y="116"/>
                  </a:cxn>
                  <a:cxn ang="0">
                    <a:pos x="150" y="108"/>
                  </a:cxn>
                  <a:cxn ang="0">
                    <a:pos x="181" y="100"/>
                  </a:cxn>
                  <a:cxn ang="0">
                    <a:pos x="212" y="89"/>
                  </a:cxn>
                  <a:cxn ang="0">
                    <a:pos x="243" y="78"/>
                  </a:cxn>
                  <a:cxn ang="0">
                    <a:pos x="273" y="65"/>
                  </a:cxn>
                  <a:cxn ang="0">
                    <a:pos x="303" y="50"/>
                  </a:cxn>
                  <a:cxn ang="0">
                    <a:pos x="330" y="35"/>
                  </a:cxn>
                  <a:cxn ang="0">
                    <a:pos x="355" y="18"/>
                  </a:cxn>
                  <a:cxn ang="0">
                    <a:pos x="375" y="0"/>
                  </a:cxn>
                  <a:cxn ang="0">
                    <a:pos x="1409" y="236"/>
                  </a:cxn>
                  <a:cxn ang="0">
                    <a:pos x="1407" y="239"/>
                  </a:cxn>
                  <a:cxn ang="0">
                    <a:pos x="1401" y="245"/>
                  </a:cxn>
                  <a:cxn ang="0">
                    <a:pos x="1392" y="254"/>
                  </a:cxn>
                  <a:cxn ang="0">
                    <a:pos x="1379" y="265"/>
                  </a:cxn>
                  <a:cxn ang="0">
                    <a:pos x="1363" y="279"/>
                  </a:cxn>
                  <a:cxn ang="0">
                    <a:pos x="1345" y="295"/>
                  </a:cxn>
                  <a:cxn ang="0">
                    <a:pos x="1325" y="313"/>
                  </a:cxn>
                  <a:cxn ang="0">
                    <a:pos x="1303" y="332"/>
                  </a:cxn>
                  <a:cxn ang="0">
                    <a:pos x="1279" y="351"/>
                  </a:cxn>
                  <a:cxn ang="0">
                    <a:pos x="1253" y="371"/>
                  </a:cxn>
                  <a:cxn ang="0">
                    <a:pos x="1227" y="390"/>
                  </a:cxn>
                  <a:cxn ang="0">
                    <a:pos x="1200" y="409"/>
                  </a:cxn>
                  <a:cxn ang="0">
                    <a:pos x="1172" y="426"/>
                  </a:cxn>
                  <a:cxn ang="0">
                    <a:pos x="1145" y="441"/>
                  </a:cxn>
                  <a:cxn ang="0">
                    <a:pos x="1117" y="455"/>
                  </a:cxn>
                  <a:cxn ang="0">
                    <a:pos x="1091" y="466"/>
                  </a:cxn>
                  <a:cxn ang="0">
                    <a:pos x="0" y="140"/>
                  </a:cxn>
                </a:cxnLst>
                <a:rect l="0" t="0" r="r" b="b"/>
                <a:pathLst>
                  <a:path w="1409" h="466">
                    <a:moveTo>
                      <a:pt x="0" y="140"/>
                    </a:moveTo>
                    <a:lnTo>
                      <a:pt x="4" y="140"/>
                    </a:lnTo>
                    <a:lnTo>
                      <a:pt x="12" y="138"/>
                    </a:lnTo>
                    <a:lnTo>
                      <a:pt x="27" y="135"/>
                    </a:lnTo>
                    <a:lnTo>
                      <a:pt x="45" y="132"/>
                    </a:lnTo>
                    <a:lnTo>
                      <a:pt x="67" y="128"/>
                    </a:lnTo>
                    <a:lnTo>
                      <a:pt x="92" y="123"/>
                    </a:lnTo>
                    <a:lnTo>
                      <a:pt x="120" y="116"/>
                    </a:lnTo>
                    <a:lnTo>
                      <a:pt x="150" y="108"/>
                    </a:lnTo>
                    <a:lnTo>
                      <a:pt x="181" y="100"/>
                    </a:lnTo>
                    <a:lnTo>
                      <a:pt x="212" y="89"/>
                    </a:lnTo>
                    <a:lnTo>
                      <a:pt x="243" y="78"/>
                    </a:lnTo>
                    <a:lnTo>
                      <a:pt x="273" y="65"/>
                    </a:lnTo>
                    <a:lnTo>
                      <a:pt x="303" y="50"/>
                    </a:lnTo>
                    <a:lnTo>
                      <a:pt x="330" y="35"/>
                    </a:lnTo>
                    <a:lnTo>
                      <a:pt x="355" y="18"/>
                    </a:lnTo>
                    <a:lnTo>
                      <a:pt x="375" y="0"/>
                    </a:lnTo>
                    <a:lnTo>
                      <a:pt x="1409" y="236"/>
                    </a:lnTo>
                    <a:lnTo>
                      <a:pt x="1407" y="239"/>
                    </a:lnTo>
                    <a:lnTo>
                      <a:pt x="1401" y="245"/>
                    </a:lnTo>
                    <a:lnTo>
                      <a:pt x="1392" y="254"/>
                    </a:lnTo>
                    <a:lnTo>
                      <a:pt x="1379" y="265"/>
                    </a:lnTo>
                    <a:lnTo>
                      <a:pt x="1363" y="279"/>
                    </a:lnTo>
                    <a:lnTo>
                      <a:pt x="1345" y="295"/>
                    </a:lnTo>
                    <a:lnTo>
                      <a:pt x="1325" y="313"/>
                    </a:lnTo>
                    <a:lnTo>
                      <a:pt x="1303" y="332"/>
                    </a:lnTo>
                    <a:lnTo>
                      <a:pt x="1279" y="351"/>
                    </a:lnTo>
                    <a:lnTo>
                      <a:pt x="1253" y="371"/>
                    </a:lnTo>
                    <a:lnTo>
                      <a:pt x="1227" y="390"/>
                    </a:lnTo>
                    <a:lnTo>
                      <a:pt x="1200" y="409"/>
                    </a:lnTo>
                    <a:lnTo>
                      <a:pt x="1172" y="426"/>
                    </a:lnTo>
                    <a:lnTo>
                      <a:pt x="1145" y="441"/>
                    </a:lnTo>
                    <a:lnTo>
                      <a:pt x="1117" y="455"/>
                    </a:lnTo>
                    <a:lnTo>
                      <a:pt x="1091" y="466"/>
                    </a:lnTo>
                    <a:lnTo>
                      <a:pt x="0" y="140"/>
                    </a:lnTo>
                    <a:close/>
                  </a:path>
                </a:pathLst>
              </a:custGeom>
              <a:solidFill>
                <a:schemeClr val="bg2"/>
              </a:solidFill>
              <a:ln w="9525">
                <a:noFill/>
                <a:round/>
                <a:headEnd/>
                <a:tailEnd/>
              </a:ln>
            </p:spPr>
            <p:txBody>
              <a:bodyPr/>
              <a:lstStyle/>
              <a:p>
                <a:endParaRPr lang="it-IT"/>
              </a:p>
            </p:txBody>
          </p:sp>
          <p:sp>
            <p:nvSpPr>
              <p:cNvPr id="540805" name="Freeform 133"/>
              <p:cNvSpPr>
                <a:spLocks/>
              </p:cNvSpPr>
              <p:nvPr/>
            </p:nvSpPr>
            <p:spPr bwMode="auto">
              <a:xfrm>
                <a:off x="4984" y="1702"/>
                <a:ext cx="72" cy="32"/>
              </a:xfrm>
              <a:custGeom>
                <a:avLst/>
                <a:gdLst/>
                <a:ahLst/>
                <a:cxnLst>
                  <a:cxn ang="0">
                    <a:pos x="51" y="223"/>
                  </a:cxn>
                  <a:cxn ang="0">
                    <a:pos x="502" y="90"/>
                  </a:cxn>
                  <a:cxn ang="0">
                    <a:pos x="229" y="0"/>
                  </a:cxn>
                  <a:cxn ang="0">
                    <a:pos x="6" y="26"/>
                  </a:cxn>
                  <a:cxn ang="0">
                    <a:pos x="0" y="211"/>
                  </a:cxn>
                  <a:cxn ang="0">
                    <a:pos x="51" y="223"/>
                  </a:cxn>
                </a:cxnLst>
                <a:rect l="0" t="0" r="r" b="b"/>
                <a:pathLst>
                  <a:path w="502" h="223">
                    <a:moveTo>
                      <a:pt x="51" y="223"/>
                    </a:moveTo>
                    <a:lnTo>
                      <a:pt x="502" y="90"/>
                    </a:lnTo>
                    <a:lnTo>
                      <a:pt x="229" y="0"/>
                    </a:lnTo>
                    <a:lnTo>
                      <a:pt x="6" y="26"/>
                    </a:lnTo>
                    <a:lnTo>
                      <a:pt x="0" y="211"/>
                    </a:lnTo>
                    <a:lnTo>
                      <a:pt x="51" y="223"/>
                    </a:lnTo>
                    <a:close/>
                  </a:path>
                </a:pathLst>
              </a:custGeom>
              <a:solidFill>
                <a:schemeClr val="bg2"/>
              </a:solidFill>
              <a:ln w="9525">
                <a:noFill/>
                <a:round/>
                <a:headEnd/>
                <a:tailEnd/>
              </a:ln>
            </p:spPr>
            <p:txBody>
              <a:bodyPr/>
              <a:lstStyle/>
              <a:p>
                <a:endParaRPr lang="it-IT"/>
              </a:p>
            </p:txBody>
          </p:sp>
          <p:sp>
            <p:nvSpPr>
              <p:cNvPr id="540806" name="Freeform 134"/>
              <p:cNvSpPr>
                <a:spLocks/>
              </p:cNvSpPr>
              <p:nvPr/>
            </p:nvSpPr>
            <p:spPr bwMode="auto">
              <a:xfrm>
                <a:off x="4799" y="1565"/>
                <a:ext cx="38" cy="152"/>
              </a:xfrm>
              <a:custGeom>
                <a:avLst/>
                <a:gdLst/>
                <a:ahLst/>
                <a:cxnLst>
                  <a:cxn ang="0">
                    <a:pos x="267" y="26"/>
                  </a:cxn>
                  <a:cxn ang="0">
                    <a:pos x="266" y="24"/>
                  </a:cxn>
                  <a:cxn ang="0">
                    <a:pos x="262" y="22"/>
                  </a:cxn>
                  <a:cxn ang="0">
                    <a:pos x="254" y="20"/>
                  </a:cxn>
                  <a:cxn ang="0">
                    <a:pos x="244" y="16"/>
                  </a:cxn>
                  <a:cxn ang="0">
                    <a:pos x="232" y="12"/>
                  </a:cxn>
                  <a:cxn ang="0">
                    <a:pos x="218" y="8"/>
                  </a:cxn>
                  <a:cxn ang="0">
                    <a:pos x="202" y="5"/>
                  </a:cxn>
                  <a:cxn ang="0">
                    <a:pos x="184" y="1"/>
                  </a:cxn>
                  <a:cxn ang="0">
                    <a:pos x="164" y="0"/>
                  </a:cxn>
                  <a:cxn ang="0">
                    <a:pos x="143" y="0"/>
                  </a:cxn>
                  <a:cxn ang="0">
                    <a:pos x="121" y="3"/>
                  </a:cxn>
                  <a:cxn ang="0">
                    <a:pos x="98" y="6"/>
                  </a:cxn>
                  <a:cxn ang="0">
                    <a:pos x="74" y="13"/>
                  </a:cxn>
                  <a:cxn ang="0">
                    <a:pos x="50" y="22"/>
                  </a:cxn>
                  <a:cxn ang="0">
                    <a:pos x="25" y="35"/>
                  </a:cxn>
                  <a:cxn ang="0">
                    <a:pos x="0" y="51"/>
                  </a:cxn>
                  <a:cxn ang="0">
                    <a:pos x="0" y="1064"/>
                  </a:cxn>
                  <a:cxn ang="0">
                    <a:pos x="1" y="1064"/>
                  </a:cxn>
                  <a:cxn ang="0">
                    <a:pos x="7" y="1064"/>
                  </a:cxn>
                  <a:cxn ang="0">
                    <a:pos x="15" y="1063"/>
                  </a:cxn>
                  <a:cxn ang="0">
                    <a:pos x="25" y="1062"/>
                  </a:cxn>
                  <a:cxn ang="0">
                    <a:pos x="37" y="1060"/>
                  </a:cxn>
                  <a:cxn ang="0">
                    <a:pos x="52" y="1057"/>
                  </a:cxn>
                  <a:cxn ang="0">
                    <a:pos x="69" y="1054"/>
                  </a:cxn>
                  <a:cxn ang="0">
                    <a:pos x="88" y="1049"/>
                  </a:cxn>
                  <a:cxn ang="0">
                    <a:pos x="108" y="1044"/>
                  </a:cxn>
                  <a:cxn ang="0">
                    <a:pos x="129" y="1037"/>
                  </a:cxn>
                  <a:cxn ang="0">
                    <a:pos x="152" y="1029"/>
                  </a:cxn>
                  <a:cxn ang="0">
                    <a:pos x="175" y="1018"/>
                  </a:cxn>
                  <a:cxn ang="0">
                    <a:pos x="198" y="1007"/>
                  </a:cxn>
                  <a:cxn ang="0">
                    <a:pos x="222" y="994"/>
                  </a:cxn>
                  <a:cxn ang="0">
                    <a:pos x="244" y="979"/>
                  </a:cxn>
                  <a:cxn ang="0">
                    <a:pos x="267" y="962"/>
                  </a:cxn>
                  <a:cxn ang="0">
                    <a:pos x="267" y="26"/>
                  </a:cxn>
                </a:cxnLst>
                <a:rect l="0" t="0" r="r" b="b"/>
                <a:pathLst>
                  <a:path w="267" h="1064">
                    <a:moveTo>
                      <a:pt x="267" y="26"/>
                    </a:moveTo>
                    <a:lnTo>
                      <a:pt x="266" y="24"/>
                    </a:lnTo>
                    <a:lnTo>
                      <a:pt x="262" y="22"/>
                    </a:lnTo>
                    <a:lnTo>
                      <a:pt x="254" y="20"/>
                    </a:lnTo>
                    <a:lnTo>
                      <a:pt x="244" y="16"/>
                    </a:lnTo>
                    <a:lnTo>
                      <a:pt x="232" y="12"/>
                    </a:lnTo>
                    <a:lnTo>
                      <a:pt x="218" y="8"/>
                    </a:lnTo>
                    <a:lnTo>
                      <a:pt x="202" y="5"/>
                    </a:lnTo>
                    <a:lnTo>
                      <a:pt x="184" y="1"/>
                    </a:lnTo>
                    <a:lnTo>
                      <a:pt x="164" y="0"/>
                    </a:lnTo>
                    <a:lnTo>
                      <a:pt x="143" y="0"/>
                    </a:lnTo>
                    <a:lnTo>
                      <a:pt x="121" y="3"/>
                    </a:lnTo>
                    <a:lnTo>
                      <a:pt x="98" y="6"/>
                    </a:lnTo>
                    <a:lnTo>
                      <a:pt x="74" y="13"/>
                    </a:lnTo>
                    <a:lnTo>
                      <a:pt x="50" y="22"/>
                    </a:lnTo>
                    <a:lnTo>
                      <a:pt x="25" y="35"/>
                    </a:lnTo>
                    <a:lnTo>
                      <a:pt x="0" y="51"/>
                    </a:lnTo>
                    <a:lnTo>
                      <a:pt x="0" y="1064"/>
                    </a:lnTo>
                    <a:lnTo>
                      <a:pt x="1" y="1064"/>
                    </a:lnTo>
                    <a:lnTo>
                      <a:pt x="7" y="1064"/>
                    </a:lnTo>
                    <a:lnTo>
                      <a:pt x="15" y="1063"/>
                    </a:lnTo>
                    <a:lnTo>
                      <a:pt x="25" y="1062"/>
                    </a:lnTo>
                    <a:lnTo>
                      <a:pt x="37" y="1060"/>
                    </a:lnTo>
                    <a:lnTo>
                      <a:pt x="52" y="1057"/>
                    </a:lnTo>
                    <a:lnTo>
                      <a:pt x="69" y="1054"/>
                    </a:lnTo>
                    <a:lnTo>
                      <a:pt x="88" y="1049"/>
                    </a:lnTo>
                    <a:lnTo>
                      <a:pt x="108" y="1044"/>
                    </a:lnTo>
                    <a:lnTo>
                      <a:pt x="129" y="1037"/>
                    </a:lnTo>
                    <a:lnTo>
                      <a:pt x="152" y="1029"/>
                    </a:lnTo>
                    <a:lnTo>
                      <a:pt x="175" y="1018"/>
                    </a:lnTo>
                    <a:lnTo>
                      <a:pt x="198" y="1007"/>
                    </a:lnTo>
                    <a:lnTo>
                      <a:pt x="222" y="994"/>
                    </a:lnTo>
                    <a:lnTo>
                      <a:pt x="244" y="979"/>
                    </a:lnTo>
                    <a:lnTo>
                      <a:pt x="267" y="962"/>
                    </a:lnTo>
                    <a:lnTo>
                      <a:pt x="267" y="26"/>
                    </a:lnTo>
                    <a:close/>
                  </a:path>
                </a:pathLst>
              </a:custGeom>
              <a:solidFill>
                <a:schemeClr val="bg2"/>
              </a:solidFill>
              <a:ln w="9525">
                <a:noFill/>
                <a:round/>
                <a:headEnd/>
                <a:tailEnd/>
              </a:ln>
            </p:spPr>
            <p:txBody>
              <a:bodyPr/>
              <a:lstStyle/>
              <a:p>
                <a:endParaRPr lang="it-IT"/>
              </a:p>
            </p:txBody>
          </p:sp>
          <p:sp>
            <p:nvSpPr>
              <p:cNvPr id="540807" name="Freeform 135"/>
              <p:cNvSpPr>
                <a:spLocks/>
              </p:cNvSpPr>
              <p:nvPr/>
            </p:nvSpPr>
            <p:spPr bwMode="auto">
              <a:xfrm>
                <a:off x="4800" y="1567"/>
                <a:ext cx="33" cy="128"/>
              </a:xfrm>
              <a:custGeom>
                <a:avLst/>
                <a:gdLst/>
                <a:ahLst/>
                <a:cxnLst>
                  <a:cxn ang="0">
                    <a:pos x="228" y="21"/>
                  </a:cxn>
                  <a:cxn ang="0">
                    <a:pos x="227" y="20"/>
                  </a:cxn>
                  <a:cxn ang="0">
                    <a:pos x="224" y="19"/>
                  </a:cxn>
                  <a:cxn ang="0">
                    <a:pos x="217" y="17"/>
                  </a:cxn>
                  <a:cxn ang="0">
                    <a:pos x="209" y="13"/>
                  </a:cxn>
                  <a:cxn ang="0">
                    <a:pos x="199" y="10"/>
                  </a:cxn>
                  <a:cxn ang="0">
                    <a:pos x="186" y="6"/>
                  </a:cxn>
                  <a:cxn ang="0">
                    <a:pos x="172" y="4"/>
                  </a:cxn>
                  <a:cxn ang="0">
                    <a:pos x="157" y="2"/>
                  </a:cxn>
                  <a:cxn ang="0">
                    <a:pos x="140" y="0"/>
                  </a:cxn>
                  <a:cxn ang="0">
                    <a:pos x="122" y="0"/>
                  </a:cxn>
                  <a:cxn ang="0">
                    <a:pos x="104" y="2"/>
                  </a:cxn>
                  <a:cxn ang="0">
                    <a:pos x="83" y="5"/>
                  </a:cxn>
                  <a:cxn ang="0">
                    <a:pos x="64" y="11"/>
                  </a:cxn>
                  <a:cxn ang="0">
                    <a:pos x="42" y="19"/>
                  </a:cxn>
                  <a:cxn ang="0">
                    <a:pos x="21" y="29"/>
                  </a:cxn>
                  <a:cxn ang="0">
                    <a:pos x="0" y="43"/>
                  </a:cxn>
                  <a:cxn ang="0">
                    <a:pos x="0" y="898"/>
                  </a:cxn>
                  <a:cxn ang="0">
                    <a:pos x="1" y="898"/>
                  </a:cxn>
                  <a:cxn ang="0">
                    <a:pos x="5" y="898"/>
                  </a:cxn>
                  <a:cxn ang="0">
                    <a:pos x="12" y="897"/>
                  </a:cxn>
                  <a:cxn ang="0">
                    <a:pos x="21" y="896"/>
                  </a:cxn>
                  <a:cxn ang="0">
                    <a:pos x="32" y="894"/>
                  </a:cxn>
                  <a:cxn ang="0">
                    <a:pos x="45" y="892"/>
                  </a:cxn>
                  <a:cxn ang="0">
                    <a:pos x="59" y="889"/>
                  </a:cxn>
                  <a:cxn ang="0">
                    <a:pos x="75" y="884"/>
                  </a:cxn>
                  <a:cxn ang="0">
                    <a:pos x="92" y="879"/>
                  </a:cxn>
                  <a:cxn ang="0">
                    <a:pos x="111" y="874"/>
                  </a:cxn>
                  <a:cxn ang="0">
                    <a:pos x="130" y="867"/>
                  </a:cxn>
                  <a:cxn ang="0">
                    <a:pos x="149" y="858"/>
                  </a:cxn>
                  <a:cxn ang="0">
                    <a:pos x="169" y="848"/>
                  </a:cxn>
                  <a:cxn ang="0">
                    <a:pos x="190" y="837"/>
                  </a:cxn>
                  <a:cxn ang="0">
                    <a:pos x="209" y="824"/>
                  </a:cxn>
                  <a:cxn ang="0">
                    <a:pos x="228" y="809"/>
                  </a:cxn>
                  <a:cxn ang="0">
                    <a:pos x="228" y="21"/>
                  </a:cxn>
                </a:cxnLst>
                <a:rect l="0" t="0" r="r" b="b"/>
                <a:pathLst>
                  <a:path w="228" h="898">
                    <a:moveTo>
                      <a:pt x="228" y="21"/>
                    </a:moveTo>
                    <a:lnTo>
                      <a:pt x="227" y="20"/>
                    </a:lnTo>
                    <a:lnTo>
                      <a:pt x="224" y="19"/>
                    </a:lnTo>
                    <a:lnTo>
                      <a:pt x="217" y="17"/>
                    </a:lnTo>
                    <a:lnTo>
                      <a:pt x="209" y="13"/>
                    </a:lnTo>
                    <a:lnTo>
                      <a:pt x="199" y="10"/>
                    </a:lnTo>
                    <a:lnTo>
                      <a:pt x="186" y="6"/>
                    </a:lnTo>
                    <a:lnTo>
                      <a:pt x="172" y="4"/>
                    </a:lnTo>
                    <a:lnTo>
                      <a:pt x="157" y="2"/>
                    </a:lnTo>
                    <a:lnTo>
                      <a:pt x="140" y="0"/>
                    </a:lnTo>
                    <a:lnTo>
                      <a:pt x="122" y="0"/>
                    </a:lnTo>
                    <a:lnTo>
                      <a:pt x="104" y="2"/>
                    </a:lnTo>
                    <a:lnTo>
                      <a:pt x="83" y="5"/>
                    </a:lnTo>
                    <a:lnTo>
                      <a:pt x="64" y="11"/>
                    </a:lnTo>
                    <a:lnTo>
                      <a:pt x="42" y="19"/>
                    </a:lnTo>
                    <a:lnTo>
                      <a:pt x="21" y="29"/>
                    </a:lnTo>
                    <a:lnTo>
                      <a:pt x="0" y="43"/>
                    </a:lnTo>
                    <a:lnTo>
                      <a:pt x="0" y="898"/>
                    </a:lnTo>
                    <a:lnTo>
                      <a:pt x="1" y="898"/>
                    </a:lnTo>
                    <a:lnTo>
                      <a:pt x="5" y="898"/>
                    </a:lnTo>
                    <a:lnTo>
                      <a:pt x="12" y="897"/>
                    </a:lnTo>
                    <a:lnTo>
                      <a:pt x="21" y="896"/>
                    </a:lnTo>
                    <a:lnTo>
                      <a:pt x="32" y="894"/>
                    </a:lnTo>
                    <a:lnTo>
                      <a:pt x="45" y="892"/>
                    </a:lnTo>
                    <a:lnTo>
                      <a:pt x="59" y="889"/>
                    </a:lnTo>
                    <a:lnTo>
                      <a:pt x="75" y="884"/>
                    </a:lnTo>
                    <a:lnTo>
                      <a:pt x="92" y="879"/>
                    </a:lnTo>
                    <a:lnTo>
                      <a:pt x="111" y="874"/>
                    </a:lnTo>
                    <a:lnTo>
                      <a:pt x="130" y="867"/>
                    </a:lnTo>
                    <a:lnTo>
                      <a:pt x="149" y="858"/>
                    </a:lnTo>
                    <a:lnTo>
                      <a:pt x="169" y="848"/>
                    </a:lnTo>
                    <a:lnTo>
                      <a:pt x="190" y="837"/>
                    </a:lnTo>
                    <a:lnTo>
                      <a:pt x="209" y="824"/>
                    </a:lnTo>
                    <a:lnTo>
                      <a:pt x="228" y="809"/>
                    </a:lnTo>
                    <a:lnTo>
                      <a:pt x="228" y="21"/>
                    </a:lnTo>
                    <a:close/>
                  </a:path>
                </a:pathLst>
              </a:custGeom>
              <a:solidFill>
                <a:schemeClr val="bg2"/>
              </a:solidFill>
              <a:ln w="9525">
                <a:noFill/>
                <a:round/>
                <a:headEnd/>
                <a:tailEnd/>
              </a:ln>
            </p:spPr>
            <p:txBody>
              <a:bodyPr/>
              <a:lstStyle/>
              <a:p>
                <a:endParaRPr lang="it-IT"/>
              </a:p>
            </p:txBody>
          </p:sp>
          <p:sp>
            <p:nvSpPr>
              <p:cNvPr id="540808" name="Freeform 136"/>
              <p:cNvSpPr>
                <a:spLocks/>
              </p:cNvSpPr>
              <p:nvPr/>
            </p:nvSpPr>
            <p:spPr bwMode="auto">
              <a:xfrm>
                <a:off x="4801" y="1568"/>
                <a:ext cx="27" cy="104"/>
              </a:xfrm>
              <a:custGeom>
                <a:avLst/>
                <a:gdLst/>
                <a:ahLst/>
                <a:cxnLst>
                  <a:cxn ang="0">
                    <a:pos x="192" y="17"/>
                  </a:cxn>
                  <a:cxn ang="0">
                    <a:pos x="191" y="17"/>
                  </a:cxn>
                  <a:cxn ang="0">
                    <a:pos x="187" y="15"/>
                  </a:cxn>
                  <a:cxn ang="0">
                    <a:pos x="183" y="12"/>
                  </a:cxn>
                  <a:cxn ang="0">
                    <a:pos x="176" y="10"/>
                  </a:cxn>
                  <a:cxn ang="0">
                    <a:pos x="167" y="8"/>
                  </a:cxn>
                  <a:cxn ang="0">
                    <a:pos x="156" y="4"/>
                  </a:cxn>
                  <a:cxn ang="0">
                    <a:pos x="145" y="2"/>
                  </a:cxn>
                  <a:cxn ang="0">
                    <a:pos x="132" y="0"/>
                  </a:cxn>
                  <a:cxn ang="0">
                    <a:pos x="117" y="0"/>
                  </a:cxn>
                  <a:cxn ang="0">
                    <a:pos x="102" y="0"/>
                  </a:cxn>
                  <a:cxn ang="0">
                    <a:pos x="86" y="1"/>
                  </a:cxn>
                  <a:cxn ang="0">
                    <a:pos x="70" y="3"/>
                  </a:cxn>
                  <a:cxn ang="0">
                    <a:pos x="53" y="8"/>
                  </a:cxn>
                  <a:cxn ang="0">
                    <a:pos x="35" y="15"/>
                  </a:cxn>
                  <a:cxn ang="0">
                    <a:pos x="18" y="24"/>
                  </a:cxn>
                  <a:cxn ang="0">
                    <a:pos x="0" y="35"/>
                  </a:cxn>
                  <a:cxn ang="0">
                    <a:pos x="0" y="729"/>
                  </a:cxn>
                  <a:cxn ang="0">
                    <a:pos x="1" y="729"/>
                  </a:cxn>
                  <a:cxn ang="0">
                    <a:pos x="4" y="729"/>
                  </a:cxn>
                  <a:cxn ang="0">
                    <a:pos x="10" y="728"/>
                  </a:cxn>
                  <a:cxn ang="0">
                    <a:pos x="18" y="727"/>
                  </a:cxn>
                  <a:cxn ang="0">
                    <a:pos x="27" y="726"/>
                  </a:cxn>
                  <a:cxn ang="0">
                    <a:pos x="37" y="725"/>
                  </a:cxn>
                  <a:cxn ang="0">
                    <a:pos x="50" y="721"/>
                  </a:cxn>
                  <a:cxn ang="0">
                    <a:pos x="64" y="719"/>
                  </a:cxn>
                  <a:cxn ang="0">
                    <a:pos x="77" y="714"/>
                  </a:cxn>
                  <a:cxn ang="0">
                    <a:pos x="92" y="710"/>
                  </a:cxn>
                  <a:cxn ang="0">
                    <a:pos x="108" y="704"/>
                  </a:cxn>
                  <a:cxn ang="0">
                    <a:pos x="125" y="697"/>
                  </a:cxn>
                  <a:cxn ang="0">
                    <a:pos x="141" y="689"/>
                  </a:cxn>
                  <a:cxn ang="0">
                    <a:pos x="159" y="680"/>
                  </a:cxn>
                  <a:cxn ang="0">
                    <a:pos x="176" y="668"/>
                  </a:cxn>
                  <a:cxn ang="0">
                    <a:pos x="192" y="657"/>
                  </a:cxn>
                  <a:cxn ang="0">
                    <a:pos x="192" y="17"/>
                  </a:cxn>
                </a:cxnLst>
                <a:rect l="0" t="0" r="r" b="b"/>
                <a:pathLst>
                  <a:path w="192" h="729">
                    <a:moveTo>
                      <a:pt x="192" y="17"/>
                    </a:moveTo>
                    <a:lnTo>
                      <a:pt x="191" y="17"/>
                    </a:lnTo>
                    <a:lnTo>
                      <a:pt x="187" y="15"/>
                    </a:lnTo>
                    <a:lnTo>
                      <a:pt x="183" y="12"/>
                    </a:lnTo>
                    <a:lnTo>
                      <a:pt x="176" y="10"/>
                    </a:lnTo>
                    <a:lnTo>
                      <a:pt x="167" y="8"/>
                    </a:lnTo>
                    <a:lnTo>
                      <a:pt x="156" y="4"/>
                    </a:lnTo>
                    <a:lnTo>
                      <a:pt x="145" y="2"/>
                    </a:lnTo>
                    <a:lnTo>
                      <a:pt x="132" y="0"/>
                    </a:lnTo>
                    <a:lnTo>
                      <a:pt x="117" y="0"/>
                    </a:lnTo>
                    <a:lnTo>
                      <a:pt x="102" y="0"/>
                    </a:lnTo>
                    <a:lnTo>
                      <a:pt x="86" y="1"/>
                    </a:lnTo>
                    <a:lnTo>
                      <a:pt x="70" y="3"/>
                    </a:lnTo>
                    <a:lnTo>
                      <a:pt x="53" y="8"/>
                    </a:lnTo>
                    <a:lnTo>
                      <a:pt x="35" y="15"/>
                    </a:lnTo>
                    <a:lnTo>
                      <a:pt x="18" y="24"/>
                    </a:lnTo>
                    <a:lnTo>
                      <a:pt x="0" y="35"/>
                    </a:lnTo>
                    <a:lnTo>
                      <a:pt x="0" y="729"/>
                    </a:lnTo>
                    <a:lnTo>
                      <a:pt x="1" y="729"/>
                    </a:lnTo>
                    <a:lnTo>
                      <a:pt x="4" y="729"/>
                    </a:lnTo>
                    <a:lnTo>
                      <a:pt x="10" y="728"/>
                    </a:lnTo>
                    <a:lnTo>
                      <a:pt x="18" y="727"/>
                    </a:lnTo>
                    <a:lnTo>
                      <a:pt x="27" y="726"/>
                    </a:lnTo>
                    <a:lnTo>
                      <a:pt x="37" y="725"/>
                    </a:lnTo>
                    <a:lnTo>
                      <a:pt x="50" y="721"/>
                    </a:lnTo>
                    <a:lnTo>
                      <a:pt x="64" y="719"/>
                    </a:lnTo>
                    <a:lnTo>
                      <a:pt x="77" y="714"/>
                    </a:lnTo>
                    <a:lnTo>
                      <a:pt x="92" y="710"/>
                    </a:lnTo>
                    <a:lnTo>
                      <a:pt x="108" y="704"/>
                    </a:lnTo>
                    <a:lnTo>
                      <a:pt x="125" y="697"/>
                    </a:lnTo>
                    <a:lnTo>
                      <a:pt x="141" y="689"/>
                    </a:lnTo>
                    <a:lnTo>
                      <a:pt x="159" y="680"/>
                    </a:lnTo>
                    <a:lnTo>
                      <a:pt x="176" y="668"/>
                    </a:lnTo>
                    <a:lnTo>
                      <a:pt x="192" y="657"/>
                    </a:lnTo>
                    <a:lnTo>
                      <a:pt x="192" y="17"/>
                    </a:lnTo>
                    <a:close/>
                  </a:path>
                </a:pathLst>
              </a:custGeom>
              <a:solidFill>
                <a:srgbClr val="DDDDDD"/>
              </a:solidFill>
              <a:ln w="9525">
                <a:noFill/>
                <a:round/>
                <a:headEnd/>
                <a:tailEnd/>
              </a:ln>
            </p:spPr>
            <p:txBody>
              <a:bodyPr/>
              <a:lstStyle/>
              <a:p>
                <a:endParaRPr lang="it-IT"/>
              </a:p>
            </p:txBody>
          </p:sp>
          <p:sp>
            <p:nvSpPr>
              <p:cNvPr id="540809" name="Freeform 137"/>
              <p:cNvSpPr>
                <a:spLocks/>
              </p:cNvSpPr>
              <p:nvPr/>
            </p:nvSpPr>
            <p:spPr bwMode="auto">
              <a:xfrm>
                <a:off x="4802" y="1569"/>
                <a:ext cx="22" cy="81"/>
              </a:xfrm>
              <a:custGeom>
                <a:avLst/>
                <a:gdLst/>
                <a:ahLst/>
                <a:cxnLst>
                  <a:cxn ang="0">
                    <a:pos x="156" y="15"/>
                  </a:cxn>
                  <a:cxn ang="0">
                    <a:pos x="153" y="14"/>
                  </a:cxn>
                  <a:cxn ang="0">
                    <a:pos x="142" y="9"/>
                  </a:cxn>
                  <a:cxn ang="0">
                    <a:pos x="127" y="4"/>
                  </a:cxn>
                  <a:cxn ang="0">
                    <a:pos x="108" y="1"/>
                  </a:cxn>
                  <a:cxn ang="0">
                    <a:pos x="84" y="0"/>
                  </a:cxn>
                  <a:cxn ang="0">
                    <a:pos x="58" y="3"/>
                  </a:cxn>
                  <a:cxn ang="0">
                    <a:pos x="29" y="12"/>
                  </a:cxn>
                  <a:cxn ang="0">
                    <a:pos x="0" y="28"/>
                  </a:cxn>
                  <a:cxn ang="0">
                    <a:pos x="0" y="564"/>
                  </a:cxn>
                  <a:cxn ang="0">
                    <a:pos x="4" y="564"/>
                  </a:cxn>
                  <a:cxn ang="0">
                    <a:pos x="15" y="563"/>
                  </a:cxn>
                  <a:cxn ang="0">
                    <a:pos x="31" y="560"/>
                  </a:cxn>
                  <a:cxn ang="0">
                    <a:pos x="52" y="555"/>
                  </a:cxn>
                  <a:cxn ang="0">
                    <a:pos x="76" y="548"/>
                  </a:cxn>
                  <a:cxn ang="0">
                    <a:pos x="102" y="537"/>
                  </a:cxn>
                  <a:cxn ang="0">
                    <a:pos x="128" y="524"/>
                  </a:cxn>
                  <a:cxn ang="0">
                    <a:pos x="156" y="505"/>
                  </a:cxn>
                  <a:cxn ang="0">
                    <a:pos x="156" y="15"/>
                  </a:cxn>
                </a:cxnLst>
                <a:rect l="0" t="0" r="r" b="b"/>
                <a:pathLst>
                  <a:path w="156" h="564">
                    <a:moveTo>
                      <a:pt x="156" y="15"/>
                    </a:moveTo>
                    <a:lnTo>
                      <a:pt x="153" y="14"/>
                    </a:lnTo>
                    <a:lnTo>
                      <a:pt x="142" y="9"/>
                    </a:lnTo>
                    <a:lnTo>
                      <a:pt x="127" y="4"/>
                    </a:lnTo>
                    <a:lnTo>
                      <a:pt x="108" y="1"/>
                    </a:lnTo>
                    <a:lnTo>
                      <a:pt x="84" y="0"/>
                    </a:lnTo>
                    <a:lnTo>
                      <a:pt x="58" y="3"/>
                    </a:lnTo>
                    <a:lnTo>
                      <a:pt x="29" y="12"/>
                    </a:lnTo>
                    <a:lnTo>
                      <a:pt x="0" y="28"/>
                    </a:lnTo>
                    <a:lnTo>
                      <a:pt x="0" y="564"/>
                    </a:lnTo>
                    <a:lnTo>
                      <a:pt x="4" y="564"/>
                    </a:lnTo>
                    <a:lnTo>
                      <a:pt x="15" y="563"/>
                    </a:lnTo>
                    <a:lnTo>
                      <a:pt x="31" y="560"/>
                    </a:lnTo>
                    <a:lnTo>
                      <a:pt x="52" y="555"/>
                    </a:lnTo>
                    <a:lnTo>
                      <a:pt x="76" y="548"/>
                    </a:lnTo>
                    <a:lnTo>
                      <a:pt x="102" y="537"/>
                    </a:lnTo>
                    <a:lnTo>
                      <a:pt x="128" y="524"/>
                    </a:lnTo>
                    <a:lnTo>
                      <a:pt x="156" y="505"/>
                    </a:lnTo>
                    <a:lnTo>
                      <a:pt x="156" y="15"/>
                    </a:lnTo>
                    <a:close/>
                  </a:path>
                </a:pathLst>
              </a:custGeom>
              <a:solidFill>
                <a:schemeClr val="bg2"/>
              </a:solidFill>
              <a:ln w="9525">
                <a:noFill/>
                <a:round/>
                <a:headEnd/>
                <a:tailEnd/>
              </a:ln>
            </p:spPr>
            <p:txBody>
              <a:bodyPr/>
              <a:lstStyle/>
              <a:p>
                <a:endParaRPr lang="it-IT"/>
              </a:p>
            </p:txBody>
          </p:sp>
          <p:sp>
            <p:nvSpPr>
              <p:cNvPr id="540810" name="Freeform 138"/>
              <p:cNvSpPr>
                <a:spLocks/>
              </p:cNvSpPr>
              <p:nvPr/>
            </p:nvSpPr>
            <p:spPr bwMode="auto">
              <a:xfrm>
                <a:off x="4803" y="1571"/>
                <a:ext cx="17" cy="56"/>
              </a:xfrm>
              <a:custGeom>
                <a:avLst/>
                <a:gdLst/>
                <a:ahLst/>
                <a:cxnLst>
                  <a:cxn ang="0">
                    <a:pos x="117" y="10"/>
                  </a:cxn>
                  <a:cxn ang="0">
                    <a:pos x="115" y="9"/>
                  </a:cxn>
                  <a:cxn ang="0">
                    <a:pos x="107" y="6"/>
                  </a:cxn>
                  <a:cxn ang="0">
                    <a:pos x="95" y="2"/>
                  </a:cxn>
                  <a:cxn ang="0">
                    <a:pos x="80" y="0"/>
                  </a:cxn>
                  <a:cxn ang="0">
                    <a:pos x="63" y="0"/>
                  </a:cxn>
                  <a:cxn ang="0">
                    <a:pos x="43" y="2"/>
                  </a:cxn>
                  <a:cxn ang="0">
                    <a:pos x="22" y="9"/>
                  </a:cxn>
                  <a:cxn ang="0">
                    <a:pos x="0" y="22"/>
                  </a:cxn>
                  <a:cxn ang="0">
                    <a:pos x="0" y="396"/>
                  </a:cxn>
                  <a:cxn ang="0">
                    <a:pos x="3" y="396"/>
                  </a:cxn>
                  <a:cxn ang="0">
                    <a:pos x="11" y="395"/>
                  </a:cxn>
                  <a:cxn ang="0">
                    <a:pos x="23" y="393"/>
                  </a:cxn>
                  <a:cxn ang="0">
                    <a:pos x="39" y="389"/>
                  </a:cxn>
                  <a:cxn ang="0">
                    <a:pos x="58" y="385"/>
                  </a:cxn>
                  <a:cxn ang="0">
                    <a:pos x="77" y="377"/>
                  </a:cxn>
                  <a:cxn ang="0">
                    <a:pos x="96" y="365"/>
                  </a:cxn>
                  <a:cxn ang="0">
                    <a:pos x="117" y="351"/>
                  </a:cxn>
                  <a:cxn ang="0">
                    <a:pos x="117" y="10"/>
                  </a:cxn>
                </a:cxnLst>
                <a:rect l="0" t="0" r="r" b="b"/>
                <a:pathLst>
                  <a:path w="117" h="396">
                    <a:moveTo>
                      <a:pt x="117" y="10"/>
                    </a:moveTo>
                    <a:lnTo>
                      <a:pt x="115" y="9"/>
                    </a:lnTo>
                    <a:lnTo>
                      <a:pt x="107" y="6"/>
                    </a:lnTo>
                    <a:lnTo>
                      <a:pt x="95" y="2"/>
                    </a:lnTo>
                    <a:lnTo>
                      <a:pt x="80" y="0"/>
                    </a:lnTo>
                    <a:lnTo>
                      <a:pt x="63" y="0"/>
                    </a:lnTo>
                    <a:lnTo>
                      <a:pt x="43" y="2"/>
                    </a:lnTo>
                    <a:lnTo>
                      <a:pt x="22" y="9"/>
                    </a:lnTo>
                    <a:lnTo>
                      <a:pt x="0" y="22"/>
                    </a:lnTo>
                    <a:lnTo>
                      <a:pt x="0" y="396"/>
                    </a:lnTo>
                    <a:lnTo>
                      <a:pt x="3" y="396"/>
                    </a:lnTo>
                    <a:lnTo>
                      <a:pt x="11" y="395"/>
                    </a:lnTo>
                    <a:lnTo>
                      <a:pt x="23" y="393"/>
                    </a:lnTo>
                    <a:lnTo>
                      <a:pt x="39" y="389"/>
                    </a:lnTo>
                    <a:lnTo>
                      <a:pt x="58" y="385"/>
                    </a:lnTo>
                    <a:lnTo>
                      <a:pt x="77" y="377"/>
                    </a:lnTo>
                    <a:lnTo>
                      <a:pt x="96" y="365"/>
                    </a:lnTo>
                    <a:lnTo>
                      <a:pt x="117" y="351"/>
                    </a:lnTo>
                    <a:lnTo>
                      <a:pt x="117" y="10"/>
                    </a:lnTo>
                    <a:close/>
                  </a:path>
                </a:pathLst>
              </a:custGeom>
              <a:solidFill>
                <a:schemeClr val="bg2"/>
              </a:solidFill>
              <a:ln w="9525">
                <a:noFill/>
                <a:round/>
                <a:headEnd/>
                <a:tailEnd/>
              </a:ln>
            </p:spPr>
            <p:txBody>
              <a:bodyPr/>
              <a:lstStyle/>
              <a:p>
                <a:endParaRPr lang="it-IT"/>
              </a:p>
            </p:txBody>
          </p:sp>
          <p:sp>
            <p:nvSpPr>
              <p:cNvPr id="540811" name="Freeform 139"/>
              <p:cNvSpPr>
                <a:spLocks/>
              </p:cNvSpPr>
              <p:nvPr/>
            </p:nvSpPr>
            <p:spPr bwMode="auto">
              <a:xfrm>
                <a:off x="4804" y="1572"/>
                <a:ext cx="11" cy="33"/>
              </a:xfrm>
              <a:custGeom>
                <a:avLst/>
                <a:gdLst/>
                <a:ahLst/>
                <a:cxnLst>
                  <a:cxn ang="0">
                    <a:pos x="80" y="7"/>
                  </a:cxn>
                  <a:cxn ang="0">
                    <a:pos x="78" y="6"/>
                  </a:cxn>
                  <a:cxn ang="0">
                    <a:pos x="73" y="5"/>
                  </a:cxn>
                  <a:cxn ang="0">
                    <a:pos x="65" y="2"/>
                  </a:cxn>
                  <a:cxn ang="0">
                    <a:pos x="55" y="0"/>
                  </a:cxn>
                  <a:cxn ang="0">
                    <a:pos x="44" y="0"/>
                  </a:cxn>
                  <a:cxn ang="0">
                    <a:pos x="30" y="1"/>
                  </a:cxn>
                  <a:cxn ang="0">
                    <a:pos x="15" y="7"/>
                  </a:cxn>
                  <a:cxn ang="0">
                    <a:pos x="0" y="15"/>
                  </a:cxn>
                  <a:cxn ang="0">
                    <a:pos x="0" y="230"/>
                  </a:cxn>
                  <a:cxn ang="0">
                    <a:pos x="3" y="230"/>
                  </a:cxn>
                  <a:cxn ang="0">
                    <a:pos x="7" y="229"/>
                  </a:cxn>
                  <a:cxn ang="0">
                    <a:pos x="16" y="228"/>
                  </a:cxn>
                  <a:cxn ang="0">
                    <a:pos x="27" y="225"/>
                  </a:cxn>
                  <a:cxn ang="0">
                    <a:pos x="39" y="222"/>
                  </a:cxn>
                  <a:cxn ang="0">
                    <a:pos x="53" y="216"/>
                  </a:cxn>
                  <a:cxn ang="0">
                    <a:pos x="67" y="208"/>
                  </a:cxn>
                  <a:cxn ang="0">
                    <a:pos x="80" y="199"/>
                  </a:cxn>
                  <a:cxn ang="0">
                    <a:pos x="80" y="7"/>
                  </a:cxn>
                </a:cxnLst>
                <a:rect l="0" t="0" r="r" b="b"/>
                <a:pathLst>
                  <a:path w="80" h="230">
                    <a:moveTo>
                      <a:pt x="80" y="7"/>
                    </a:moveTo>
                    <a:lnTo>
                      <a:pt x="78" y="6"/>
                    </a:lnTo>
                    <a:lnTo>
                      <a:pt x="73" y="5"/>
                    </a:lnTo>
                    <a:lnTo>
                      <a:pt x="65" y="2"/>
                    </a:lnTo>
                    <a:lnTo>
                      <a:pt x="55" y="0"/>
                    </a:lnTo>
                    <a:lnTo>
                      <a:pt x="44" y="0"/>
                    </a:lnTo>
                    <a:lnTo>
                      <a:pt x="30" y="1"/>
                    </a:lnTo>
                    <a:lnTo>
                      <a:pt x="15" y="7"/>
                    </a:lnTo>
                    <a:lnTo>
                      <a:pt x="0" y="15"/>
                    </a:lnTo>
                    <a:lnTo>
                      <a:pt x="0" y="230"/>
                    </a:lnTo>
                    <a:lnTo>
                      <a:pt x="3" y="230"/>
                    </a:lnTo>
                    <a:lnTo>
                      <a:pt x="7" y="229"/>
                    </a:lnTo>
                    <a:lnTo>
                      <a:pt x="16" y="228"/>
                    </a:lnTo>
                    <a:lnTo>
                      <a:pt x="27" y="225"/>
                    </a:lnTo>
                    <a:lnTo>
                      <a:pt x="39" y="222"/>
                    </a:lnTo>
                    <a:lnTo>
                      <a:pt x="53" y="216"/>
                    </a:lnTo>
                    <a:lnTo>
                      <a:pt x="67" y="208"/>
                    </a:lnTo>
                    <a:lnTo>
                      <a:pt x="80" y="199"/>
                    </a:lnTo>
                    <a:lnTo>
                      <a:pt x="80" y="7"/>
                    </a:lnTo>
                    <a:close/>
                  </a:path>
                </a:pathLst>
              </a:custGeom>
              <a:solidFill>
                <a:schemeClr val="bg2"/>
              </a:solidFill>
              <a:ln w="9525">
                <a:noFill/>
                <a:round/>
                <a:headEnd/>
                <a:tailEnd/>
              </a:ln>
            </p:spPr>
            <p:txBody>
              <a:bodyPr/>
              <a:lstStyle/>
              <a:p>
                <a:endParaRPr lang="it-IT"/>
              </a:p>
            </p:txBody>
          </p:sp>
          <p:sp>
            <p:nvSpPr>
              <p:cNvPr id="540812" name="Freeform 140"/>
              <p:cNvSpPr>
                <a:spLocks/>
              </p:cNvSpPr>
              <p:nvPr/>
            </p:nvSpPr>
            <p:spPr bwMode="auto">
              <a:xfrm>
                <a:off x="4942" y="1666"/>
                <a:ext cx="16" cy="17"/>
              </a:xfrm>
              <a:custGeom>
                <a:avLst/>
                <a:gdLst/>
                <a:ahLst/>
                <a:cxnLst>
                  <a:cxn ang="0">
                    <a:pos x="58" y="117"/>
                  </a:cxn>
                  <a:cxn ang="0">
                    <a:pos x="70" y="116"/>
                  </a:cxn>
                  <a:cxn ang="0">
                    <a:pos x="81" y="112"/>
                  </a:cxn>
                  <a:cxn ang="0">
                    <a:pos x="90" y="106"/>
                  </a:cxn>
                  <a:cxn ang="0">
                    <a:pos x="100" y="100"/>
                  </a:cxn>
                  <a:cxn ang="0">
                    <a:pos x="106" y="90"/>
                  </a:cxn>
                  <a:cxn ang="0">
                    <a:pos x="112" y="81"/>
                  </a:cxn>
                  <a:cxn ang="0">
                    <a:pos x="116" y="70"/>
                  </a:cxn>
                  <a:cxn ang="0">
                    <a:pos x="117" y="58"/>
                  </a:cxn>
                  <a:cxn ang="0">
                    <a:pos x="116" y="46"/>
                  </a:cxn>
                  <a:cxn ang="0">
                    <a:pos x="112" y="35"/>
                  </a:cxn>
                  <a:cxn ang="0">
                    <a:pos x="106" y="25"/>
                  </a:cxn>
                  <a:cxn ang="0">
                    <a:pos x="100" y="17"/>
                  </a:cxn>
                  <a:cxn ang="0">
                    <a:pos x="90" y="9"/>
                  </a:cxn>
                  <a:cxn ang="0">
                    <a:pos x="81" y="4"/>
                  </a:cxn>
                  <a:cxn ang="0">
                    <a:pos x="70" y="1"/>
                  </a:cxn>
                  <a:cxn ang="0">
                    <a:pos x="58" y="0"/>
                  </a:cxn>
                  <a:cxn ang="0">
                    <a:pos x="47" y="1"/>
                  </a:cxn>
                  <a:cxn ang="0">
                    <a:pos x="36" y="4"/>
                  </a:cxn>
                  <a:cxn ang="0">
                    <a:pos x="26" y="9"/>
                  </a:cxn>
                  <a:cxn ang="0">
                    <a:pos x="17" y="17"/>
                  </a:cxn>
                  <a:cxn ang="0">
                    <a:pos x="10" y="25"/>
                  </a:cxn>
                  <a:cxn ang="0">
                    <a:pos x="5" y="35"/>
                  </a:cxn>
                  <a:cxn ang="0">
                    <a:pos x="1" y="46"/>
                  </a:cxn>
                  <a:cxn ang="0">
                    <a:pos x="0" y="58"/>
                  </a:cxn>
                  <a:cxn ang="0">
                    <a:pos x="1" y="70"/>
                  </a:cxn>
                  <a:cxn ang="0">
                    <a:pos x="5" y="81"/>
                  </a:cxn>
                  <a:cxn ang="0">
                    <a:pos x="10" y="90"/>
                  </a:cxn>
                  <a:cxn ang="0">
                    <a:pos x="17" y="100"/>
                  </a:cxn>
                  <a:cxn ang="0">
                    <a:pos x="26" y="106"/>
                  </a:cxn>
                  <a:cxn ang="0">
                    <a:pos x="36" y="112"/>
                  </a:cxn>
                  <a:cxn ang="0">
                    <a:pos x="47" y="116"/>
                  </a:cxn>
                  <a:cxn ang="0">
                    <a:pos x="58" y="117"/>
                  </a:cxn>
                </a:cxnLst>
                <a:rect l="0" t="0" r="r" b="b"/>
                <a:pathLst>
                  <a:path w="117" h="117">
                    <a:moveTo>
                      <a:pt x="58" y="117"/>
                    </a:moveTo>
                    <a:lnTo>
                      <a:pt x="70" y="116"/>
                    </a:lnTo>
                    <a:lnTo>
                      <a:pt x="81" y="112"/>
                    </a:lnTo>
                    <a:lnTo>
                      <a:pt x="90" y="106"/>
                    </a:lnTo>
                    <a:lnTo>
                      <a:pt x="100" y="100"/>
                    </a:lnTo>
                    <a:lnTo>
                      <a:pt x="106" y="90"/>
                    </a:lnTo>
                    <a:lnTo>
                      <a:pt x="112" y="81"/>
                    </a:lnTo>
                    <a:lnTo>
                      <a:pt x="116" y="70"/>
                    </a:lnTo>
                    <a:lnTo>
                      <a:pt x="117" y="58"/>
                    </a:lnTo>
                    <a:lnTo>
                      <a:pt x="116" y="46"/>
                    </a:lnTo>
                    <a:lnTo>
                      <a:pt x="112" y="35"/>
                    </a:lnTo>
                    <a:lnTo>
                      <a:pt x="106" y="25"/>
                    </a:lnTo>
                    <a:lnTo>
                      <a:pt x="100" y="17"/>
                    </a:lnTo>
                    <a:lnTo>
                      <a:pt x="90" y="9"/>
                    </a:lnTo>
                    <a:lnTo>
                      <a:pt x="81" y="4"/>
                    </a:lnTo>
                    <a:lnTo>
                      <a:pt x="70" y="1"/>
                    </a:lnTo>
                    <a:lnTo>
                      <a:pt x="58" y="0"/>
                    </a:lnTo>
                    <a:lnTo>
                      <a:pt x="47" y="1"/>
                    </a:lnTo>
                    <a:lnTo>
                      <a:pt x="36" y="4"/>
                    </a:lnTo>
                    <a:lnTo>
                      <a:pt x="26" y="9"/>
                    </a:lnTo>
                    <a:lnTo>
                      <a:pt x="17" y="17"/>
                    </a:lnTo>
                    <a:lnTo>
                      <a:pt x="10" y="25"/>
                    </a:lnTo>
                    <a:lnTo>
                      <a:pt x="5" y="35"/>
                    </a:lnTo>
                    <a:lnTo>
                      <a:pt x="1" y="46"/>
                    </a:lnTo>
                    <a:lnTo>
                      <a:pt x="0" y="58"/>
                    </a:lnTo>
                    <a:lnTo>
                      <a:pt x="1" y="70"/>
                    </a:lnTo>
                    <a:lnTo>
                      <a:pt x="5" y="81"/>
                    </a:lnTo>
                    <a:lnTo>
                      <a:pt x="10" y="90"/>
                    </a:lnTo>
                    <a:lnTo>
                      <a:pt x="17" y="100"/>
                    </a:lnTo>
                    <a:lnTo>
                      <a:pt x="26" y="106"/>
                    </a:lnTo>
                    <a:lnTo>
                      <a:pt x="36" y="112"/>
                    </a:lnTo>
                    <a:lnTo>
                      <a:pt x="47" y="116"/>
                    </a:lnTo>
                    <a:lnTo>
                      <a:pt x="58" y="117"/>
                    </a:lnTo>
                    <a:close/>
                  </a:path>
                </a:pathLst>
              </a:custGeom>
              <a:solidFill>
                <a:schemeClr val="bg2"/>
              </a:solidFill>
              <a:ln w="9525">
                <a:noFill/>
                <a:round/>
                <a:headEnd/>
                <a:tailEnd/>
              </a:ln>
            </p:spPr>
            <p:txBody>
              <a:bodyPr/>
              <a:lstStyle/>
              <a:p>
                <a:endParaRPr lang="it-IT"/>
              </a:p>
            </p:txBody>
          </p:sp>
          <p:sp>
            <p:nvSpPr>
              <p:cNvPr id="540813" name="Freeform 141"/>
              <p:cNvSpPr>
                <a:spLocks/>
              </p:cNvSpPr>
              <p:nvPr/>
            </p:nvSpPr>
            <p:spPr bwMode="auto">
              <a:xfrm>
                <a:off x="4890" y="1666"/>
                <a:ext cx="9" cy="9"/>
              </a:xfrm>
              <a:custGeom>
                <a:avLst/>
                <a:gdLst/>
                <a:ahLst/>
                <a:cxnLst>
                  <a:cxn ang="0">
                    <a:pos x="29" y="59"/>
                  </a:cxn>
                  <a:cxn ang="0">
                    <a:pos x="40" y="56"/>
                  </a:cxn>
                  <a:cxn ang="0">
                    <a:pos x="50" y="49"/>
                  </a:cxn>
                  <a:cxn ang="0">
                    <a:pos x="56" y="40"/>
                  </a:cxn>
                  <a:cxn ang="0">
                    <a:pos x="58" y="29"/>
                  </a:cxn>
                  <a:cxn ang="0">
                    <a:pos x="56" y="17"/>
                  </a:cxn>
                  <a:cxn ang="0">
                    <a:pos x="50" y="8"/>
                  </a:cxn>
                  <a:cxn ang="0">
                    <a:pos x="40" y="2"/>
                  </a:cxn>
                  <a:cxn ang="0">
                    <a:pos x="29" y="0"/>
                  </a:cxn>
                  <a:cxn ang="0">
                    <a:pos x="17" y="2"/>
                  </a:cxn>
                  <a:cxn ang="0">
                    <a:pos x="8" y="8"/>
                  </a:cxn>
                  <a:cxn ang="0">
                    <a:pos x="2" y="17"/>
                  </a:cxn>
                  <a:cxn ang="0">
                    <a:pos x="0" y="29"/>
                  </a:cxn>
                  <a:cxn ang="0">
                    <a:pos x="2" y="40"/>
                  </a:cxn>
                  <a:cxn ang="0">
                    <a:pos x="8" y="49"/>
                  </a:cxn>
                  <a:cxn ang="0">
                    <a:pos x="17" y="56"/>
                  </a:cxn>
                  <a:cxn ang="0">
                    <a:pos x="29" y="59"/>
                  </a:cxn>
                </a:cxnLst>
                <a:rect l="0" t="0" r="r" b="b"/>
                <a:pathLst>
                  <a:path w="58" h="59">
                    <a:moveTo>
                      <a:pt x="29" y="59"/>
                    </a:moveTo>
                    <a:lnTo>
                      <a:pt x="40" y="56"/>
                    </a:lnTo>
                    <a:lnTo>
                      <a:pt x="50" y="49"/>
                    </a:lnTo>
                    <a:lnTo>
                      <a:pt x="56" y="40"/>
                    </a:lnTo>
                    <a:lnTo>
                      <a:pt x="58" y="29"/>
                    </a:lnTo>
                    <a:lnTo>
                      <a:pt x="56" y="17"/>
                    </a:lnTo>
                    <a:lnTo>
                      <a:pt x="50" y="8"/>
                    </a:lnTo>
                    <a:lnTo>
                      <a:pt x="40" y="2"/>
                    </a:lnTo>
                    <a:lnTo>
                      <a:pt x="29" y="0"/>
                    </a:lnTo>
                    <a:lnTo>
                      <a:pt x="17" y="2"/>
                    </a:lnTo>
                    <a:lnTo>
                      <a:pt x="8" y="8"/>
                    </a:lnTo>
                    <a:lnTo>
                      <a:pt x="2" y="17"/>
                    </a:lnTo>
                    <a:lnTo>
                      <a:pt x="0" y="29"/>
                    </a:lnTo>
                    <a:lnTo>
                      <a:pt x="2" y="40"/>
                    </a:lnTo>
                    <a:lnTo>
                      <a:pt x="8" y="49"/>
                    </a:lnTo>
                    <a:lnTo>
                      <a:pt x="17" y="56"/>
                    </a:lnTo>
                    <a:lnTo>
                      <a:pt x="29" y="59"/>
                    </a:lnTo>
                    <a:close/>
                  </a:path>
                </a:pathLst>
              </a:custGeom>
              <a:solidFill>
                <a:srgbClr val="FFFFFF"/>
              </a:solidFill>
              <a:ln w="9525">
                <a:noFill/>
                <a:round/>
                <a:headEnd/>
                <a:tailEnd/>
              </a:ln>
            </p:spPr>
            <p:txBody>
              <a:bodyPr/>
              <a:lstStyle/>
              <a:p>
                <a:endParaRPr lang="it-IT"/>
              </a:p>
            </p:txBody>
          </p:sp>
          <p:sp>
            <p:nvSpPr>
              <p:cNvPr id="540814" name="Freeform 142"/>
              <p:cNvSpPr>
                <a:spLocks/>
              </p:cNvSpPr>
              <p:nvPr/>
            </p:nvSpPr>
            <p:spPr bwMode="auto">
              <a:xfrm>
                <a:off x="4905" y="1667"/>
                <a:ext cx="8" cy="8"/>
              </a:xfrm>
              <a:custGeom>
                <a:avLst/>
                <a:gdLst/>
                <a:ahLst/>
                <a:cxnLst>
                  <a:cxn ang="0">
                    <a:pos x="29" y="59"/>
                  </a:cxn>
                  <a:cxn ang="0">
                    <a:pos x="41" y="57"/>
                  </a:cxn>
                  <a:cxn ang="0">
                    <a:pos x="50" y="51"/>
                  </a:cxn>
                  <a:cxn ang="0">
                    <a:pos x="56" y="42"/>
                  </a:cxn>
                  <a:cxn ang="0">
                    <a:pos x="58" y="30"/>
                  </a:cxn>
                  <a:cxn ang="0">
                    <a:pos x="56" y="19"/>
                  </a:cxn>
                  <a:cxn ang="0">
                    <a:pos x="50" y="9"/>
                  </a:cxn>
                  <a:cxn ang="0">
                    <a:pos x="41" y="3"/>
                  </a:cxn>
                  <a:cxn ang="0">
                    <a:pos x="29" y="0"/>
                  </a:cxn>
                  <a:cxn ang="0">
                    <a:pos x="18" y="3"/>
                  </a:cxn>
                  <a:cxn ang="0">
                    <a:pos x="9" y="9"/>
                  </a:cxn>
                  <a:cxn ang="0">
                    <a:pos x="2" y="19"/>
                  </a:cxn>
                  <a:cxn ang="0">
                    <a:pos x="0" y="30"/>
                  </a:cxn>
                  <a:cxn ang="0">
                    <a:pos x="2" y="42"/>
                  </a:cxn>
                  <a:cxn ang="0">
                    <a:pos x="9" y="51"/>
                  </a:cxn>
                  <a:cxn ang="0">
                    <a:pos x="18" y="57"/>
                  </a:cxn>
                  <a:cxn ang="0">
                    <a:pos x="29" y="59"/>
                  </a:cxn>
                </a:cxnLst>
                <a:rect l="0" t="0" r="r" b="b"/>
                <a:pathLst>
                  <a:path w="58" h="59">
                    <a:moveTo>
                      <a:pt x="29" y="59"/>
                    </a:moveTo>
                    <a:lnTo>
                      <a:pt x="41" y="57"/>
                    </a:lnTo>
                    <a:lnTo>
                      <a:pt x="50" y="51"/>
                    </a:lnTo>
                    <a:lnTo>
                      <a:pt x="56" y="42"/>
                    </a:lnTo>
                    <a:lnTo>
                      <a:pt x="58" y="30"/>
                    </a:lnTo>
                    <a:lnTo>
                      <a:pt x="56" y="19"/>
                    </a:lnTo>
                    <a:lnTo>
                      <a:pt x="50" y="9"/>
                    </a:lnTo>
                    <a:lnTo>
                      <a:pt x="41" y="3"/>
                    </a:lnTo>
                    <a:lnTo>
                      <a:pt x="29" y="0"/>
                    </a:lnTo>
                    <a:lnTo>
                      <a:pt x="18" y="3"/>
                    </a:lnTo>
                    <a:lnTo>
                      <a:pt x="9" y="9"/>
                    </a:lnTo>
                    <a:lnTo>
                      <a:pt x="2" y="19"/>
                    </a:lnTo>
                    <a:lnTo>
                      <a:pt x="0" y="30"/>
                    </a:lnTo>
                    <a:lnTo>
                      <a:pt x="2" y="42"/>
                    </a:lnTo>
                    <a:lnTo>
                      <a:pt x="9" y="51"/>
                    </a:lnTo>
                    <a:lnTo>
                      <a:pt x="18" y="57"/>
                    </a:lnTo>
                    <a:lnTo>
                      <a:pt x="29" y="59"/>
                    </a:lnTo>
                    <a:close/>
                  </a:path>
                </a:pathLst>
              </a:custGeom>
              <a:solidFill>
                <a:srgbClr val="FFFFFF"/>
              </a:solidFill>
              <a:ln w="9525">
                <a:noFill/>
                <a:round/>
                <a:headEnd/>
                <a:tailEnd/>
              </a:ln>
            </p:spPr>
            <p:txBody>
              <a:bodyPr/>
              <a:lstStyle/>
              <a:p>
                <a:endParaRPr lang="it-IT"/>
              </a:p>
            </p:txBody>
          </p:sp>
          <p:sp>
            <p:nvSpPr>
              <p:cNvPr id="540815" name="Freeform 143"/>
              <p:cNvSpPr>
                <a:spLocks/>
              </p:cNvSpPr>
              <p:nvPr/>
            </p:nvSpPr>
            <p:spPr bwMode="auto">
              <a:xfrm>
                <a:off x="4849" y="1552"/>
                <a:ext cx="23" cy="114"/>
              </a:xfrm>
              <a:custGeom>
                <a:avLst/>
                <a:gdLst/>
                <a:ahLst/>
                <a:cxnLst>
                  <a:cxn ang="0">
                    <a:pos x="52" y="16"/>
                  </a:cxn>
                  <a:cxn ang="0">
                    <a:pos x="47" y="32"/>
                  </a:cxn>
                  <a:cxn ang="0">
                    <a:pos x="36" y="77"/>
                  </a:cxn>
                  <a:cxn ang="0">
                    <a:pos x="21" y="148"/>
                  </a:cxn>
                  <a:cxn ang="0">
                    <a:pos x="8" y="244"/>
                  </a:cxn>
                  <a:cxn ang="0">
                    <a:pos x="0" y="359"/>
                  </a:cxn>
                  <a:cxn ang="0">
                    <a:pos x="2" y="492"/>
                  </a:cxn>
                  <a:cxn ang="0">
                    <a:pos x="15" y="640"/>
                  </a:cxn>
                  <a:cxn ang="0">
                    <a:pos x="46" y="800"/>
                  </a:cxn>
                  <a:cxn ang="0">
                    <a:pos x="161" y="794"/>
                  </a:cxn>
                  <a:cxn ang="0">
                    <a:pos x="156" y="770"/>
                  </a:cxn>
                  <a:cxn ang="0">
                    <a:pos x="145" y="706"/>
                  </a:cxn>
                  <a:cxn ang="0">
                    <a:pos x="131" y="610"/>
                  </a:cxn>
                  <a:cxn ang="0">
                    <a:pos x="118" y="493"/>
                  </a:cxn>
                  <a:cxn ang="0">
                    <a:pos x="111" y="364"/>
                  </a:cxn>
                  <a:cxn ang="0">
                    <a:pos x="115" y="235"/>
                  </a:cxn>
                  <a:cxn ang="0">
                    <a:pos x="132" y="113"/>
                  </a:cxn>
                  <a:cxn ang="0">
                    <a:pos x="166" y="9"/>
                  </a:cxn>
                  <a:cxn ang="0">
                    <a:pos x="166" y="8"/>
                  </a:cxn>
                  <a:cxn ang="0">
                    <a:pos x="166" y="6"/>
                  </a:cxn>
                  <a:cxn ang="0">
                    <a:pos x="164" y="4"/>
                  </a:cxn>
                  <a:cxn ang="0">
                    <a:pos x="157" y="0"/>
                  </a:cxn>
                  <a:cxn ang="0">
                    <a:pos x="143" y="0"/>
                  </a:cxn>
                  <a:cxn ang="0">
                    <a:pos x="123" y="1"/>
                  </a:cxn>
                  <a:cxn ang="0">
                    <a:pos x="93" y="7"/>
                  </a:cxn>
                  <a:cxn ang="0">
                    <a:pos x="52" y="16"/>
                  </a:cxn>
                </a:cxnLst>
                <a:rect l="0" t="0" r="r" b="b"/>
                <a:pathLst>
                  <a:path w="166" h="800">
                    <a:moveTo>
                      <a:pt x="52" y="16"/>
                    </a:moveTo>
                    <a:lnTo>
                      <a:pt x="47" y="32"/>
                    </a:lnTo>
                    <a:lnTo>
                      <a:pt x="36" y="77"/>
                    </a:lnTo>
                    <a:lnTo>
                      <a:pt x="21" y="148"/>
                    </a:lnTo>
                    <a:lnTo>
                      <a:pt x="8" y="244"/>
                    </a:lnTo>
                    <a:lnTo>
                      <a:pt x="0" y="359"/>
                    </a:lnTo>
                    <a:lnTo>
                      <a:pt x="2" y="492"/>
                    </a:lnTo>
                    <a:lnTo>
                      <a:pt x="15" y="640"/>
                    </a:lnTo>
                    <a:lnTo>
                      <a:pt x="46" y="800"/>
                    </a:lnTo>
                    <a:lnTo>
                      <a:pt x="161" y="794"/>
                    </a:lnTo>
                    <a:lnTo>
                      <a:pt x="156" y="770"/>
                    </a:lnTo>
                    <a:lnTo>
                      <a:pt x="145" y="706"/>
                    </a:lnTo>
                    <a:lnTo>
                      <a:pt x="131" y="610"/>
                    </a:lnTo>
                    <a:lnTo>
                      <a:pt x="118" y="493"/>
                    </a:lnTo>
                    <a:lnTo>
                      <a:pt x="111" y="364"/>
                    </a:lnTo>
                    <a:lnTo>
                      <a:pt x="115" y="235"/>
                    </a:lnTo>
                    <a:lnTo>
                      <a:pt x="132" y="113"/>
                    </a:lnTo>
                    <a:lnTo>
                      <a:pt x="166" y="9"/>
                    </a:lnTo>
                    <a:lnTo>
                      <a:pt x="166" y="8"/>
                    </a:lnTo>
                    <a:lnTo>
                      <a:pt x="166" y="6"/>
                    </a:lnTo>
                    <a:lnTo>
                      <a:pt x="164" y="4"/>
                    </a:lnTo>
                    <a:lnTo>
                      <a:pt x="157" y="0"/>
                    </a:lnTo>
                    <a:lnTo>
                      <a:pt x="143" y="0"/>
                    </a:lnTo>
                    <a:lnTo>
                      <a:pt x="123" y="1"/>
                    </a:lnTo>
                    <a:lnTo>
                      <a:pt x="93" y="7"/>
                    </a:lnTo>
                    <a:lnTo>
                      <a:pt x="52" y="16"/>
                    </a:lnTo>
                    <a:close/>
                  </a:path>
                </a:pathLst>
              </a:custGeom>
              <a:solidFill>
                <a:schemeClr val="bg2"/>
              </a:solidFill>
              <a:ln w="9525">
                <a:noFill/>
                <a:round/>
                <a:headEnd/>
                <a:tailEnd/>
              </a:ln>
            </p:spPr>
            <p:txBody>
              <a:bodyPr/>
              <a:lstStyle/>
              <a:p>
                <a:endParaRPr lang="it-IT"/>
              </a:p>
            </p:txBody>
          </p:sp>
          <p:sp>
            <p:nvSpPr>
              <p:cNvPr id="540816" name="Freeform 144"/>
              <p:cNvSpPr>
                <a:spLocks/>
              </p:cNvSpPr>
              <p:nvPr/>
            </p:nvSpPr>
            <p:spPr bwMode="auto">
              <a:xfrm>
                <a:off x="4971" y="1538"/>
                <a:ext cx="32" cy="128"/>
              </a:xfrm>
              <a:custGeom>
                <a:avLst/>
                <a:gdLst/>
                <a:ahLst/>
                <a:cxnLst>
                  <a:cxn ang="0">
                    <a:pos x="225" y="6"/>
                  </a:cxn>
                  <a:cxn ang="0">
                    <a:pos x="219" y="12"/>
                  </a:cxn>
                  <a:cxn ang="0">
                    <a:pos x="204" y="35"/>
                  </a:cxn>
                  <a:cxn ang="0">
                    <a:pos x="185" y="82"/>
                  </a:cxn>
                  <a:cxn ang="0">
                    <a:pos x="165" y="158"/>
                  </a:cxn>
                  <a:cxn ang="0">
                    <a:pos x="149" y="270"/>
                  </a:cxn>
                  <a:cxn ang="0">
                    <a:pos x="141" y="427"/>
                  </a:cxn>
                  <a:cxn ang="0">
                    <a:pos x="146" y="631"/>
                  </a:cxn>
                  <a:cxn ang="0">
                    <a:pos x="168" y="893"/>
                  </a:cxn>
                  <a:cxn ang="0">
                    <a:pos x="41" y="893"/>
                  </a:cxn>
                  <a:cxn ang="0">
                    <a:pos x="36" y="867"/>
                  </a:cxn>
                  <a:cxn ang="0">
                    <a:pos x="26" y="794"/>
                  </a:cxn>
                  <a:cxn ang="0">
                    <a:pos x="13" y="686"/>
                  </a:cxn>
                  <a:cxn ang="0">
                    <a:pos x="3" y="554"/>
                  </a:cxn>
                  <a:cxn ang="0">
                    <a:pos x="0" y="408"/>
                  </a:cxn>
                  <a:cxn ang="0">
                    <a:pos x="6" y="260"/>
                  </a:cxn>
                  <a:cxn ang="0">
                    <a:pos x="30" y="121"/>
                  </a:cxn>
                  <a:cxn ang="0">
                    <a:pos x="73" y="0"/>
                  </a:cxn>
                  <a:cxn ang="0">
                    <a:pos x="225" y="6"/>
                  </a:cxn>
                </a:cxnLst>
                <a:rect l="0" t="0" r="r" b="b"/>
                <a:pathLst>
                  <a:path w="225" h="893">
                    <a:moveTo>
                      <a:pt x="225" y="6"/>
                    </a:moveTo>
                    <a:lnTo>
                      <a:pt x="219" y="12"/>
                    </a:lnTo>
                    <a:lnTo>
                      <a:pt x="204" y="35"/>
                    </a:lnTo>
                    <a:lnTo>
                      <a:pt x="185" y="82"/>
                    </a:lnTo>
                    <a:lnTo>
                      <a:pt x="165" y="158"/>
                    </a:lnTo>
                    <a:lnTo>
                      <a:pt x="149" y="270"/>
                    </a:lnTo>
                    <a:lnTo>
                      <a:pt x="141" y="427"/>
                    </a:lnTo>
                    <a:lnTo>
                      <a:pt x="146" y="631"/>
                    </a:lnTo>
                    <a:lnTo>
                      <a:pt x="168" y="893"/>
                    </a:lnTo>
                    <a:lnTo>
                      <a:pt x="41" y="893"/>
                    </a:lnTo>
                    <a:lnTo>
                      <a:pt x="36" y="867"/>
                    </a:lnTo>
                    <a:lnTo>
                      <a:pt x="26" y="794"/>
                    </a:lnTo>
                    <a:lnTo>
                      <a:pt x="13" y="686"/>
                    </a:lnTo>
                    <a:lnTo>
                      <a:pt x="3" y="554"/>
                    </a:lnTo>
                    <a:lnTo>
                      <a:pt x="0" y="408"/>
                    </a:lnTo>
                    <a:lnTo>
                      <a:pt x="6" y="260"/>
                    </a:lnTo>
                    <a:lnTo>
                      <a:pt x="30" y="121"/>
                    </a:lnTo>
                    <a:lnTo>
                      <a:pt x="73" y="0"/>
                    </a:lnTo>
                    <a:lnTo>
                      <a:pt x="225" y="6"/>
                    </a:lnTo>
                    <a:close/>
                  </a:path>
                </a:pathLst>
              </a:custGeom>
              <a:solidFill>
                <a:schemeClr val="bg2"/>
              </a:solidFill>
              <a:ln w="9525">
                <a:noFill/>
                <a:round/>
                <a:headEnd/>
                <a:tailEnd/>
              </a:ln>
            </p:spPr>
            <p:txBody>
              <a:bodyPr/>
              <a:lstStyle/>
              <a:p>
                <a:endParaRPr lang="it-IT"/>
              </a:p>
            </p:txBody>
          </p:sp>
          <p:sp>
            <p:nvSpPr>
              <p:cNvPr id="540817" name="Freeform 145"/>
              <p:cNvSpPr>
                <a:spLocks/>
              </p:cNvSpPr>
              <p:nvPr/>
            </p:nvSpPr>
            <p:spPr bwMode="auto">
              <a:xfrm>
                <a:off x="4849" y="1559"/>
                <a:ext cx="21" cy="100"/>
              </a:xfrm>
              <a:custGeom>
                <a:avLst/>
                <a:gdLst/>
                <a:ahLst/>
                <a:cxnLst>
                  <a:cxn ang="0">
                    <a:pos x="46" y="14"/>
                  </a:cxn>
                  <a:cxn ang="0">
                    <a:pos x="41" y="28"/>
                  </a:cxn>
                  <a:cxn ang="0">
                    <a:pos x="32" y="67"/>
                  </a:cxn>
                  <a:cxn ang="0">
                    <a:pos x="20" y="130"/>
                  </a:cxn>
                  <a:cxn ang="0">
                    <a:pos x="7" y="213"/>
                  </a:cxn>
                  <a:cxn ang="0">
                    <a:pos x="0" y="314"/>
                  </a:cxn>
                  <a:cxn ang="0">
                    <a:pos x="1" y="430"/>
                  </a:cxn>
                  <a:cxn ang="0">
                    <a:pos x="13" y="559"/>
                  </a:cxn>
                  <a:cxn ang="0">
                    <a:pos x="40" y="699"/>
                  </a:cxn>
                  <a:cxn ang="0">
                    <a:pos x="140" y="693"/>
                  </a:cxn>
                  <a:cxn ang="0">
                    <a:pos x="135" y="672"/>
                  </a:cxn>
                  <a:cxn ang="0">
                    <a:pos x="126" y="616"/>
                  </a:cxn>
                  <a:cxn ang="0">
                    <a:pos x="113" y="532"/>
                  </a:cxn>
                  <a:cxn ang="0">
                    <a:pos x="103" y="430"/>
                  </a:cxn>
                  <a:cxn ang="0">
                    <a:pos x="97" y="317"/>
                  </a:cxn>
                  <a:cxn ang="0">
                    <a:pos x="100" y="205"/>
                  </a:cxn>
                  <a:cxn ang="0">
                    <a:pos x="115" y="98"/>
                  </a:cxn>
                  <a:cxn ang="0">
                    <a:pos x="145" y="8"/>
                  </a:cxn>
                  <a:cxn ang="0">
                    <a:pos x="145" y="7"/>
                  </a:cxn>
                  <a:cxn ang="0">
                    <a:pos x="145" y="5"/>
                  </a:cxn>
                  <a:cxn ang="0">
                    <a:pos x="143" y="3"/>
                  </a:cxn>
                  <a:cxn ang="0">
                    <a:pos x="137" y="0"/>
                  </a:cxn>
                  <a:cxn ang="0">
                    <a:pos x="126" y="0"/>
                  </a:cxn>
                  <a:cxn ang="0">
                    <a:pos x="108" y="1"/>
                  </a:cxn>
                  <a:cxn ang="0">
                    <a:pos x="81" y="6"/>
                  </a:cxn>
                  <a:cxn ang="0">
                    <a:pos x="46" y="14"/>
                  </a:cxn>
                </a:cxnLst>
                <a:rect l="0" t="0" r="r" b="b"/>
                <a:pathLst>
                  <a:path w="145" h="699">
                    <a:moveTo>
                      <a:pt x="46" y="14"/>
                    </a:moveTo>
                    <a:lnTo>
                      <a:pt x="41" y="28"/>
                    </a:lnTo>
                    <a:lnTo>
                      <a:pt x="32" y="67"/>
                    </a:lnTo>
                    <a:lnTo>
                      <a:pt x="20" y="130"/>
                    </a:lnTo>
                    <a:lnTo>
                      <a:pt x="7" y="213"/>
                    </a:lnTo>
                    <a:lnTo>
                      <a:pt x="0" y="314"/>
                    </a:lnTo>
                    <a:lnTo>
                      <a:pt x="1" y="430"/>
                    </a:lnTo>
                    <a:lnTo>
                      <a:pt x="13" y="559"/>
                    </a:lnTo>
                    <a:lnTo>
                      <a:pt x="40" y="699"/>
                    </a:lnTo>
                    <a:lnTo>
                      <a:pt x="140" y="693"/>
                    </a:lnTo>
                    <a:lnTo>
                      <a:pt x="135" y="672"/>
                    </a:lnTo>
                    <a:lnTo>
                      <a:pt x="126" y="616"/>
                    </a:lnTo>
                    <a:lnTo>
                      <a:pt x="113" y="532"/>
                    </a:lnTo>
                    <a:lnTo>
                      <a:pt x="103" y="430"/>
                    </a:lnTo>
                    <a:lnTo>
                      <a:pt x="97" y="317"/>
                    </a:lnTo>
                    <a:lnTo>
                      <a:pt x="100" y="205"/>
                    </a:lnTo>
                    <a:lnTo>
                      <a:pt x="115" y="98"/>
                    </a:lnTo>
                    <a:lnTo>
                      <a:pt x="145" y="8"/>
                    </a:lnTo>
                    <a:lnTo>
                      <a:pt x="145" y="7"/>
                    </a:lnTo>
                    <a:lnTo>
                      <a:pt x="145" y="5"/>
                    </a:lnTo>
                    <a:lnTo>
                      <a:pt x="143" y="3"/>
                    </a:lnTo>
                    <a:lnTo>
                      <a:pt x="137" y="0"/>
                    </a:lnTo>
                    <a:lnTo>
                      <a:pt x="126" y="0"/>
                    </a:lnTo>
                    <a:lnTo>
                      <a:pt x="108" y="1"/>
                    </a:lnTo>
                    <a:lnTo>
                      <a:pt x="81" y="6"/>
                    </a:lnTo>
                    <a:lnTo>
                      <a:pt x="46" y="14"/>
                    </a:lnTo>
                    <a:close/>
                  </a:path>
                </a:pathLst>
              </a:custGeom>
              <a:solidFill>
                <a:schemeClr val="bg2"/>
              </a:solidFill>
              <a:ln w="9525">
                <a:noFill/>
                <a:round/>
                <a:headEnd/>
                <a:tailEnd/>
              </a:ln>
            </p:spPr>
            <p:txBody>
              <a:bodyPr/>
              <a:lstStyle/>
              <a:p>
                <a:endParaRPr lang="it-IT"/>
              </a:p>
            </p:txBody>
          </p:sp>
          <p:sp>
            <p:nvSpPr>
              <p:cNvPr id="540818" name="Freeform 146"/>
              <p:cNvSpPr>
                <a:spLocks/>
              </p:cNvSpPr>
              <p:nvPr/>
            </p:nvSpPr>
            <p:spPr bwMode="auto">
              <a:xfrm>
                <a:off x="4850" y="1566"/>
                <a:ext cx="18" cy="85"/>
              </a:xfrm>
              <a:custGeom>
                <a:avLst/>
                <a:gdLst/>
                <a:ahLst/>
                <a:cxnLst>
                  <a:cxn ang="0">
                    <a:pos x="39" y="12"/>
                  </a:cxn>
                  <a:cxn ang="0">
                    <a:pos x="35" y="23"/>
                  </a:cxn>
                  <a:cxn ang="0">
                    <a:pos x="26" y="57"/>
                  </a:cxn>
                  <a:cxn ang="0">
                    <a:pos x="16" y="111"/>
                  </a:cxn>
                  <a:cxn ang="0">
                    <a:pos x="6" y="181"/>
                  </a:cxn>
                  <a:cxn ang="0">
                    <a:pos x="0" y="267"/>
                  </a:cxn>
                  <a:cxn ang="0">
                    <a:pos x="1" y="367"/>
                  </a:cxn>
                  <a:cxn ang="0">
                    <a:pos x="11" y="477"/>
                  </a:cxn>
                  <a:cxn ang="0">
                    <a:pos x="34" y="597"/>
                  </a:cxn>
                  <a:cxn ang="0">
                    <a:pos x="119" y="591"/>
                  </a:cxn>
                  <a:cxn ang="0">
                    <a:pos x="115" y="574"/>
                  </a:cxn>
                  <a:cxn ang="0">
                    <a:pos x="107" y="526"/>
                  </a:cxn>
                  <a:cxn ang="0">
                    <a:pos x="97" y="454"/>
                  </a:cxn>
                  <a:cxn ang="0">
                    <a:pos x="88" y="367"/>
                  </a:cxn>
                  <a:cxn ang="0">
                    <a:pos x="82" y="272"/>
                  </a:cxn>
                  <a:cxn ang="0">
                    <a:pos x="84" y="175"/>
                  </a:cxn>
                  <a:cxn ang="0">
                    <a:pos x="97" y="84"/>
                  </a:cxn>
                  <a:cxn ang="0">
                    <a:pos x="123" y="7"/>
                  </a:cxn>
                  <a:cxn ang="0">
                    <a:pos x="123" y="6"/>
                  </a:cxn>
                  <a:cxn ang="0">
                    <a:pos x="123" y="5"/>
                  </a:cxn>
                  <a:cxn ang="0">
                    <a:pos x="121" y="3"/>
                  </a:cxn>
                  <a:cxn ang="0">
                    <a:pos x="117" y="0"/>
                  </a:cxn>
                  <a:cxn ang="0">
                    <a:pos x="106" y="0"/>
                  </a:cxn>
                  <a:cxn ang="0">
                    <a:pos x="91" y="2"/>
                  </a:cxn>
                  <a:cxn ang="0">
                    <a:pos x="70" y="5"/>
                  </a:cxn>
                  <a:cxn ang="0">
                    <a:pos x="39" y="12"/>
                  </a:cxn>
                </a:cxnLst>
                <a:rect l="0" t="0" r="r" b="b"/>
                <a:pathLst>
                  <a:path w="123" h="597">
                    <a:moveTo>
                      <a:pt x="39" y="12"/>
                    </a:moveTo>
                    <a:lnTo>
                      <a:pt x="35" y="23"/>
                    </a:lnTo>
                    <a:lnTo>
                      <a:pt x="26" y="57"/>
                    </a:lnTo>
                    <a:lnTo>
                      <a:pt x="16" y="111"/>
                    </a:lnTo>
                    <a:lnTo>
                      <a:pt x="6" y="181"/>
                    </a:lnTo>
                    <a:lnTo>
                      <a:pt x="0" y="267"/>
                    </a:lnTo>
                    <a:lnTo>
                      <a:pt x="1" y="367"/>
                    </a:lnTo>
                    <a:lnTo>
                      <a:pt x="11" y="477"/>
                    </a:lnTo>
                    <a:lnTo>
                      <a:pt x="34" y="597"/>
                    </a:lnTo>
                    <a:lnTo>
                      <a:pt x="119" y="591"/>
                    </a:lnTo>
                    <a:lnTo>
                      <a:pt x="115" y="574"/>
                    </a:lnTo>
                    <a:lnTo>
                      <a:pt x="107" y="526"/>
                    </a:lnTo>
                    <a:lnTo>
                      <a:pt x="97" y="454"/>
                    </a:lnTo>
                    <a:lnTo>
                      <a:pt x="88" y="367"/>
                    </a:lnTo>
                    <a:lnTo>
                      <a:pt x="82" y="272"/>
                    </a:lnTo>
                    <a:lnTo>
                      <a:pt x="84" y="175"/>
                    </a:lnTo>
                    <a:lnTo>
                      <a:pt x="97" y="84"/>
                    </a:lnTo>
                    <a:lnTo>
                      <a:pt x="123" y="7"/>
                    </a:lnTo>
                    <a:lnTo>
                      <a:pt x="123" y="6"/>
                    </a:lnTo>
                    <a:lnTo>
                      <a:pt x="123" y="5"/>
                    </a:lnTo>
                    <a:lnTo>
                      <a:pt x="121" y="3"/>
                    </a:lnTo>
                    <a:lnTo>
                      <a:pt x="117" y="0"/>
                    </a:lnTo>
                    <a:lnTo>
                      <a:pt x="106" y="0"/>
                    </a:lnTo>
                    <a:lnTo>
                      <a:pt x="91" y="2"/>
                    </a:lnTo>
                    <a:lnTo>
                      <a:pt x="70" y="5"/>
                    </a:lnTo>
                    <a:lnTo>
                      <a:pt x="39" y="12"/>
                    </a:lnTo>
                    <a:close/>
                  </a:path>
                </a:pathLst>
              </a:custGeom>
              <a:solidFill>
                <a:schemeClr val="bg2"/>
              </a:solidFill>
              <a:ln w="9525">
                <a:noFill/>
                <a:round/>
                <a:headEnd/>
                <a:tailEnd/>
              </a:ln>
            </p:spPr>
            <p:txBody>
              <a:bodyPr/>
              <a:lstStyle/>
              <a:p>
                <a:endParaRPr lang="it-IT"/>
              </a:p>
            </p:txBody>
          </p:sp>
          <p:sp>
            <p:nvSpPr>
              <p:cNvPr id="540819" name="Freeform 147"/>
              <p:cNvSpPr>
                <a:spLocks/>
              </p:cNvSpPr>
              <p:nvPr/>
            </p:nvSpPr>
            <p:spPr bwMode="auto">
              <a:xfrm>
                <a:off x="4851" y="1572"/>
                <a:ext cx="15" cy="71"/>
              </a:xfrm>
              <a:custGeom>
                <a:avLst/>
                <a:gdLst/>
                <a:ahLst/>
                <a:cxnLst>
                  <a:cxn ang="0">
                    <a:pos x="32" y="9"/>
                  </a:cxn>
                  <a:cxn ang="0">
                    <a:pos x="28" y="18"/>
                  </a:cxn>
                  <a:cxn ang="0">
                    <a:pos x="21" y="47"/>
                  </a:cxn>
                  <a:cxn ang="0">
                    <a:pos x="12" y="90"/>
                  </a:cxn>
                  <a:cxn ang="0">
                    <a:pos x="4" y="149"/>
                  </a:cxn>
                  <a:cxn ang="0">
                    <a:pos x="0" y="220"/>
                  </a:cxn>
                  <a:cxn ang="0">
                    <a:pos x="0" y="303"/>
                  </a:cxn>
                  <a:cxn ang="0">
                    <a:pos x="9" y="394"/>
                  </a:cxn>
                  <a:cxn ang="0">
                    <a:pos x="27" y="492"/>
                  </a:cxn>
                  <a:cxn ang="0">
                    <a:pos x="98" y="489"/>
                  </a:cxn>
                  <a:cxn ang="0">
                    <a:pos x="95" y="474"/>
                  </a:cxn>
                  <a:cxn ang="0">
                    <a:pos x="88" y="434"/>
                  </a:cxn>
                  <a:cxn ang="0">
                    <a:pos x="80" y="375"/>
                  </a:cxn>
                  <a:cxn ang="0">
                    <a:pos x="72" y="303"/>
                  </a:cxn>
                  <a:cxn ang="0">
                    <a:pos x="68" y="224"/>
                  </a:cxn>
                  <a:cxn ang="0">
                    <a:pos x="70" y="144"/>
                  </a:cxn>
                  <a:cxn ang="0">
                    <a:pos x="81" y="68"/>
                  </a:cxn>
                  <a:cxn ang="0">
                    <a:pos x="103" y="5"/>
                  </a:cxn>
                  <a:cxn ang="0">
                    <a:pos x="103" y="4"/>
                  </a:cxn>
                  <a:cxn ang="0">
                    <a:pos x="103" y="3"/>
                  </a:cxn>
                  <a:cxn ang="0">
                    <a:pos x="100" y="1"/>
                  </a:cxn>
                  <a:cxn ang="0">
                    <a:pos x="97" y="0"/>
                  </a:cxn>
                  <a:cxn ang="0">
                    <a:pos x="89" y="0"/>
                  </a:cxn>
                  <a:cxn ang="0">
                    <a:pos x="75" y="0"/>
                  </a:cxn>
                  <a:cxn ang="0">
                    <a:pos x="57" y="3"/>
                  </a:cxn>
                  <a:cxn ang="0">
                    <a:pos x="32" y="9"/>
                  </a:cxn>
                </a:cxnLst>
                <a:rect l="0" t="0" r="r" b="b"/>
                <a:pathLst>
                  <a:path w="103" h="492">
                    <a:moveTo>
                      <a:pt x="32" y="9"/>
                    </a:moveTo>
                    <a:lnTo>
                      <a:pt x="28" y="18"/>
                    </a:lnTo>
                    <a:lnTo>
                      <a:pt x="21" y="47"/>
                    </a:lnTo>
                    <a:lnTo>
                      <a:pt x="12" y="90"/>
                    </a:lnTo>
                    <a:lnTo>
                      <a:pt x="4" y="149"/>
                    </a:lnTo>
                    <a:lnTo>
                      <a:pt x="0" y="220"/>
                    </a:lnTo>
                    <a:lnTo>
                      <a:pt x="0" y="303"/>
                    </a:lnTo>
                    <a:lnTo>
                      <a:pt x="9" y="394"/>
                    </a:lnTo>
                    <a:lnTo>
                      <a:pt x="27" y="492"/>
                    </a:lnTo>
                    <a:lnTo>
                      <a:pt x="98" y="489"/>
                    </a:lnTo>
                    <a:lnTo>
                      <a:pt x="95" y="474"/>
                    </a:lnTo>
                    <a:lnTo>
                      <a:pt x="88" y="434"/>
                    </a:lnTo>
                    <a:lnTo>
                      <a:pt x="80" y="375"/>
                    </a:lnTo>
                    <a:lnTo>
                      <a:pt x="72" y="303"/>
                    </a:lnTo>
                    <a:lnTo>
                      <a:pt x="68" y="224"/>
                    </a:lnTo>
                    <a:lnTo>
                      <a:pt x="70" y="144"/>
                    </a:lnTo>
                    <a:lnTo>
                      <a:pt x="81" y="68"/>
                    </a:lnTo>
                    <a:lnTo>
                      <a:pt x="103" y="5"/>
                    </a:lnTo>
                    <a:lnTo>
                      <a:pt x="103" y="4"/>
                    </a:lnTo>
                    <a:lnTo>
                      <a:pt x="103" y="3"/>
                    </a:lnTo>
                    <a:lnTo>
                      <a:pt x="100" y="1"/>
                    </a:lnTo>
                    <a:lnTo>
                      <a:pt x="97" y="0"/>
                    </a:lnTo>
                    <a:lnTo>
                      <a:pt x="89" y="0"/>
                    </a:lnTo>
                    <a:lnTo>
                      <a:pt x="75" y="0"/>
                    </a:lnTo>
                    <a:lnTo>
                      <a:pt x="57" y="3"/>
                    </a:lnTo>
                    <a:lnTo>
                      <a:pt x="32" y="9"/>
                    </a:lnTo>
                    <a:close/>
                  </a:path>
                </a:pathLst>
              </a:custGeom>
              <a:solidFill>
                <a:schemeClr val="bg2"/>
              </a:solidFill>
              <a:ln w="9525">
                <a:noFill/>
                <a:round/>
                <a:headEnd/>
                <a:tailEnd/>
              </a:ln>
            </p:spPr>
            <p:txBody>
              <a:bodyPr/>
              <a:lstStyle/>
              <a:p>
                <a:endParaRPr lang="it-IT"/>
              </a:p>
            </p:txBody>
          </p:sp>
          <p:sp>
            <p:nvSpPr>
              <p:cNvPr id="540820" name="Freeform 148"/>
              <p:cNvSpPr>
                <a:spLocks/>
              </p:cNvSpPr>
              <p:nvPr/>
            </p:nvSpPr>
            <p:spPr bwMode="auto">
              <a:xfrm>
                <a:off x="4852" y="1579"/>
                <a:ext cx="12" cy="56"/>
              </a:xfrm>
              <a:custGeom>
                <a:avLst/>
                <a:gdLst/>
                <a:ahLst/>
                <a:cxnLst>
                  <a:cxn ang="0">
                    <a:pos x="25" y="8"/>
                  </a:cxn>
                  <a:cxn ang="0">
                    <a:pos x="23" y="16"/>
                  </a:cxn>
                  <a:cxn ang="0">
                    <a:pos x="17" y="38"/>
                  </a:cxn>
                  <a:cxn ang="0">
                    <a:pos x="11" y="72"/>
                  </a:cxn>
                  <a:cxn ang="0">
                    <a:pos x="4" y="118"/>
                  </a:cxn>
                  <a:cxn ang="0">
                    <a:pos x="0" y="174"/>
                  </a:cxn>
                  <a:cxn ang="0">
                    <a:pos x="0" y="240"/>
                  </a:cxn>
                  <a:cxn ang="0">
                    <a:pos x="7" y="312"/>
                  </a:cxn>
                  <a:cxn ang="0">
                    <a:pos x="22" y="390"/>
                  </a:cxn>
                  <a:cxn ang="0">
                    <a:pos x="78" y="387"/>
                  </a:cxn>
                  <a:cxn ang="0">
                    <a:pos x="76" y="375"/>
                  </a:cxn>
                  <a:cxn ang="0">
                    <a:pos x="70" y="343"/>
                  </a:cxn>
                  <a:cxn ang="0">
                    <a:pos x="63" y="297"/>
                  </a:cxn>
                  <a:cxn ang="0">
                    <a:pos x="57" y="240"/>
                  </a:cxn>
                  <a:cxn ang="0">
                    <a:pos x="54" y="178"/>
                  </a:cxn>
                  <a:cxn ang="0">
                    <a:pos x="56" y="113"/>
                  </a:cxn>
                  <a:cxn ang="0">
                    <a:pos x="64" y="55"/>
                  </a:cxn>
                  <a:cxn ang="0">
                    <a:pos x="82" y="4"/>
                  </a:cxn>
                  <a:cxn ang="0">
                    <a:pos x="82" y="4"/>
                  </a:cxn>
                  <a:cxn ang="0">
                    <a:pos x="82" y="2"/>
                  </a:cxn>
                  <a:cxn ang="0">
                    <a:pos x="80" y="1"/>
                  </a:cxn>
                  <a:cxn ang="0">
                    <a:pos x="77" y="0"/>
                  </a:cxn>
                  <a:cxn ang="0">
                    <a:pos x="70" y="0"/>
                  </a:cxn>
                  <a:cxn ang="0">
                    <a:pos x="60" y="1"/>
                  </a:cxn>
                  <a:cxn ang="0">
                    <a:pos x="46" y="3"/>
                  </a:cxn>
                  <a:cxn ang="0">
                    <a:pos x="25" y="8"/>
                  </a:cxn>
                </a:cxnLst>
                <a:rect l="0" t="0" r="r" b="b"/>
                <a:pathLst>
                  <a:path w="82" h="390">
                    <a:moveTo>
                      <a:pt x="25" y="8"/>
                    </a:moveTo>
                    <a:lnTo>
                      <a:pt x="23" y="16"/>
                    </a:lnTo>
                    <a:lnTo>
                      <a:pt x="17" y="38"/>
                    </a:lnTo>
                    <a:lnTo>
                      <a:pt x="11" y="72"/>
                    </a:lnTo>
                    <a:lnTo>
                      <a:pt x="4" y="118"/>
                    </a:lnTo>
                    <a:lnTo>
                      <a:pt x="0" y="174"/>
                    </a:lnTo>
                    <a:lnTo>
                      <a:pt x="0" y="240"/>
                    </a:lnTo>
                    <a:lnTo>
                      <a:pt x="7" y="312"/>
                    </a:lnTo>
                    <a:lnTo>
                      <a:pt x="22" y="390"/>
                    </a:lnTo>
                    <a:lnTo>
                      <a:pt x="78" y="387"/>
                    </a:lnTo>
                    <a:lnTo>
                      <a:pt x="76" y="375"/>
                    </a:lnTo>
                    <a:lnTo>
                      <a:pt x="70" y="343"/>
                    </a:lnTo>
                    <a:lnTo>
                      <a:pt x="63" y="297"/>
                    </a:lnTo>
                    <a:lnTo>
                      <a:pt x="57" y="240"/>
                    </a:lnTo>
                    <a:lnTo>
                      <a:pt x="54" y="178"/>
                    </a:lnTo>
                    <a:lnTo>
                      <a:pt x="56" y="113"/>
                    </a:lnTo>
                    <a:lnTo>
                      <a:pt x="64" y="55"/>
                    </a:lnTo>
                    <a:lnTo>
                      <a:pt x="82" y="4"/>
                    </a:lnTo>
                    <a:lnTo>
                      <a:pt x="82" y="4"/>
                    </a:lnTo>
                    <a:lnTo>
                      <a:pt x="82" y="2"/>
                    </a:lnTo>
                    <a:lnTo>
                      <a:pt x="80" y="1"/>
                    </a:lnTo>
                    <a:lnTo>
                      <a:pt x="77" y="0"/>
                    </a:lnTo>
                    <a:lnTo>
                      <a:pt x="70" y="0"/>
                    </a:lnTo>
                    <a:lnTo>
                      <a:pt x="60" y="1"/>
                    </a:lnTo>
                    <a:lnTo>
                      <a:pt x="46" y="3"/>
                    </a:lnTo>
                    <a:lnTo>
                      <a:pt x="25" y="8"/>
                    </a:lnTo>
                    <a:close/>
                  </a:path>
                </a:pathLst>
              </a:custGeom>
              <a:solidFill>
                <a:schemeClr val="bg2"/>
              </a:solidFill>
              <a:ln w="9525">
                <a:noFill/>
                <a:round/>
                <a:headEnd/>
                <a:tailEnd/>
              </a:ln>
            </p:spPr>
            <p:txBody>
              <a:bodyPr/>
              <a:lstStyle/>
              <a:p>
                <a:endParaRPr lang="it-IT"/>
              </a:p>
            </p:txBody>
          </p:sp>
          <p:sp>
            <p:nvSpPr>
              <p:cNvPr id="540821" name="Freeform 149"/>
              <p:cNvSpPr>
                <a:spLocks/>
              </p:cNvSpPr>
              <p:nvPr/>
            </p:nvSpPr>
            <p:spPr bwMode="auto">
              <a:xfrm>
                <a:off x="4853" y="1586"/>
                <a:ext cx="8" cy="41"/>
              </a:xfrm>
              <a:custGeom>
                <a:avLst/>
                <a:gdLst/>
                <a:ahLst/>
                <a:cxnLst>
                  <a:cxn ang="0">
                    <a:pos x="18" y="6"/>
                  </a:cxn>
                  <a:cxn ang="0">
                    <a:pos x="17" y="11"/>
                  </a:cxn>
                  <a:cxn ang="0">
                    <a:pos x="13" y="27"/>
                  </a:cxn>
                  <a:cxn ang="0">
                    <a:pos x="7" y="53"/>
                  </a:cxn>
                  <a:cxn ang="0">
                    <a:pos x="2" y="87"/>
                  </a:cxn>
                  <a:cxn ang="0">
                    <a:pos x="0" y="130"/>
                  </a:cxn>
                  <a:cxn ang="0">
                    <a:pos x="0" y="177"/>
                  </a:cxn>
                  <a:cxn ang="0">
                    <a:pos x="5" y="231"/>
                  </a:cxn>
                  <a:cxn ang="0">
                    <a:pos x="16" y="288"/>
                  </a:cxn>
                  <a:cxn ang="0">
                    <a:pos x="57" y="286"/>
                  </a:cxn>
                  <a:cxn ang="0">
                    <a:pos x="56" y="278"/>
                  </a:cxn>
                  <a:cxn ang="0">
                    <a:pos x="51" y="254"/>
                  </a:cxn>
                  <a:cxn ang="0">
                    <a:pos x="47" y="219"/>
                  </a:cxn>
                  <a:cxn ang="0">
                    <a:pos x="42" y="177"/>
                  </a:cxn>
                  <a:cxn ang="0">
                    <a:pos x="40" y="131"/>
                  </a:cxn>
                  <a:cxn ang="0">
                    <a:pos x="41" y="84"/>
                  </a:cxn>
                  <a:cxn ang="0">
                    <a:pos x="47" y="40"/>
                  </a:cxn>
                  <a:cxn ang="0">
                    <a:pos x="59" y="3"/>
                  </a:cxn>
                  <a:cxn ang="0">
                    <a:pos x="59" y="3"/>
                  </a:cxn>
                  <a:cxn ang="0">
                    <a:pos x="59" y="2"/>
                  </a:cxn>
                  <a:cxn ang="0">
                    <a:pos x="58" y="1"/>
                  </a:cxn>
                  <a:cxn ang="0">
                    <a:pos x="56" y="0"/>
                  </a:cxn>
                  <a:cxn ang="0">
                    <a:pos x="51" y="0"/>
                  </a:cxn>
                  <a:cxn ang="0">
                    <a:pos x="45" y="0"/>
                  </a:cxn>
                  <a:cxn ang="0">
                    <a:pos x="33" y="2"/>
                  </a:cxn>
                  <a:cxn ang="0">
                    <a:pos x="18" y="6"/>
                  </a:cxn>
                </a:cxnLst>
                <a:rect l="0" t="0" r="r" b="b"/>
                <a:pathLst>
                  <a:path w="59" h="288">
                    <a:moveTo>
                      <a:pt x="18" y="6"/>
                    </a:moveTo>
                    <a:lnTo>
                      <a:pt x="17" y="11"/>
                    </a:lnTo>
                    <a:lnTo>
                      <a:pt x="13" y="27"/>
                    </a:lnTo>
                    <a:lnTo>
                      <a:pt x="7" y="53"/>
                    </a:lnTo>
                    <a:lnTo>
                      <a:pt x="2" y="87"/>
                    </a:lnTo>
                    <a:lnTo>
                      <a:pt x="0" y="130"/>
                    </a:lnTo>
                    <a:lnTo>
                      <a:pt x="0" y="177"/>
                    </a:lnTo>
                    <a:lnTo>
                      <a:pt x="5" y="231"/>
                    </a:lnTo>
                    <a:lnTo>
                      <a:pt x="16" y="288"/>
                    </a:lnTo>
                    <a:lnTo>
                      <a:pt x="57" y="286"/>
                    </a:lnTo>
                    <a:lnTo>
                      <a:pt x="56" y="278"/>
                    </a:lnTo>
                    <a:lnTo>
                      <a:pt x="51" y="254"/>
                    </a:lnTo>
                    <a:lnTo>
                      <a:pt x="47" y="219"/>
                    </a:lnTo>
                    <a:lnTo>
                      <a:pt x="42" y="177"/>
                    </a:lnTo>
                    <a:lnTo>
                      <a:pt x="40" y="131"/>
                    </a:lnTo>
                    <a:lnTo>
                      <a:pt x="41" y="84"/>
                    </a:lnTo>
                    <a:lnTo>
                      <a:pt x="47" y="40"/>
                    </a:lnTo>
                    <a:lnTo>
                      <a:pt x="59" y="3"/>
                    </a:lnTo>
                    <a:lnTo>
                      <a:pt x="59" y="3"/>
                    </a:lnTo>
                    <a:lnTo>
                      <a:pt x="59" y="2"/>
                    </a:lnTo>
                    <a:lnTo>
                      <a:pt x="58" y="1"/>
                    </a:lnTo>
                    <a:lnTo>
                      <a:pt x="56" y="0"/>
                    </a:lnTo>
                    <a:lnTo>
                      <a:pt x="51" y="0"/>
                    </a:lnTo>
                    <a:lnTo>
                      <a:pt x="45" y="0"/>
                    </a:lnTo>
                    <a:lnTo>
                      <a:pt x="33" y="2"/>
                    </a:lnTo>
                    <a:lnTo>
                      <a:pt x="18" y="6"/>
                    </a:lnTo>
                    <a:close/>
                  </a:path>
                </a:pathLst>
              </a:custGeom>
              <a:solidFill>
                <a:schemeClr val="bg2"/>
              </a:solidFill>
              <a:ln w="9525">
                <a:noFill/>
                <a:round/>
                <a:headEnd/>
                <a:tailEnd/>
              </a:ln>
            </p:spPr>
            <p:txBody>
              <a:bodyPr/>
              <a:lstStyle/>
              <a:p>
                <a:endParaRPr lang="it-IT"/>
              </a:p>
            </p:txBody>
          </p:sp>
          <p:sp>
            <p:nvSpPr>
              <p:cNvPr id="540822" name="Freeform 150"/>
              <p:cNvSpPr>
                <a:spLocks/>
              </p:cNvSpPr>
              <p:nvPr/>
            </p:nvSpPr>
            <p:spPr bwMode="auto">
              <a:xfrm>
                <a:off x="4972" y="1546"/>
                <a:ext cx="28" cy="111"/>
              </a:xfrm>
              <a:custGeom>
                <a:avLst/>
                <a:gdLst/>
                <a:ahLst/>
                <a:cxnLst>
                  <a:cxn ang="0">
                    <a:pos x="198" y="6"/>
                  </a:cxn>
                  <a:cxn ang="0">
                    <a:pos x="194" y="12"/>
                  </a:cxn>
                  <a:cxn ang="0">
                    <a:pos x="180" y="31"/>
                  </a:cxn>
                  <a:cxn ang="0">
                    <a:pos x="163" y="72"/>
                  </a:cxn>
                  <a:cxn ang="0">
                    <a:pos x="146" y="138"/>
                  </a:cxn>
                  <a:cxn ang="0">
                    <a:pos x="132" y="236"/>
                  </a:cxn>
                  <a:cxn ang="0">
                    <a:pos x="125" y="373"/>
                  </a:cxn>
                  <a:cxn ang="0">
                    <a:pos x="130" y="551"/>
                  </a:cxn>
                  <a:cxn ang="0">
                    <a:pos x="148" y="779"/>
                  </a:cxn>
                  <a:cxn ang="0">
                    <a:pos x="37" y="779"/>
                  </a:cxn>
                  <a:cxn ang="0">
                    <a:pos x="34" y="756"/>
                  </a:cxn>
                  <a:cxn ang="0">
                    <a:pos x="23" y="693"/>
                  </a:cxn>
                  <a:cxn ang="0">
                    <a:pos x="13" y="599"/>
                  </a:cxn>
                  <a:cxn ang="0">
                    <a:pos x="4" y="483"/>
                  </a:cxn>
                  <a:cxn ang="0">
                    <a:pos x="0" y="357"/>
                  </a:cxn>
                  <a:cxn ang="0">
                    <a:pos x="7" y="227"/>
                  </a:cxn>
                  <a:cxn ang="0">
                    <a:pos x="27" y="105"/>
                  </a:cxn>
                  <a:cxn ang="0">
                    <a:pos x="65" y="0"/>
                  </a:cxn>
                  <a:cxn ang="0">
                    <a:pos x="198" y="6"/>
                  </a:cxn>
                </a:cxnLst>
                <a:rect l="0" t="0" r="r" b="b"/>
                <a:pathLst>
                  <a:path w="198" h="779">
                    <a:moveTo>
                      <a:pt x="198" y="6"/>
                    </a:moveTo>
                    <a:lnTo>
                      <a:pt x="194" y="12"/>
                    </a:lnTo>
                    <a:lnTo>
                      <a:pt x="180" y="31"/>
                    </a:lnTo>
                    <a:lnTo>
                      <a:pt x="163" y="72"/>
                    </a:lnTo>
                    <a:lnTo>
                      <a:pt x="146" y="138"/>
                    </a:lnTo>
                    <a:lnTo>
                      <a:pt x="132" y="236"/>
                    </a:lnTo>
                    <a:lnTo>
                      <a:pt x="125" y="373"/>
                    </a:lnTo>
                    <a:lnTo>
                      <a:pt x="130" y="551"/>
                    </a:lnTo>
                    <a:lnTo>
                      <a:pt x="148" y="779"/>
                    </a:lnTo>
                    <a:lnTo>
                      <a:pt x="37" y="779"/>
                    </a:lnTo>
                    <a:lnTo>
                      <a:pt x="34" y="756"/>
                    </a:lnTo>
                    <a:lnTo>
                      <a:pt x="23" y="693"/>
                    </a:lnTo>
                    <a:lnTo>
                      <a:pt x="13" y="599"/>
                    </a:lnTo>
                    <a:lnTo>
                      <a:pt x="4" y="483"/>
                    </a:lnTo>
                    <a:lnTo>
                      <a:pt x="0" y="357"/>
                    </a:lnTo>
                    <a:lnTo>
                      <a:pt x="7" y="227"/>
                    </a:lnTo>
                    <a:lnTo>
                      <a:pt x="27" y="105"/>
                    </a:lnTo>
                    <a:lnTo>
                      <a:pt x="65" y="0"/>
                    </a:lnTo>
                    <a:lnTo>
                      <a:pt x="198" y="6"/>
                    </a:lnTo>
                    <a:close/>
                  </a:path>
                </a:pathLst>
              </a:custGeom>
              <a:solidFill>
                <a:schemeClr val="bg2"/>
              </a:solidFill>
              <a:ln w="9525">
                <a:noFill/>
                <a:round/>
                <a:headEnd/>
                <a:tailEnd/>
              </a:ln>
            </p:spPr>
            <p:txBody>
              <a:bodyPr/>
              <a:lstStyle/>
              <a:p>
                <a:endParaRPr lang="it-IT"/>
              </a:p>
            </p:txBody>
          </p:sp>
          <p:sp>
            <p:nvSpPr>
              <p:cNvPr id="540823" name="Freeform 151"/>
              <p:cNvSpPr>
                <a:spLocks/>
              </p:cNvSpPr>
              <p:nvPr/>
            </p:nvSpPr>
            <p:spPr bwMode="auto">
              <a:xfrm>
                <a:off x="4973" y="1553"/>
                <a:ext cx="24" cy="96"/>
              </a:xfrm>
              <a:custGeom>
                <a:avLst/>
                <a:gdLst/>
                <a:ahLst/>
                <a:cxnLst>
                  <a:cxn ang="0">
                    <a:pos x="169" y="5"/>
                  </a:cxn>
                  <a:cxn ang="0">
                    <a:pos x="164" y="10"/>
                  </a:cxn>
                  <a:cxn ang="0">
                    <a:pos x="154" y="27"/>
                  </a:cxn>
                  <a:cxn ang="0">
                    <a:pos x="139" y="61"/>
                  </a:cxn>
                  <a:cxn ang="0">
                    <a:pos x="124" y="118"/>
                  </a:cxn>
                  <a:cxn ang="0">
                    <a:pos x="113" y="201"/>
                  </a:cxn>
                  <a:cxn ang="0">
                    <a:pos x="107" y="318"/>
                  </a:cxn>
                  <a:cxn ang="0">
                    <a:pos x="110" y="470"/>
                  </a:cxn>
                  <a:cxn ang="0">
                    <a:pos x="126" y="666"/>
                  </a:cxn>
                  <a:cxn ang="0">
                    <a:pos x="31" y="666"/>
                  </a:cxn>
                  <a:cxn ang="0">
                    <a:pos x="28" y="646"/>
                  </a:cxn>
                  <a:cxn ang="0">
                    <a:pos x="20" y="592"/>
                  </a:cxn>
                  <a:cxn ang="0">
                    <a:pos x="11" y="512"/>
                  </a:cxn>
                  <a:cxn ang="0">
                    <a:pos x="3" y="413"/>
                  </a:cxn>
                  <a:cxn ang="0">
                    <a:pos x="0" y="305"/>
                  </a:cxn>
                  <a:cxn ang="0">
                    <a:pos x="6" y="195"/>
                  </a:cxn>
                  <a:cxn ang="0">
                    <a:pos x="23" y="90"/>
                  </a:cxn>
                  <a:cxn ang="0">
                    <a:pos x="55" y="0"/>
                  </a:cxn>
                  <a:cxn ang="0">
                    <a:pos x="169" y="5"/>
                  </a:cxn>
                </a:cxnLst>
                <a:rect l="0" t="0" r="r" b="b"/>
                <a:pathLst>
                  <a:path w="169" h="666">
                    <a:moveTo>
                      <a:pt x="169" y="5"/>
                    </a:moveTo>
                    <a:lnTo>
                      <a:pt x="164" y="10"/>
                    </a:lnTo>
                    <a:lnTo>
                      <a:pt x="154" y="27"/>
                    </a:lnTo>
                    <a:lnTo>
                      <a:pt x="139" y="61"/>
                    </a:lnTo>
                    <a:lnTo>
                      <a:pt x="124" y="118"/>
                    </a:lnTo>
                    <a:lnTo>
                      <a:pt x="113" y="201"/>
                    </a:lnTo>
                    <a:lnTo>
                      <a:pt x="107" y="318"/>
                    </a:lnTo>
                    <a:lnTo>
                      <a:pt x="110" y="470"/>
                    </a:lnTo>
                    <a:lnTo>
                      <a:pt x="126" y="666"/>
                    </a:lnTo>
                    <a:lnTo>
                      <a:pt x="31" y="666"/>
                    </a:lnTo>
                    <a:lnTo>
                      <a:pt x="28" y="646"/>
                    </a:lnTo>
                    <a:lnTo>
                      <a:pt x="20" y="592"/>
                    </a:lnTo>
                    <a:lnTo>
                      <a:pt x="11" y="512"/>
                    </a:lnTo>
                    <a:lnTo>
                      <a:pt x="3" y="413"/>
                    </a:lnTo>
                    <a:lnTo>
                      <a:pt x="0" y="305"/>
                    </a:lnTo>
                    <a:lnTo>
                      <a:pt x="6" y="195"/>
                    </a:lnTo>
                    <a:lnTo>
                      <a:pt x="23" y="90"/>
                    </a:lnTo>
                    <a:lnTo>
                      <a:pt x="55" y="0"/>
                    </a:lnTo>
                    <a:lnTo>
                      <a:pt x="169" y="5"/>
                    </a:lnTo>
                    <a:close/>
                  </a:path>
                </a:pathLst>
              </a:custGeom>
              <a:solidFill>
                <a:schemeClr val="bg2"/>
              </a:solidFill>
              <a:ln w="9525">
                <a:noFill/>
                <a:round/>
                <a:headEnd/>
                <a:tailEnd/>
              </a:ln>
            </p:spPr>
            <p:txBody>
              <a:bodyPr/>
              <a:lstStyle/>
              <a:p>
                <a:endParaRPr lang="it-IT"/>
              </a:p>
            </p:txBody>
          </p:sp>
          <p:sp>
            <p:nvSpPr>
              <p:cNvPr id="540824" name="Freeform 152"/>
              <p:cNvSpPr>
                <a:spLocks/>
              </p:cNvSpPr>
              <p:nvPr/>
            </p:nvSpPr>
            <p:spPr bwMode="auto">
              <a:xfrm>
                <a:off x="4974" y="1561"/>
                <a:ext cx="20" cy="79"/>
              </a:xfrm>
              <a:custGeom>
                <a:avLst/>
                <a:gdLst/>
                <a:ahLst/>
                <a:cxnLst>
                  <a:cxn ang="0">
                    <a:pos x="140" y="5"/>
                  </a:cxn>
                  <a:cxn ang="0">
                    <a:pos x="136" y="8"/>
                  </a:cxn>
                  <a:cxn ang="0">
                    <a:pos x="127" y="23"/>
                  </a:cxn>
                  <a:cxn ang="0">
                    <a:pos x="116" y="51"/>
                  </a:cxn>
                  <a:cxn ang="0">
                    <a:pos x="103" y="98"/>
                  </a:cxn>
                  <a:cxn ang="0">
                    <a:pos x="94" y="167"/>
                  </a:cxn>
                  <a:cxn ang="0">
                    <a:pos x="90" y="264"/>
                  </a:cxn>
                  <a:cxn ang="0">
                    <a:pos x="92" y="390"/>
                  </a:cxn>
                  <a:cxn ang="0">
                    <a:pos x="106" y="551"/>
                  </a:cxn>
                  <a:cxn ang="0">
                    <a:pos x="27" y="551"/>
                  </a:cxn>
                  <a:cxn ang="0">
                    <a:pos x="24" y="535"/>
                  </a:cxn>
                  <a:cxn ang="0">
                    <a:pos x="17" y="490"/>
                  </a:cxn>
                  <a:cxn ang="0">
                    <a:pos x="9" y="423"/>
                  </a:cxn>
                  <a:cxn ang="0">
                    <a:pos x="3" y="342"/>
                  </a:cxn>
                  <a:cxn ang="0">
                    <a:pos x="0" y="252"/>
                  </a:cxn>
                  <a:cxn ang="0">
                    <a:pos x="5" y="161"/>
                  </a:cxn>
                  <a:cxn ang="0">
                    <a:pos x="20" y="75"/>
                  </a:cxn>
                  <a:cxn ang="0">
                    <a:pos x="46" y="0"/>
                  </a:cxn>
                  <a:cxn ang="0">
                    <a:pos x="140" y="5"/>
                  </a:cxn>
                </a:cxnLst>
                <a:rect l="0" t="0" r="r" b="b"/>
                <a:pathLst>
                  <a:path w="140" h="551">
                    <a:moveTo>
                      <a:pt x="140" y="5"/>
                    </a:moveTo>
                    <a:lnTo>
                      <a:pt x="136" y="8"/>
                    </a:lnTo>
                    <a:lnTo>
                      <a:pt x="127" y="23"/>
                    </a:lnTo>
                    <a:lnTo>
                      <a:pt x="116" y="51"/>
                    </a:lnTo>
                    <a:lnTo>
                      <a:pt x="103" y="98"/>
                    </a:lnTo>
                    <a:lnTo>
                      <a:pt x="94" y="167"/>
                    </a:lnTo>
                    <a:lnTo>
                      <a:pt x="90" y="264"/>
                    </a:lnTo>
                    <a:lnTo>
                      <a:pt x="92" y="390"/>
                    </a:lnTo>
                    <a:lnTo>
                      <a:pt x="106" y="551"/>
                    </a:lnTo>
                    <a:lnTo>
                      <a:pt x="27" y="551"/>
                    </a:lnTo>
                    <a:lnTo>
                      <a:pt x="24" y="535"/>
                    </a:lnTo>
                    <a:lnTo>
                      <a:pt x="17" y="490"/>
                    </a:lnTo>
                    <a:lnTo>
                      <a:pt x="9" y="423"/>
                    </a:lnTo>
                    <a:lnTo>
                      <a:pt x="3" y="342"/>
                    </a:lnTo>
                    <a:lnTo>
                      <a:pt x="0" y="252"/>
                    </a:lnTo>
                    <a:lnTo>
                      <a:pt x="5" y="161"/>
                    </a:lnTo>
                    <a:lnTo>
                      <a:pt x="20" y="75"/>
                    </a:lnTo>
                    <a:lnTo>
                      <a:pt x="46" y="0"/>
                    </a:lnTo>
                    <a:lnTo>
                      <a:pt x="140" y="5"/>
                    </a:lnTo>
                    <a:close/>
                  </a:path>
                </a:pathLst>
              </a:custGeom>
              <a:solidFill>
                <a:schemeClr val="bg2"/>
              </a:solidFill>
              <a:ln w="9525">
                <a:noFill/>
                <a:round/>
                <a:headEnd/>
                <a:tailEnd/>
              </a:ln>
            </p:spPr>
            <p:txBody>
              <a:bodyPr/>
              <a:lstStyle/>
              <a:p>
                <a:endParaRPr lang="it-IT"/>
              </a:p>
            </p:txBody>
          </p:sp>
          <p:sp>
            <p:nvSpPr>
              <p:cNvPr id="540825" name="Freeform 153"/>
              <p:cNvSpPr>
                <a:spLocks/>
              </p:cNvSpPr>
              <p:nvPr/>
            </p:nvSpPr>
            <p:spPr bwMode="auto">
              <a:xfrm>
                <a:off x="4975" y="1569"/>
                <a:ext cx="16" cy="62"/>
              </a:xfrm>
              <a:custGeom>
                <a:avLst/>
                <a:gdLst/>
                <a:ahLst/>
                <a:cxnLst>
                  <a:cxn ang="0">
                    <a:pos x="111" y="4"/>
                  </a:cxn>
                  <a:cxn ang="0">
                    <a:pos x="108" y="7"/>
                  </a:cxn>
                  <a:cxn ang="0">
                    <a:pos x="101" y="18"/>
                  </a:cxn>
                  <a:cxn ang="0">
                    <a:pos x="92" y="41"/>
                  </a:cxn>
                  <a:cxn ang="0">
                    <a:pos x="82" y="77"/>
                  </a:cxn>
                  <a:cxn ang="0">
                    <a:pos x="75" y="133"/>
                  </a:cxn>
                  <a:cxn ang="0">
                    <a:pos x="70" y="208"/>
                  </a:cxn>
                  <a:cxn ang="0">
                    <a:pos x="72" y="309"/>
                  </a:cxn>
                  <a:cxn ang="0">
                    <a:pos x="83" y="437"/>
                  </a:cxn>
                  <a:cxn ang="0">
                    <a:pos x="21" y="437"/>
                  </a:cxn>
                  <a:cxn ang="0">
                    <a:pos x="19" y="424"/>
                  </a:cxn>
                  <a:cxn ang="0">
                    <a:pos x="13" y="389"/>
                  </a:cxn>
                  <a:cxn ang="0">
                    <a:pos x="7" y="336"/>
                  </a:cxn>
                  <a:cxn ang="0">
                    <a:pos x="3" y="272"/>
                  </a:cxn>
                  <a:cxn ang="0">
                    <a:pos x="0" y="200"/>
                  </a:cxn>
                  <a:cxn ang="0">
                    <a:pos x="5" y="128"/>
                  </a:cxn>
                  <a:cxn ang="0">
                    <a:pos x="16" y="59"/>
                  </a:cxn>
                  <a:cxn ang="0">
                    <a:pos x="37" y="0"/>
                  </a:cxn>
                  <a:cxn ang="0">
                    <a:pos x="111" y="4"/>
                  </a:cxn>
                </a:cxnLst>
                <a:rect l="0" t="0" r="r" b="b"/>
                <a:pathLst>
                  <a:path w="111" h="437">
                    <a:moveTo>
                      <a:pt x="111" y="4"/>
                    </a:moveTo>
                    <a:lnTo>
                      <a:pt x="108" y="7"/>
                    </a:lnTo>
                    <a:lnTo>
                      <a:pt x="101" y="18"/>
                    </a:lnTo>
                    <a:lnTo>
                      <a:pt x="92" y="41"/>
                    </a:lnTo>
                    <a:lnTo>
                      <a:pt x="82" y="77"/>
                    </a:lnTo>
                    <a:lnTo>
                      <a:pt x="75" y="133"/>
                    </a:lnTo>
                    <a:lnTo>
                      <a:pt x="70" y="208"/>
                    </a:lnTo>
                    <a:lnTo>
                      <a:pt x="72" y="309"/>
                    </a:lnTo>
                    <a:lnTo>
                      <a:pt x="83" y="437"/>
                    </a:lnTo>
                    <a:lnTo>
                      <a:pt x="21" y="437"/>
                    </a:lnTo>
                    <a:lnTo>
                      <a:pt x="19" y="424"/>
                    </a:lnTo>
                    <a:lnTo>
                      <a:pt x="13" y="389"/>
                    </a:lnTo>
                    <a:lnTo>
                      <a:pt x="7" y="336"/>
                    </a:lnTo>
                    <a:lnTo>
                      <a:pt x="3" y="272"/>
                    </a:lnTo>
                    <a:lnTo>
                      <a:pt x="0" y="200"/>
                    </a:lnTo>
                    <a:lnTo>
                      <a:pt x="5" y="128"/>
                    </a:lnTo>
                    <a:lnTo>
                      <a:pt x="16" y="59"/>
                    </a:lnTo>
                    <a:lnTo>
                      <a:pt x="37" y="0"/>
                    </a:lnTo>
                    <a:lnTo>
                      <a:pt x="111" y="4"/>
                    </a:lnTo>
                    <a:close/>
                  </a:path>
                </a:pathLst>
              </a:custGeom>
              <a:solidFill>
                <a:schemeClr val="bg2"/>
              </a:solidFill>
              <a:ln w="9525">
                <a:noFill/>
                <a:round/>
                <a:headEnd/>
                <a:tailEnd/>
              </a:ln>
            </p:spPr>
            <p:txBody>
              <a:bodyPr/>
              <a:lstStyle/>
              <a:p>
                <a:endParaRPr lang="it-IT"/>
              </a:p>
            </p:txBody>
          </p:sp>
          <p:sp>
            <p:nvSpPr>
              <p:cNvPr id="540826" name="Freeform 154"/>
              <p:cNvSpPr>
                <a:spLocks/>
              </p:cNvSpPr>
              <p:nvPr/>
            </p:nvSpPr>
            <p:spPr bwMode="auto">
              <a:xfrm>
                <a:off x="4976" y="1577"/>
                <a:ext cx="12" cy="46"/>
              </a:xfrm>
              <a:custGeom>
                <a:avLst/>
                <a:gdLst/>
                <a:ahLst/>
                <a:cxnLst>
                  <a:cxn ang="0">
                    <a:pos x="82" y="3"/>
                  </a:cxn>
                  <a:cxn ang="0">
                    <a:pos x="79" y="5"/>
                  </a:cxn>
                  <a:cxn ang="0">
                    <a:pos x="75" y="13"/>
                  </a:cxn>
                  <a:cxn ang="0">
                    <a:pos x="67" y="30"/>
                  </a:cxn>
                  <a:cxn ang="0">
                    <a:pos x="60" y="57"/>
                  </a:cxn>
                  <a:cxn ang="0">
                    <a:pos x="54" y="98"/>
                  </a:cxn>
                  <a:cxn ang="0">
                    <a:pos x="52" y="154"/>
                  </a:cxn>
                  <a:cxn ang="0">
                    <a:pos x="53" y="228"/>
                  </a:cxn>
                  <a:cxn ang="0">
                    <a:pos x="61" y="322"/>
                  </a:cxn>
                  <a:cxn ang="0">
                    <a:pos x="15" y="322"/>
                  </a:cxn>
                  <a:cxn ang="0">
                    <a:pos x="14" y="313"/>
                  </a:cxn>
                  <a:cxn ang="0">
                    <a:pos x="9" y="287"/>
                  </a:cxn>
                  <a:cxn ang="0">
                    <a:pos x="5" y="247"/>
                  </a:cxn>
                  <a:cxn ang="0">
                    <a:pos x="1" y="200"/>
                  </a:cxn>
                  <a:cxn ang="0">
                    <a:pos x="0" y="147"/>
                  </a:cxn>
                  <a:cxn ang="0">
                    <a:pos x="3" y="95"/>
                  </a:cxn>
                  <a:cxn ang="0">
                    <a:pos x="11" y="44"/>
                  </a:cxn>
                  <a:cxn ang="0">
                    <a:pos x="27" y="0"/>
                  </a:cxn>
                  <a:cxn ang="0">
                    <a:pos x="82" y="3"/>
                  </a:cxn>
                </a:cxnLst>
                <a:rect l="0" t="0" r="r" b="b"/>
                <a:pathLst>
                  <a:path w="82" h="322">
                    <a:moveTo>
                      <a:pt x="82" y="3"/>
                    </a:moveTo>
                    <a:lnTo>
                      <a:pt x="79" y="5"/>
                    </a:lnTo>
                    <a:lnTo>
                      <a:pt x="75" y="13"/>
                    </a:lnTo>
                    <a:lnTo>
                      <a:pt x="67" y="30"/>
                    </a:lnTo>
                    <a:lnTo>
                      <a:pt x="60" y="57"/>
                    </a:lnTo>
                    <a:lnTo>
                      <a:pt x="54" y="98"/>
                    </a:lnTo>
                    <a:lnTo>
                      <a:pt x="52" y="154"/>
                    </a:lnTo>
                    <a:lnTo>
                      <a:pt x="53" y="228"/>
                    </a:lnTo>
                    <a:lnTo>
                      <a:pt x="61" y="322"/>
                    </a:lnTo>
                    <a:lnTo>
                      <a:pt x="15" y="322"/>
                    </a:lnTo>
                    <a:lnTo>
                      <a:pt x="14" y="313"/>
                    </a:lnTo>
                    <a:lnTo>
                      <a:pt x="9" y="287"/>
                    </a:lnTo>
                    <a:lnTo>
                      <a:pt x="5" y="247"/>
                    </a:lnTo>
                    <a:lnTo>
                      <a:pt x="1" y="200"/>
                    </a:lnTo>
                    <a:lnTo>
                      <a:pt x="0" y="147"/>
                    </a:lnTo>
                    <a:lnTo>
                      <a:pt x="3" y="95"/>
                    </a:lnTo>
                    <a:lnTo>
                      <a:pt x="11" y="44"/>
                    </a:lnTo>
                    <a:lnTo>
                      <a:pt x="27" y="0"/>
                    </a:lnTo>
                    <a:lnTo>
                      <a:pt x="82" y="3"/>
                    </a:lnTo>
                    <a:close/>
                  </a:path>
                </a:pathLst>
              </a:custGeom>
              <a:solidFill>
                <a:schemeClr val="bg2"/>
              </a:solidFill>
              <a:ln w="9525">
                <a:noFill/>
                <a:round/>
                <a:headEnd/>
                <a:tailEnd/>
              </a:ln>
            </p:spPr>
            <p:txBody>
              <a:bodyPr/>
              <a:lstStyle/>
              <a:p>
                <a:endParaRPr lang="it-IT"/>
              </a:p>
            </p:txBody>
          </p:sp>
          <p:sp>
            <p:nvSpPr>
              <p:cNvPr id="540827" name="Rectangle 155"/>
              <p:cNvSpPr>
                <a:spLocks noChangeArrowheads="1"/>
              </p:cNvSpPr>
              <p:nvPr/>
            </p:nvSpPr>
            <p:spPr bwMode="auto">
              <a:xfrm>
                <a:off x="4824" y="1565"/>
                <a:ext cx="4" cy="146"/>
              </a:xfrm>
              <a:prstGeom prst="rect">
                <a:avLst/>
              </a:prstGeom>
              <a:solidFill>
                <a:srgbClr val="DDDDDD"/>
              </a:solidFill>
              <a:ln w="9525">
                <a:noFill/>
                <a:miter lim="800000"/>
                <a:headEnd/>
                <a:tailEnd/>
              </a:ln>
            </p:spPr>
            <p:txBody>
              <a:bodyPr/>
              <a:lstStyle/>
              <a:p>
                <a:endParaRPr lang="it-IT"/>
              </a:p>
            </p:txBody>
          </p:sp>
          <p:sp>
            <p:nvSpPr>
              <p:cNvPr id="540828" name="Freeform 156"/>
              <p:cNvSpPr>
                <a:spLocks/>
              </p:cNvSpPr>
              <p:nvPr/>
            </p:nvSpPr>
            <p:spPr bwMode="auto">
              <a:xfrm>
                <a:off x="4876" y="1563"/>
                <a:ext cx="57" cy="67"/>
              </a:xfrm>
              <a:custGeom>
                <a:avLst/>
                <a:gdLst/>
                <a:ahLst/>
                <a:cxnLst>
                  <a:cxn ang="0">
                    <a:pos x="37" y="44"/>
                  </a:cxn>
                  <a:cxn ang="0">
                    <a:pos x="33" y="53"/>
                  </a:cxn>
                  <a:cxn ang="0">
                    <a:pos x="27" y="79"/>
                  </a:cxn>
                  <a:cxn ang="0">
                    <a:pos x="17" y="120"/>
                  </a:cxn>
                  <a:cxn ang="0">
                    <a:pos x="8" y="174"/>
                  </a:cxn>
                  <a:cxn ang="0">
                    <a:pos x="1" y="238"/>
                  </a:cxn>
                  <a:cxn ang="0">
                    <a:pos x="0" y="309"/>
                  </a:cxn>
                  <a:cxn ang="0">
                    <a:pos x="7" y="387"/>
                  </a:cxn>
                  <a:cxn ang="0">
                    <a:pos x="24" y="469"/>
                  </a:cxn>
                  <a:cxn ang="0">
                    <a:pos x="24" y="466"/>
                  </a:cxn>
                  <a:cxn ang="0">
                    <a:pos x="24" y="455"/>
                  </a:cxn>
                  <a:cxn ang="0">
                    <a:pos x="24" y="438"/>
                  </a:cxn>
                  <a:cxn ang="0">
                    <a:pos x="24" y="417"/>
                  </a:cxn>
                  <a:cxn ang="0">
                    <a:pos x="27" y="391"/>
                  </a:cxn>
                  <a:cxn ang="0">
                    <a:pos x="30" y="363"/>
                  </a:cxn>
                  <a:cxn ang="0">
                    <a:pos x="35" y="332"/>
                  </a:cxn>
                  <a:cxn ang="0">
                    <a:pos x="41" y="300"/>
                  </a:cxn>
                  <a:cxn ang="0">
                    <a:pos x="52" y="268"/>
                  </a:cxn>
                  <a:cxn ang="0">
                    <a:pos x="64" y="237"/>
                  </a:cxn>
                  <a:cxn ang="0">
                    <a:pos x="79" y="207"/>
                  </a:cxn>
                  <a:cxn ang="0">
                    <a:pos x="99" y="179"/>
                  </a:cxn>
                  <a:cxn ang="0">
                    <a:pos x="123" y="155"/>
                  </a:cxn>
                  <a:cxn ang="0">
                    <a:pos x="150" y="136"/>
                  </a:cxn>
                  <a:cxn ang="0">
                    <a:pos x="183" y="122"/>
                  </a:cxn>
                  <a:cxn ang="0">
                    <a:pos x="221" y="114"/>
                  </a:cxn>
                  <a:cxn ang="0">
                    <a:pos x="223" y="112"/>
                  </a:cxn>
                  <a:cxn ang="0">
                    <a:pos x="230" y="107"/>
                  </a:cxn>
                  <a:cxn ang="0">
                    <a:pos x="242" y="99"/>
                  </a:cxn>
                  <a:cxn ang="0">
                    <a:pos x="260" y="88"/>
                  </a:cxn>
                  <a:cxn ang="0">
                    <a:pos x="284" y="74"/>
                  </a:cxn>
                  <a:cxn ang="0">
                    <a:pos x="315" y="58"/>
                  </a:cxn>
                  <a:cxn ang="0">
                    <a:pos x="352" y="39"/>
                  </a:cxn>
                  <a:cxn ang="0">
                    <a:pos x="398" y="19"/>
                  </a:cxn>
                  <a:cxn ang="0">
                    <a:pos x="396" y="17"/>
                  </a:cxn>
                  <a:cxn ang="0">
                    <a:pos x="389" y="16"/>
                  </a:cxn>
                  <a:cxn ang="0">
                    <a:pos x="379" y="14"/>
                  </a:cxn>
                  <a:cxn ang="0">
                    <a:pos x="364" y="12"/>
                  </a:cxn>
                  <a:cxn ang="0">
                    <a:pos x="347" y="8"/>
                  </a:cxn>
                  <a:cxn ang="0">
                    <a:pos x="326" y="6"/>
                  </a:cxn>
                  <a:cxn ang="0">
                    <a:pos x="302" y="4"/>
                  </a:cxn>
                  <a:cxn ang="0">
                    <a:pos x="277" y="1"/>
                  </a:cxn>
                  <a:cxn ang="0">
                    <a:pos x="250" y="0"/>
                  </a:cxn>
                  <a:cxn ang="0">
                    <a:pos x="221" y="1"/>
                  </a:cxn>
                  <a:cxn ang="0">
                    <a:pos x="191" y="3"/>
                  </a:cxn>
                  <a:cxn ang="0">
                    <a:pos x="160" y="6"/>
                  </a:cxn>
                  <a:cxn ang="0">
                    <a:pos x="129" y="12"/>
                  </a:cxn>
                  <a:cxn ang="0">
                    <a:pos x="97" y="20"/>
                  </a:cxn>
                  <a:cxn ang="0">
                    <a:pos x="67" y="30"/>
                  </a:cxn>
                  <a:cxn ang="0">
                    <a:pos x="37" y="44"/>
                  </a:cxn>
                </a:cxnLst>
                <a:rect l="0" t="0" r="r" b="b"/>
                <a:pathLst>
                  <a:path w="398" h="469">
                    <a:moveTo>
                      <a:pt x="37" y="44"/>
                    </a:moveTo>
                    <a:lnTo>
                      <a:pt x="33" y="53"/>
                    </a:lnTo>
                    <a:lnTo>
                      <a:pt x="27" y="79"/>
                    </a:lnTo>
                    <a:lnTo>
                      <a:pt x="17" y="120"/>
                    </a:lnTo>
                    <a:lnTo>
                      <a:pt x="8" y="174"/>
                    </a:lnTo>
                    <a:lnTo>
                      <a:pt x="1" y="238"/>
                    </a:lnTo>
                    <a:lnTo>
                      <a:pt x="0" y="309"/>
                    </a:lnTo>
                    <a:lnTo>
                      <a:pt x="7" y="387"/>
                    </a:lnTo>
                    <a:lnTo>
                      <a:pt x="24" y="469"/>
                    </a:lnTo>
                    <a:lnTo>
                      <a:pt x="24" y="466"/>
                    </a:lnTo>
                    <a:lnTo>
                      <a:pt x="24" y="455"/>
                    </a:lnTo>
                    <a:lnTo>
                      <a:pt x="24" y="438"/>
                    </a:lnTo>
                    <a:lnTo>
                      <a:pt x="24" y="417"/>
                    </a:lnTo>
                    <a:lnTo>
                      <a:pt x="27" y="391"/>
                    </a:lnTo>
                    <a:lnTo>
                      <a:pt x="30" y="363"/>
                    </a:lnTo>
                    <a:lnTo>
                      <a:pt x="35" y="332"/>
                    </a:lnTo>
                    <a:lnTo>
                      <a:pt x="41" y="300"/>
                    </a:lnTo>
                    <a:lnTo>
                      <a:pt x="52" y="268"/>
                    </a:lnTo>
                    <a:lnTo>
                      <a:pt x="64" y="237"/>
                    </a:lnTo>
                    <a:lnTo>
                      <a:pt x="79" y="207"/>
                    </a:lnTo>
                    <a:lnTo>
                      <a:pt x="99" y="179"/>
                    </a:lnTo>
                    <a:lnTo>
                      <a:pt x="123" y="155"/>
                    </a:lnTo>
                    <a:lnTo>
                      <a:pt x="150" y="136"/>
                    </a:lnTo>
                    <a:lnTo>
                      <a:pt x="183" y="122"/>
                    </a:lnTo>
                    <a:lnTo>
                      <a:pt x="221" y="114"/>
                    </a:lnTo>
                    <a:lnTo>
                      <a:pt x="223" y="112"/>
                    </a:lnTo>
                    <a:lnTo>
                      <a:pt x="230" y="107"/>
                    </a:lnTo>
                    <a:lnTo>
                      <a:pt x="242" y="99"/>
                    </a:lnTo>
                    <a:lnTo>
                      <a:pt x="260" y="88"/>
                    </a:lnTo>
                    <a:lnTo>
                      <a:pt x="284" y="74"/>
                    </a:lnTo>
                    <a:lnTo>
                      <a:pt x="315" y="58"/>
                    </a:lnTo>
                    <a:lnTo>
                      <a:pt x="352" y="39"/>
                    </a:lnTo>
                    <a:lnTo>
                      <a:pt x="398" y="19"/>
                    </a:lnTo>
                    <a:lnTo>
                      <a:pt x="396" y="17"/>
                    </a:lnTo>
                    <a:lnTo>
                      <a:pt x="389" y="16"/>
                    </a:lnTo>
                    <a:lnTo>
                      <a:pt x="379" y="14"/>
                    </a:lnTo>
                    <a:lnTo>
                      <a:pt x="364" y="12"/>
                    </a:lnTo>
                    <a:lnTo>
                      <a:pt x="347" y="8"/>
                    </a:lnTo>
                    <a:lnTo>
                      <a:pt x="326" y="6"/>
                    </a:lnTo>
                    <a:lnTo>
                      <a:pt x="302" y="4"/>
                    </a:lnTo>
                    <a:lnTo>
                      <a:pt x="277" y="1"/>
                    </a:lnTo>
                    <a:lnTo>
                      <a:pt x="250" y="0"/>
                    </a:lnTo>
                    <a:lnTo>
                      <a:pt x="221" y="1"/>
                    </a:lnTo>
                    <a:lnTo>
                      <a:pt x="191" y="3"/>
                    </a:lnTo>
                    <a:lnTo>
                      <a:pt x="160" y="6"/>
                    </a:lnTo>
                    <a:lnTo>
                      <a:pt x="129" y="12"/>
                    </a:lnTo>
                    <a:lnTo>
                      <a:pt x="97" y="20"/>
                    </a:lnTo>
                    <a:lnTo>
                      <a:pt x="67" y="30"/>
                    </a:lnTo>
                    <a:lnTo>
                      <a:pt x="37" y="44"/>
                    </a:lnTo>
                    <a:close/>
                  </a:path>
                </a:pathLst>
              </a:custGeom>
              <a:solidFill>
                <a:srgbClr val="999999"/>
              </a:solidFill>
              <a:ln w="9525">
                <a:noFill/>
                <a:round/>
                <a:headEnd/>
                <a:tailEnd/>
              </a:ln>
            </p:spPr>
            <p:txBody>
              <a:bodyPr/>
              <a:lstStyle/>
              <a:p>
                <a:endParaRPr lang="it-IT"/>
              </a:p>
            </p:txBody>
          </p:sp>
          <p:sp>
            <p:nvSpPr>
              <p:cNvPr id="540829" name="Freeform 157"/>
              <p:cNvSpPr>
                <a:spLocks/>
              </p:cNvSpPr>
              <p:nvPr/>
            </p:nvSpPr>
            <p:spPr bwMode="auto">
              <a:xfrm>
                <a:off x="4797" y="1613"/>
                <a:ext cx="46" cy="13"/>
              </a:xfrm>
              <a:custGeom>
                <a:avLst/>
                <a:gdLst/>
                <a:ahLst/>
                <a:cxnLst>
                  <a:cxn ang="0">
                    <a:pos x="0" y="57"/>
                  </a:cxn>
                  <a:cxn ang="0">
                    <a:pos x="0" y="55"/>
                  </a:cxn>
                  <a:cxn ang="0">
                    <a:pos x="2" y="52"/>
                  </a:cxn>
                  <a:cxn ang="0">
                    <a:pos x="6" y="47"/>
                  </a:cxn>
                  <a:cxn ang="0">
                    <a:pos x="12" y="41"/>
                  </a:cxn>
                  <a:cxn ang="0">
                    <a:pos x="20" y="34"/>
                  </a:cxn>
                  <a:cxn ang="0">
                    <a:pos x="29" y="27"/>
                  </a:cxn>
                  <a:cxn ang="0">
                    <a:pos x="41" y="20"/>
                  </a:cxn>
                  <a:cxn ang="0">
                    <a:pos x="57" y="13"/>
                  </a:cxn>
                  <a:cxn ang="0">
                    <a:pos x="77" y="7"/>
                  </a:cxn>
                  <a:cxn ang="0">
                    <a:pos x="98" y="3"/>
                  </a:cxn>
                  <a:cxn ang="0">
                    <a:pos x="126" y="0"/>
                  </a:cxn>
                  <a:cxn ang="0">
                    <a:pos x="156" y="0"/>
                  </a:cxn>
                  <a:cxn ang="0">
                    <a:pos x="191" y="3"/>
                  </a:cxn>
                  <a:cxn ang="0">
                    <a:pos x="230" y="8"/>
                  </a:cxn>
                  <a:cxn ang="0">
                    <a:pos x="275" y="18"/>
                  </a:cxn>
                  <a:cxn ang="0">
                    <a:pos x="325" y="31"/>
                  </a:cxn>
                  <a:cxn ang="0">
                    <a:pos x="318" y="51"/>
                  </a:cxn>
                  <a:cxn ang="0">
                    <a:pos x="316" y="50"/>
                  </a:cxn>
                  <a:cxn ang="0">
                    <a:pos x="308" y="47"/>
                  </a:cxn>
                  <a:cxn ang="0">
                    <a:pos x="295" y="44"/>
                  </a:cxn>
                  <a:cxn ang="0">
                    <a:pos x="279" y="39"/>
                  </a:cxn>
                  <a:cxn ang="0">
                    <a:pos x="260" y="35"/>
                  </a:cxn>
                  <a:cxn ang="0">
                    <a:pos x="238" y="30"/>
                  </a:cxn>
                  <a:cxn ang="0">
                    <a:pos x="214" y="27"/>
                  </a:cxn>
                  <a:cxn ang="0">
                    <a:pos x="188" y="24"/>
                  </a:cxn>
                  <a:cxn ang="0">
                    <a:pos x="161" y="23"/>
                  </a:cxn>
                  <a:cxn ang="0">
                    <a:pos x="134" y="23"/>
                  </a:cxn>
                  <a:cxn ang="0">
                    <a:pos x="108" y="26"/>
                  </a:cxn>
                  <a:cxn ang="0">
                    <a:pos x="82" y="31"/>
                  </a:cxn>
                  <a:cxn ang="0">
                    <a:pos x="58" y="41"/>
                  </a:cxn>
                  <a:cxn ang="0">
                    <a:pos x="36" y="52"/>
                  </a:cxn>
                  <a:cxn ang="0">
                    <a:pos x="16" y="68"/>
                  </a:cxn>
                  <a:cxn ang="0">
                    <a:pos x="0" y="89"/>
                  </a:cxn>
                  <a:cxn ang="0">
                    <a:pos x="0" y="57"/>
                  </a:cxn>
                </a:cxnLst>
                <a:rect l="0" t="0" r="r" b="b"/>
                <a:pathLst>
                  <a:path w="325" h="89">
                    <a:moveTo>
                      <a:pt x="0" y="57"/>
                    </a:moveTo>
                    <a:lnTo>
                      <a:pt x="0" y="55"/>
                    </a:lnTo>
                    <a:lnTo>
                      <a:pt x="2" y="52"/>
                    </a:lnTo>
                    <a:lnTo>
                      <a:pt x="6" y="47"/>
                    </a:lnTo>
                    <a:lnTo>
                      <a:pt x="12" y="41"/>
                    </a:lnTo>
                    <a:lnTo>
                      <a:pt x="20" y="34"/>
                    </a:lnTo>
                    <a:lnTo>
                      <a:pt x="29" y="27"/>
                    </a:lnTo>
                    <a:lnTo>
                      <a:pt x="41" y="20"/>
                    </a:lnTo>
                    <a:lnTo>
                      <a:pt x="57" y="13"/>
                    </a:lnTo>
                    <a:lnTo>
                      <a:pt x="77" y="7"/>
                    </a:lnTo>
                    <a:lnTo>
                      <a:pt x="98" y="3"/>
                    </a:lnTo>
                    <a:lnTo>
                      <a:pt x="126" y="0"/>
                    </a:lnTo>
                    <a:lnTo>
                      <a:pt x="156" y="0"/>
                    </a:lnTo>
                    <a:lnTo>
                      <a:pt x="191" y="3"/>
                    </a:lnTo>
                    <a:lnTo>
                      <a:pt x="230" y="8"/>
                    </a:lnTo>
                    <a:lnTo>
                      <a:pt x="275" y="18"/>
                    </a:lnTo>
                    <a:lnTo>
                      <a:pt x="325" y="31"/>
                    </a:lnTo>
                    <a:lnTo>
                      <a:pt x="318" y="51"/>
                    </a:lnTo>
                    <a:lnTo>
                      <a:pt x="316" y="50"/>
                    </a:lnTo>
                    <a:lnTo>
                      <a:pt x="308" y="47"/>
                    </a:lnTo>
                    <a:lnTo>
                      <a:pt x="295" y="44"/>
                    </a:lnTo>
                    <a:lnTo>
                      <a:pt x="279" y="39"/>
                    </a:lnTo>
                    <a:lnTo>
                      <a:pt x="260" y="35"/>
                    </a:lnTo>
                    <a:lnTo>
                      <a:pt x="238" y="30"/>
                    </a:lnTo>
                    <a:lnTo>
                      <a:pt x="214" y="27"/>
                    </a:lnTo>
                    <a:lnTo>
                      <a:pt x="188" y="24"/>
                    </a:lnTo>
                    <a:lnTo>
                      <a:pt x="161" y="23"/>
                    </a:lnTo>
                    <a:lnTo>
                      <a:pt x="134" y="23"/>
                    </a:lnTo>
                    <a:lnTo>
                      <a:pt x="108" y="26"/>
                    </a:lnTo>
                    <a:lnTo>
                      <a:pt x="82" y="31"/>
                    </a:lnTo>
                    <a:lnTo>
                      <a:pt x="58" y="41"/>
                    </a:lnTo>
                    <a:lnTo>
                      <a:pt x="36" y="52"/>
                    </a:lnTo>
                    <a:lnTo>
                      <a:pt x="16" y="68"/>
                    </a:lnTo>
                    <a:lnTo>
                      <a:pt x="0" y="89"/>
                    </a:lnTo>
                    <a:lnTo>
                      <a:pt x="0" y="57"/>
                    </a:lnTo>
                    <a:close/>
                  </a:path>
                </a:pathLst>
              </a:custGeom>
              <a:solidFill>
                <a:srgbClr val="000000"/>
              </a:solidFill>
              <a:ln w="9525">
                <a:noFill/>
                <a:round/>
                <a:headEnd/>
                <a:tailEnd/>
              </a:ln>
            </p:spPr>
            <p:txBody>
              <a:bodyPr/>
              <a:lstStyle/>
              <a:p>
                <a:endParaRPr lang="it-IT"/>
              </a:p>
            </p:txBody>
          </p:sp>
          <p:sp>
            <p:nvSpPr>
              <p:cNvPr id="540830" name="Freeform 158"/>
              <p:cNvSpPr>
                <a:spLocks/>
              </p:cNvSpPr>
              <p:nvPr/>
            </p:nvSpPr>
            <p:spPr bwMode="auto">
              <a:xfrm>
                <a:off x="4797" y="1583"/>
                <a:ext cx="46" cy="13"/>
              </a:xfrm>
              <a:custGeom>
                <a:avLst/>
                <a:gdLst/>
                <a:ahLst/>
                <a:cxnLst>
                  <a:cxn ang="0">
                    <a:pos x="0" y="56"/>
                  </a:cxn>
                  <a:cxn ang="0">
                    <a:pos x="0" y="55"/>
                  </a:cxn>
                  <a:cxn ang="0">
                    <a:pos x="2" y="52"/>
                  </a:cxn>
                  <a:cxn ang="0">
                    <a:pos x="6" y="47"/>
                  </a:cxn>
                  <a:cxn ang="0">
                    <a:pos x="12" y="40"/>
                  </a:cxn>
                  <a:cxn ang="0">
                    <a:pos x="20" y="33"/>
                  </a:cxn>
                  <a:cxn ang="0">
                    <a:pos x="29" y="27"/>
                  </a:cxn>
                  <a:cxn ang="0">
                    <a:pos x="41" y="18"/>
                  </a:cxn>
                  <a:cxn ang="0">
                    <a:pos x="57" y="13"/>
                  </a:cxn>
                  <a:cxn ang="0">
                    <a:pos x="77" y="7"/>
                  </a:cxn>
                  <a:cxn ang="0">
                    <a:pos x="98" y="2"/>
                  </a:cxn>
                  <a:cxn ang="0">
                    <a:pos x="126" y="0"/>
                  </a:cxn>
                  <a:cxn ang="0">
                    <a:pos x="156" y="0"/>
                  </a:cxn>
                  <a:cxn ang="0">
                    <a:pos x="191" y="2"/>
                  </a:cxn>
                  <a:cxn ang="0">
                    <a:pos x="230" y="8"/>
                  </a:cxn>
                  <a:cxn ang="0">
                    <a:pos x="275" y="17"/>
                  </a:cxn>
                  <a:cxn ang="0">
                    <a:pos x="325" y="31"/>
                  </a:cxn>
                  <a:cxn ang="0">
                    <a:pos x="318" y="49"/>
                  </a:cxn>
                  <a:cxn ang="0">
                    <a:pos x="316" y="48"/>
                  </a:cxn>
                  <a:cxn ang="0">
                    <a:pos x="308" y="46"/>
                  </a:cxn>
                  <a:cxn ang="0">
                    <a:pos x="295" y="43"/>
                  </a:cxn>
                  <a:cxn ang="0">
                    <a:pos x="279" y="38"/>
                  </a:cxn>
                  <a:cxn ang="0">
                    <a:pos x="260" y="35"/>
                  </a:cxn>
                  <a:cxn ang="0">
                    <a:pos x="238" y="30"/>
                  </a:cxn>
                  <a:cxn ang="0">
                    <a:pos x="214" y="27"/>
                  </a:cxn>
                  <a:cxn ang="0">
                    <a:pos x="188" y="23"/>
                  </a:cxn>
                  <a:cxn ang="0">
                    <a:pos x="161" y="22"/>
                  </a:cxn>
                  <a:cxn ang="0">
                    <a:pos x="134" y="23"/>
                  </a:cxn>
                  <a:cxn ang="0">
                    <a:pos x="108" y="25"/>
                  </a:cxn>
                  <a:cxn ang="0">
                    <a:pos x="82" y="31"/>
                  </a:cxn>
                  <a:cxn ang="0">
                    <a:pos x="58" y="40"/>
                  </a:cxn>
                  <a:cxn ang="0">
                    <a:pos x="36" y="52"/>
                  </a:cxn>
                  <a:cxn ang="0">
                    <a:pos x="16" y="68"/>
                  </a:cxn>
                  <a:cxn ang="0">
                    <a:pos x="0" y="89"/>
                  </a:cxn>
                  <a:cxn ang="0">
                    <a:pos x="0" y="56"/>
                  </a:cxn>
                </a:cxnLst>
                <a:rect l="0" t="0" r="r" b="b"/>
                <a:pathLst>
                  <a:path w="325" h="89">
                    <a:moveTo>
                      <a:pt x="0" y="56"/>
                    </a:moveTo>
                    <a:lnTo>
                      <a:pt x="0" y="55"/>
                    </a:lnTo>
                    <a:lnTo>
                      <a:pt x="2" y="52"/>
                    </a:lnTo>
                    <a:lnTo>
                      <a:pt x="6" y="47"/>
                    </a:lnTo>
                    <a:lnTo>
                      <a:pt x="12" y="40"/>
                    </a:lnTo>
                    <a:lnTo>
                      <a:pt x="20" y="33"/>
                    </a:lnTo>
                    <a:lnTo>
                      <a:pt x="29" y="27"/>
                    </a:lnTo>
                    <a:lnTo>
                      <a:pt x="41" y="18"/>
                    </a:lnTo>
                    <a:lnTo>
                      <a:pt x="57" y="13"/>
                    </a:lnTo>
                    <a:lnTo>
                      <a:pt x="77" y="7"/>
                    </a:lnTo>
                    <a:lnTo>
                      <a:pt x="98" y="2"/>
                    </a:lnTo>
                    <a:lnTo>
                      <a:pt x="126" y="0"/>
                    </a:lnTo>
                    <a:lnTo>
                      <a:pt x="156" y="0"/>
                    </a:lnTo>
                    <a:lnTo>
                      <a:pt x="191" y="2"/>
                    </a:lnTo>
                    <a:lnTo>
                      <a:pt x="230" y="8"/>
                    </a:lnTo>
                    <a:lnTo>
                      <a:pt x="275" y="17"/>
                    </a:lnTo>
                    <a:lnTo>
                      <a:pt x="325" y="31"/>
                    </a:lnTo>
                    <a:lnTo>
                      <a:pt x="318" y="49"/>
                    </a:lnTo>
                    <a:lnTo>
                      <a:pt x="316" y="48"/>
                    </a:lnTo>
                    <a:lnTo>
                      <a:pt x="308" y="46"/>
                    </a:lnTo>
                    <a:lnTo>
                      <a:pt x="295" y="43"/>
                    </a:lnTo>
                    <a:lnTo>
                      <a:pt x="279" y="38"/>
                    </a:lnTo>
                    <a:lnTo>
                      <a:pt x="260" y="35"/>
                    </a:lnTo>
                    <a:lnTo>
                      <a:pt x="238" y="30"/>
                    </a:lnTo>
                    <a:lnTo>
                      <a:pt x="214" y="27"/>
                    </a:lnTo>
                    <a:lnTo>
                      <a:pt x="188" y="23"/>
                    </a:lnTo>
                    <a:lnTo>
                      <a:pt x="161" y="22"/>
                    </a:lnTo>
                    <a:lnTo>
                      <a:pt x="134" y="23"/>
                    </a:lnTo>
                    <a:lnTo>
                      <a:pt x="108" y="25"/>
                    </a:lnTo>
                    <a:lnTo>
                      <a:pt x="82" y="31"/>
                    </a:lnTo>
                    <a:lnTo>
                      <a:pt x="58" y="40"/>
                    </a:lnTo>
                    <a:lnTo>
                      <a:pt x="36" y="52"/>
                    </a:lnTo>
                    <a:lnTo>
                      <a:pt x="16" y="68"/>
                    </a:lnTo>
                    <a:lnTo>
                      <a:pt x="0" y="89"/>
                    </a:lnTo>
                    <a:lnTo>
                      <a:pt x="0" y="56"/>
                    </a:lnTo>
                    <a:close/>
                  </a:path>
                </a:pathLst>
              </a:custGeom>
              <a:solidFill>
                <a:srgbClr val="000000"/>
              </a:solidFill>
              <a:ln w="9525">
                <a:noFill/>
                <a:round/>
                <a:headEnd/>
                <a:tailEnd/>
              </a:ln>
            </p:spPr>
            <p:txBody>
              <a:bodyPr/>
              <a:lstStyle/>
              <a:p>
                <a:endParaRPr lang="it-IT"/>
              </a:p>
            </p:txBody>
          </p:sp>
          <p:sp>
            <p:nvSpPr>
              <p:cNvPr id="540831" name="Freeform 159"/>
              <p:cNvSpPr>
                <a:spLocks/>
              </p:cNvSpPr>
              <p:nvPr/>
            </p:nvSpPr>
            <p:spPr bwMode="auto">
              <a:xfrm>
                <a:off x="4841" y="1568"/>
                <a:ext cx="75" cy="139"/>
              </a:xfrm>
              <a:custGeom>
                <a:avLst/>
                <a:gdLst/>
                <a:ahLst/>
                <a:cxnLst>
                  <a:cxn ang="0">
                    <a:pos x="0" y="0"/>
                  </a:cxn>
                  <a:cxn ang="0">
                    <a:pos x="0" y="943"/>
                  </a:cxn>
                  <a:cxn ang="0">
                    <a:pos x="159" y="975"/>
                  </a:cxn>
                  <a:cxn ang="0">
                    <a:pos x="152" y="848"/>
                  </a:cxn>
                  <a:cxn ang="0">
                    <a:pos x="528" y="905"/>
                  </a:cxn>
                  <a:cxn ang="0">
                    <a:pos x="521" y="855"/>
                  </a:cxn>
                  <a:cxn ang="0">
                    <a:pos x="261" y="822"/>
                  </a:cxn>
                  <a:cxn ang="0">
                    <a:pos x="254" y="713"/>
                  </a:cxn>
                  <a:cxn ang="0">
                    <a:pos x="77" y="713"/>
                  </a:cxn>
                  <a:cxn ang="0">
                    <a:pos x="72" y="699"/>
                  </a:cxn>
                  <a:cxn ang="0">
                    <a:pos x="60" y="659"/>
                  </a:cxn>
                  <a:cxn ang="0">
                    <a:pos x="44" y="595"/>
                  </a:cxn>
                  <a:cxn ang="0">
                    <a:pos x="28" y="511"/>
                  </a:cxn>
                  <a:cxn ang="0">
                    <a:pos x="16" y="410"/>
                  </a:cxn>
                  <a:cxn ang="0">
                    <a:pos x="12" y="294"/>
                  </a:cxn>
                  <a:cxn ang="0">
                    <a:pos x="21" y="167"/>
                  </a:cxn>
                  <a:cxn ang="0">
                    <a:pos x="45" y="32"/>
                  </a:cxn>
                  <a:cxn ang="0">
                    <a:pos x="0" y="0"/>
                  </a:cxn>
                </a:cxnLst>
                <a:rect l="0" t="0" r="r" b="b"/>
                <a:pathLst>
                  <a:path w="528" h="975">
                    <a:moveTo>
                      <a:pt x="0" y="0"/>
                    </a:moveTo>
                    <a:lnTo>
                      <a:pt x="0" y="943"/>
                    </a:lnTo>
                    <a:lnTo>
                      <a:pt x="159" y="975"/>
                    </a:lnTo>
                    <a:lnTo>
                      <a:pt x="152" y="848"/>
                    </a:lnTo>
                    <a:lnTo>
                      <a:pt x="528" y="905"/>
                    </a:lnTo>
                    <a:lnTo>
                      <a:pt x="521" y="855"/>
                    </a:lnTo>
                    <a:lnTo>
                      <a:pt x="261" y="822"/>
                    </a:lnTo>
                    <a:lnTo>
                      <a:pt x="254" y="713"/>
                    </a:lnTo>
                    <a:lnTo>
                      <a:pt x="77" y="713"/>
                    </a:lnTo>
                    <a:lnTo>
                      <a:pt x="72" y="699"/>
                    </a:lnTo>
                    <a:lnTo>
                      <a:pt x="60" y="659"/>
                    </a:lnTo>
                    <a:lnTo>
                      <a:pt x="44" y="595"/>
                    </a:lnTo>
                    <a:lnTo>
                      <a:pt x="28" y="511"/>
                    </a:lnTo>
                    <a:lnTo>
                      <a:pt x="16" y="410"/>
                    </a:lnTo>
                    <a:lnTo>
                      <a:pt x="12" y="294"/>
                    </a:lnTo>
                    <a:lnTo>
                      <a:pt x="21" y="167"/>
                    </a:lnTo>
                    <a:lnTo>
                      <a:pt x="45" y="32"/>
                    </a:lnTo>
                    <a:lnTo>
                      <a:pt x="0" y="0"/>
                    </a:lnTo>
                    <a:close/>
                  </a:path>
                </a:pathLst>
              </a:custGeom>
              <a:solidFill>
                <a:schemeClr val="bg2"/>
              </a:solidFill>
              <a:ln w="9525">
                <a:noFill/>
                <a:round/>
                <a:headEnd/>
                <a:tailEnd/>
              </a:ln>
            </p:spPr>
            <p:txBody>
              <a:bodyPr/>
              <a:lstStyle/>
              <a:p>
                <a:endParaRPr lang="it-IT"/>
              </a:p>
            </p:txBody>
          </p:sp>
          <p:sp>
            <p:nvSpPr>
              <p:cNvPr id="540832" name="Freeform 160"/>
              <p:cNvSpPr>
                <a:spLocks/>
              </p:cNvSpPr>
              <p:nvPr/>
            </p:nvSpPr>
            <p:spPr bwMode="auto">
              <a:xfrm>
                <a:off x="4878" y="1536"/>
                <a:ext cx="97" cy="19"/>
              </a:xfrm>
              <a:custGeom>
                <a:avLst/>
                <a:gdLst/>
                <a:ahLst/>
                <a:cxnLst>
                  <a:cxn ang="0">
                    <a:pos x="0" y="133"/>
                  </a:cxn>
                  <a:cxn ang="0">
                    <a:pos x="4" y="132"/>
                  </a:cxn>
                  <a:cxn ang="0">
                    <a:pos x="15" y="127"/>
                  </a:cxn>
                  <a:cxn ang="0">
                    <a:pos x="32" y="122"/>
                  </a:cxn>
                  <a:cxn ang="0">
                    <a:pos x="56" y="114"/>
                  </a:cxn>
                  <a:cxn ang="0">
                    <a:pos x="86" y="104"/>
                  </a:cxn>
                  <a:cxn ang="0">
                    <a:pos x="120" y="95"/>
                  </a:cxn>
                  <a:cxn ang="0">
                    <a:pos x="160" y="86"/>
                  </a:cxn>
                  <a:cxn ang="0">
                    <a:pos x="204" y="78"/>
                  </a:cxn>
                  <a:cxn ang="0">
                    <a:pos x="252" y="70"/>
                  </a:cxn>
                  <a:cxn ang="0">
                    <a:pos x="303" y="64"/>
                  </a:cxn>
                  <a:cxn ang="0">
                    <a:pos x="358" y="60"/>
                  </a:cxn>
                  <a:cxn ang="0">
                    <a:pos x="414" y="58"/>
                  </a:cxn>
                  <a:cxn ang="0">
                    <a:pos x="474" y="60"/>
                  </a:cxn>
                  <a:cxn ang="0">
                    <a:pos x="534" y="65"/>
                  </a:cxn>
                  <a:cxn ang="0">
                    <a:pos x="596" y="74"/>
                  </a:cxn>
                  <a:cxn ang="0">
                    <a:pos x="659" y="88"/>
                  </a:cxn>
                  <a:cxn ang="0">
                    <a:pos x="678" y="0"/>
                  </a:cxn>
                  <a:cxn ang="0">
                    <a:pos x="674" y="0"/>
                  </a:cxn>
                  <a:cxn ang="0">
                    <a:pos x="659" y="0"/>
                  </a:cxn>
                  <a:cxn ang="0">
                    <a:pos x="636" y="0"/>
                  </a:cxn>
                  <a:cxn ang="0">
                    <a:pos x="606" y="1"/>
                  </a:cxn>
                  <a:cxn ang="0">
                    <a:pos x="570" y="2"/>
                  </a:cxn>
                  <a:cxn ang="0">
                    <a:pos x="527" y="3"/>
                  </a:cxn>
                  <a:cxn ang="0">
                    <a:pos x="480" y="7"/>
                  </a:cxn>
                  <a:cxn ang="0">
                    <a:pos x="430" y="9"/>
                  </a:cxn>
                  <a:cxn ang="0">
                    <a:pos x="376" y="14"/>
                  </a:cxn>
                  <a:cxn ang="0">
                    <a:pos x="320" y="18"/>
                  </a:cxn>
                  <a:cxn ang="0">
                    <a:pos x="264" y="24"/>
                  </a:cxn>
                  <a:cxn ang="0">
                    <a:pos x="208" y="32"/>
                  </a:cxn>
                  <a:cxn ang="0">
                    <a:pos x="152" y="40"/>
                  </a:cxn>
                  <a:cxn ang="0">
                    <a:pos x="98" y="50"/>
                  </a:cxn>
                  <a:cxn ang="0">
                    <a:pos x="47" y="62"/>
                  </a:cxn>
                  <a:cxn ang="0">
                    <a:pos x="0" y="76"/>
                  </a:cxn>
                  <a:cxn ang="0">
                    <a:pos x="0" y="133"/>
                  </a:cxn>
                </a:cxnLst>
                <a:rect l="0" t="0" r="r" b="b"/>
                <a:pathLst>
                  <a:path w="678" h="133">
                    <a:moveTo>
                      <a:pt x="0" y="133"/>
                    </a:moveTo>
                    <a:lnTo>
                      <a:pt x="4" y="132"/>
                    </a:lnTo>
                    <a:lnTo>
                      <a:pt x="15" y="127"/>
                    </a:lnTo>
                    <a:lnTo>
                      <a:pt x="32" y="122"/>
                    </a:lnTo>
                    <a:lnTo>
                      <a:pt x="56" y="114"/>
                    </a:lnTo>
                    <a:lnTo>
                      <a:pt x="86" y="104"/>
                    </a:lnTo>
                    <a:lnTo>
                      <a:pt x="120" y="95"/>
                    </a:lnTo>
                    <a:lnTo>
                      <a:pt x="160" y="86"/>
                    </a:lnTo>
                    <a:lnTo>
                      <a:pt x="204" y="78"/>
                    </a:lnTo>
                    <a:lnTo>
                      <a:pt x="252" y="70"/>
                    </a:lnTo>
                    <a:lnTo>
                      <a:pt x="303" y="64"/>
                    </a:lnTo>
                    <a:lnTo>
                      <a:pt x="358" y="60"/>
                    </a:lnTo>
                    <a:lnTo>
                      <a:pt x="414" y="58"/>
                    </a:lnTo>
                    <a:lnTo>
                      <a:pt x="474" y="60"/>
                    </a:lnTo>
                    <a:lnTo>
                      <a:pt x="534" y="65"/>
                    </a:lnTo>
                    <a:lnTo>
                      <a:pt x="596" y="74"/>
                    </a:lnTo>
                    <a:lnTo>
                      <a:pt x="659" y="88"/>
                    </a:lnTo>
                    <a:lnTo>
                      <a:pt x="678" y="0"/>
                    </a:lnTo>
                    <a:lnTo>
                      <a:pt x="674" y="0"/>
                    </a:lnTo>
                    <a:lnTo>
                      <a:pt x="659" y="0"/>
                    </a:lnTo>
                    <a:lnTo>
                      <a:pt x="636" y="0"/>
                    </a:lnTo>
                    <a:lnTo>
                      <a:pt x="606" y="1"/>
                    </a:lnTo>
                    <a:lnTo>
                      <a:pt x="570" y="2"/>
                    </a:lnTo>
                    <a:lnTo>
                      <a:pt x="527" y="3"/>
                    </a:lnTo>
                    <a:lnTo>
                      <a:pt x="480" y="7"/>
                    </a:lnTo>
                    <a:lnTo>
                      <a:pt x="430" y="9"/>
                    </a:lnTo>
                    <a:lnTo>
                      <a:pt x="376" y="14"/>
                    </a:lnTo>
                    <a:lnTo>
                      <a:pt x="320" y="18"/>
                    </a:lnTo>
                    <a:lnTo>
                      <a:pt x="264" y="24"/>
                    </a:lnTo>
                    <a:lnTo>
                      <a:pt x="208" y="32"/>
                    </a:lnTo>
                    <a:lnTo>
                      <a:pt x="152" y="40"/>
                    </a:lnTo>
                    <a:lnTo>
                      <a:pt x="98" y="50"/>
                    </a:lnTo>
                    <a:lnTo>
                      <a:pt x="47" y="62"/>
                    </a:lnTo>
                    <a:lnTo>
                      <a:pt x="0" y="76"/>
                    </a:lnTo>
                    <a:lnTo>
                      <a:pt x="0" y="133"/>
                    </a:lnTo>
                    <a:close/>
                  </a:path>
                </a:pathLst>
              </a:custGeom>
              <a:solidFill>
                <a:schemeClr val="bg2"/>
              </a:solidFill>
              <a:ln w="9525">
                <a:noFill/>
                <a:round/>
                <a:headEnd/>
                <a:tailEnd/>
              </a:ln>
            </p:spPr>
            <p:txBody>
              <a:bodyPr/>
              <a:lstStyle/>
              <a:p>
                <a:endParaRPr lang="it-IT"/>
              </a:p>
            </p:txBody>
          </p:sp>
          <p:sp>
            <p:nvSpPr>
              <p:cNvPr id="540833" name="Freeform 161"/>
              <p:cNvSpPr>
                <a:spLocks/>
              </p:cNvSpPr>
              <p:nvPr/>
            </p:nvSpPr>
            <p:spPr bwMode="auto">
              <a:xfrm>
                <a:off x="4821" y="1711"/>
                <a:ext cx="163" cy="54"/>
              </a:xfrm>
              <a:custGeom>
                <a:avLst/>
                <a:gdLst/>
                <a:ahLst/>
                <a:cxnLst>
                  <a:cxn ang="0">
                    <a:pos x="482" y="367"/>
                  </a:cxn>
                  <a:cxn ang="0">
                    <a:pos x="485" y="366"/>
                  </a:cxn>
                  <a:cxn ang="0">
                    <a:pos x="492" y="363"/>
                  </a:cxn>
                  <a:cxn ang="0">
                    <a:pos x="502" y="359"/>
                  </a:cxn>
                  <a:cxn ang="0">
                    <a:pos x="516" y="353"/>
                  </a:cxn>
                  <a:cxn ang="0">
                    <a:pos x="533" y="346"/>
                  </a:cxn>
                  <a:cxn ang="0">
                    <a:pos x="551" y="338"/>
                  </a:cxn>
                  <a:cxn ang="0">
                    <a:pos x="572" y="328"/>
                  </a:cxn>
                  <a:cxn ang="0">
                    <a:pos x="593" y="317"/>
                  </a:cxn>
                  <a:cxn ang="0">
                    <a:pos x="616" y="306"/>
                  </a:cxn>
                  <a:cxn ang="0">
                    <a:pos x="638" y="292"/>
                  </a:cxn>
                  <a:cxn ang="0">
                    <a:pos x="660" y="279"/>
                  </a:cxn>
                  <a:cxn ang="0">
                    <a:pos x="680" y="264"/>
                  </a:cxn>
                  <a:cxn ang="0">
                    <a:pos x="700" y="249"/>
                  </a:cxn>
                  <a:cxn ang="0">
                    <a:pos x="717" y="233"/>
                  </a:cxn>
                  <a:cxn ang="0">
                    <a:pos x="732" y="217"/>
                  </a:cxn>
                  <a:cxn ang="0">
                    <a:pos x="743" y="201"/>
                  </a:cxn>
                  <a:cxn ang="0">
                    <a:pos x="0" y="20"/>
                  </a:cxn>
                  <a:cxn ang="0">
                    <a:pos x="57" y="0"/>
                  </a:cxn>
                  <a:cxn ang="0">
                    <a:pos x="1142" y="267"/>
                  </a:cxn>
                  <a:cxn ang="0">
                    <a:pos x="1098" y="292"/>
                  </a:cxn>
                  <a:cxn ang="0">
                    <a:pos x="784" y="212"/>
                  </a:cxn>
                  <a:cxn ang="0">
                    <a:pos x="783" y="213"/>
                  </a:cxn>
                  <a:cxn ang="0">
                    <a:pos x="781" y="216"/>
                  </a:cxn>
                  <a:cxn ang="0">
                    <a:pos x="776" y="221"/>
                  </a:cxn>
                  <a:cxn ang="0">
                    <a:pos x="769" y="228"/>
                  </a:cxn>
                  <a:cxn ang="0">
                    <a:pos x="761" y="237"/>
                  </a:cxn>
                  <a:cxn ang="0">
                    <a:pos x="750" y="246"/>
                  </a:cxn>
                  <a:cxn ang="0">
                    <a:pos x="737" y="258"/>
                  </a:cxn>
                  <a:cxn ang="0">
                    <a:pos x="721" y="269"/>
                  </a:cxn>
                  <a:cxn ang="0">
                    <a:pos x="703" y="282"/>
                  </a:cxn>
                  <a:cxn ang="0">
                    <a:pos x="684" y="295"/>
                  </a:cxn>
                  <a:cxn ang="0">
                    <a:pos x="660" y="309"/>
                  </a:cxn>
                  <a:cxn ang="0">
                    <a:pos x="635" y="323"/>
                  </a:cxn>
                  <a:cxn ang="0">
                    <a:pos x="606" y="338"/>
                  </a:cxn>
                  <a:cxn ang="0">
                    <a:pos x="574" y="352"/>
                  </a:cxn>
                  <a:cxn ang="0">
                    <a:pos x="540" y="366"/>
                  </a:cxn>
                  <a:cxn ang="0">
                    <a:pos x="502" y="379"/>
                  </a:cxn>
                  <a:cxn ang="0">
                    <a:pos x="482" y="367"/>
                  </a:cxn>
                </a:cxnLst>
                <a:rect l="0" t="0" r="r" b="b"/>
                <a:pathLst>
                  <a:path w="1142" h="379">
                    <a:moveTo>
                      <a:pt x="482" y="367"/>
                    </a:moveTo>
                    <a:lnTo>
                      <a:pt x="485" y="366"/>
                    </a:lnTo>
                    <a:lnTo>
                      <a:pt x="492" y="363"/>
                    </a:lnTo>
                    <a:lnTo>
                      <a:pt x="502" y="359"/>
                    </a:lnTo>
                    <a:lnTo>
                      <a:pt x="516" y="353"/>
                    </a:lnTo>
                    <a:lnTo>
                      <a:pt x="533" y="346"/>
                    </a:lnTo>
                    <a:lnTo>
                      <a:pt x="551" y="338"/>
                    </a:lnTo>
                    <a:lnTo>
                      <a:pt x="572" y="328"/>
                    </a:lnTo>
                    <a:lnTo>
                      <a:pt x="593" y="317"/>
                    </a:lnTo>
                    <a:lnTo>
                      <a:pt x="616" y="306"/>
                    </a:lnTo>
                    <a:lnTo>
                      <a:pt x="638" y="292"/>
                    </a:lnTo>
                    <a:lnTo>
                      <a:pt x="660" y="279"/>
                    </a:lnTo>
                    <a:lnTo>
                      <a:pt x="680" y="264"/>
                    </a:lnTo>
                    <a:lnTo>
                      <a:pt x="700" y="249"/>
                    </a:lnTo>
                    <a:lnTo>
                      <a:pt x="717" y="233"/>
                    </a:lnTo>
                    <a:lnTo>
                      <a:pt x="732" y="217"/>
                    </a:lnTo>
                    <a:lnTo>
                      <a:pt x="743" y="201"/>
                    </a:lnTo>
                    <a:lnTo>
                      <a:pt x="0" y="20"/>
                    </a:lnTo>
                    <a:lnTo>
                      <a:pt x="57" y="0"/>
                    </a:lnTo>
                    <a:lnTo>
                      <a:pt x="1142" y="267"/>
                    </a:lnTo>
                    <a:lnTo>
                      <a:pt x="1098" y="292"/>
                    </a:lnTo>
                    <a:lnTo>
                      <a:pt x="784" y="212"/>
                    </a:lnTo>
                    <a:lnTo>
                      <a:pt x="783" y="213"/>
                    </a:lnTo>
                    <a:lnTo>
                      <a:pt x="781" y="216"/>
                    </a:lnTo>
                    <a:lnTo>
                      <a:pt x="776" y="221"/>
                    </a:lnTo>
                    <a:lnTo>
                      <a:pt x="769" y="228"/>
                    </a:lnTo>
                    <a:lnTo>
                      <a:pt x="761" y="237"/>
                    </a:lnTo>
                    <a:lnTo>
                      <a:pt x="750" y="246"/>
                    </a:lnTo>
                    <a:lnTo>
                      <a:pt x="737" y="258"/>
                    </a:lnTo>
                    <a:lnTo>
                      <a:pt x="721" y="269"/>
                    </a:lnTo>
                    <a:lnTo>
                      <a:pt x="703" y="282"/>
                    </a:lnTo>
                    <a:lnTo>
                      <a:pt x="684" y="295"/>
                    </a:lnTo>
                    <a:lnTo>
                      <a:pt x="660" y="309"/>
                    </a:lnTo>
                    <a:lnTo>
                      <a:pt x="635" y="323"/>
                    </a:lnTo>
                    <a:lnTo>
                      <a:pt x="606" y="338"/>
                    </a:lnTo>
                    <a:lnTo>
                      <a:pt x="574" y="352"/>
                    </a:lnTo>
                    <a:lnTo>
                      <a:pt x="540" y="366"/>
                    </a:lnTo>
                    <a:lnTo>
                      <a:pt x="502" y="379"/>
                    </a:lnTo>
                    <a:lnTo>
                      <a:pt x="482" y="367"/>
                    </a:lnTo>
                    <a:close/>
                  </a:path>
                </a:pathLst>
              </a:custGeom>
              <a:solidFill>
                <a:srgbClr val="000000"/>
              </a:solidFill>
              <a:ln w="9525">
                <a:noFill/>
                <a:round/>
                <a:headEnd/>
                <a:tailEnd/>
              </a:ln>
            </p:spPr>
            <p:txBody>
              <a:bodyPr/>
              <a:lstStyle/>
              <a:p>
                <a:endParaRPr lang="it-IT"/>
              </a:p>
            </p:txBody>
          </p:sp>
          <p:sp>
            <p:nvSpPr>
              <p:cNvPr id="540834" name="Freeform 162"/>
              <p:cNvSpPr>
                <a:spLocks/>
              </p:cNvSpPr>
              <p:nvPr/>
            </p:nvSpPr>
            <p:spPr bwMode="auto">
              <a:xfrm>
                <a:off x="4787" y="1725"/>
                <a:ext cx="167" cy="48"/>
              </a:xfrm>
              <a:custGeom>
                <a:avLst/>
                <a:gdLst/>
                <a:ahLst/>
                <a:cxnLst>
                  <a:cxn ang="0">
                    <a:pos x="0" y="0"/>
                  </a:cxn>
                  <a:cxn ang="0">
                    <a:pos x="1137" y="340"/>
                  </a:cxn>
                  <a:cxn ang="0">
                    <a:pos x="1163" y="340"/>
                  </a:cxn>
                  <a:cxn ang="0">
                    <a:pos x="34" y="0"/>
                  </a:cxn>
                  <a:cxn ang="0">
                    <a:pos x="0" y="0"/>
                  </a:cxn>
                </a:cxnLst>
                <a:rect l="0" t="0" r="r" b="b"/>
                <a:pathLst>
                  <a:path w="1163" h="340">
                    <a:moveTo>
                      <a:pt x="0" y="0"/>
                    </a:moveTo>
                    <a:lnTo>
                      <a:pt x="1137" y="340"/>
                    </a:lnTo>
                    <a:lnTo>
                      <a:pt x="1163" y="340"/>
                    </a:lnTo>
                    <a:lnTo>
                      <a:pt x="34" y="0"/>
                    </a:lnTo>
                    <a:lnTo>
                      <a:pt x="0" y="0"/>
                    </a:lnTo>
                    <a:close/>
                  </a:path>
                </a:pathLst>
              </a:custGeom>
              <a:solidFill>
                <a:srgbClr val="000000"/>
              </a:solidFill>
              <a:ln w="9525">
                <a:noFill/>
                <a:round/>
                <a:headEnd/>
                <a:tailEnd/>
              </a:ln>
            </p:spPr>
            <p:txBody>
              <a:bodyPr/>
              <a:lstStyle/>
              <a:p>
                <a:endParaRPr lang="it-IT"/>
              </a:p>
            </p:txBody>
          </p:sp>
          <p:sp>
            <p:nvSpPr>
              <p:cNvPr id="540835" name="Freeform 163"/>
              <p:cNvSpPr>
                <a:spLocks/>
              </p:cNvSpPr>
              <p:nvPr/>
            </p:nvSpPr>
            <p:spPr bwMode="auto">
              <a:xfrm>
                <a:off x="4815" y="1718"/>
                <a:ext cx="164" cy="44"/>
              </a:xfrm>
              <a:custGeom>
                <a:avLst/>
                <a:gdLst/>
                <a:ahLst/>
                <a:cxnLst>
                  <a:cxn ang="0">
                    <a:pos x="0" y="1"/>
                  </a:cxn>
                  <a:cxn ang="0">
                    <a:pos x="1124" y="303"/>
                  </a:cxn>
                  <a:cxn ang="0">
                    <a:pos x="1149" y="302"/>
                  </a:cxn>
                  <a:cxn ang="0">
                    <a:pos x="34" y="0"/>
                  </a:cxn>
                  <a:cxn ang="0">
                    <a:pos x="0" y="1"/>
                  </a:cxn>
                </a:cxnLst>
                <a:rect l="0" t="0" r="r" b="b"/>
                <a:pathLst>
                  <a:path w="1149" h="303">
                    <a:moveTo>
                      <a:pt x="0" y="1"/>
                    </a:moveTo>
                    <a:lnTo>
                      <a:pt x="1124" y="303"/>
                    </a:lnTo>
                    <a:lnTo>
                      <a:pt x="1149" y="302"/>
                    </a:lnTo>
                    <a:lnTo>
                      <a:pt x="34" y="0"/>
                    </a:lnTo>
                    <a:lnTo>
                      <a:pt x="0" y="1"/>
                    </a:lnTo>
                    <a:close/>
                  </a:path>
                </a:pathLst>
              </a:custGeom>
              <a:solidFill>
                <a:srgbClr val="000000"/>
              </a:solidFill>
              <a:ln w="9525">
                <a:noFill/>
                <a:round/>
                <a:headEnd/>
                <a:tailEnd/>
              </a:ln>
            </p:spPr>
            <p:txBody>
              <a:bodyPr/>
              <a:lstStyle/>
              <a:p>
                <a:endParaRPr lang="it-IT"/>
              </a:p>
            </p:txBody>
          </p:sp>
          <p:sp>
            <p:nvSpPr>
              <p:cNvPr id="540836" name="Freeform 164"/>
              <p:cNvSpPr>
                <a:spLocks/>
              </p:cNvSpPr>
              <p:nvPr/>
            </p:nvSpPr>
            <p:spPr bwMode="auto">
              <a:xfrm>
                <a:off x="4802" y="1721"/>
                <a:ext cx="165" cy="48"/>
              </a:xfrm>
              <a:custGeom>
                <a:avLst/>
                <a:gdLst/>
                <a:ahLst/>
                <a:cxnLst>
                  <a:cxn ang="0">
                    <a:pos x="0" y="0"/>
                  </a:cxn>
                  <a:cxn ang="0">
                    <a:pos x="1134" y="336"/>
                  </a:cxn>
                  <a:cxn ang="0">
                    <a:pos x="1155" y="328"/>
                  </a:cxn>
                  <a:cxn ang="0">
                    <a:pos x="34" y="0"/>
                  </a:cxn>
                  <a:cxn ang="0">
                    <a:pos x="0" y="0"/>
                  </a:cxn>
                </a:cxnLst>
                <a:rect l="0" t="0" r="r" b="b"/>
                <a:pathLst>
                  <a:path w="1155" h="336">
                    <a:moveTo>
                      <a:pt x="0" y="0"/>
                    </a:moveTo>
                    <a:lnTo>
                      <a:pt x="1134" y="336"/>
                    </a:lnTo>
                    <a:lnTo>
                      <a:pt x="1155" y="328"/>
                    </a:lnTo>
                    <a:lnTo>
                      <a:pt x="34" y="0"/>
                    </a:lnTo>
                    <a:lnTo>
                      <a:pt x="0" y="0"/>
                    </a:lnTo>
                    <a:close/>
                  </a:path>
                </a:pathLst>
              </a:custGeom>
              <a:solidFill>
                <a:srgbClr val="000000"/>
              </a:solidFill>
              <a:ln w="9525">
                <a:noFill/>
                <a:round/>
                <a:headEnd/>
                <a:tailEnd/>
              </a:ln>
            </p:spPr>
            <p:txBody>
              <a:bodyPr/>
              <a:lstStyle/>
              <a:p>
                <a:endParaRPr lang="it-IT"/>
              </a:p>
            </p:txBody>
          </p:sp>
        </p:grpSp>
        <p:grpSp>
          <p:nvGrpSpPr>
            <p:cNvPr id="540837" name="Group 165"/>
            <p:cNvGrpSpPr>
              <a:grpSpLocks/>
            </p:cNvGrpSpPr>
            <p:nvPr/>
          </p:nvGrpSpPr>
          <p:grpSpPr bwMode="auto">
            <a:xfrm rot="10800000">
              <a:off x="1234" y="3229"/>
              <a:ext cx="391" cy="88"/>
              <a:chOff x="1450" y="3513"/>
              <a:chExt cx="391" cy="88"/>
            </a:xfrm>
          </p:grpSpPr>
          <p:sp>
            <p:nvSpPr>
              <p:cNvPr id="540838" name="Freeform 166"/>
              <p:cNvSpPr>
                <a:spLocks/>
              </p:cNvSpPr>
              <p:nvPr/>
            </p:nvSpPr>
            <p:spPr bwMode="auto">
              <a:xfrm flipV="1">
                <a:off x="1450" y="3574"/>
                <a:ext cx="391" cy="27"/>
              </a:xfrm>
              <a:custGeom>
                <a:avLst/>
                <a:gdLst/>
                <a:ahLst/>
                <a:cxnLst>
                  <a:cxn ang="0">
                    <a:pos x="0" y="0"/>
                  </a:cxn>
                  <a:cxn ang="0">
                    <a:pos x="0" y="56"/>
                  </a:cxn>
                  <a:cxn ang="0">
                    <a:pos x="720" y="56"/>
                  </a:cxn>
                  <a:cxn ang="0">
                    <a:pos x="720" y="8"/>
                  </a:cxn>
                </a:cxnLst>
                <a:rect l="0" t="0" r="r" b="b"/>
                <a:pathLst>
                  <a:path w="720" h="56">
                    <a:moveTo>
                      <a:pt x="0" y="0"/>
                    </a:moveTo>
                    <a:lnTo>
                      <a:pt x="0" y="56"/>
                    </a:lnTo>
                    <a:lnTo>
                      <a:pt x="720" y="56"/>
                    </a:lnTo>
                    <a:lnTo>
                      <a:pt x="720" y="8"/>
                    </a:lnTo>
                  </a:path>
                </a:pathLst>
              </a:custGeom>
              <a:noFill/>
              <a:ln w="12700" cap="flat" cmpd="sng">
                <a:solidFill>
                  <a:schemeClr val="tx1"/>
                </a:solidFill>
                <a:prstDash val="solid"/>
                <a:round/>
                <a:headEnd/>
                <a:tailEnd/>
              </a:ln>
              <a:effectLst/>
            </p:spPr>
            <p:txBody>
              <a:bodyPr wrap="none"/>
              <a:lstStyle/>
              <a:p>
                <a:endParaRPr lang="it-IT"/>
              </a:p>
            </p:txBody>
          </p:sp>
          <p:sp>
            <p:nvSpPr>
              <p:cNvPr id="540839" name="Line 167"/>
              <p:cNvSpPr>
                <a:spLocks noChangeShapeType="1"/>
              </p:cNvSpPr>
              <p:nvPr/>
            </p:nvSpPr>
            <p:spPr bwMode="auto">
              <a:xfrm>
                <a:off x="1642" y="3513"/>
                <a:ext cx="0" cy="60"/>
              </a:xfrm>
              <a:prstGeom prst="line">
                <a:avLst/>
              </a:prstGeom>
              <a:noFill/>
              <a:ln w="19050">
                <a:solidFill>
                  <a:schemeClr val="tx1"/>
                </a:solidFill>
                <a:round/>
                <a:headEnd/>
                <a:tailEnd/>
              </a:ln>
              <a:effectLst/>
            </p:spPr>
            <p:txBody>
              <a:bodyPr wrap="none"/>
              <a:lstStyle/>
              <a:p>
                <a:endParaRPr lang="it-IT"/>
              </a:p>
            </p:txBody>
          </p:sp>
        </p:grpSp>
        <p:grpSp>
          <p:nvGrpSpPr>
            <p:cNvPr id="540840" name="Group 168"/>
            <p:cNvGrpSpPr>
              <a:grpSpLocks/>
            </p:cNvGrpSpPr>
            <p:nvPr/>
          </p:nvGrpSpPr>
          <p:grpSpPr bwMode="auto">
            <a:xfrm>
              <a:off x="1305" y="3286"/>
              <a:ext cx="275" cy="118"/>
              <a:chOff x="3600" y="219"/>
              <a:chExt cx="360" cy="175"/>
            </a:xfrm>
          </p:grpSpPr>
          <p:sp>
            <p:nvSpPr>
              <p:cNvPr id="540841" name="Oval 16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40842" name="Line 17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843" name="Line 17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844" name="Rectangle 17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845" name="Oval 17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40846" name="Group 174"/>
              <p:cNvGrpSpPr>
                <a:grpSpLocks/>
              </p:cNvGrpSpPr>
              <p:nvPr/>
            </p:nvGrpSpPr>
            <p:grpSpPr bwMode="auto">
              <a:xfrm>
                <a:off x="3686" y="244"/>
                <a:ext cx="177" cy="66"/>
                <a:chOff x="2848" y="848"/>
                <a:chExt cx="140" cy="98"/>
              </a:xfrm>
            </p:grpSpPr>
            <p:sp>
              <p:nvSpPr>
                <p:cNvPr id="540847" name="Line 17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48" name="Line 17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49" name="Line 17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850" name="Group 178"/>
              <p:cNvGrpSpPr>
                <a:grpSpLocks/>
              </p:cNvGrpSpPr>
              <p:nvPr/>
            </p:nvGrpSpPr>
            <p:grpSpPr bwMode="auto">
              <a:xfrm flipV="1">
                <a:off x="3686" y="243"/>
                <a:ext cx="177" cy="66"/>
                <a:chOff x="2848" y="848"/>
                <a:chExt cx="140" cy="98"/>
              </a:xfrm>
            </p:grpSpPr>
            <p:sp>
              <p:nvSpPr>
                <p:cNvPr id="540851" name="Line 17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52" name="Line 18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53" name="Line 18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sp>
        <p:nvSpPr>
          <p:cNvPr id="540854" name="Text Box 182"/>
          <p:cNvSpPr txBox="1">
            <a:spLocks noChangeArrowheads="1"/>
          </p:cNvSpPr>
          <p:nvPr/>
        </p:nvSpPr>
        <p:spPr bwMode="auto">
          <a:xfrm>
            <a:off x="1579563" y="3830638"/>
            <a:ext cx="430212" cy="366712"/>
          </a:xfrm>
          <a:prstGeom prst="rect">
            <a:avLst/>
          </a:prstGeom>
          <a:noFill/>
          <a:ln w="9525">
            <a:noFill/>
            <a:miter lim="800000"/>
            <a:headEnd/>
            <a:tailEnd/>
          </a:ln>
          <a:effectLst/>
        </p:spPr>
        <p:txBody>
          <a:bodyPr wrap="none">
            <a:spAutoFit/>
          </a:bodyPr>
          <a:lstStyle/>
          <a:p>
            <a:r>
              <a:rPr lang="en-US" altLang="it-IT"/>
              <a:t>R1</a:t>
            </a:r>
          </a:p>
        </p:txBody>
      </p:sp>
      <p:grpSp>
        <p:nvGrpSpPr>
          <p:cNvPr id="540855" name="Group 183"/>
          <p:cNvGrpSpPr>
            <a:grpSpLocks/>
          </p:cNvGrpSpPr>
          <p:nvPr/>
        </p:nvGrpSpPr>
        <p:grpSpPr bwMode="auto">
          <a:xfrm>
            <a:off x="3700463" y="5921375"/>
            <a:ext cx="547687" cy="233363"/>
            <a:chOff x="3600" y="219"/>
            <a:chExt cx="360" cy="175"/>
          </a:xfrm>
        </p:grpSpPr>
        <p:sp>
          <p:nvSpPr>
            <p:cNvPr id="540856" name="Oval 18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40857" name="Line 18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858" name="Line 18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859" name="Rectangle 18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860" name="Oval 18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40861" name="Group 189"/>
            <p:cNvGrpSpPr>
              <a:grpSpLocks/>
            </p:cNvGrpSpPr>
            <p:nvPr/>
          </p:nvGrpSpPr>
          <p:grpSpPr bwMode="auto">
            <a:xfrm>
              <a:off x="3686" y="244"/>
              <a:ext cx="177" cy="66"/>
              <a:chOff x="2848" y="848"/>
              <a:chExt cx="140" cy="98"/>
            </a:xfrm>
          </p:grpSpPr>
          <p:sp>
            <p:nvSpPr>
              <p:cNvPr id="540862" name="Line 19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63" name="Line 19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64" name="Line 19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865" name="Group 193"/>
            <p:cNvGrpSpPr>
              <a:grpSpLocks/>
            </p:cNvGrpSpPr>
            <p:nvPr/>
          </p:nvGrpSpPr>
          <p:grpSpPr bwMode="auto">
            <a:xfrm flipV="1">
              <a:off x="3686" y="243"/>
              <a:ext cx="177" cy="66"/>
              <a:chOff x="2848" y="848"/>
              <a:chExt cx="140" cy="98"/>
            </a:xfrm>
          </p:grpSpPr>
          <p:sp>
            <p:nvSpPr>
              <p:cNvPr id="540866" name="Line 1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67" name="Line 1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68" name="Line 1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40869" name="Text Box 197"/>
          <p:cNvSpPr txBox="1">
            <a:spLocks noChangeArrowheads="1"/>
          </p:cNvSpPr>
          <p:nvPr/>
        </p:nvSpPr>
        <p:spPr bwMode="auto">
          <a:xfrm>
            <a:off x="1190625" y="4619625"/>
            <a:ext cx="466725" cy="366713"/>
          </a:xfrm>
          <a:prstGeom prst="rect">
            <a:avLst/>
          </a:prstGeom>
          <a:noFill/>
          <a:ln w="9525">
            <a:noFill/>
            <a:miter lim="800000"/>
            <a:headEnd/>
            <a:tailEnd/>
          </a:ln>
          <a:effectLst/>
        </p:spPr>
        <p:txBody>
          <a:bodyPr wrap="none">
            <a:spAutoFit/>
          </a:bodyPr>
          <a:lstStyle/>
          <a:p>
            <a:r>
              <a:rPr lang="en-US" altLang="it-IT"/>
              <a:t>R2</a:t>
            </a:r>
          </a:p>
        </p:txBody>
      </p:sp>
      <p:sp>
        <p:nvSpPr>
          <p:cNvPr id="540870" name="Text Box 198"/>
          <p:cNvSpPr txBox="1">
            <a:spLocks noChangeArrowheads="1"/>
          </p:cNvSpPr>
          <p:nvPr/>
        </p:nvSpPr>
        <p:spPr bwMode="auto">
          <a:xfrm>
            <a:off x="677863" y="5616575"/>
            <a:ext cx="466725" cy="366713"/>
          </a:xfrm>
          <a:prstGeom prst="rect">
            <a:avLst/>
          </a:prstGeom>
          <a:noFill/>
          <a:ln w="9525">
            <a:noFill/>
            <a:miter lim="800000"/>
            <a:headEnd/>
            <a:tailEnd/>
          </a:ln>
          <a:effectLst/>
        </p:spPr>
        <p:txBody>
          <a:bodyPr wrap="none">
            <a:spAutoFit/>
          </a:bodyPr>
          <a:lstStyle/>
          <a:p>
            <a:r>
              <a:rPr lang="en-US" altLang="it-IT"/>
              <a:t>R3</a:t>
            </a:r>
          </a:p>
        </p:txBody>
      </p:sp>
      <p:sp>
        <p:nvSpPr>
          <p:cNvPr id="540871" name="Text Box 199"/>
          <p:cNvSpPr txBox="1">
            <a:spLocks noChangeArrowheads="1"/>
          </p:cNvSpPr>
          <p:nvPr/>
        </p:nvSpPr>
        <p:spPr bwMode="auto">
          <a:xfrm>
            <a:off x="3324225" y="4037013"/>
            <a:ext cx="466725" cy="366712"/>
          </a:xfrm>
          <a:prstGeom prst="rect">
            <a:avLst/>
          </a:prstGeom>
          <a:noFill/>
          <a:ln w="9525">
            <a:noFill/>
            <a:miter lim="800000"/>
            <a:headEnd/>
            <a:tailEnd/>
          </a:ln>
          <a:effectLst/>
        </p:spPr>
        <p:txBody>
          <a:bodyPr wrap="none">
            <a:spAutoFit/>
          </a:bodyPr>
          <a:lstStyle/>
          <a:p>
            <a:r>
              <a:rPr lang="en-US" altLang="it-IT"/>
              <a:t>R4</a:t>
            </a:r>
          </a:p>
        </p:txBody>
      </p:sp>
      <p:sp>
        <p:nvSpPr>
          <p:cNvPr id="540872" name="Text Box 200"/>
          <p:cNvSpPr txBox="1">
            <a:spLocks noChangeArrowheads="1"/>
          </p:cNvSpPr>
          <p:nvPr/>
        </p:nvSpPr>
        <p:spPr bwMode="auto">
          <a:xfrm>
            <a:off x="3767138" y="5175250"/>
            <a:ext cx="466725" cy="366713"/>
          </a:xfrm>
          <a:prstGeom prst="rect">
            <a:avLst/>
          </a:prstGeom>
          <a:noFill/>
          <a:ln w="9525">
            <a:noFill/>
            <a:miter lim="800000"/>
            <a:headEnd/>
            <a:tailEnd/>
          </a:ln>
          <a:effectLst/>
        </p:spPr>
        <p:txBody>
          <a:bodyPr wrap="none">
            <a:spAutoFit/>
          </a:bodyPr>
          <a:lstStyle/>
          <a:p>
            <a:r>
              <a:rPr lang="en-US" altLang="it-IT"/>
              <a:t>R5</a:t>
            </a:r>
          </a:p>
        </p:txBody>
      </p:sp>
      <p:sp>
        <p:nvSpPr>
          <p:cNvPr id="540873" name="Text Box 201"/>
          <p:cNvSpPr txBox="1">
            <a:spLocks noChangeArrowheads="1"/>
          </p:cNvSpPr>
          <p:nvPr/>
        </p:nvSpPr>
        <p:spPr bwMode="auto">
          <a:xfrm>
            <a:off x="2532063" y="5908675"/>
            <a:ext cx="466725" cy="366713"/>
          </a:xfrm>
          <a:prstGeom prst="rect">
            <a:avLst/>
          </a:prstGeom>
          <a:noFill/>
          <a:ln w="9525">
            <a:noFill/>
            <a:miter lim="800000"/>
            <a:headEnd/>
            <a:tailEnd/>
          </a:ln>
          <a:effectLst/>
        </p:spPr>
        <p:txBody>
          <a:bodyPr wrap="none">
            <a:spAutoFit/>
          </a:bodyPr>
          <a:lstStyle/>
          <a:p>
            <a:r>
              <a:rPr lang="en-US" altLang="it-IT"/>
              <a:t>R6</a:t>
            </a:r>
          </a:p>
        </p:txBody>
      </p:sp>
      <p:sp>
        <p:nvSpPr>
          <p:cNvPr id="540874" name="Text Box 202"/>
          <p:cNvSpPr txBox="1">
            <a:spLocks noChangeArrowheads="1"/>
          </p:cNvSpPr>
          <p:nvPr/>
        </p:nvSpPr>
        <p:spPr bwMode="auto">
          <a:xfrm>
            <a:off x="3252788" y="5865813"/>
            <a:ext cx="466725" cy="366712"/>
          </a:xfrm>
          <a:prstGeom prst="rect">
            <a:avLst/>
          </a:prstGeom>
          <a:noFill/>
          <a:ln w="9525">
            <a:noFill/>
            <a:miter lim="800000"/>
            <a:headEnd/>
            <a:tailEnd/>
          </a:ln>
          <a:effectLst/>
        </p:spPr>
        <p:txBody>
          <a:bodyPr wrap="none">
            <a:spAutoFit/>
          </a:bodyPr>
          <a:lstStyle/>
          <a:p>
            <a:r>
              <a:rPr lang="en-US" altLang="it-IT"/>
              <a:t>R7</a:t>
            </a:r>
          </a:p>
        </p:txBody>
      </p:sp>
      <p:grpSp>
        <p:nvGrpSpPr>
          <p:cNvPr id="540875" name="Group 203"/>
          <p:cNvGrpSpPr>
            <a:grpSpLocks/>
          </p:cNvGrpSpPr>
          <p:nvPr/>
        </p:nvGrpSpPr>
        <p:grpSpPr bwMode="auto">
          <a:xfrm>
            <a:off x="4767263" y="4114800"/>
            <a:ext cx="569912" cy="222250"/>
            <a:chOff x="3600" y="219"/>
            <a:chExt cx="360" cy="175"/>
          </a:xfrm>
        </p:grpSpPr>
        <p:sp>
          <p:nvSpPr>
            <p:cNvPr id="540876" name="Oval 20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40877" name="Line 20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878" name="Line 20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879" name="Rectangle 20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880" name="Oval 20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40881" name="Group 209"/>
            <p:cNvGrpSpPr>
              <a:grpSpLocks/>
            </p:cNvGrpSpPr>
            <p:nvPr/>
          </p:nvGrpSpPr>
          <p:grpSpPr bwMode="auto">
            <a:xfrm>
              <a:off x="3686" y="244"/>
              <a:ext cx="177" cy="66"/>
              <a:chOff x="2848" y="848"/>
              <a:chExt cx="140" cy="98"/>
            </a:xfrm>
          </p:grpSpPr>
          <p:sp>
            <p:nvSpPr>
              <p:cNvPr id="540882" name="Line 21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83" name="Line 21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84" name="Line 21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885" name="Group 213"/>
            <p:cNvGrpSpPr>
              <a:grpSpLocks/>
            </p:cNvGrpSpPr>
            <p:nvPr/>
          </p:nvGrpSpPr>
          <p:grpSpPr bwMode="auto">
            <a:xfrm flipV="1">
              <a:off x="3686" y="243"/>
              <a:ext cx="177" cy="66"/>
              <a:chOff x="2848" y="848"/>
              <a:chExt cx="140" cy="98"/>
            </a:xfrm>
          </p:grpSpPr>
          <p:sp>
            <p:nvSpPr>
              <p:cNvPr id="540886" name="Line 21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87" name="Line 21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88" name="Line 21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40889" name="Group 217"/>
          <p:cNvGrpSpPr>
            <a:grpSpLocks/>
          </p:cNvGrpSpPr>
          <p:nvPr/>
        </p:nvGrpSpPr>
        <p:grpSpPr bwMode="auto">
          <a:xfrm>
            <a:off x="4789488" y="4679950"/>
            <a:ext cx="547687" cy="233363"/>
            <a:chOff x="3600" y="219"/>
            <a:chExt cx="360" cy="175"/>
          </a:xfrm>
        </p:grpSpPr>
        <p:sp>
          <p:nvSpPr>
            <p:cNvPr id="540890" name="Oval 21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40891" name="Line 21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40892" name="Line 22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40893" name="Rectangle 22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40894" name="Oval 22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40895" name="Group 223"/>
            <p:cNvGrpSpPr>
              <a:grpSpLocks/>
            </p:cNvGrpSpPr>
            <p:nvPr/>
          </p:nvGrpSpPr>
          <p:grpSpPr bwMode="auto">
            <a:xfrm>
              <a:off x="3686" y="244"/>
              <a:ext cx="177" cy="66"/>
              <a:chOff x="2848" y="848"/>
              <a:chExt cx="140" cy="98"/>
            </a:xfrm>
          </p:grpSpPr>
          <p:sp>
            <p:nvSpPr>
              <p:cNvPr id="540896" name="Line 2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897" name="Line 2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898" name="Line 2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40899" name="Group 227"/>
            <p:cNvGrpSpPr>
              <a:grpSpLocks/>
            </p:cNvGrpSpPr>
            <p:nvPr/>
          </p:nvGrpSpPr>
          <p:grpSpPr bwMode="auto">
            <a:xfrm flipV="1">
              <a:off x="3686" y="243"/>
              <a:ext cx="177" cy="66"/>
              <a:chOff x="2848" y="848"/>
              <a:chExt cx="140" cy="98"/>
            </a:xfrm>
          </p:grpSpPr>
          <p:sp>
            <p:nvSpPr>
              <p:cNvPr id="540900" name="Line 22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40901" name="Line 22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40902" name="Line 23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40903" name="Line 231"/>
          <p:cNvSpPr>
            <a:spLocks noChangeShapeType="1"/>
          </p:cNvSpPr>
          <p:nvPr/>
        </p:nvSpPr>
        <p:spPr bwMode="auto">
          <a:xfrm>
            <a:off x="4756150" y="5356225"/>
            <a:ext cx="596900" cy="0"/>
          </a:xfrm>
          <a:prstGeom prst="line">
            <a:avLst/>
          </a:prstGeom>
          <a:noFill/>
          <a:ln w="28575">
            <a:solidFill>
              <a:srgbClr val="FF0000"/>
            </a:solidFill>
            <a:round/>
            <a:headEnd/>
            <a:tailEnd type="triangle" w="med" len="med"/>
          </a:ln>
          <a:effectLst/>
        </p:spPr>
        <p:txBody>
          <a:bodyPr wrap="none"/>
          <a:lstStyle/>
          <a:p>
            <a:endParaRPr lang="it-IT"/>
          </a:p>
        </p:txBody>
      </p:sp>
      <p:sp>
        <p:nvSpPr>
          <p:cNvPr id="540904" name="Text Box 232"/>
          <p:cNvSpPr txBox="1">
            <a:spLocks noChangeArrowheads="1"/>
          </p:cNvSpPr>
          <p:nvPr/>
        </p:nvSpPr>
        <p:spPr bwMode="auto">
          <a:xfrm>
            <a:off x="5495925" y="3906838"/>
            <a:ext cx="2020888" cy="581025"/>
          </a:xfrm>
          <a:prstGeom prst="rect">
            <a:avLst/>
          </a:prstGeom>
          <a:noFill/>
          <a:ln w="9525">
            <a:noFill/>
            <a:miter lim="800000"/>
            <a:headEnd/>
            <a:tailEnd/>
          </a:ln>
          <a:effectLst/>
        </p:spPr>
        <p:txBody>
          <a:bodyPr wrap="none">
            <a:spAutoFit/>
          </a:bodyPr>
          <a:lstStyle/>
          <a:p>
            <a:r>
              <a:rPr lang="it-IT" sz="1600"/>
              <a:t>Router con membro</a:t>
            </a:r>
          </a:p>
          <a:p>
            <a:r>
              <a:rPr lang="it-IT" sz="1600"/>
              <a:t>di gruppo collegato</a:t>
            </a:r>
            <a:endParaRPr lang="en-US" sz="1600"/>
          </a:p>
        </p:txBody>
      </p:sp>
      <p:sp>
        <p:nvSpPr>
          <p:cNvPr id="540905" name="Text Box 233"/>
          <p:cNvSpPr txBox="1">
            <a:spLocks noChangeArrowheads="1"/>
          </p:cNvSpPr>
          <p:nvPr/>
        </p:nvSpPr>
        <p:spPr bwMode="auto">
          <a:xfrm>
            <a:off x="5508625" y="4573588"/>
            <a:ext cx="2182813" cy="581025"/>
          </a:xfrm>
          <a:prstGeom prst="rect">
            <a:avLst/>
          </a:prstGeom>
          <a:noFill/>
          <a:ln w="9525">
            <a:noFill/>
            <a:miter lim="800000"/>
            <a:headEnd/>
            <a:tailEnd/>
          </a:ln>
          <a:effectLst/>
        </p:spPr>
        <p:txBody>
          <a:bodyPr wrap="none">
            <a:spAutoFit/>
          </a:bodyPr>
          <a:lstStyle/>
          <a:p>
            <a:r>
              <a:rPr lang="it-IT" sz="1600" dirty="0"/>
              <a:t>Router senza membri</a:t>
            </a:r>
          </a:p>
          <a:p>
            <a:r>
              <a:rPr lang="it-IT" sz="1600" dirty="0"/>
              <a:t>di gruppo collegati</a:t>
            </a:r>
            <a:endParaRPr lang="en-US" sz="1600" dirty="0"/>
          </a:p>
        </p:txBody>
      </p:sp>
      <p:sp>
        <p:nvSpPr>
          <p:cNvPr id="540906" name="Text Box 234"/>
          <p:cNvSpPr txBox="1">
            <a:spLocks noChangeArrowheads="1"/>
          </p:cNvSpPr>
          <p:nvPr/>
        </p:nvSpPr>
        <p:spPr bwMode="auto">
          <a:xfrm>
            <a:off x="5483225" y="5213350"/>
            <a:ext cx="3028950" cy="336550"/>
          </a:xfrm>
          <a:prstGeom prst="rect">
            <a:avLst/>
          </a:prstGeom>
          <a:noFill/>
          <a:ln w="9525">
            <a:noFill/>
            <a:miter lim="800000"/>
            <a:headEnd/>
            <a:tailEnd/>
          </a:ln>
          <a:effectLst/>
        </p:spPr>
        <p:txBody>
          <a:bodyPr>
            <a:spAutoFit/>
          </a:bodyPr>
          <a:lstStyle/>
          <a:p>
            <a:r>
              <a:rPr lang="it-IT" sz="1600"/>
              <a:t>Messaggio di potatura</a:t>
            </a:r>
            <a:endParaRPr lang="it-IT"/>
          </a:p>
        </p:txBody>
      </p:sp>
      <p:sp>
        <p:nvSpPr>
          <p:cNvPr id="540907" name="Text Box 235"/>
          <p:cNvSpPr txBox="1">
            <a:spLocks noChangeArrowheads="1"/>
          </p:cNvSpPr>
          <p:nvPr/>
        </p:nvSpPr>
        <p:spPr bwMode="auto">
          <a:xfrm>
            <a:off x="4664075" y="3368675"/>
            <a:ext cx="1265238" cy="366713"/>
          </a:xfrm>
          <a:prstGeom prst="rect">
            <a:avLst/>
          </a:prstGeom>
          <a:noFill/>
          <a:ln w="9525">
            <a:noFill/>
            <a:miter lim="800000"/>
            <a:headEnd/>
            <a:tailEnd/>
          </a:ln>
          <a:effectLst/>
        </p:spPr>
        <p:txBody>
          <a:bodyPr wrap="none">
            <a:spAutoFit/>
          </a:bodyPr>
          <a:lstStyle/>
          <a:p>
            <a:r>
              <a:rPr lang="en-US" altLang="it-IT"/>
              <a:t>LEGENDA</a:t>
            </a:r>
          </a:p>
        </p:txBody>
      </p:sp>
      <p:sp>
        <p:nvSpPr>
          <p:cNvPr id="540908" name="Text Box 236"/>
          <p:cNvSpPr txBox="1">
            <a:spLocks noChangeArrowheads="1"/>
          </p:cNvSpPr>
          <p:nvPr/>
        </p:nvSpPr>
        <p:spPr bwMode="auto">
          <a:xfrm>
            <a:off x="479425" y="3468688"/>
            <a:ext cx="1182688" cy="366712"/>
          </a:xfrm>
          <a:prstGeom prst="rect">
            <a:avLst/>
          </a:prstGeom>
          <a:noFill/>
          <a:ln w="9525">
            <a:noFill/>
            <a:miter lim="800000"/>
            <a:headEnd/>
            <a:tailEnd/>
          </a:ln>
          <a:effectLst/>
        </p:spPr>
        <p:txBody>
          <a:bodyPr wrap="none">
            <a:spAutoFit/>
          </a:bodyPr>
          <a:lstStyle/>
          <a:p>
            <a:r>
              <a:rPr lang="en-US" altLang="it-IT">
                <a:solidFill>
                  <a:srgbClr val="FF0000"/>
                </a:solidFill>
              </a:rPr>
              <a:t>S: source</a:t>
            </a:r>
          </a:p>
        </p:txBody>
      </p:sp>
      <p:sp>
        <p:nvSpPr>
          <p:cNvPr id="540909" name="Line 237"/>
          <p:cNvSpPr>
            <a:spLocks noChangeShapeType="1"/>
          </p:cNvSpPr>
          <p:nvPr/>
        </p:nvSpPr>
        <p:spPr bwMode="auto">
          <a:xfrm>
            <a:off x="3422650" y="4637088"/>
            <a:ext cx="0" cy="511175"/>
          </a:xfrm>
          <a:prstGeom prst="line">
            <a:avLst/>
          </a:prstGeom>
          <a:noFill/>
          <a:ln w="19050">
            <a:solidFill>
              <a:srgbClr val="FF0000"/>
            </a:solidFill>
            <a:round/>
            <a:headEnd type="triangle" w="med" len="med"/>
            <a:tailEnd/>
          </a:ln>
          <a:effectLst/>
        </p:spPr>
        <p:txBody>
          <a:bodyPr wrap="none"/>
          <a:lstStyle/>
          <a:p>
            <a:endParaRPr lang="it-IT"/>
          </a:p>
        </p:txBody>
      </p:sp>
      <p:sp>
        <p:nvSpPr>
          <p:cNvPr id="540910" name="Line 238"/>
          <p:cNvSpPr>
            <a:spLocks noChangeShapeType="1"/>
          </p:cNvSpPr>
          <p:nvPr/>
        </p:nvSpPr>
        <p:spPr bwMode="auto">
          <a:xfrm>
            <a:off x="3536950" y="5475288"/>
            <a:ext cx="241300" cy="419100"/>
          </a:xfrm>
          <a:prstGeom prst="line">
            <a:avLst/>
          </a:prstGeom>
          <a:noFill/>
          <a:ln w="19050">
            <a:solidFill>
              <a:srgbClr val="FF0000"/>
            </a:solidFill>
            <a:round/>
            <a:headEnd type="triangle" w="med" len="med"/>
            <a:tailEnd/>
          </a:ln>
          <a:effectLst/>
        </p:spPr>
        <p:txBody>
          <a:bodyPr wrap="none"/>
          <a:lstStyle/>
          <a:p>
            <a:endParaRPr lang="it-IT"/>
          </a:p>
        </p:txBody>
      </p:sp>
      <p:sp>
        <p:nvSpPr>
          <p:cNvPr id="540911" name="Text Box 239"/>
          <p:cNvSpPr txBox="1">
            <a:spLocks noChangeArrowheads="1"/>
          </p:cNvSpPr>
          <p:nvPr/>
        </p:nvSpPr>
        <p:spPr bwMode="auto">
          <a:xfrm>
            <a:off x="5483225" y="5554663"/>
            <a:ext cx="2619375" cy="581025"/>
          </a:xfrm>
          <a:prstGeom prst="rect">
            <a:avLst/>
          </a:prstGeom>
          <a:noFill/>
          <a:ln w="9525">
            <a:noFill/>
            <a:miter lim="800000"/>
            <a:headEnd/>
            <a:tailEnd/>
          </a:ln>
          <a:effectLst/>
        </p:spPr>
        <p:txBody>
          <a:bodyPr wrap="none">
            <a:spAutoFit/>
          </a:bodyPr>
          <a:lstStyle/>
          <a:p>
            <a:r>
              <a:rPr lang="it-IT" sz="1600"/>
              <a:t>Collegamenti che ricevono</a:t>
            </a:r>
          </a:p>
          <a:p>
            <a:r>
              <a:rPr lang="it-IT" sz="1600"/>
              <a:t>pacchetti multicast</a:t>
            </a:r>
            <a:endParaRPr lang="en-US" sz="1600"/>
          </a:p>
        </p:txBody>
      </p:sp>
      <p:sp>
        <p:nvSpPr>
          <p:cNvPr id="540912" name="Line 240"/>
          <p:cNvSpPr>
            <a:spLocks noChangeShapeType="1"/>
          </p:cNvSpPr>
          <p:nvPr/>
        </p:nvSpPr>
        <p:spPr bwMode="auto">
          <a:xfrm rot="16936177">
            <a:off x="4964112" y="5427663"/>
            <a:ext cx="144463" cy="630238"/>
          </a:xfrm>
          <a:prstGeom prst="line">
            <a:avLst/>
          </a:prstGeom>
          <a:noFill/>
          <a:ln w="57150">
            <a:solidFill>
              <a:srgbClr val="FF0000"/>
            </a:solidFill>
            <a:round/>
            <a:headEnd/>
            <a:tailEnd/>
          </a:ln>
          <a:effectLst/>
        </p:spPr>
        <p:txBody>
          <a:bodyPr wrap="none"/>
          <a:lstStyle/>
          <a:p>
            <a:endParaRPr lang="it-IT"/>
          </a:p>
        </p:txBody>
      </p:sp>
      <p:sp>
        <p:nvSpPr>
          <p:cNvPr id="540913" name="Text Box 241"/>
          <p:cNvSpPr txBox="1">
            <a:spLocks noChangeArrowheads="1"/>
          </p:cNvSpPr>
          <p:nvPr/>
        </p:nvSpPr>
        <p:spPr bwMode="auto">
          <a:xfrm>
            <a:off x="3170238" y="4718050"/>
            <a:ext cx="303212" cy="366713"/>
          </a:xfrm>
          <a:prstGeom prst="rect">
            <a:avLst/>
          </a:prstGeom>
          <a:noFill/>
          <a:ln w="9525">
            <a:noFill/>
            <a:miter lim="800000"/>
            <a:headEnd/>
            <a:tailEnd/>
          </a:ln>
          <a:effectLst/>
        </p:spPr>
        <p:txBody>
          <a:bodyPr wrap="none">
            <a:spAutoFit/>
          </a:bodyPr>
          <a:lstStyle/>
          <a:p>
            <a:r>
              <a:rPr lang="en-US" altLang="it-IT">
                <a:solidFill>
                  <a:srgbClr val="FF0000"/>
                </a:solidFill>
              </a:rPr>
              <a:t>P</a:t>
            </a:r>
          </a:p>
        </p:txBody>
      </p:sp>
      <p:sp>
        <p:nvSpPr>
          <p:cNvPr id="540914" name="Text Box 242"/>
          <p:cNvSpPr txBox="1">
            <a:spLocks noChangeArrowheads="1"/>
          </p:cNvSpPr>
          <p:nvPr/>
        </p:nvSpPr>
        <p:spPr bwMode="auto">
          <a:xfrm>
            <a:off x="3398838" y="5543550"/>
            <a:ext cx="303212" cy="366713"/>
          </a:xfrm>
          <a:prstGeom prst="rect">
            <a:avLst/>
          </a:prstGeom>
          <a:noFill/>
          <a:ln w="9525">
            <a:noFill/>
            <a:miter lim="800000"/>
            <a:headEnd/>
            <a:tailEnd/>
          </a:ln>
          <a:effectLst/>
        </p:spPr>
        <p:txBody>
          <a:bodyPr wrap="none">
            <a:spAutoFit/>
          </a:bodyPr>
          <a:lstStyle/>
          <a:p>
            <a:r>
              <a:rPr lang="en-US" altLang="it-IT">
                <a:solidFill>
                  <a:srgbClr val="FF0000"/>
                </a:solidFill>
              </a:rPr>
              <a:t>P</a:t>
            </a:r>
          </a:p>
        </p:txBody>
      </p:sp>
      <p:sp>
        <p:nvSpPr>
          <p:cNvPr id="540915" name="Text Box 243"/>
          <p:cNvSpPr txBox="1">
            <a:spLocks noChangeArrowheads="1"/>
          </p:cNvSpPr>
          <p:nvPr/>
        </p:nvSpPr>
        <p:spPr bwMode="auto">
          <a:xfrm>
            <a:off x="4872038" y="5048250"/>
            <a:ext cx="303212" cy="366713"/>
          </a:xfrm>
          <a:prstGeom prst="rect">
            <a:avLst/>
          </a:prstGeom>
          <a:noFill/>
          <a:ln w="9525">
            <a:noFill/>
            <a:miter lim="800000"/>
            <a:headEnd/>
            <a:tailEnd/>
          </a:ln>
          <a:effectLst/>
        </p:spPr>
        <p:txBody>
          <a:bodyPr wrap="none">
            <a:spAutoFit/>
          </a:bodyPr>
          <a:lstStyle/>
          <a:p>
            <a:r>
              <a:rPr lang="en-US" altLang="it-IT">
                <a:solidFill>
                  <a:srgbClr val="FF0000"/>
                </a:solidFill>
              </a:rPr>
              <a:t>P</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r>
              <a:rPr lang="en-US" altLang="it-IT"/>
              <a:t>4-</a:t>
            </a:r>
            <a:fld id="{81552E8E-AADC-488D-A773-5F83DD728CED}" type="slidenum">
              <a:rPr lang="en-US" altLang="it-IT"/>
              <a:pPr/>
              <a:t>134</a:t>
            </a:fld>
            <a:endParaRPr lang="en-US" altLang="it-IT"/>
          </a:p>
        </p:txBody>
      </p:sp>
      <p:sp>
        <p:nvSpPr>
          <p:cNvPr id="632834"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lIns="92075" tIns="46038" rIns="92075" bIns="46038" anchor="ctr"/>
          <a:lstStyle/>
          <a:p>
            <a:r>
              <a:rPr lang="en-US" altLang="it-IT" sz="3200" u="sng">
                <a:solidFill>
                  <a:schemeClr val="accent2"/>
                </a:solidFill>
              </a:rPr>
              <a:t>Shared-Tree: Steiner Tree</a:t>
            </a:r>
          </a:p>
        </p:txBody>
      </p:sp>
      <p:sp>
        <p:nvSpPr>
          <p:cNvPr id="632835" name="Rectangle 3"/>
          <p:cNvSpPr>
            <a:spLocks noChangeArrowheads="1"/>
          </p:cNvSpPr>
          <p:nvPr/>
        </p:nvSpPr>
        <p:spPr bwMode="auto">
          <a:xfrm>
            <a:off x="533400" y="1409700"/>
            <a:ext cx="7772400" cy="46482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5000"/>
              <a:buFont typeface="Wingdings" pitchFamily="2" charset="2"/>
              <a:buChar char="r"/>
            </a:pPr>
            <a:r>
              <a:rPr lang="en-US" altLang="it-IT" sz="2800" dirty="0">
                <a:solidFill>
                  <a:srgbClr val="FF0000"/>
                </a:solidFill>
              </a:rPr>
              <a:t>Steiner Tree:</a:t>
            </a:r>
            <a:r>
              <a:rPr lang="en-US" altLang="it-IT" sz="2800" dirty="0"/>
              <a:t> </a:t>
            </a:r>
            <a:r>
              <a:rPr lang="en-US" altLang="it-IT" sz="2800" dirty="0" err="1"/>
              <a:t>albero</a:t>
            </a:r>
            <a:r>
              <a:rPr lang="en-US" altLang="it-IT" sz="2800" dirty="0"/>
              <a:t> a </a:t>
            </a:r>
            <a:r>
              <a:rPr lang="en-US" altLang="it-IT" sz="2800" dirty="0" err="1"/>
              <a:t>costo</a:t>
            </a:r>
            <a:r>
              <a:rPr lang="en-US" altLang="it-IT" sz="2800" dirty="0"/>
              <a:t> </a:t>
            </a:r>
            <a:r>
              <a:rPr lang="en-US" altLang="it-IT" sz="2800" dirty="0" err="1"/>
              <a:t>minimo</a:t>
            </a:r>
            <a:r>
              <a:rPr lang="en-US" altLang="it-IT" sz="2800" dirty="0"/>
              <a:t> che </a:t>
            </a:r>
            <a:r>
              <a:rPr lang="en-US" altLang="it-IT" sz="2800" dirty="0" err="1"/>
              <a:t>collega</a:t>
            </a:r>
            <a:r>
              <a:rPr lang="en-US" altLang="it-IT" sz="2800" dirty="0"/>
              <a:t> </a:t>
            </a:r>
            <a:r>
              <a:rPr lang="en-US" altLang="it-IT" sz="2800" dirty="0" err="1"/>
              <a:t>tutti</a:t>
            </a:r>
            <a:r>
              <a:rPr lang="en-US" altLang="it-IT" sz="2800" dirty="0"/>
              <a:t> </a:t>
            </a:r>
            <a:r>
              <a:rPr lang="en-US" altLang="it-IT" sz="2800" dirty="0" err="1"/>
              <a:t>i</a:t>
            </a:r>
            <a:r>
              <a:rPr lang="en-US" altLang="it-IT" sz="2800" dirty="0"/>
              <a:t> router con </a:t>
            </a:r>
            <a:r>
              <a:rPr lang="en-US" altLang="it-IT" sz="2800" dirty="0" err="1"/>
              <a:t>membri</a:t>
            </a:r>
            <a:r>
              <a:rPr lang="en-US" altLang="it-IT" sz="2800" dirty="0"/>
              <a:t> </a:t>
            </a:r>
            <a:r>
              <a:rPr lang="en-US" altLang="it-IT" sz="2800" dirty="0" err="1"/>
              <a:t>di</a:t>
            </a:r>
            <a:r>
              <a:rPr lang="en-US" altLang="it-IT" sz="2800" dirty="0"/>
              <a:t> </a:t>
            </a:r>
            <a:r>
              <a:rPr lang="en-US" altLang="it-IT" sz="2800" dirty="0" err="1"/>
              <a:t>gruppo</a:t>
            </a:r>
            <a:r>
              <a:rPr lang="en-US" altLang="it-IT" sz="2800" dirty="0"/>
              <a:t> </a:t>
            </a:r>
            <a:r>
              <a:rPr lang="en-US" altLang="it-IT" sz="2800" dirty="0" err="1"/>
              <a:t>connessi</a:t>
            </a:r>
            <a:endParaRPr lang="en-US" altLang="it-IT" sz="2800" dirty="0"/>
          </a:p>
          <a:p>
            <a:pPr marL="342900" indent="-342900">
              <a:spcBef>
                <a:spcPct val="20000"/>
              </a:spcBef>
              <a:buClr>
                <a:schemeClr val="accent2"/>
              </a:buClr>
              <a:buSzPct val="85000"/>
              <a:buFont typeface="Wingdings" pitchFamily="2" charset="2"/>
              <a:buChar char="r"/>
            </a:pPr>
            <a:r>
              <a:rPr lang="en-US" altLang="it-IT" sz="2800" dirty="0" err="1"/>
              <a:t>eccellenti</a:t>
            </a:r>
            <a:r>
              <a:rPr lang="en-US" altLang="it-IT" sz="2800" dirty="0"/>
              <a:t> </a:t>
            </a:r>
            <a:r>
              <a:rPr lang="en-US" altLang="it-IT" sz="2800" dirty="0" err="1"/>
              <a:t>euristiche</a:t>
            </a:r>
            <a:endParaRPr lang="en-US" altLang="it-IT" sz="2800" dirty="0"/>
          </a:p>
          <a:p>
            <a:pPr marL="342900" indent="-342900">
              <a:spcBef>
                <a:spcPct val="20000"/>
              </a:spcBef>
              <a:buClr>
                <a:schemeClr val="accent2"/>
              </a:buClr>
              <a:buSzPct val="85000"/>
              <a:buFont typeface="Wingdings" pitchFamily="2" charset="2"/>
              <a:buChar char="r"/>
            </a:pPr>
            <a:r>
              <a:rPr lang="en-US" altLang="it-IT" sz="2800" dirty="0"/>
              <a:t>non </a:t>
            </a:r>
            <a:r>
              <a:rPr lang="en-US" altLang="it-IT" sz="2800" dirty="0" err="1"/>
              <a:t>usato</a:t>
            </a:r>
            <a:r>
              <a:rPr lang="en-US" altLang="it-IT" sz="2800" dirty="0"/>
              <a:t> </a:t>
            </a:r>
            <a:r>
              <a:rPr lang="en-US" altLang="it-IT" sz="2800" dirty="0" err="1"/>
              <a:t>nella</a:t>
            </a:r>
            <a:r>
              <a:rPr lang="en-US" altLang="it-IT" sz="2800" dirty="0"/>
              <a:t> </a:t>
            </a:r>
            <a:r>
              <a:rPr lang="en-US" altLang="it-IT" sz="2800" dirty="0" err="1"/>
              <a:t>pratica</a:t>
            </a:r>
            <a:r>
              <a:rPr lang="en-US" altLang="it-IT" sz="2800" dirty="0"/>
              <a:t>:</a:t>
            </a:r>
          </a:p>
          <a:p>
            <a:pPr marL="742950" lvl="1" indent="-285750">
              <a:spcBef>
                <a:spcPct val="20000"/>
              </a:spcBef>
              <a:buClr>
                <a:schemeClr val="accent2"/>
              </a:buClr>
              <a:buSzPct val="75000"/>
              <a:buFont typeface="Wingdings" pitchFamily="2" charset="2"/>
              <a:buChar char="m"/>
            </a:pPr>
            <a:r>
              <a:rPr lang="en-US" altLang="it-IT" sz="2400" dirty="0" err="1"/>
              <a:t>complessità</a:t>
            </a:r>
            <a:r>
              <a:rPr lang="en-US" altLang="it-IT" sz="2400" dirty="0"/>
              <a:t> </a:t>
            </a:r>
            <a:r>
              <a:rPr lang="en-US" altLang="it-IT" sz="2400" dirty="0" err="1"/>
              <a:t>computazionale</a:t>
            </a:r>
            <a:endParaRPr lang="en-US" altLang="it-IT" sz="2400" dirty="0"/>
          </a:p>
          <a:p>
            <a:pPr marL="742950" lvl="1" indent="-285750">
              <a:spcBef>
                <a:spcPct val="20000"/>
              </a:spcBef>
              <a:buClr>
                <a:schemeClr val="accent2"/>
              </a:buClr>
              <a:buSzPct val="75000"/>
              <a:buFont typeface="Wingdings" pitchFamily="2" charset="2"/>
              <a:buChar char="m"/>
            </a:pPr>
            <a:r>
              <a:rPr lang="en-US" altLang="it-IT" sz="2400" dirty="0" err="1"/>
              <a:t>Necessità</a:t>
            </a:r>
            <a:r>
              <a:rPr lang="en-US" altLang="it-IT" sz="2400" dirty="0"/>
              <a:t> </a:t>
            </a:r>
            <a:r>
              <a:rPr lang="en-US" altLang="it-IT" sz="2400" dirty="0" err="1"/>
              <a:t>di</a:t>
            </a:r>
            <a:r>
              <a:rPr lang="en-US" altLang="it-IT" sz="2400" dirty="0"/>
              <a:t> </a:t>
            </a:r>
            <a:r>
              <a:rPr lang="en-US" altLang="it-IT" sz="2400" dirty="0" err="1"/>
              <a:t>avere</a:t>
            </a:r>
            <a:r>
              <a:rPr lang="en-US" altLang="it-IT" sz="2400" dirty="0"/>
              <a:t> </a:t>
            </a:r>
            <a:r>
              <a:rPr lang="en-US" altLang="it-IT" sz="2400" dirty="0" err="1"/>
              <a:t>informazioni</a:t>
            </a:r>
            <a:r>
              <a:rPr lang="en-US" altLang="it-IT" sz="2400" dirty="0"/>
              <a:t> </a:t>
            </a:r>
            <a:r>
              <a:rPr lang="en-US" altLang="it-IT" sz="2400" dirty="0" err="1"/>
              <a:t>sull’intera</a:t>
            </a:r>
            <a:r>
              <a:rPr lang="en-US" altLang="it-IT" sz="2400" dirty="0"/>
              <a:t> </a:t>
            </a:r>
            <a:r>
              <a:rPr lang="en-US" altLang="it-IT" sz="2400" dirty="0" err="1"/>
              <a:t>rete</a:t>
            </a:r>
            <a:endParaRPr lang="en-US" altLang="it-IT" sz="2400" dirty="0"/>
          </a:p>
          <a:p>
            <a:pPr marL="742950" lvl="1" indent="-285750">
              <a:spcBef>
                <a:spcPct val="20000"/>
              </a:spcBef>
              <a:buClr>
                <a:schemeClr val="accent2"/>
              </a:buClr>
              <a:buSzPct val="75000"/>
              <a:buFont typeface="Wingdings" pitchFamily="2" charset="2"/>
              <a:buChar char="m"/>
            </a:pPr>
            <a:r>
              <a:rPr lang="en-US" altLang="it-IT" sz="2400" dirty="0" err="1"/>
              <a:t>monolitico</a:t>
            </a:r>
            <a:r>
              <a:rPr lang="en-US" altLang="it-IT" sz="2400" dirty="0"/>
              <a:t>: </a:t>
            </a:r>
            <a:r>
              <a:rPr lang="en-US" altLang="it-IT" sz="2400" dirty="0" err="1"/>
              <a:t>deve</a:t>
            </a:r>
            <a:r>
              <a:rPr lang="en-US" altLang="it-IT" sz="2400" dirty="0"/>
              <a:t> </a:t>
            </a:r>
            <a:r>
              <a:rPr lang="en-US" altLang="it-IT" sz="2400" dirty="0" err="1"/>
              <a:t>girare</a:t>
            </a:r>
            <a:r>
              <a:rPr lang="en-US" altLang="it-IT" sz="2400" dirty="0"/>
              <a:t> </a:t>
            </a:r>
            <a:r>
              <a:rPr lang="en-US" altLang="it-IT" sz="2400" dirty="0" err="1"/>
              <a:t>ogni</a:t>
            </a:r>
            <a:r>
              <a:rPr lang="en-US" altLang="it-IT" sz="2400" dirty="0"/>
              <a:t> </a:t>
            </a:r>
            <a:r>
              <a:rPr lang="en-US" altLang="it-IT" sz="2400" dirty="0" err="1"/>
              <a:t>volta</a:t>
            </a:r>
            <a:r>
              <a:rPr lang="en-US" altLang="it-IT" sz="2400" dirty="0"/>
              <a:t> che un router </a:t>
            </a:r>
            <a:r>
              <a:rPr lang="en-US" altLang="it-IT" sz="2400" dirty="0" err="1"/>
              <a:t>entra</a:t>
            </a:r>
            <a:r>
              <a:rPr lang="en-US" altLang="it-IT" sz="2400" dirty="0"/>
              <a:t>/</a:t>
            </a:r>
            <a:r>
              <a:rPr lang="en-US" altLang="it-IT" sz="2400" dirty="0" err="1"/>
              <a:t>esce</a:t>
            </a:r>
            <a:r>
              <a:rPr lang="en-US" altLang="it-IT" sz="2400" dirty="0"/>
              <a:t> </a:t>
            </a:r>
            <a:r>
              <a:rPr lang="en-US" altLang="it-IT" sz="2400" dirty="0" err="1"/>
              <a:t>dal</a:t>
            </a:r>
            <a:r>
              <a:rPr lang="en-US" altLang="it-IT" sz="2400" dirty="0"/>
              <a:t> </a:t>
            </a:r>
            <a:r>
              <a:rPr lang="en-US" altLang="it-IT" sz="2400" dirty="0" err="1"/>
              <a:t>gruppo</a:t>
            </a:r>
            <a:endParaRPr lang="en-US" altLang="it-IT" sz="2400"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r>
              <a:rPr lang="en-US" altLang="it-IT"/>
              <a:t>4-</a:t>
            </a:r>
            <a:fld id="{9A9BEC6E-4DE1-45C0-9F64-00A60AABAC82}" type="slidenum">
              <a:rPr lang="en-US" altLang="it-IT"/>
              <a:pPr/>
              <a:t>135</a:t>
            </a:fld>
            <a:endParaRPr lang="en-US" altLang="it-IT"/>
          </a:p>
        </p:txBody>
      </p:sp>
      <p:sp>
        <p:nvSpPr>
          <p:cNvPr id="633858"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lIns="92075" tIns="46038" rIns="92075" bIns="46038" anchor="ctr"/>
          <a:lstStyle/>
          <a:p>
            <a:r>
              <a:rPr lang="en-US" altLang="it-IT" sz="4000" u="sng">
                <a:solidFill>
                  <a:schemeClr val="accent2"/>
                </a:solidFill>
              </a:rPr>
              <a:t>Alberi basati sul centro</a:t>
            </a:r>
          </a:p>
        </p:txBody>
      </p:sp>
      <p:sp>
        <p:nvSpPr>
          <p:cNvPr id="633859" name="Rectangle 3"/>
          <p:cNvSpPr>
            <a:spLocks noChangeArrowheads="1"/>
          </p:cNvSpPr>
          <p:nvPr/>
        </p:nvSpPr>
        <p:spPr bwMode="auto">
          <a:xfrm>
            <a:off x="533400" y="1282700"/>
            <a:ext cx="7772400" cy="46482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5000"/>
              <a:buFont typeface="Wingdings" pitchFamily="2" charset="2"/>
              <a:buChar char="r"/>
            </a:pPr>
            <a:r>
              <a:rPr lang="en-US" altLang="it-IT" sz="2800"/>
              <a:t>Albero a singola consegna condivisa da tutti</a:t>
            </a:r>
          </a:p>
          <a:p>
            <a:pPr marL="342900" indent="-342900">
              <a:spcBef>
                <a:spcPct val="20000"/>
              </a:spcBef>
              <a:buClr>
                <a:schemeClr val="accent2"/>
              </a:buClr>
              <a:buSzPct val="85000"/>
              <a:buFont typeface="Wingdings" pitchFamily="2" charset="2"/>
              <a:buChar char="r"/>
            </a:pPr>
            <a:r>
              <a:rPr lang="en-US" altLang="it-IT" sz="2800"/>
              <a:t>Un router viene identificato come </a:t>
            </a:r>
            <a:r>
              <a:rPr lang="en-US" altLang="it-IT" sz="2800" i="1">
                <a:solidFill>
                  <a:srgbClr val="FF0000"/>
                </a:solidFill>
              </a:rPr>
              <a:t>“centro”</a:t>
            </a:r>
            <a:r>
              <a:rPr lang="en-US" altLang="it-IT" sz="2800"/>
              <a:t> </a:t>
            </a:r>
          </a:p>
          <a:p>
            <a:pPr marL="342900" indent="-342900">
              <a:spcBef>
                <a:spcPct val="20000"/>
              </a:spcBef>
              <a:buClr>
                <a:schemeClr val="accent2"/>
              </a:buClr>
              <a:buSzPct val="85000"/>
              <a:buFont typeface="Wingdings" pitchFamily="2" charset="2"/>
              <a:buChar char="r"/>
            </a:pPr>
            <a:r>
              <a:rPr lang="en-US" altLang="it-IT" sz="2800"/>
              <a:t>Per entrare a farne parte:</a:t>
            </a:r>
          </a:p>
          <a:p>
            <a:pPr marL="742950" lvl="1" indent="-285750">
              <a:spcBef>
                <a:spcPct val="20000"/>
              </a:spcBef>
              <a:buClr>
                <a:schemeClr val="accent2"/>
              </a:buClr>
              <a:buSzPct val="75000"/>
              <a:buFont typeface="Wingdings" pitchFamily="2" charset="2"/>
              <a:buChar char="m"/>
            </a:pPr>
            <a:r>
              <a:rPr lang="en-US" altLang="it-IT" sz="2400"/>
              <a:t>un router esterno invia in unicast un messaggio </a:t>
            </a:r>
            <a:r>
              <a:rPr lang="en-US" altLang="it-IT" sz="2400" i="1"/>
              <a:t>join-msg</a:t>
            </a:r>
            <a:r>
              <a:rPr lang="en-US" altLang="it-IT" sz="2400"/>
              <a:t> indirizzato al router centrale</a:t>
            </a:r>
          </a:p>
          <a:p>
            <a:pPr marL="742950" lvl="1" indent="-285750">
              <a:spcBef>
                <a:spcPct val="20000"/>
              </a:spcBef>
              <a:buClr>
                <a:schemeClr val="accent2"/>
              </a:buClr>
              <a:buSzPct val="75000"/>
              <a:buFont typeface="Wingdings" pitchFamily="2" charset="2"/>
              <a:buChar char="m"/>
            </a:pPr>
            <a:r>
              <a:rPr lang="en-US" altLang="it-IT" sz="2400"/>
              <a:t>il</a:t>
            </a:r>
            <a:r>
              <a:rPr lang="en-US" altLang="it-IT" sz="2400" i="1"/>
              <a:t> join-msg </a:t>
            </a:r>
            <a:r>
              <a:rPr lang="en-US" altLang="it-IT" sz="2400"/>
              <a:t>viene processato dai router intermedi e inoltrato verso il centro</a:t>
            </a:r>
          </a:p>
          <a:p>
            <a:pPr marL="742950" lvl="1" indent="-285750">
              <a:spcBef>
                <a:spcPct val="20000"/>
              </a:spcBef>
              <a:buClr>
                <a:schemeClr val="accent2"/>
              </a:buClr>
              <a:buSzPct val="75000"/>
              <a:buFont typeface="Wingdings" pitchFamily="2" charset="2"/>
              <a:buChar char="m"/>
            </a:pPr>
            <a:r>
              <a:rPr lang="en-US" altLang="it-IT" sz="2400"/>
              <a:t>il</a:t>
            </a:r>
            <a:r>
              <a:rPr lang="en-US" altLang="it-IT" sz="2400" i="1"/>
              <a:t> join-msg</a:t>
            </a:r>
            <a:r>
              <a:rPr lang="en-US" altLang="it-IT" sz="2400"/>
              <a:t> o incontra un ramo dell’albero centrale, o arriva al centro</a:t>
            </a:r>
          </a:p>
          <a:p>
            <a:pPr marL="742950" lvl="1" indent="-285750">
              <a:spcBef>
                <a:spcPct val="20000"/>
              </a:spcBef>
              <a:buClr>
                <a:schemeClr val="accent2"/>
              </a:buClr>
              <a:buSzPct val="75000"/>
              <a:buFont typeface="Wingdings" pitchFamily="2" charset="2"/>
              <a:buChar char="m"/>
            </a:pPr>
            <a:r>
              <a:rPr lang="en-US" altLang="it-IT" sz="2400"/>
              <a:t>il percorso del </a:t>
            </a:r>
            <a:r>
              <a:rPr lang="en-US" altLang="it-IT" sz="2400" i="1"/>
              <a:t>join-msg</a:t>
            </a:r>
            <a:r>
              <a:rPr lang="en-US" altLang="it-IT" sz="2400"/>
              <a:t> diventa un nuovo ramo dell’albero per questo router</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egnaposto numero diapositiva 3"/>
          <p:cNvSpPr>
            <a:spLocks noGrp="1"/>
          </p:cNvSpPr>
          <p:nvPr>
            <p:ph type="sldNum" sz="quarter" idx="12"/>
          </p:nvPr>
        </p:nvSpPr>
        <p:spPr/>
        <p:txBody>
          <a:bodyPr/>
          <a:lstStyle/>
          <a:p>
            <a:r>
              <a:rPr lang="en-US" altLang="it-IT"/>
              <a:t>4-</a:t>
            </a:r>
            <a:fld id="{48601622-41BD-4406-A083-495E4D7B328F}" type="slidenum">
              <a:rPr lang="en-US" altLang="it-IT"/>
              <a:pPr/>
              <a:t>136</a:t>
            </a:fld>
            <a:endParaRPr lang="en-US" altLang="it-IT"/>
          </a:p>
        </p:txBody>
      </p:sp>
      <p:sp>
        <p:nvSpPr>
          <p:cNvPr id="634884" name="Rectangle 4"/>
          <p:cNvSpPr>
            <a:spLocks noChangeArrowheads="1"/>
          </p:cNvSpPr>
          <p:nvPr/>
        </p:nvSpPr>
        <p:spPr bwMode="auto">
          <a:xfrm>
            <a:off x="609600" y="1676400"/>
            <a:ext cx="8001000" cy="4648200"/>
          </a:xfrm>
          <a:prstGeom prst="rect">
            <a:avLst/>
          </a:prstGeom>
          <a:noFill/>
          <a:ln w="9525">
            <a:noFill/>
            <a:miter lim="800000"/>
            <a:headEnd/>
            <a:tailEnd/>
          </a:ln>
          <a:effectLst/>
        </p:spPr>
        <p:txBody>
          <a:bodyPr lIns="92075" tIns="46038" rIns="92075" bIns="46038"/>
          <a:lstStyle/>
          <a:p>
            <a:pPr marL="342900" indent="-342900">
              <a:spcBef>
                <a:spcPct val="20000"/>
              </a:spcBef>
            </a:pPr>
            <a:r>
              <a:rPr lang="en-US" altLang="it-IT" sz="2800" dirty="0" err="1"/>
              <a:t>Supponiamo</a:t>
            </a:r>
            <a:r>
              <a:rPr lang="en-US" altLang="it-IT" sz="2800" dirty="0"/>
              <a:t> che R6 </a:t>
            </a:r>
            <a:r>
              <a:rPr lang="en-US" altLang="it-IT" sz="2800" dirty="0" err="1"/>
              <a:t>venga</a:t>
            </a:r>
            <a:r>
              <a:rPr lang="en-US" altLang="it-IT" sz="2800" dirty="0"/>
              <a:t> </a:t>
            </a:r>
            <a:r>
              <a:rPr lang="en-US" altLang="it-IT" sz="2800" dirty="0" err="1"/>
              <a:t>scelto</a:t>
            </a:r>
            <a:r>
              <a:rPr lang="en-US" altLang="it-IT" sz="2800" dirty="0"/>
              <a:t> come </a:t>
            </a:r>
            <a:r>
              <a:rPr lang="en-US" altLang="it-IT" sz="2800" dirty="0" err="1"/>
              <a:t>centro</a:t>
            </a:r>
            <a:r>
              <a:rPr lang="en-US" altLang="it-IT" sz="2800" dirty="0"/>
              <a:t>:</a:t>
            </a:r>
          </a:p>
        </p:txBody>
      </p:sp>
      <p:sp>
        <p:nvSpPr>
          <p:cNvPr id="634885" name="Line 5"/>
          <p:cNvSpPr>
            <a:spLocks noChangeShapeType="1"/>
          </p:cNvSpPr>
          <p:nvPr/>
        </p:nvSpPr>
        <p:spPr bwMode="auto">
          <a:xfrm>
            <a:off x="3727450" y="4533900"/>
            <a:ext cx="401638" cy="690563"/>
          </a:xfrm>
          <a:prstGeom prst="line">
            <a:avLst/>
          </a:prstGeom>
          <a:noFill/>
          <a:ln w="19050">
            <a:solidFill>
              <a:schemeClr val="tx1"/>
            </a:solidFill>
            <a:round/>
            <a:headEnd/>
            <a:tailEnd/>
          </a:ln>
          <a:effectLst/>
        </p:spPr>
        <p:txBody>
          <a:bodyPr wrap="none"/>
          <a:lstStyle/>
          <a:p>
            <a:endParaRPr lang="it-IT"/>
          </a:p>
        </p:txBody>
      </p:sp>
      <p:sp>
        <p:nvSpPr>
          <p:cNvPr id="634886" name="Line 6"/>
          <p:cNvSpPr>
            <a:spLocks noChangeShapeType="1"/>
          </p:cNvSpPr>
          <p:nvPr/>
        </p:nvSpPr>
        <p:spPr bwMode="auto">
          <a:xfrm flipV="1">
            <a:off x="2325688" y="3678238"/>
            <a:ext cx="1365250" cy="347662"/>
          </a:xfrm>
          <a:prstGeom prst="line">
            <a:avLst/>
          </a:prstGeom>
          <a:noFill/>
          <a:ln w="19050">
            <a:solidFill>
              <a:schemeClr val="tx1"/>
            </a:solidFill>
            <a:round/>
            <a:headEnd/>
            <a:tailEnd/>
          </a:ln>
          <a:effectLst/>
        </p:spPr>
        <p:txBody>
          <a:bodyPr wrap="none"/>
          <a:lstStyle/>
          <a:p>
            <a:endParaRPr lang="it-IT"/>
          </a:p>
        </p:txBody>
      </p:sp>
      <p:sp>
        <p:nvSpPr>
          <p:cNvPr id="634887" name="Line 7"/>
          <p:cNvSpPr>
            <a:spLocks noChangeShapeType="1"/>
          </p:cNvSpPr>
          <p:nvPr/>
        </p:nvSpPr>
        <p:spPr bwMode="auto">
          <a:xfrm>
            <a:off x="2060575" y="3995738"/>
            <a:ext cx="852488" cy="974725"/>
          </a:xfrm>
          <a:prstGeom prst="line">
            <a:avLst/>
          </a:prstGeom>
          <a:noFill/>
          <a:ln w="19050">
            <a:solidFill>
              <a:schemeClr val="tx1"/>
            </a:solidFill>
            <a:round/>
            <a:headEnd/>
            <a:tailEnd/>
          </a:ln>
          <a:effectLst/>
        </p:spPr>
        <p:txBody>
          <a:bodyPr wrap="none"/>
          <a:lstStyle/>
          <a:p>
            <a:endParaRPr lang="it-IT"/>
          </a:p>
        </p:txBody>
      </p:sp>
      <p:sp>
        <p:nvSpPr>
          <p:cNvPr id="634888" name="Line 8"/>
          <p:cNvSpPr>
            <a:spLocks noChangeShapeType="1"/>
          </p:cNvSpPr>
          <p:nvPr/>
        </p:nvSpPr>
        <p:spPr bwMode="auto">
          <a:xfrm>
            <a:off x="2647950" y="3240088"/>
            <a:ext cx="993775" cy="446087"/>
          </a:xfrm>
          <a:prstGeom prst="line">
            <a:avLst/>
          </a:prstGeom>
          <a:noFill/>
          <a:ln w="19050">
            <a:solidFill>
              <a:schemeClr val="tx1"/>
            </a:solidFill>
            <a:round/>
            <a:headEnd/>
            <a:tailEnd/>
          </a:ln>
          <a:effectLst/>
        </p:spPr>
        <p:txBody>
          <a:bodyPr wrap="none"/>
          <a:lstStyle/>
          <a:p>
            <a:endParaRPr lang="it-IT"/>
          </a:p>
        </p:txBody>
      </p:sp>
      <p:sp>
        <p:nvSpPr>
          <p:cNvPr id="634889" name="Line 9"/>
          <p:cNvSpPr>
            <a:spLocks noChangeShapeType="1"/>
          </p:cNvSpPr>
          <p:nvPr/>
        </p:nvSpPr>
        <p:spPr bwMode="auto">
          <a:xfrm flipV="1">
            <a:off x="3178175" y="4562475"/>
            <a:ext cx="538163" cy="468313"/>
          </a:xfrm>
          <a:prstGeom prst="line">
            <a:avLst/>
          </a:prstGeom>
          <a:noFill/>
          <a:ln w="19050">
            <a:solidFill>
              <a:schemeClr val="tx1"/>
            </a:solidFill>
            <a:round/>
            <a:headEnd/>
            <a:tailEnd/>
          </a:ln>
          <a:effectLst/>
        </p:spPr>
        <p:txBody>
          <a:bodyPr wrap="none"/>
          <a:lstStyle/>
          <a:p>
            <a:endParaRPr lang="it-IT"/>
          </a:p>
        </p:txBody>
      </p:sp>
      <p:sp>
        <p:nvSpPr>
          <p:cNvPr id="634890" name="Line 10"/>
          <p:cNvSpPr>
            <a:spLocks noChangeShapeType="1"/>
          </p:cNvSpPr>
          <p:nvPr/>
        </p:nvSpPr>
        <p:spPr bwMode="auto">
          <a:xfrm>
            <a:off x="3700463" y="3784600"/>
            <a:ext cx="0" cy="717550"/>
          </a:xfrm>
          <a:prstGeom prst="line">
            <a:avLst/>
          </a:prstGeom>
          <a:noFill/>
          <a:ln w="19050">
            <a:solidFill>
              <a:schemeClr val="tx1"/>
            </a:solidFill>
            <a:round/>
            <a:headEnd/>
            <a:tailEnd/>
          </a:ln>
          <a:effectLst/>
        </p:spPr>
        <p:txBody>
          <a:bodyPr wrap="none"/>
          <a:lstStyle/>
          <a:p>
            <a:endParaRPr lang="it-IT"/>
          </a:p>
        </p:txBody>
      </p:sp>
      <p:sp>
        <p:nvSpPr>
          <p:cNvPr id="634891" name="Line 11"/>
          <p:cNvSpPr>
            <a:spLocks noChangeShapeType="1"/>
          </p:cNvSpPr>
          <p:nvPr/>
        </p:nvSpPr>
        <p:spPr bwMode="auto">
          <a:xfrm>
            <a:off x="1725613" y="4999038"/>
            <a:ext cx="1025525" cy="0"/>
          </a:xfrm>
          <a:prstGeom prst="line">
            <a:avLst/>
          </a:prstGeom>
          <a:noFill/>
          <a:ln w="19050">
            <a:solidFill>
              <a:schemeClr val="tx1"/>
            </a:solidFill>
            <a:round/>
            <a:headEnd/>
            <a:tailEnd/>
          </a:ln>
          <a:effectLst/>
        </p:spPr>
        <p:txBody>
          <a:bodyPr wrap="none"/>
          <a:lstStyle/>
          <a:p>
            <a:endParaRPr lang="it-IT"/>
          </a:p>
        </p:txBody>
      </p:sp>
      <p:sp>
        <p:nvSpPr>
          <p:cNvPr id="634892" name="Line 12"/>
          <p:cNvSpPr>
            <a:spLocks noChangeShapeType="1"/>
          </p:cNvSpPr>
          <p:nvPr/>
        </p:nvSpPr>
        <p:spPr bwMode="auto">
          <a:xfrm flipH="1">
            <a:off x="1604963" y="4102100"/>
            <a:ext cx="373062" cy="846138"/>
          </a:xfrm>
          <a:prstGeom prst="line">
            <a:avLst/>
          </a:prstGeom>
          <a:noFill/>
          <a:ln w="19050">
            <a:solidFill>
              <a:srgbClr val="FF0000"/>
            </a:solidFill>
            <a:round/>
            <a:headEnd/>
            <a:tailEnd/>
          </a:ln>
          <a:effectLst/>
        </p:spPr>
        <p:txBody>
          <a:bodyPr wrap="none"/>
          <a:lstStyle/>
          <a:p>
            <a:endParaRPr lang="it-IT"/>
          </a:p>
        </p:txBody>
      </p:sp>
      <p:sp>
        <p:nvSpPr>
          <p:cNvPr id="634893" name="Line 13"/>
          <p:cNvSpPr>
            <a:spLocks noChangeShapeType="1"/>
          </p:cNvSpPr>
          <p:nvPr/>
        </p:nvSpPr>
        <p:spPr bwMode="auto">
          <a:xfrm flipH="1">
            <a:off x="2052638" y="3254375"/>
            <a:ext cx="347662" cy="749300"/>
          </a:xfrm>
          <a:prstGeom prst="line">
            <a:avLst/>
          </a:prstGeom>
          <a:noFill/>
          <a:ln w="19050">
            <a:solidFill>
              <a:schemeClr val="tx1"/>
            </a:solidFill>
            <a:round/>
            <a:headEnd/>
            <a:tailEnd/>
          </a:ln>
          <a:effectLst/>
        </p:spPr>
        <p:txBody>
          <a:bodyPr wrap="none"/>
          <a:lstStyle/>
          <a:p>
            <a:endParaRPr lang="it-IT"/>
          </a:p>
        </p:txBody>
      </p:sp>
      <p:grpSp>
        <p:nvGrpSpPr>
          <p:cNvPr id="634894" name="Group 14"/>
          <p:cNvGrpSpPr>
            <a:grpSpLocks/>
          </p:cNvGrpSpPr>
          <p:nvPr/>
        </p:nvGrpSpPr>
        <p:grpSpPr bwMode="auto">
          <a:xfrm>
            <a:off x="2625725" y="4911725"/>
            <a:ext cx="568325" cy="222250"/>
            <a:chOff x="3600" y="219"/>
            <a:chExt cx="360" cy="175"/>
          </a:xfrm>
        </p:grpSpPr>
        <p:sp>
          <p:nvSpPr>
            <p:cNvPr id="634895" name="Oval 15"/>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4896" name="Line 1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897" name="Line 1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898" name="Rectangle 18"/>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899" name="Oval 19"/>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4900" name="Group 20"/>
            <p:cNvGrpSpPr>
              <a:grpSpLocks/>
            </p:cNvGrpSpPr>
            <p:nvPr/>
          </p:nvGrpSpPr>
          <p:grpSpPr bwMode="auto">
            <a:xfrm>
              <a:off x="3686" y="244"/>
              <a:ext cx="177" cy="66"/>
              <a:chOff x="2848" y="848"/>
              <a:chExt cx="140" cy="98"/>
            </a:xfrm>
          </p:grpSpPr>
          <p:sp>
            <p:nvSpPr>
              <p:cNvPr id="634901" name="Line 2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02" name="Line 2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03" name="Line 2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04" name="Group 24"/>
            <p:cNvGrpSpPr>
              <a:grpSpLocks/>
            </p:cNvGrpSpPr>
            <p:nvPr/>
          </p:nvGrpSpPr>
          <p:grpSpPr bwMode="auto">
            <a:xfrm flipV="1">
              <a:off x="3686" y="243"/>
              <a:ext cx="177" cy="66"/>
              <a:chOff x="2848" y="848"/>
              <a:chExt cx="140" cy="98"/>
            </a:xfrm>
          </p:grpSpPr>
          <p:sp>
            <p:nvSpPr>
              <p:cNvPr id="634905" name="Line 2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06" name="Line 2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07" name="Line 2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4908" name="Group 28"/>
          <p:cNvGrpSpPr>
            <a:grpSpLocks/>
          </p:cNvGrpSpPr>
          <p:nvPr/>
        </p:nvGrpSpPr>
        <p:grpSpPr bwMode="auto">
          <a:xfrm>
            <a:off x="3411538" y="3592513"/>
            <a:ext cx="569912" cy="222250"/>
            <a:chOff x="3600" y="219"/>
            <a:chExt cx="360" cy="175"/>
          </a:xfrm>
        </p:grpSpPr>
        <p:sp>
          <p:nvSpPr>
            <p:cNvPr id="634909" name="Oval 2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4910" name="Line 3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911" name="Line 3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912" name="Rectangle 3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913" name="Oval 3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4914" name="Group 34"/>
            <p:cNvGrpSpPr>
              <a:grpSpLocks/>
            </p:cNvGrpSpPr>
            <p:nvPr/>
          </p:nvGrpSpPr>
          <p:grpSpPr bwMode="auto">
            <a:xfrm>
              <a:off x="3686" y="244"/>
              <a:ext cx="177" cy="66"/>
              <a:chOff x="2848" y="848"/>
              <a:chExt cx="140" cy="98"/>
            </a:xfrm>
          </p:grpSpPr>
          <p:sp>
            <p:nvSpPr>
              <p:cNvPr id="634915" name="Line 3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16" name="Line 3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17" name="Line 3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18" name="Group 38"/>
            <p:cNvGrpSpPr>
              <a:grpSpLocks/>
            </p:cNvGrpSpPr>
            <p:nvPr/>
          </p:nvGrpSpPr>
          <p:grpSpPr bwMode="auto">
            <a:xfrm flipV="1">
              <a:off x="3686" y="243"/>
              <a:ext cx="177" cy="66"/>
              <a:chOff x="2848" y="848"/>
              <a:chExt cx="140" cy="98"/>
            </a:xfrm>
          </p:grpSpPr>
          <p:sp>
            <p:nvSpPr>
              <p:cNvPr id="634919" name="Line 3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20" name="Line 4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21" name="Line 4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4922" name="Group 42"/>
          <p:cNvGrpSpPr>
            <a:grpSpLocks/>
          </p:cNvGrpSpPr>
          <p:nvPr/>
        </p:nvGrpSpPr>
        <p:grpSpPr bwMode="auto">
          <a:xfrm>
            <a:off x="1276350" y="4891088"/>
            <a:ext cx="568325" cy="222250"/>
            <a:chOff x="3600" y="219"/>
            <a:chExt cx="360" cy="175"/>
          </a:xfrm>
        </p:grpSpPr>
        <p:sp>
          <p:nvSpPr>
            <p:cNvPr id="634923" name="Oval 43"/>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4924" name="Line 4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925" name="Line 4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926" name="Rectangle 46"/>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927" name="Oval 47"/>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4928" name="Group 48"/>
            <p:cNvGrpSpPr>
              <a:grpSpLocks/>
            </p:cNvGrpSpPr>
            <p:nvPr/>
          </p:nvGrpSpPr>
          <p:grpSpPr bwMode="auto">
            <a:xfrm>
              <a:off x="3686" y="244"/>
              <a:ext cx="177" cy="66"/>
              <a:chOff x="2848" y="848"/>
              <a:chExt cx="140" cy="98"/>
            </a:xfrm>
          </p:grpSpPr>
          <p:sp>
            <p:nvSpPr>
              <p:cNvPr id="634929" name="Line 4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30" name="Line 5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31" name="Line 5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32" name="Group 52"/>
            <p:cNvGrpSpPr>
              <a:grpSpLocks/>
            </p:cNvGrpSpPr>
            <p:nvPr/>
          </p:nvGrpSpPr>
          <p:grpSpPr bwMode="auto">
            <a:xfrm flipV="1">
              <a:off x="3686" y="243"/>
              <a:ext cx="177" cy="66"/>
              <a:chOff x="2848" y="848"/>
              <a:chExt cx="140" cy="98"/>
            </a:xfrm>
          </p:grpSpPr>
          <p:sp>
            <p:nvSpPr>
              <p:cNvPr id="634933" name="Line 5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34" name="Line 5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35" name="Line 5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4936" name="Group 56"/>
          <p:cNvGrpSpPr>
            <a:grpSpLocks/>
          </p:cNvGrpSpPr>
          <p:nvPr/>
        </p:nvGrpSpPr>
        <p:grpSpPr bwMode="auto">
          <a:xfrm>
            <a:off x="3435350" y="4427538"/>
            <a:ext cx="547688" cy="233362"/>
            <a:chOff x="3600" y="219"/>
            <a:chExt cx="360" cy="175"/>
          </a:xfrm>
        </p:grpSpPr>
        <p:sp>
          <p:nvSpPr>
            <p:cNvPr id="634937" name="Oval 57"/>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4938" name="Line 5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939" name="Line 5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940" name="Rectangle 60"/>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941" name="Oval 61"/>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4942" name="Group 62"/>
            <p:cNvGrpSpPr>
              <a:grpSpLocks/>
            </p:cNvGrpSpPr>
            <p:nvPr/>
          </p:nvGrpSpPr>
          <p:grpSpPr bwMode="auto">
            <a:xfrm>
              <a:off x="3686" y="244"/>
              <a:ext cx="177" cy="66"/>
              <a:chOff x="2848" y="848"/>
              <a:chExt cx="140" cy="98"/>
            </a:xfrm>
          </p:grpSpPr>
          <p:sp>
            <p:nvSpPr>
              <p:cNvPr id="634943" name="Line 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44" name="Line 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45" name="Line 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46" name="Group 66"/>
            <p:cNvGrpSpPr>
              <a:grpSpLocks/>
            </p:cNvGrpSpPr>
            <p:nvPr/>
          </p:nvGrpSpPr>
          <p:grpSpPr bwMode="auto">
            <a:xfrm flipV="1">
              <a:off x="3686" y="243"/>
              <a:ext cx="177" cy="66"/>
              <a:chOff x="2848" y="848"/>
              <a:chExt cx="140" cy="98"/>
            </a:xfrm>
          </p:grpSpPr>
          <p:sp>
            <p:nvSpPr>
              <p:cNvPr id="634947" name="Line 6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48" name="Line 6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49" name="Line 6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4950" name="Group 70"/>
          <p:cNvGrpSpPr>
            <a:grpSpLocks/>
          </p:cNvGrpSpPr>
          <p:nvPr/>
        </p:nvGrpSpPr>
        <p:grpSpPr bwMode="auto">
          <a:xfrm>
            <a:off x="1779588" y="3913188"/>
            <a:ext cx="547687" cy="233362"/>
            <a:chOff x="3600" y="219"/>
            <a:chExt cx="360" cy="175"/>
          </a:xfrm>
        </p:grpSpPr>
        <p:sp>
          <p:nvSpPr>
            <p:cNvPr id="634951" name="Oval 71"/>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4952" name="Line 7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953" name="Line 7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954" name="Rectangle 74"/>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955" name="Oval 75"/>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4956" name="Group 76"/>
            <p:cNvGrpSpPr>
              <a:grpSpLocks/>
            </p:cNvGrpSpPr>
            <p:nvPr/>
          </p:nvGrpSpPr>
          <p:grpSpPr bwMode="auto">
            <a:xfrm>
              <a:off x="3686" y="244"/>
              <a:ext cx="177" cy="66"/>
              <a:chOff x="2848" y="848"/>
              <a:chExt cx="140" cy="98"/>
            </a:xfrm>
          </p:grpSpPr>
          <p:sp>
            <p:nvSpPr>
              <p:cNvPr id="634957" name="Line 7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58" name="Line 7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59" name="Line 7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60" name="Group 80"/>
            <p:cNvGrpSpPr>
              <a:grpSpLocks/>
            </p:cNvGrpSpPr>
            <p:nvPr/>
          </p:nvGrpSpPr>
          <p:grpSpPr bwMode="auto">
            <a:xfrm flipV="1">
              <a:off x="3686" y="243"/>
              <a:ext cx="177" cy="66"/>
              <a:chOff x="2848" y="848"/>
              <a:chExt cx="140" cy="98"/>
            </a:xfrm>
          </p:grpSpPr>
          <p:sp>
            <p:nvSpPr>
              <p:cNvPr id="634961" name="Line 8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62" name="Line 8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63" name="Line 8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4964" name="Group 84"/>
          <p:cNvGrpSpPr>
            <a:grpSpLocks/>
          </p:cNvGrpSpPr>
          <p:nvPr/>
        </p:nvGrpSpPr>
        <p:grpSpPr bwMode="auto">
          <a:xfrm>
            <a:off x="2136775" y="3084513"/>
            <a:ext cx="569913" cy="223837"/>
            <a:chOff x="3600" y="219"/>
            <a:chExt cx="360" cy="175"/>
          </a:xfrm>
        </p:grpSpPr>
        <p:sp>
          <p:nvSpPr>
            <p:cNvPr id="634965" name="Oval 85"/>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4966" name="Line 8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967" name="Line 8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968" name="Rectangle 88"/>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969" name="Oval 89"/>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4970" name="Group 90"/>
            <p:cNvGrpSpPr>
              <a:grpSpLocks/>
            </p:cNvGrpSpPr>
            <p:nvPr/>
          </p:nvGrpSpPr>
          <p:grpSpPr bwMode="auto">
            <a:xfrm>
              <a:off x="3686" y="244"/>
              <a:ext cx="177" cy="66"/>
              <a:chOff x="2848" y="848"/>
              <a:chExt cx="140" cy="98"/>
            </a:xfrm>
          </p:grpSpPr>
          <p:sp>
            <p:nvSpPr>
              <p:cNvPr id="634971" name="Line 9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72" name="Line 9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73" name="Line 9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74" name="Group 94"/>
            <p:cNvGrpSpPr>
              <a:grpSpLocks/>
            </p:cNvGrpSpPr>
            <p:nvPr/>
          </p:nvGrpSpPr>
          <p:grpSpPr bwMode="auto">
            <a:xfrm flipV="1">
              <a:off x="3686" y="243"/>
              <a:ext cx="177" cy="66"/>
              <a:chOff x="2848" y="848"/>
              <a:chExt cx="140" cy="98"/>
            </a:xfrm>
          </p:grpSpPr>
          <p:sp>
            <p:nvSpPr>
              <p:cNvPr id="634975" name="Line 9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76" name="Line 9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77" name="Line 9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4978" name="Text Box 98"/>
          <p:cNvSpPr txBox="1">
            <a:spLocks noChangeArrowheads="1"/>
          </p:cNvSpPr>
          <p:nvPr/>
        </p:nvSpPr>
        <p:spPr bwMode="auto">
          <a:xfrm>
            <a:off x="1757363" y="3043238"/>
            <a:ext cx="430212" cy="366712"/>
          </a:xfrm>
          <a:prstGeom prst="rect">
            <a:avLst/>
          </a:prstGeom>
          <a:noFill/>
          <a:ln w="9525">
            <a:noFill/>
            <a:miter lim="800000"/>
            <a:headEnd/>
            <a:tailEnd/>
          </a:ln>
          <a:effectLst/>
        </p:spPr>
        <p:txBody>
          <a:bodyPr wrap="none">
            <a:spAutoFit/>
          </a:bodyPr>
          <a:lstStyle/>
          <a:p>
            <a:r>
              <a:rPr lang="en-US" altLang="it-IT"/>
              <a:t>R1</a:t>
            </a:r>
          </a:p>
        </p:txBody>
      </p:sp>
      <p:grpSp>
        <p:nvGrpSpPr>
          <p:cNvPr id="634979" name="Group 99"/>
          <p:cNvGrpSpPr>
            <a:grpSpLocks/>
          </p:cNvGrpSpPr>
          <p:nvPr/>
        </p:nvGrpSpPr>
        <p:grpSpPr bwMode="auto">
          <a:xfrm>
            <a:off x="3878263" y="5133975"/>
            <a:ext cx="547687" cy="233363"/>
            <a:chOff x="3600" y="219"/>
            <a:chExt cx="360" cy="175"/>
          </a:xfrm>
        </p:grpSpPr>
        <p:sp>
          <p:nvSpPr>
            <p:cNvPr id="634980" name="Oval 10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4981" name="Line 10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4982" name="Line 10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4983" name="Rectangle 10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4984" name="Oval 10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4985" name="Group 105"/>
            <p:cNvGrpSpPr>
              <a:grpSpLocks/>
            </p:cNvGrpSpPr>
            <p:nvPr/>
          </p:nvGrpSpPr>
          <p:grpSpPr bwMode="auto">
            <a:xfrm>
              <a:off x="3686" y="244"/>
              <a:ext cx="177" cy="66"/>
              <a:chOff x="2848" y="848"/>
              <a:chExt cx="140" cy="98"/>
            </a:xfrm>
          </p:grpSpPr>
          <p:sp>
            <p:nvSpPr>
              <p:cNvPr id="634986" name="Line 10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87" name="Line 10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88" name="Line 10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4989" name="Group 109"/>
            <p:cNvGrpSpPr>
              <a:grpSpLocks/>
            </p:cNvGrpSpPr>
            <p:nvPr/>
          </p:nvGrpSpPr>
          <p:grpSpPr bwMode="auto">
            <a:xfrm flipV="1">
              <a:off x="3686" y="243"/>
              <a:ext cx="177" cy="66"/>
              <a:chOff x="2848" y="848"/>
              <a:chExt cx="140" cy="98"/>
            </a:xfrm>
          </p:grpSpPr>
          <p:sp>
            <p:nvSpPr>
              <p:cNvPr id="634990" name="Line 11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4991" name="Line 11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4992" name="Line 11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4993" name="Text Box 113"/>
          <p:cNvSpPr txBox="1">
            <a:spLocks noChangeArrowheads="1"/>
          </p:cNvSpPr>
          <p:nvPr/>
        </p:nvSpPr>
        <p:spPr bwMode="auto">
          <a:xfrm>
            <a:off x="1368425" y="3832225"/>
            <a:ext cx="466725" cy="366713"/>
          </a:xfrm>
          <a:prstGeom prst="rect">
            <a:avLst/>
          </a:prstGeom>
          <a:noFill/>
          <a:ln w="9525">
            <a:noFill/>
            <a:miter lim="800000"/>
            <a:headEnd/>
            <a:tailEnd/>
          </a:ln>
          <a:effectLst/>
        </p:spPr>
        <p:txBody>
          <a:bodyPr wrap="none">
            <a:spAutoFit/>
          </a:bodyPr>
          <a:lstStyle/>
          <a:p>
            <a:r>
              <a:rPr lang="en-US" altLang="it-IT"/>
              <a:t>R2</a:t>
            </a:r>
          </a:p>
        </p:txBody>
      </p:sp>
      <p:sp>
        <p:nvSpPr>
          <p:cNvPr id="634994" name="Text Box 114"/>
          <p:cNvSpPr txBox="1">
            <a:spLocks noChangeArrowheads="1"/>
          </p:cNvSpPr>
          <p:nvPr/>
        </p:nvSpPr>
        <p:spPr bwMode="auto">
          <a:xfrm>
            <a:off x="855663" y="4829175"/>
            <a:ext cx="466725" cy="366713"/>
          </a:xfrm>
          <a:prstGeom prst="rect">
            <a:avLst/>
          </a:prstGeom>
          <a:noFill/>
          <a:ln w="9525">
            <a:noFill/>
            <a:miter lim="800000"/>
            <a:headEnd/>
            <a:tailEnd/>
          </a:ln>
          <a:effectLst/>
        </p:spPr>
        <p:txBody>
          <a:bodyPr wrap="none">
            <a:spAutoFit/>
          </a:bodyPr>
          <a:lstStyle/>
          <a:p>
            <a:r>
              <a:rPr lang="en-US" altLang="it-IT"/>
              <a:t>R3</a:t>
            </a:r>
          </a:p>
        </p:txBody>
      </p:sp>
      <p:sp>
        <p:nvSpPr>
          <p:cNvPr id="634995" name="Text Box 115"/>
          <p:cNvSpPr txBox="1">
            <a:spLocks noChangeArrowheads="1"/>
          </p:cNvSpPr>
          <p:nvPr/>
        </p:nvSpPr>
        <p:spPr bwMode="auto">
          <a:xfrm>
            <a:off x="3502025" y="3249613"/>
            <a:ext cx="466725" cy="366712"/>
          </a:xfrm>
          <a:prstGeom prst="rect">
            <a:avLst/>
          </a:prstGeom>
          <a:noFill/>
          <a:ln w="9525">
            <a:noFill/>
            <a:miter lim="800000"/>
            <a:headEnd/>
            <a:tailEnd/>
          </a:ln>
          <a:effectLst/>
        </p:spPr>
        <p:txBody>
          <a:bodyPr wrap="none">
            <a:spAutoFit/>
          </a:bodyPr>
          <a:lstStyle/>
          <a:p>
            <a:r>
              <a:rPr lang="en-US" altLang="it-IT"/>
              <a:t>R4</a:t>
            </a:r>
          </a:p>
        </p:txBody>
      </p:sp>
      <p:sp>
        <p:nvSpPr>
          <p:cNvPr id="634996" name="Text Box 116"/>
          <p:cNvSpPr txBox="1">
            <a:spLocks noChangeArrowheads="1"/>
          </p:cNvSpPr>
          <p:nvPr/>
        </p:nvSpPr>
        <p:spPr bwMode="auto">
          <a:xfrm>
            <a:off x="3944938" y="4387850"/>
            <a:ext cx="466725" cy="366713"/>
          </a:xfrm>
          <a:prstGeom prst="rect">
            <a:avLst/>
          </a:prstGeom>
          <a:noFill/>
          <a:ln w="9525">
            <a:noFill/>
            <a:miter lim="800000"/>
            <a:headEnd/>
            <a:tailEnd/>
          </a:ln>
          <a:effectLst/>
        </p:spPr>
        <p:txBody>
          <a:bodyPr wrap="none">
            <a:spAutoFit/>
          </a:bodyPr>
          <a:lstStyle/>
          <a:p>
            <a:r>
              <a:rPr lang="en-US" altLang="it-IT"/>
              <a:t>R5</a:t>
            </a:r>
          </a:p>
        </p:txBody>
      </p:sp>
      <p:sp>
        <p:nvSpPr>
          <p:cNvPr id="634997" name="Text Box 117"/>
          <p:cNvSpPr txBox="1">
            <a:spLocks noChangeArrowheads="1"/>
          </p:cNvSpPr>
          <p:nvPr/>
        </p:nvSpPr>
        <p:spPr bwMode="auto">
          <a:xfrm>
            <a:off x="2709863" y="5121275"/>
            <a:ext cx="466725" cy="366713"/>
          </a:xfrm>
          <a:prstGeom prst="rect">
            <a:avLst/>
          </a:prstGeom>
          <a:noFill/>
          <a:ln w="9525">
            <a:noFill/>
            <a:miter lim="800000"/>
            <a:headEnd/>
            <a:tailEnd/>
          </a:ln>
          <a:effectLst/>
        </p:spPr>
        <p:txBody>
          <a:bodyPr wrap="none">
            <a:spAutoFit/>
          </a:bodyPr>
          <a:lstStyle/>
          <a:p>
            <a:r>
              <a:rPr lang="en-US" altLang="it-IT"/>
              <a:t>R6</a:t>
            </a:r>
          </a:p>
        </p:txBody>
      </p:sp>
      <p:sp>
        <p:nvSpPr>
          <p:cNvPr id="634998" name="Text Box 118"/>
          <p:cNvSpPr txBox="1">
            <a:spLocks noChangeArrowheads="1"/>
          </p:cNvSpPr>
          <p:nvPr/>
        </p:nvSpPr>
        <p:spPr bwMode="auto">
          <a:xfrm>
            <a:off x="3430588" y="5078413"/>
            <a:ext cx="466725" cy="366712"/>
          </a:xfrm>
          <a:prstGeom prst="rect">
            <a:avLst/>
          </a:prstGeom>
          <a:noFill/>
          <a:ln w="9525">
            <a:noFill/>
            <a:miter lim="800000"/>
            <a:headEnd/>
            <a:tailEnd/>
          </a:ln>
          <a:effectLst/>
        </p:spPr>
        <p:txBody>
          <a:bodyPr wrap="none">
            <a:spAutoFit/>
          </a:bodyPr>
          <a:lstStyle/>
          <a:p>
            <a:r>
              <a:rPr lang="en-US" altLang="it-IT"/>
              <a:t>R7</a:t>
            </a:r>
          </a:p>
        </p:txBody>
      </p:sp>
      <p:grpSp>
        <p:nvGrpSpPr>
          <p:cNvPr id="634999" name="Group 119"/>
          <p:cNvGrpSpPr>
            <a:grpSpLocks/>
          </p:cNvGrpSpPr>
          <p:nvPr/>
        </p:nvGrpSpPr>
        <p:grpSpPr bwMode="auto">
          <a:xfrm>
            <a:off x="4945063" y="3327400"/>
            <a:ext cx="569912" cy="222250"/>
            <a:chOff x="3600" y="219"/>
            <a:chExt cx="360" cy="175"/>
          </a:xfrm>
        </p:grpSpPr>
        <p:sp>
          <p:nvSpPr>
            <p:cNvPr id="635000" name="Oval 120"/>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5001" name="Line 12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5002" name="Line 12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5003" name="Rectangle 123"/>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5004" name="Oval 124"/>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5005" name="Group 125"/>
            <p:cNvGrpSpPr>
              <a:grpSpLocks/>
            </p:cNvGrpSpPr>
            <p:nvPr/>
          </p:nvGrpSpPr>
          <p:grpSpPr bwMode="auto">
            <a:xfrm>
              <a:off x="3686" y="244"/>
              <a:ext cx="177" cy="66"/>
              <a:chOff x="2848" y="848"/>
              <a:chExt cx="140" cy="98"/>
            </a:xfrm>
          </p:grpSpPr>
          <p:sp>
            <p:nvSpPr>
              <p:cNvPr id="635006" name="Line 1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5007" name="Line 1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5008" name="Line 1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5009" name="Group 129"/>
            <p:cNvGrpSpPr>
              <a:grpSpLocks/>
            </p:cNvGrpSpPr>
            <p:nvPr/>
          </p:nvGrpSpPr>
          <p:grpSpPr bwMode="auto">
            <a:xfrm flipV="1">
              <a:off x="3686" y="243"/>
              <a:ext cx="177" cy="66"/>
              <a:chOff x="2848" y="848"/>
              <a:chExt cx="140" cy="98"/>
            </a:xfrm>
          </p:grpSpPr>
          <p:sp>
            <p:nvSpPr>
              <p:cNvPr id="635010" name="Line 13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5011" name="Line 13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5012" name="Line 13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5013" name="Group 133"/>
          <p:cNvGrpSpPr>
            <a:grpSpLocks/>
          </p:cNvGrpSpPr>
          <p:nvPr/>
        </p:nvGrpSpPr>
        <p:grpSpPr bwMode="auto">
          <a:xfrm>
            <a:off x="4967288" y="3892550"/>
            <a:ext cx="547687" cy="233363"/>
            <a:chOff x="3600" y="219"/>
            <a:chExt cx="360" cy="175"/>
          </a:xfrm>
        </p:grpSpPr>
        <p:sp>
          <p:nvSpPr>
            <p:cNvPr id="635014" name="Oval 13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5015" name="Line 13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5016" name="Line 13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5017" name="Rectangle 13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5018" name="Oval 13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5019" name="Group 139"/>
            <p:cNvGrpSpPr>
              <a:grpSpLocks/>
            </p:cNvGrpSpPr>
            <p:nvPr/>
          </p:nvGrpSpPr>
          <p:grpSpPr bwMode="auto">
            <a:xfrm>
              <a:off x="3686" y="244"/>
              <a:ext cx="177" cy="66"/>
              <a:chOff x="2848" y="848"/>
              <a:chExt cx="140" cy="98"/>
            </a:xfrm>
          </p:grpSpPr>
          <p:sp>
            <p:nvSpPr>
              <p:cNvPr id="635020" name="Line 14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5021" name="Line 14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5022" name="Line 14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5023" name="Group 143"/>
            <p:cNvGrpSpPr>
              <a:grpSpLocks/>
            </p:cNvGrpSpPr>
            <p:nvPr/>
          </p:nvGrpSpPr>
          <p:grpSpPr bwMode="auto">
            <a:xfrm flipV="1">
              <a:off x="3686" y="243"/>
              <a:ext cx="177" cy="66"/>
              <a:chOff x="2848" y="848"/>
              <a:chExt cx="140" cy="98"/>
            </a:xfrm>
          </p:grpSpPr>
          <p:sp>
            <p:nvSpPr>
              <p:cNvPr id="635024" name="Line 14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5025" name="Line 14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5026" name="Line 14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5027" name="Line 147"/>
          <p:cNvSpPr>
            <a:spLocks noChangeShapeType="1"/>
          </p:cNvSpPr>
          <p:nvPr/>
        </p:nvSpPr>
        <p:spPr bwMode="auto">
          <a:xfrm>
            <a:off x="4933950" y="4568825"/>
            <a:ext cx="596900" cy="0"/>
          </a:xfrm>
          <a:prstGeom prst="line">
            <a:avLst/>
          </a:prstGeom>
          <a:noFill/>
          <a:ln w="28575">
            <a:solidFill>
              <a:srgbClr val="FF0000"/>
            </a:solidFill>
            <a:round/>
            <a:headEnd/>
            <a:tailEnd type="triangle" w="med" len="med"/>
          </a:ln>
          <a:effectLst/>
        </p:spPr>
        <p:txBody>
          <a:bodyPr wrap="none"/>
          <a:lstStyle/>
          <a:p>
            <a:endParaRPr lang="it-IT"/>
          </a:p>
        </p:txBody>
      </p:sp>
      <p:sp>
        <p:nvSpPr>
          <p:cNvPr id="635030" name="Text Box 150"/>
          <p:cNvSpPr txBox="1">
            <a:spLocks noChangeArrowheads="1"/>
          </p:cNvSpPr>
          <p:nvPr/>
        </p:nvSpPr>
        <p:spPr bwMode="auto">
          <a:xfrm>
            <a:off x="5622925" y="4425950"/>
            <a:ext cx="3028950" cy="730250"/>
          </a:xfrm>
          <a:prstGeom prst="rect">
            <a:avLst/>
          </a:prstGeom>
          <a:noFill/>
          <a:ln w="9525">
            <a:noFill/>
            <a:miter lim="800000"/>
            <a:headEnd/>
            <a:tailEnd/>
          </a:ln>
          <a:effectLst/>
        </p:spPr>
        <p:txBody>
          <a:bodyPr>
            <a:spAutoFit/>
          </a:bodyPr>
          <a:lstStyle/>
          <a:p>
            <a:r>
              <a:rPr lang="en-US" altLang="it-IT"/>
              <a:t>Percorso lungo il quale si generano i messaggi di join</a:t>
            </a:r>
          </a:p>
        </p:txBody>
      </p:sp>
      <p:sp>
        <p:nvSpPr>
          <p:cNvPr id="635031" name="Text Box 151"/>
          <p:cNvSpPr txBox="1">
            <a:spLocks noChangeArrowheads="1"/>
          </p:cNvSpPr>
          <p:nvPr/>
        </p:nvSpPr>
        <p:spPr bwMode="auto">
          <a:xfrm>
            <a:off x="4841875" y="2581275"/>
            <a:ext cx="1265238" cy="411163"/>
          </a:xfrm>
          <a:prstGeom prst="rect">
            <a:avLst/>
          </a:prstGeom>
          <a:noFill/>
          <a:ln w="9525">
            <a:noFill/>
            <a:miter lim="800000"/>
            <a:headEnd/>
            <a:tailEnd/>
          </a:ln>
          <a:effectLst/>
        </p:spPr>
        <p:txBody>
          <a:bodyPr wrap="none">
            <a:spAutoFit/>
          </a:bodyPr>
          <a:lstStyle/>
          <a:p>
            <a:r>
              <a:rPr lang="en-US" altLang="it-IT"/>
              <a:t>LEGENDA</a:t>
            </a:r>
          </a:p>
        </p:txBody>
      </p:sp>
      <p:sp>
        <p:nvSpPr>
          <p:cNvPr id="635032" name="Freeform 152"/>
          <p:cNvSpPr>
            <a:spLocks/>
          </p:cNvSpPr>
          <p:nvPr/>
        </p:nvSpPr>
        <p:spPr bwMode="auto">
          <a:xfrm>
            <a:off x="3225800" y="3836988"/>
            <a:ext cx="419100" cy="1052512"/>
          </a:xfrm>
          <a:custGeom>
            <a:avLst/>
            <a:gdLst/>
            <a:ahLst/>
            <a:cxnLst>
              <a:cxn ang="0">
                <a:pos x="260" y="0"/>
              </a:cxn>
              <a:cxn ang="0">
                <a:pos x="264" y="431"/>
              </a:cxn>
              <a:cxn ang="0">
                <a:pos x="0" y="663"/>
              </a:cxn>
            </a:cxnLst>
            <a:rect l="0" t="0" r="r" b="b"/>
            <a:pathLst>
              <a:path w="264" h="663">
                <a:moveTo>
                  <a:pt x="260" y="0"/>
                </a:moveTo>
                <a:lnTo>
                  <a:pt x="264" y="431"/>
                </a:lnTo>
                <a:lnTo>
                  <a:pt x="0" y="663"/>
                </a:lnTo>
              </a:path>
            </a:pathLst>
          </a:custGeom>
          <a:noFill/>
          <a:ln w="19050" cap="flat" cmpd="sng">
            <a:solidFill>
              <a:srgbClr val="FF0000"/>
            </a:solidFill>
            <a:prstDash val="solid"/>
            <a:round/>
            <a:headEnd type="none" w="med" len="med"/>
            <a:tailEnd type="triangle" w="med" len="med"/>
          </a:ln>
          <a:effectLst/>
        </p:spPr>
        <p:txBody>
          <a:bodyPr wrap="none"/>
          <a:lstStyle/>
          <a:p>
            <a:endParaRPr lang="it-IT"/>
          </a:p>
        </p:txBody>
      </p:sp>
      <p:sp>
        <p:nvSpPr>
          <p:cNvPr id="635033" name="Text Box 153"/>
          <p:cNvSpPr txBox="1">
            <a:spLocks noChangeArrowheads="1"/>
          </p:cNvSpPr>
          <p:nvPr/>
        </p:nvSpPr>
        <p:spPr bwMode="auto">
          <a:xfrm>
            <a:off x="3335338" y="3994150"/>
            <a:ext cx="323850" cy="366713"/>
          </a:xfrm>
          <a:prstGeom prst="rect">
            <a:avLst/>
          </a:prstGeom>
          <a:noFill/>
          <a:ln w="9525">
            <a:noFill/>
            <a:miter lim="800000"/>
            <a:headEnd/>
            <a:tailEnd/>
          </a:ln>
          <a:effectLst/>
        </p:spPr>
        <p:txBody>
          <a:bodyPr wrap="none">
            <a:spAutoFit/>
          </a:bodyPr>
          <a:lstStyle/>
          <a:p>
            <a:r>
              <a:rPr lang="en-US" altLang="it-IT">
                <a:solidFill>
                  <a:srgbClr val="FF0000"/>
                </a:solidFill>
              </a:rPr>
              <a:t>2</a:t>
            </a:r>
          </a:p>
        </p:txBody>
      </p:sp>
      <p:sp>
        <p:nvSpPr>
          <p:cNvPr id="635034" name="Text Box 154"/>
          <p:cNvSpPr txBox="1">
            <a:spLocks noChangeArrowheads="1"/>
          </p:cNvSpPr>
          <p:nvPr/>
        </p:nvSpPr>
        <p:spPr bwMode="auto">
          <a:xfrm>
            <a:off x="5049838" y="4260850"/>
            <a:ext cx="287337" cy="366713"/>
          </a:xfrm>
          <a:prstGeom prst="rect">
            <a:avLst/>
          </a:prstGeom>
          <a:noFill/>
          <a:ln w="9525">
            <a:noFill/>
            <a:miter lim="800000"/>
            <a:headEnd/>
            <a:tailEnd/>
          </a:ln>
          <a:effectLst/>
        </p:spPr>
        <p:txBody>
          <a:bodyPr wrap="none">
            <a:spAutoFit/>
          </a:bodyPr>
          <a:lstStyle/>
          <a:p>
            <a:r>
              <a:rPr lang="en-US" altLang="it-IT">
                <a:solidFill>
                  <a:srgbClr val="FF0000"/>
                </a:solidFill>
              </a:rPr>
              <a:t>1</a:t>
            </a:r>
          </a:p>
        </p:txBody>
      </p:sp>
      <p:sp>
        <p:nvSpPr>
          <p:cNvPr id="635035" name="Line 155"/>
          <p:cNvSpPr>
            <a:spLocks noChangeShapeType="1"/>
          </p:cNvSpPr>
          <p:nvPr/>
        </p:nvSpPr>
        <p:spPr bwMode="auto">
          <a:xfrm>
            <a:off x="1924050" y="5076825"/>
            <a:ext cx="685800" cy="0"/>
          </a:xfrm>
          <a:prstGeom prst="line">
            <a:avLst/>
          </a:prstGeom>
          <a:noFill/>
          <a:ln w="28575">
            <a:solidFill>
              <a:srgbClr val="FF0000"/>
            </a:solidFill>
            <a:round/>
            <a:headEnd/>
            <a:tailEnd type="triangle" w="med" len="med"/>
          </a:ln>
          <a:effectLst/>
        </p:spPr>
        <p:txBody>
          <a:bodyPr wrap="none"/>
          <a:lstStyle/>
          <a:p>
            <a:endParaRPr lang="it-IT"/>
          </a:p>
        </p:txBody>
      </p:sp>
      <p:sp>
        <p:nvSpPr>
          <p:cNvPr id="635036" name="Line 156"/>
          <p:cNvSpPr>
            <a:spLocks noChangeShapeType="1"/>
          </p:cNvSpPr>
          <p:nvPr/>
        </p:nvSpPr>
        <p:spPr bwMode="auto">
          <a:xfrm>
            <a:off x="2622550" y="3324225"/>
            <a:ext cx="736600" cy="330200"/>
          </a:xfrm>
          <a:prstGeom prst="line">
            <a:avLst/>
          </a:prstGeom>
          <a:noFill/>
          <a:ln w="28575">
            <a:solidFill>
              <a:srgbClr val="FF0000"/>
            </a:solidFill>
            <a:round/>
            <a:headEnd/>
            <a:tailEnd type="triangle" w="med" len="med"/>
          </a:ln>
          <a:effectLst/>
        </p:spPr>
        <p:txBody>
          <a:bodyPr wrap="none"/>
          <a:lstStyle/>
          <a:p>
            <a:endParaRPr lang="it-IT"/>
          </a:p>
        </p:txBody>
      </p:sp>
      <p:sp>
        <p:nvSpPr>
          <p:cNvPr id="635037" name="Text Box 157"/>
          <p:cNvSpPr txBox="1">
            <a:spLocks noChangeArrowheads="1"/>
          </p:cNvSpPr>
          <p:nvPr/>
        </p:nvSpPr>
        <p:spPr bwMode="auto">
          <a:xfrm>
            <a:off x="2674938" y="3397250"/>
            <a:ext cx="323850" cy="366713"/>
          </a:xfrm>
          <a:prstGeom prst="rect">
            <a:avLst/>
          </a:prstGeom>
          <a:noFill/>
          <a:ln w="9525">
            <a:noFill/>
            <a:miter lim="800000"/>
            <a:headEnd/>
            <a:tailEnd/>
          </a:ln>
          <a:effectLst/>
        </p:spPr>
        <p:txBody>
          <a:bodyPr wrap="none">
            <a:spAutoFit/>
          </a:bodyPr>
          <a:lstStyle/>
          <a:p>
            <a:r>
              <a:rPr lang="en-US" altLang="it-IT">
                <a:solidFill>
                  <a:srgbClr val="FF0000"/>
                </a:solidFill>
              </a:rPr>
              <a:t>3</a:t>
            </a:r>
          </a:p>
        </p:txBody>
      </p:sp>
      <p:sp>
        <p:nvSpPr>
          <p:cNvPr id="635038" name="Text Box 158"/>
          <p:cNvSpPr txBox="1">
            <a:spLocks noChangeArrowheads="1"/>
          </p:cNvSpPr>
          <p:nvPr/>
        </p:nvSpPr>
        <p:spPr bwMode="auto">
          <a:xfrm>
            <a:off x="2090738" y="5048250"/>
            <a:ext cx="287337" cy="366713"/>
          </a:xfrm>
          <a:prstGeom prst="rect">
            <a:avLst/>
          </a:prstGeom>
          <a:noFill/>
          <a:ln w="9525">
            <a:noFill/>
            <a:miter lim="800000"/>
            <a:headEnd/>
            <a:tailEnd/>
          </a:ln>
          <a:effectLst/>
        </p:spPr>
        <p:txBody>
          <a:bodyPr wrap="none">
            <a:spAutoFit/>
          </a:bodyPr>
          <a:lstStyle/>
          <a:p>
            <a:r>
              <a:rPr lang="en-US" altLang="it-IT">
                <a:solidFill>
                  <a:srgbClr val="FF0000"/>
                </a:solidFill>
              </a:rPr>
              <a:t>1</a:t>
            </a:r>
          </a:p>
        </p:txBody>
      </p:sp>
      <p:sp>
        <p:nvSpPr>
          <p:cNvPr id="635039" name="Rectangle 159"/>
          <p:cNvSpPr>
            <a:spLocks noChangeArrowheads="1"/>
          </p:cNvSpPr>
          <p:nvPr/>
        </p:nvSpPr>
        <p:spPr bwMode="auto">
          <a:xfrm>
            <a:off x="533400" y="228600"/>
            <a:ext cx="7772400" cy="1143000"/>
          </a:xfrm>
          <a:prstGeom prst="rect">
            <a:avLst/>
          </a:prstGeom>
          <a:noFill/>
          <a:ln w="9525">
            <a:noFill/>
            <a:miter lim="800000"/>
            <a:headEnd/>
            <a:tailEnd/>
          </a:ln>
          <a:effectLst/>
        </p:spPr>
        <p:txBody>
          <a:bodyPr lIns="92075" tIns="46038" rIns="92075" bIns="46038" anchor="ctr"/>
          <a:lstStyle/>
          <a:p>
            <a:r>
              <a:rPr lang="en-US" altLang="it-IT" sz="3500" u="sng">
                <a:solidFill>
                  <a:schemeClr val="accent2"/>
                </a:solidFill>
              </a:rPr>
              <a:t>Alberi basati sul centro: un esempio</a:t>
            </a:r>
            <a:endParaRPr lang="en-US" altLang="it-IT" sz="4000" u="sng">
              <a:solidFill>
                <a:schemeClr val="accent2"/>
              </a:solidFill>
            </a:endParaRPr>
          </a:p>
        </p:txBody>
      </p:sp>
      <p:sp>
        <p:nvSpPr>
          <p:cNvPr id="635040" name="Text Box 160"/>
          <p:cNvSpPr txBox="1">
            <a:spLocks noChangeArrowheads="1"/>
          </p:cNvSpPr>
          <p:nvPr/>
        </p:nvSpPr>
        <p:spPr bwMode="auto">
          <a:xfrm>
            <a:off x="5638800" y="3128963"/>
            <a:ext cx="2017713" cy="657225"/>
          </a:xfrm>
          <a:prstGeom prst="rect">
            <a:avLst/>
          </a:prstGeom>
          <a:noFill/>
          <a:ln w="9525">
            <a:noFill/>
            <a:miter lim="800000"/>
            <a:headEnd/>
            <a:tailEnd/>
          </a:ln>
          <a:effectLst/>
        </p:spPr>
        <p:txBody>
          <a:bodyPr wrap="none">
            <a:spAutoFit/>
          </a:bodyPr>
          <a:lstStyle/>
          <a:p>
            <a:r>
              <a:rPr lang="it-IT" sz="1600"/>
              <a:t>Router con membro</a:t>
            </a:r>
          </a:p>
          <a:p>
            <a:r>
              <a:rPr lang="it-IT" sz="1600"/>
              <a:t>di gruppo collegato</a:t>
            </a:r>
            <a:endParaRPr lang="en-US" sz="1600"/>
          </a:p>
        </p:txBody>
      </p:sp>
      <p:sp>
        <p:nvSpPr>
          <p:cNvPr id="635041" name="Text Box 161"/>
          <p:cNvSpPr txBox="1">
            <a:spLocks noChangeArrowheads="1"/>
          </p:cNvSpPr>
          <p:nvPr/>
        </p:nvSpPr>
        <p:spPr bwMode="auto">
          <a:xfrm>
            <a:off x="5651500" y="3795713"/>
            <a:ext cx="2181225" cy="657225"/>
          </a:xfrm>
          <a:prstGeom prst="rect">
            <a:avLst/>
          </a:prstGeom>
          <a:noFill/>
          <a:ln w="9525">
            <a:noFill/>
            <a:miter lim="800000"/>
            <a:headEnd/>
            <a:tailEnd/>
          </a:ln>
          <a:effectLst/>
        </p:spPr>
        <p:txBody>
          <a:bodyPr wrap="none">
            <a:spAutoFit/>
          </a:bodyPr>
          <a:lstStyle/>
          <a:p>
            <a:r>
              <a:rPr lang="it-IT" sz="1600"/>
              <a:t>Router senza membri</a:t>
            </a:r>
          </a:p>
          <a:p>
            <a:r>
              <a:rPr lang="it-IT" sz="1600"/>
              <a:t>di gruppo collegati</a:t>
            </a:r>
            <a:endParaRPr lang="en-US" sz="160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8A22FD80-F52F-456C-B3D9-4DDDAEF3F0C1}" type="slidenum">
              <a:rPr lang="en-US" altLang="it-IT"/>
              <a:pPr/>
              <a:t>137</a:t>
            </a:fld>
            <a:endParaRPr lang="en-US" altLang="it-IT"/>
          </a:p>
        </p:txBody>
      </p:sp>
      <p:sp>
        <p:nvSpPr>
          <p:cNvPr id="548866" name="Rectangle 2"/>
          <p:cNvSpPr>
            <a:spLocks noGrp="1" noChangeArrowheads="1"/>
          </p:cNvSpPr>
          <p:nvPr>
            <p:ph type="title"/>
          </p:nvPr>
        </p:nvSpPr>
        <p:spPr>
          <a:xfrm>
            <a:off x="533400" y="609600"/>
            <a:ext cx="8229600" cy="685800"/>
          </a:xfrm>
          <a:noFill/>
          <a:ln/>
        </p:spPr>
        <p:txBody>
          <a:bodyPr lIns="92075" tIns="46038" rIns="92075" bIns="46038"/>
          <a:lstStyle/>
          <a:p>
            <a:r>
              <a:rPr lang="en-US" altLang="it-IT" sz="3000"/>
              <a:t>Instradamento multicast in Internet: DVMRP</a:t>
            </a:r>
            <a:endParaRPr lang="en-US" altLang="it-IT" sz="3200"/>
          </a:p>
        </p:txBody>
      </p:sp>
      <p:sp>
        <p:nvSpPr>
          <p:cNvPr id="548867" name="Rectangle 3"/>
          <p:cNvSpPr>
            <a:spLocks noGrp="1" noChangeArrowheads="1"/>
          </p:cNvSpPr>
          <p:nvPr>
            <p:ph type="body" idx="1"/>
          </p:nvPr>
        </p:nvSpPr>
        <p:spPr>
          <a:noFill/>
          <a:ln/>
        </p:spPr>
        <p:txBody>
          <a:bodyPr lIns="92075" tIns="46038" rIns="92075" bIns="46038"/>
          <a:lstStyle/>
          <a:p>
            <a:pPr>
              <a:buFont typeface="Wingdings" pitchFamily="2" charset="2"/>
              <a:buChar char="r"/>
            </a:pPr>
            <a:r>
              <a:rPr lang="it-IT" sz="2400" dirty="0">
                <a:solidFill>
                  <a:srgbClr val="FF0000"/>
                </a:solidFill>
              </a:rPr>
              <a:t>DVMRP:</a:t>
            </a:r>
            <a:r>
              <a:rPr lang="it-IT" sz="2400" dirty="0"/>
              <a:t> </a:t>
            </a:r>
            <a:r>
              <a:rPr lang="it-IT" sz="2400" dirty="0" err="1"/>
              <a:t>distance-vector</a:t>
            </a:r>
            <a:r>
              <a:rPr lang="it-IT" sz="2400" dirty="0"/>
              <a:t> </a:t>
            </a:r>
            <a:r>
              <a:rPr lang="it-IT" sz="2400" dirty="0" err="1"/>
              <a:t>multicast</a:t>
            </a:r>
            <a:r>
              <a:rPr lang="it-IT" sz="2400" dirty="0"/>
              <a:t> </a:t>
            </a:r>
            <a:r>
              <a:rPr lang="it-IT" sz="2400" dirty="0" err="1"/>
              <a:t>routing</a:t>
            </a:r>
            <a:r>
              <a:rPr lang="it-IT" sz="2400" dirty="0"/>
              <a:t> </a:t>
            </a:r>
            <a:r>
              <a:rPr lang="it-IT" sz="2400" dirty="0" err="1"/>
              <a:t>protocol</a:t>
            </a:r>
            <a:r>
              <a:rPr lang="it-IT" sz="2400" dirty="0"/>
              <a:t> [RFC1075].</a:t>
            </a:r>
          </a:p>
          <a:p>
            <a:pPr>
              <a:buFont typeface="Wingdings" pitchFamily="2" charset="2"/>
              <a:buChar char="r"/>
            </a:pPr>
            <a:r>
              <a:rPr lang="it-IT" sz="2400" i="1" dirty="0" err="1">
                <a:solidFill>
                  <a:srgbClr val="FF0000"/>
                </a:solidFill>
              </a:rPr>
              <a:t>flood</a:t>
            </a:r>
            <a:r>
              <a:rPr lang="it-IT" sz="2400" i="1" dirty="0">
                <a:solidFill>
                  <a:srgbClr val="FF0000"/>
                </a:solidFill>
              </a:rPr>
              <a:t> and </a:t>
            </a:r>
            <a:r>
              <a:rPr lang="it-IT" sz="2400" i="1" dirty="0" err="1">
                <a:solidFill>
                  <a:srgbClr val="FF0000"/>
                </a:solidFill>
              </a:rPr>
              <a:t>prune</a:t>
            </a:r>
            <a:r>
              <a:rPr lang="it-IT" sz="2400" i="1" dirty="0">
                <a:solidFill>
                  <a:srgbClr val="FF0000"/>
                </a:solidFill>
              </a:rPr>
              <a:t>:</a:t>
            </a:r>
            <a:r>
              <a:rPr lang="it-IT" sz="2400" dirty="0"/>
              <a:t>  implementa alberi basati su origine con inoltro su percorso inverso e potatura</a:t>
            </a:r>
          </a:p>
          <a:p>
            <a:pPr lvl="1">
              <a:buFont typeface="Wingdings" pitchFamily="2" charset="2"/>
              <a:buChar char="m"/>
            </a:pPr>
            <a:r>
              <a:rPr lang="it-IT" sz="2000" dirty="0"/>
              <a:t>Utilizza un algoritmo a vettore distanza che consente ai router di calcolare il collegamento in uscita (hop successivo) che si trova sul suo percorso minimo di ritorno a ciascuna possibile origine. </a:t>
            </a:r>
          </a:p>
          <a:p>
            <a:pPr lvl="1">
              <a:buFont typeface="Wingdings" pitchFamily="2" charset="2"/>
              <a:buChar char="m"/>
            </a:pPr>
            <a:r>
              <a:rPr lang="it-IT" sz="2000" dirty="0"/>
              <a:t>DVMRP computa una lista di router di downstream a scopi di potatura.</a:t>
            </a:r>
          </a:p>
          <a:p>
            <a:pPr lvl="1">
              <a:buFont typeface="Wingdings" pitchFamily="2" charset="2"/>
              <a:buChar char="m"/>
            </a:pPr>
            <a:r>
              <a:rPr lang="it-IT" sz="2000" dirty="0"/>
              <a:t>I messaggi d’innesto sono inviati dai router ai propri vicini in </a:t>
            </a:r>
            <a:r>
              <a:rPr lang="it-IT" sz="2000" dirty="0" err="1"/>
              <a:t>upstream</a:t>
            </a:r>
            <a:r>
              <a:rPr lang="it-IT" sz="2000" dirty="0"/>
              <a:t> per forzare nuovamente l’aggiunta di un ramo precedentemente potato all’albero </a:t>
            </a:r>
            <a:r>
              <a:rPr lang="it-IT" sz="2000" dirty="0" err="1"/>
              <a:t>multicast</a:t>
            </a:r>
            <a:r>
              <a:rPr lang="it-IT" sz="2000" dirty="0"/>
              <a:t>.</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r>
              <a:rPr lang="en-US" altLang="it-IT"/>
              <a:t>4-</a:t>
            </a:r>
            <a:fld id="{3EE8109D-43D3-4692-B104-B03D9088BA52}" type="slidenum">
              <a:rPr lang="en-US" altLang="it-IT"/>
              <a:pPr/>
              <a:t>138</a:t>
            </a:fld>
            <a:endParaRPr lang="en-US" altLang="it-IT"/>
          </a:p>
        </p:txBody>
      </p:sp>
      <p:sp>
        <p:nvSpPr>
          <p:cNvPr id="635906"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lIns="92075" tIns="46038" rIns="92075" bIns="46038" anchor="ctr"/>
          <a:lstStyle/>
          <a:p>
            <a:r>
              <a:rPr lang="en-US" altLang="it-IT" sz="4000" u="sng">
                <a:solidFill>
                  <a:schemeClr val="accent2"/>
                </a:solidFill>
              </a:rPr>
              <a:t>Ancora su DVMRP</a:t>
            </a:r>
          </a:p>
        </p:txBody>
      </p:sp>
      <p:sp>
        <p:nvSpPr>
          <p:cNvPr id="635907" name="Rectangle 3"/>
          <p:cNvSpPr>
            <a:spLocks noChangeArrowheads="1"/>
          </p:cNvSpPr>
          <p:nvPr/>
        </p:nvSpPr>
        <p:spPr bwMode="auto">
          <a:xfrm>
            <a:off x="508000" y="1435100"/>
            <a:ext cx="8204200" cy="46482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5000"/>
              <a:buFont typeface="Wingdings" pitchFamily="2" charset="2"/>
              <a:buChar char="r"/>
            </a:pPr>
            <a:r>
              <a:rPr lang="en-US" altLang="it-IT" sz="2800" i="1" u="sng" dirty="0">
                <a:solidFill>
                  <a:srgbClr val="FF0000"/>
                </a:solidFill>
              </a:rPr>
              <a:t>soft state:</a:t>
            </a:r>
            <a:r>
              <a:rPr lang="en-US" altLang="it-IT" sz="2800" dirty="0"/>
              <a:t> </a:t>
            </a:r>
            <a:r>
              <a:rPr lang="en-US" altLang="it-IT" sz="2800" dirty="0" err="1"/>
              <a:t>il</a:t>
            </a:r>
            <a:r>
              <a:rPr lang="en-US" altLang="it-IT" sz="2800" dirty="0"/>
              <a:t> router DVMRP router “</a:t>
            </a:r>
            <a:r>
              <a:rPr lang="en-US" altLang="it-IT" sz="2800" dirty="0" err="1"/>
              <a:t>dimentica</a:t>
            </a:r>
            <a:r>
              <a:rPr lang="en-US" altLang="it-IT" sz="2800" dirty="0"/>
              <a:t>” </a:t>
            </a:r>
            <a:r>
              <a:rPr lang="en-US" altLang="it-IT" sz="2800" dirty="0" err="1"/>
              <a:t>periodicamente</a:t>
            </a:r>
            <a:r>
              <a:rPr lang="en-US" altLang="it-IT" sz="2800" dirty="0"/>
              <a:t> (1 min.) </a:t>
            </a:r>
            <a:r>
              <a:rPr lang="en-US" altLang="it-IT" sz="2800" dirty="0" err="1"/>
              <a:t>i</a:t>
            </a:r>
            <a:r>
              <a:rPr lang="en-US" altLang="it-IT" sz="2800" dirty="0"/>
              <a:t> </a:t>
            </a:r>
            <a:r>
              <a:rPr lang="en-US" altLang="it-IT" sz="2800" dirty="0" err="1"/>
              <a:t>rami</a:t>
            </a:r>
            <a:r>
              <a:rPr lang="en-US" altLang="it-IT" sz="2800" dirty="0"/>
              <a:t> che </a:t>
            </a:r>
            <a:r>
              <a:rPr lang="en-US" altLang="it-IT" sz="2800" dirty="0" err="1"/>
              <a:t>sono</a:t>
            </a:r>
            <a:r>
              <a:rPr lang="en-US" altLang="it-IT" sz="2800" dirty="0"/>
              <a:t> </a:t>
            </a:r>
            <a:r>
              <a:rPr lang="en-US" altLang="it-IT" sz="2800" dirty="0" err="1"/>
              <a:t>stati</a:t>
            </a:r>
            <a:r>
              <a:rPr lang="en-US" altLang="it-IT" sz="2800" dirty="0"/>
              <a:t> </a:t>
            </a:r>
            <a:r>
              <a:rPr lang="en-US" altLang="it-IT" sz="2800" dirty="0" err="1"/>
              <a:t>potati</a:t>
            </a:r>
            <a:r>
              <a:rPr lang="en-US" altLang="it-IT" sz="2800" dirty="0"/>
              <a:t>: </a:t>
            </a:r>
          </a:p>
          <a:p>
            <a:pPr marL="342900" indent="-342900">
              <a:spcBef>
                <a:spcPct val="20000"/>
              </a:spcBef>
              <a:buClr>
                <a:schemeClr val="accent2"/>
              </a:buClr>
              <a:buSzPct val="85000"/>
              <a:buFont typeface="Wingdings" pitchFamily="2" charset="2"/>
              <a:buChar char="r"/>
            </a:pPr>
            <a:r>
              <a:rPr lang="en-US" altLang="it-IT" sz="2800" dirty="0"/>
              <a:t>I router </a:t>
            </a:r>
            <a:r>
              <a:rPr lang="en-US" altLang="it-IT" sz="2800" dirty="0" err="1"/>
              <a:t>possono</a:t>
            </a:r>
            <a:r>
              <a:rPr lang="en-US" altLang="it-IT" sz="2800" dirty="0"/>
              <a:t> </a:t>
            </a:r>
            <a:r>
              <a:rPr lang="en-US" altLang="it-IT" sz="2800" dirty="0" err="1"/>
              <a:t>rapidamente</a:t>
            </a:r>
            <a:r>
              <a:rPr lang="en-US" altLang="it-IT" sz="2800" dirty="0"/>
              <a:t> re-</a:t>
            </a:r>
            <a:r>
              <a:rPr lang="en-US" altLang="it-IT" sz="2800" dirty="0" err="1"/>
              <a:t>innestarsi</a:t>
            </a:r>
            <a:r>
              <a:rPr lang="en-US" altLang="it-IT" sz="2800" dirty="0"/>
              <a:t> </a:t>
            </a:r>
            <a:r>
              <a:rPr lang="en-US" altLang="it-IT" sz="2800" dirty="0" err="1"/>
              <a:t>all’albero</a:t>
            </a:r>
            <a:r>
              <a:rPr lang="en-US" altLang="it-IT" sz="2800" dirty="0"/>
              <a:t> </a:t>
            </a:r>
          </a:p>
          <a:p>
            <a:pPr marL="742950" lvl="1" indent="-285750">
              <a:spcBef>
                <a:spcPct val="20000"/>
              </a:spcBef>
              <a:buClr>
                <a:schemeClr val="accent2"/>
              </a:buClr>
              <a:buSzPct val="75000"/>
              <a:buFont typeface="Wingdings" pitchFamily="2" charset="2"/>
              <a:buChar char="m"/>
            </a:pPr>
            <a:r>
              <a:rPr lang="en-US" altLang="it-IT" sz="2400" dirty="0" err="1"/>
              <a:t>Seguendo</a:t>
            </a:r>
            <a:r>
              <a:rPr lang="en-US" altLang="it-IT" sz="2400" dirty="0"/>
              <a:t> IGMP</a:t>
            </a:r>
          </a:p>
          <a:p>
            <a:pPr marL="342900" indent="-342900">
              <a:spcBef>
                <a:spcPct val="20000"/>
              </a:spcBef>
              <a:buClr>
                <a:schemeClr val="accent2"/>
              </a:buClr>
              <a:buSzPct val="85000"/>
              <a:buFont typeface="Wingdings" pitchFamily="2" charset="2"/>
              <a:buChar char="r"/>
            </a:pPr>
            <a:r>
              <a:rPr lang="en-US" altLang="it-IT" sz="2800" dirty="0" err="1"/>
              <a:t>Comunemente</a:t>
            </a:r>
            <a:r>
              <a:rPr lang="en-US" altLang="it-IT" sz="2800" dirty="0"/>
              <a:t> </a:t>
            </a:r>
            <a:r>
              <a:rPr lang="en-US" altLang="it-IT" sz="2800" dirty="0" err="1"/>
              <a:t>implementato</a:t>
            </a:r>
            <a:r>
              <a:rPr lang="en-US" altLang="it-IT" sz="2800" dirty="0"/>
              <a:t> </a:t>
            </a:r>
            <a:r>
              <a:rPr lang="en-US" altLang="it-IT" sz="2800" dirty="0" err="1"/>
              <a:t>nei</a:t>
            </a:r>
            <a:r>
              <a:rPr lang="en-US" altLang="it-IT" sz="2800" dirty="0"/>
              <a:t> router </a:t>
            </a:r>
            <a:r>
              <a:rPr lang="en-US" altLang="it-IT" sz="2800" dirty="0" err="1"/>
              <a:t>commerciali</a:t>
            </a:r>
            <a:endParaRPr lang="en-US" altLang="it-IT" sz="2800" dirty="0"/>
          </a:p>
          <a:p>
            <a:pPr marL="742950" lvl="1" indent="-285750">
              <a:spcBef>
                <a:spcPct val="20000"/>
              </a:spcBef>
              <a:buClr>
                <a:schemeClr val="accent2"/>
              </a:buClr>
              <a:buSzPct val="75000"/>
              <a:buFont typeface="ZapfDingbats" pitchFamily="82" charset="2"/>
              <a:buChar char="m"/>
            </a:pPr>
            <a:endParaRPr lang="en-US" altLang="it-IT" sz="2400"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egnaposto numero diapositiva 3"/>
          <p:cNvSpPr>
            <a:spLocks noGrp="1"/>
          </p:cNvSpPr>
          <p:nvPr>
            <p:ph type="sldNum" sz="quarter" idx="12"/>
          </p:nvPr>
        </p:nvSpPr>
        <p:spPr/>
        <p:txBody>
          <a:bodyPr/>
          <a:lstStyle/>
          <a:p>
            <a:r>
              <a:rPr lang="en-US" altLang="it-IT"/>
              <a:t>4-</a:t>
            </a:r>
            <a:fld id="{F845EEA9-3DBE-4CD8-9F64-08C1359D2061}" type="slidenum">
              <a:rPr lang="en-US" altLang="it-IT"/>
              <a:pPr/>
              <a:t>139</a:t>
            </a:fld>
            <a:endParaRPr lang="en-US" altLang="it-IT"/>
          </a:p>
        </p:txBody>
      </p:sp>
      <p:sp>
        <p:nvSpPr>
          <p:cNvPr id="636930" name="Line 2"/>
          <p:cNvSpPr>
            <a:spLocks noChangeShapeType="1"/>
          </p:cNvSpPr>
          <p:nvPr/>
        </p:nvSpPr>
        <p:spPr bwMode="auto">
          <a:xfrm flipV="1">
            <a:off x="3251200" y="3079750"/>
            <a:ext cx="654050" cy="495300"/>
          </a:xfrm>
          <a:prstGeom prst="line">
            <a:avLst/>
          </a:prstGeom>
          <a:noFill/>
          <a:ln w="57150">
            <a:solidFill>
              <a:srgbClr val="FF0000"/>
            </a:solidFill>
            <a:round/>
            <a:headEnd/>
            <a:tailEnd/>
          </a:ln>
          <a:effectLst/>
        </p:spPr>
        <p:txBody>
          <a:bodyPr wrap="none"/>
          <a:lstStyle/>
          <a:p>
            <a:endParaRPr lang="it-IT"/>
          </a:p>
        </p:txBody>
      </p:sp>
      <p:sp>
        <p:nvSpPr>
          <p:cNvPr id="636931" name="Line 3"/>
          <p:cNvSpPr>
            <a:spLocks noChangeShapeType="1"/>
          </p:cNvSpPr>
          <p:nvPr/>
        </p:nvSpPr>
        <p:spPr bwMode="auto">
          <a:xfrm>
            <a:off x="2552700" y="3238500"/>
            <a:ext cx="603250" cy="342900"/>
          </a:xfrm>
          <a:prstGeom prst="line">
            <a:avLst/>
          </a:prstGeom>
          <a:noFill/>
          <a:ln w="9525">
            <a:solidFill>
              <a:schemeClr val="tx1"/>
            </a:solidFill>
            <a:round/>
            <a:headEnd/>
            <a:tailEnd/>
          </a:ln>
          <a:effectLst/>
        </p:spPr>
        <p:txBody>
          <a:bodyPr wrap="none"/>
          <a:lstStyle/>
          <a:p>
            <a:endParaRPr lang="it-IT"/>
          </a:p>
        </p:txBody>
      </p:sp>
      <p:sp>
        <p:nvSpPr>
          <p:cNvPr id="636932" name="Line 4"/>
          <p:cNvSpPr>
            <a:spLocks noChangeShapeType="1"/>
          </p:cNvSpPr>
          <p:nvPr/>
        </p:nvSpPr>
        <p:spPr bwMode="auto">
          <a:xfrm>
            <a:off x="1968500" y="2673350"/>
            <a:ext cx="552450" cy="546100"/>
          </a:xfrm>
          <a:prstGeom prst="line">
            <a:avLst/>
          </a:prstGeom>
          <a:noFill/>
          <a:ln w="9525">
            <a:solidFill>
              <a:schemeClr val="tx1"/>
            </a:solidFill>
            <a:round/>
            <a:headEnd/>
            <a:tailEnd/>
          </a:ln>
          <a:effectLst/>
        </p:spPr>
        <p:txBody>
          <a:bodyPr wrap="none"/>
          <a:lstStyle/>
          <a:p>
            <a:endParaRPr lang="it-IT"/>
          </a:p>
        </p:txBody>
      </p:sp>
      <p:sp>
        <p:nvSpPr>
          <p:cNvPr id="636933" name="Line 5"/>
          <p:cNvSpPr>
            <a:spLocks noChangeShapeType="1"/>
          </p:cNvSpPr>
          <p:nvPr/>
        </p:nvSpPr>
        <p:spPr bwMode="auto">
          <a:xfrm>
            <a:off x="3956050" y="3067050"/>
            <a:ext cx="279400" cy="298450"/>
          </a:xfrm>
          <a:prstGeom prst="line">
            <a:avLst/>
          </a:prstGeom>
          <a:noFill/>
          <a:ln w="9525">
            <a:solidFill>
              <a:schemeClr val="tx1"/>
            </a:solidFill>
            <a:round/>
            <a:headEnd/>
            <a:tailEnd/>
          </a:ln>
          <a:effectLst/>
        </p:spPr>
        <p:txBody>
          <a:bodyPr wrap="none"/>
          <a:lstStyle/>
          <a:p>
            <a:endParaRPr lang="it-IT"/>
          </a:p>
        </p:txBody>
      </p:sp>
      <p:sp>
        <p:nvSpPr>
          <p:cNvPr id="636934" name="Line 6"/>
          <p:cNvSpPr>
            <a:spLocks noChangeShapeType="1"/>
          </p:cNvSpPr>
          <p:nvPr/>
        </p:nvSpPr>
        <p:spPr bwMode="auto">
          <a:xfrm>
            <a:off x="2774950" y="2609850"/>
            <a:ext cx="768350" cy="44450"/>
          </a:xfrm>
          <a:prstGeom prst="line">
            <a:avLst/>
          </a:prstGeom>
          <a:noFill/>
          <a:ln w="9525">
            <a:solidFill>
              <a:schemeClr val="tx1"/>
            </a:solidFill>
            <a:round/>
            <a:headEnd/>
            <a:tailEnd/>
          </a:ln>
          <a:effectLst/>
        </p:spPr>
        <p:txBody>
          <a:bodyPr wrap="none"/>
          <a:lstStyle/>
          <a:p>
            <a:endParaRPr lang="it-IT"/>
          </a:p>
        </p:txBody>
      </p:sp>
      <p:sp>
        <p:nvSpPr>
          <p:cNvPr id="636935" name="Line 7"/>
          <p:cNvSpPr>
            <a:spLocks noChangeShapeType="1"/>
          </p:cNvSpPr>
          <p:nvPr/>
        </p:nvSpPr>
        <p:spPr bwMode="auto">
          <a:xfrm flipV="1">
            <a:off x="1993900" y="2622550"/>
            <a:ext cx="793750" cy="107950"/>
          </a:xfrm>
          <a:prstGeom prst="line">
            <a:avLst/>
          </a:prstGeom>
          <a:noFill/>
          <a:ln w="9525">
            <a:solidFill>
              <a:schemeClr val="tx1"/>
            </a:solidFill>
            <a:round/>
            <a:headEnd/>
            <a:tailEnd/>
          </a:ln>
          <a:effectLst/>
        </p:spPr>
        <p:txBody>
          <a:bodyPr wrap="none"/>
          <a:lstStyle/>
          <a:p>
            <a:endParaRPr lang="it-IT"/>
          </a:p>
        </p:txBody>
      </p:sp>
      <p:sp>
        <p:nvSpPr>
          <p:cNvPr id="636936" name="Line 8"/>
          <p:cNvSpPr>
            <a:spLocks noChangeShapeType="1"/>
          </p:cNvSpPr>
          <p:nvPr/>
        </p:nvSpPr>
        <p:spPr bwMode="auto">
          <a:xfrm>
            <a:off x="2774950" y="2622550"/>
            <a:ext cx="431800" cy="431800"/>
          </a:xfrm>
          <a:prstGeom prst="line">
            <a:avLst/>
          </a:prstGeom>
          <a:noFill/>
          <a:ln w="9525">
            <a:solidFill>
              <a:schemeClr val="tx1"/>
            </a:solidFill>
            <a:round/>
            <a:headEnd/>
            <a:tailEnd/>
          </a:ln>
          <a:effectLst/>
        </p:spPr>
        <p:txBody>
          <a:bodyPr wrap="none"/>
          <a:lstStyle/>
          <a:p>
            <a:endParaRPr lang="it-IT"/>
          </a:p>
        </p:txBody>
      </p:sp>
      <p:sp>
        <p:nvSpPr>
          <p:cNvPr id="636937" name="Line 9"/>
          <p:cNvSpPr>
            <a:spLocks noChangeShapeType="1"/>
          </p:cNvSpPr>
          <p:nvPr/>
        </p:nvSpPr>
        <p:spPr bwMode="auto">
          <a:xfrm flipV="1">
            <a:off x="1905000" y="3238500"/>
            <a:ext cx="647700" cy="292100"/>
          </a:xfrm>
          <a:prstGeom prst="line">
            <a:avLst/>
          </a:prstGeom>
          <a:noFill/>
          <a:ln w="9525">
            <a:solidFill>
              <a:schemeClr val="tx1"/>
            </a:solidFill>
            <a:round/>
            <a:headEnd/>
            <a:tailEnd/>
          </a:ln>
          <a:effectLst/>
        </p:spPr>
        <p:txBody>
          <a:bodyPr wrap="none"/>
          <a:lstStyle/>
          <a:p>
            <a:endParaRPr lang="it-IT"/>
          </a:p>
        </p:txBody>
      </p:sp>
      <p:sp>
        <p:nvSpPr>
          <p:cNvPr id="636938" name="Line 10"/>
          <p:cNvSpPr>
            <a:spLocks noChangeShapeType="1"/>
          </p:cNvSpPr>
          <p:nvPr/>
        </p:nvSpPr>
        <p:spPr bwMode="auto">
          <a:xfrm flipV="1">
            <a:off x="2679700" y="3073400"/>
            <a:ext cx="431800" cy="133350"/>
          </a:xfrm>
          <a:prstGeom prst="line">
            <a:avLst/>
          </a:prstGeom>
          <a:noFill/>
          <a:ln w="9525">
            <a:solidFill>
              <a:schemeClr val="tx1"/>
            </a:solidFill>
            <a:round/>
            <a:headEnd/>
            <a:tailEnd/>
          </a:ln>
          <a:effectLst/>
        </p:spPr>
        <p:txBody>
          <a:bodyPr wrap="none"/>
          <a:lstStyle/>
          <a:p>
            <a:endParaRPr lang="it-IT"/>
          </a:p>
        </p:txBody>
      </p:sp>
      <p:sp>
        <p:nvSpPr>
          <p:cNvPr id="636939" name="Line 11"/>
          <p:cNvSpPr>
            <a:spLocks noChangeShapeType="1"/>
          </p:cNvSpPr>
          <p:nvPr/>
        </p:nvSpPr>
        <p:spPr bwMode="auto">
          <a:xfrm>
            <a:off x="2241550" y="3543300"/>
            <a:ext cx="889000" cy="101600"/>
          </a:xfrm>
          <a:prstGeom prst="line">
            <a:avLst/>
          </a:prstGeom>
          <a:noFill/>
          <a:ln w="9525">
            <a:solidFill>
              <a:schemeClr val="tx1"/>
            </a:solidFill>
            <a:round/>
            <a:headEnd/>
            <a:tailEnd/>
          </a:ln>
          <a:effectLst/>
        </p:spPr>
        <p:txBody>
          <a:bodyPr wrap="none"/>
          <a:lstStyle/>
          <a:p>
            <a:endParaRPr lang="it-IT"/>
          </a:p>
        </p:txBody>
      </p:sp>
      <p:sp>
        <p:nvSpPr>
          <p:cNvPr id="636940" name="Rectangle 12"/>
          <p:cNvSpPr>
            <a:spLocks noChangeArrowheads="1"/>
          </p:cNvSpPr>
          <p:nvPr/>
        </p:nvSpPr>
        <p:spPr bwMode="auto">
          <a:xfrm>
            <a:off x="533400" y="228600"/>
            <a:ext cx="7772400" cy="1143000"/>
          </a:xfrm>
          <a:prstGeom prst="rect">
            <a:avLst/>
          </a:prstGeom>
          <a:noFill/>
          <a:ln w="9525">
            <a:noFill/>
            <a:miter lim="800000"/>
            <a:headEnd/>
            <a:tailEnd/>
          </a:ln>
          <a:effectLst/>
        </p:spPr>
        <p:txBody>
          <a:bodyPr lIns="92075" tIns="46038" rIns="92075" bIns="46038" anchor="ctr"/>
          <a:lstStyle/>
          <a:p>
            <a:r>
              <a:rPr lang="en-US" altLang="it-IT" sz="4000" u="sng">
                <a:solidFill>
                  <a:schemeClr val="accent2"/>
                </a:solidFill>
              </a:rPr>
              <a:t>Tunneling</a:t>
            </a:r>
          </a:p>
        </p:txBody>
      </p:sp>
      <p:sp>
        <p:nvSpPr>
          <p:cNvPr id="636941" name="Rectangle 13"/>
          <p:cNvSpPr>
            <a:spLocks noChangeArrowheads="1"/>
          </p:cNvSpPr>
          <p:nvPr/>
        </p:nvSpPr>
        <p:spPr bwMode="auto">
          <a:xfrm>
            <a:off x="609600" y="1447800"/>
            <a:ext cx="8001000" cy="9906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5000"/>
              <a:buFont typeface="ZapfDingbats" pitchFamily="82" charset="2"/>
              <a:buNone/>
            </a:pPr>
            <a:r>
              <a:rPr lang="en-US" altLang="it-IT" sz="2800" b="1" u="sng">
                <a:solidFill>
                  <a:schemeClr val="accent2"/>
                </a:solidFill>
              </a:rPr>
              <a:t>D:</a:t>
            </a:r>
            <a:r>
              <a:rPr lang="en-US" altLang="it-IT" sz="2800"/>
              <a:t> Com’è possibile collegare “isole” di router multicast  in un “mare” di router unicast? </a:t>
            </a:r>
          </a:p>
        </p:txBody>
      </p:sp>
      <p:sp>
        <p:nvSpPr>
          <p:cNvPr id="636942" name="Rectangle 14"/>
          <p:cNvSpPr>
            <a:spLocks noChangeArrowheads="1"/>
          </p:cNvSpPr>
          <p:nvPr/>
        </p:nvSpPr>
        <p:spPr bwMode="auto">
          <a:xfrm>
            <a:off x="495300" y="4533900"/>
            <a:ext cx="8001000" cy="9906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5000"/>
              <a:buFont typeface="Wingdings" pitchFamily="2" charset="2"/>
              <a:buChar char="q"/>
            </a:pPr>
            <a:r>
              <a:rPr lang="en-US" altLang="it-IT" sz="2000"/>
              <a:t>Datagrammi multicast incapsulati all’interno di “normali” datagrammi (non con indirizzo multicast)</a:t>
            </a:r>
          </a:p>
          <a:p>
            <a:pPr marL="342900" indent="-342900">
              <a:spcBef>
                <a:spcPct val="20000"/>
              </a:spcBef>
              <a:buClr>
                <a:schemeClr val="accent2"/>
              </a:buClr>
              <a:buSzPct val="85000"/>
              <a:buFont typeface="Wingdings" pitchFamily="2" charset="2"/>
              <a:buChar char="q"/>
            </a:pPr>
            <a:r>
              <a:rPr lang="en-US" altLang="it-IT" sz="2000"/>
              <a:t>Normali datagrammi IP inviati attraverso un “tunnel” mediante normale IP unicast al router multicast destinatario</a:t>
            </a:r>
          </a:p>
          <a:p>
            <a:pPr marL="342900" indent="-342900">
              <a:spcBef>
                <a:spcPct val="20000"/>
              </a:spcBef>
              <a:buClr>
                <a:schemeClr val="accent2"/>
              </a:buClr>
              <a:buSzPct val="85000"/>
              <a:buFont typeface="Wingdings" pitchFamily="2" charset="2"/>
              <a:buChar char="q"/>
            </a:pPr>
            <a:r>
              <a:rPr lang="en-US" altLang="it-IT" sz="2000"/>
              <a:t>Il router multicast destinatario li toglie dalla capsula per ottenere il datagramma multicast di partenza</a:t>
            </a:r>
          </a:p>
        </p:txBody>
      </p:sp>
      <p:grpSp>
        <p:nvGrpSpPr>
          <p:cNvPr id="636943" name="Group 15"/>
          <p:cNvGrpSpPr>
            <a:grpSpLocks/>
          </p:cNvGrpSpPr>
          <p:nvPr/>
        </p:nvGrpSpPr>
        <p:grpSpPr bwMode="auto">
          <a:xfrm>
            <a:off x="2522538" y="2527300"/>
            <a:ext cx="547687" cy="233363"/>
            <a:chOff x="3600" y="219"/>
            <a:chExt cx="360" cy="175"/>
          </a:xfrm>
        </p:grpSpPr>
        <p:sp>
          <p:nvSpPr>
            <p:cNvPr id="636944" name="Oval 1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6945" name="Line 1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6946" name="Line 1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6947" name="Rectangle 1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6948" name="Oval 2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6949" name="Group 21"/>
            <p:cNvGrpSpPr>
              <a:grpSpLocks/>
            </p:cNvGrpSpPr>
            <p:nvPr/>
          </p:nvGrpSpPr>
          <p:grpSpPr bwMode="auto">
            <a:xfrm>
              <a:off x="3686" y="244"/>
              <a:ext cx="177" cy="66"/>
              <a:chOff x="2848" y="848"/>
              <a:chExt cx="140" cy="98"/>
            </a:xfrm>
          </p:grpSpPr>
          <p:sp>
            <p:nvSpPr>
              <p:cNvPr id="636950" name="Line 2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51" name="Line 2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52" name="Line 2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6953" name="Group 25"/>
            <p:cNvGrpSpPr>
              <a:grpSpLocks/>
            </p:cNvGrpSpPr>
            <p:nvPr/>
          </p:nvGrpSpPr>
          <p:grpSpPr bwMode="auto">
            <a:xfrm flipV="1">
              <a:off x="3686" y="243"/>
              <a:ext cx="177" cy="66"/>
              <a:chOff x="2848" y="848"/>
              <a:chExt cx="140" cy="98"/>
            </a:xfrm>
          </p:grpSpPr>
          <p:sp>
            <p:nvSpPr>
              <p:cNvPr id="636954" name="Line 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55" name="Line 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56" name="Line 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6957" name="Group 29"/>
          <p:cNvGrpSpPr>
            <a:grpSpLocks/>
          </p:cNvGrpSpPr>
          <p:nvPr/>
        </p:nvGrpSpPr>
        <p:grpSpPr bwMode="auto">
          <a:xfrm>
            <a:off x="3271838" y="2559050"/>
            <a:ext cx="547687" cy="233363"/>
            <a:chOff x="3600" y="219"/>
            <a:chExt cx="360" cy="175"/>
          </a:xfrm>
        </p:grpSpPr>
        <p:sp>
          <p:nvSpPr>
            <p:cNvPr id="636958" name="Oval 3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6959" name="Line 3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6960" name="Line 3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6961" name="Rectangle 3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6962" name="Oval 3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6963" name="Group 35"/>
            <p:cNvGrpSpPr>
              <a:grpSpLocks/>
            </p:cNvGrpSpPr>
            <p:nvPr/>
          </p:nvGrpSpPr>
          <p:grpSpPr bwMode="auto">
            <a:xfrm>
              <a:off x="3686" y="244"/>
              <a:ext cx="177" cy="66"/>
              <a:chOff x="2848" y="848"/>
              <a:chExt cx="140" cy="98"/>
            </a:xfrm>
          </p:grpSpPr>
          <p:sp>
            <p:nvSpPr>
              <p:cNvPr id="636964" name="Line 3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65" name="Line 3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66" name="Line 3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6967" name="Group 39"/>
            <p:cNvGrpSpPr>
              <a:grpSpLocks/>
            </p:cNvGrpSpPr>
            <p:nvPr/>
          </p:nvGrpSpPr>
          <p:grpSpPr bwMode="auto">
            <a:xfrm flipV="1">
              <a:off x="3686" y="243"/>
              <a:ext cx="177" cy="66"/>
              <a:chOff x="2848" y="848"/>
              <a:chExt cx="140" cy="98"/>
            </a:xfrm>
          </p:grpSpPr>
          <p:sp>
            <p:nvSpPr>
              <p:cNvPr id="636968" name="Line 4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69" name="Line 4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70" name="Line 4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6971" name="Group 43"/>
          <p:cNvGrpSpPr>
            <a:grpSpLocks/>
          </p:cNvGrpSpPr>
          <p:nvPr/>
        </p:nvGrpSpPr>
        <p:grpSpPr bwMode="auto">
          <a:xfrm>
            <a:off x="3989388" y="3308350"/>
            <a:ext cx="547687" cy="233363"/>
            <a:chOff x="3600" y="219"/>
            <a:chExt cx="360" cy="175"/>
          </a:xfrm>
        </p:grpSpPr>
        <p:sp>
          <p:nvSpPr>
            <p:cNvPr id="636972" name="Oval 4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6973" name="Line 4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6974" name="Line 4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6975" name="Rectangle 4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6976" name="Oval 4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6977" name="Group 49"/>
            <p:cNvGrpSpPr>
              <a:grpSpLocks/>
            </p:cNvGrpSpPr>
            <p:nvPr/>
          </p:nvGrpSpPr>
          <p:grpSpPr bwMode="auto">
            <a:xfrm>
              <a:off x="3686" y="244"/>
              <a:ext cx="177" cy="66"/>
              <a:chOff x="2848" y="848"/>
              <a:chExt cx="140" cy="98"/>
            </a:xfrm>
          </p:grpSpPr>
          <p:sp>
            <p:nvSpPr>
              <p:cNvPr id="636978" name="Line 5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79" name="Line 5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80" name="Line 5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6981" name="Group 53"/>
            <p:cNvGrpSpPr>
              <a:grpSpLocks/>
            </p:cNvGrpSpPr>
            <p:nvPr/>
          </p:nvGrpSpPr>
          <p:grpSpPr bwMode="auto">
            <a:xfrm flipV="1">
              <a:off x="3686" y="243"/>
              <a:ext cx="177" cy="66"/>
              <a:chOff x="2848" y="848"/>
              <a:chExt cx="140" cy="98"/>
            </a:xfrm>
          </p:grpSpPr>
          <p:sp>
            <p:nvSpPr>
              <p:cNvPr id="636982" name="Line 5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83" name="Line 5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84" name="Line 5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6985" name="Group 57"/>
          <p:cNvGrpSpPr>
            <a:grpSpLocks/>
          </p:cNvGrpSpPr>
          <p:nvPr/>
        </p:nvGrpSpPr>
        <p:grpSpPr bwMode="auto">
          <a:xfrm>
            <a:off x="2935288" y="2965450"/>
            <a:ext cx="547687" cy="233363"/>
            <a:chOff x="3600" y="219"/>
            <a:chExt cx="360" cy="175"/>
          </a:xfrm>
        </p:grpSpPr>
        <p:sp>
          <p:nvSpPr>
            <p:cNvPr id="636986" name="Oval 5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6987" name="Line 5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6988" name="Line 6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6989" name="Rectangle 6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6990" name="Oval 6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6991" name="Group 63"/>
            <p:cNvGrpSpPr>
              <a:grpSpLocks/>
            </p:cNvGrpSpPr>
            <p:nvPr/>
          </p:nvGrpSpPr>
          <p:grpSpPr bwMode="auto">
            <a:xfrm>
              <a:off x="3686" y="244"/>
              <a:ext cx="177" cy="66"/>
              <a:chOff x="2848" y="848"/>
              <a:chExt cx="140" cy="98"/>
            </a:xfrm>
          </p:grpSpPr>
          <p:sp>
            <p:nvSpPr>
              <p:cNvPr id="636992" name="Line 6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93" name="Line 6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94" name="Line 6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6995" name="Group 67"/>
            <p:cNvGrpSpPr>
              <a:grpSpLocks/>
            </p:cNvGrpSpPr>
            <p:nvPr/>
          </p:nvGrpSpPr>
          <p:grpSpPr bwMode="auto">
            <a:xfrm flipV="1">
              <a:off x="3686" y="243"/>
              <a:ext cx="177" cy="66"/>
              <a:chOff x="2848" y="848"/>
              <a:chExt cx="140" cy="98"/>
            </a:xfrm>
          </p:grpSpPr>
          <p:sp>
            <p:nvSpPr>
              <p:cNvPr id="636996" name="Line 6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6997" name="Line 6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6998" name="Line 7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6999" name="Group 71"/>
          <p:cNvGrpSpPr>
            <a:grpSpLocks/>
          </p:cNvGrpSpPr>
          <p:nvPr/>
        </p:nvGrpSpPr>
        <p:grpSpPr bwMode="auto">
          <a:xfrm>
            <a:off x="2274888" y="3155950"/>
            <a:ext cx="547687" cy="233363"/>
            <a:chOff x="3600" y="219"/>
            <a:chExt cx="360" cy="175"/>
          </a:xfrm>
        </p:grpSpPr>
        <p:sp>
          <p:nvSpPr>
            <p:cNvPr id="637000" name="Oval 72"/>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7001" name="Line 7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002" name="Line 7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003" name="Rectangle 75"/>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004" name="Oval 76"/>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7005" name="Group 77"/>
            <p:cNvGrpSpPr>
              <a:grpSpLocks/>
            </p:cNvGrpSpPr>
            <p:nvPr/>
          </p:nvGrpSpPr>
          <p:grpSpPr bwMode="auto">
            <a:xfrm>
              <a:off x="3686" y="244"/>
              <a:ext cx="177" cy="66"/>
              <a:chOff x="2848" y="848"/>
              <a:chExt cx="140" cy="98"/>
            </a:xfrm>
          </p:grpSpPr>
          <p:sp>
            <p:nvSpPr>
              <p:cNvPr id="637006" name="Line 7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07" name="Line 7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08" name="Line 8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009" name="Group 81"/>
            <p:cNvGrpSpPr>
              <a:grpSpLocks/>
            </p:cNvGrpSpPr>
            <p:nvPr/>
          </p:nvGrpSpPr>
          <p:grpSpPr bwMode="auto">
            <a:xfrm flipV="1">
              <a:off x="3686" y="243"/>
              <a:ext cx="177" cy="66"/>
              <a:chOff x="2848" y="848"/>
              <a:chExt cx="140" cy="98"/>
            </a:xfrm>
          </p:grpSpPr>
          <p:sp>
            <p:nvSpPr>
              <p:cNvPr id="637010" name="Line 8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11" name="Line 8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12" name="Line 8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7013" name="Group 85"/>
          <p:cNvGrpSpPr>
            <a:grpSpLocks/>
          </p:cNvGrpSpPr>
          <p:nvPr/>
        </p:nvGrpSpPr>
        <p:grpSpPr bwMode="auto">
          <a:xfrm>
            <a:off x="1703388" y="3422650"/>
            <a:ext cx="547687" cy="233363"/>
            <a:chOff x="3600" y="219"/>
            <a:chExt cx="360" cy="175"/>
          </a:xfrm>
        </p:grpSpPr>
        <p:sp>
          <p:nvSpPr>
            <p:cNvPr id="637014" name="Oval 8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637015" name="Line 8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016" name="Line 8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017" name="Rectangle 8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018" name="Oval 9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637019" name="Group 91"/>
            <p:cNvGrpSpPr>
              <a:grpSpLocks/>
            </p:cNvGrpSpPr>
            <p:nvPr/>
          </p:nvGrpSpPr>
          <p:grpSpPr bwMode="auto">
            <a:xfrm>
              <a:off x="3686" y="244"/>
              <a:ext cx="177" cy="66"/>
              <a:chOff x="2848" y="848"/>
              <a:chExt cx="140" cy="98"/>
            </a:xfrm>
          </p:grpSpPr>
          <p:sp>
            <p:nvSpPr>
              <p:cNvPr id="637020" name="Line 9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21" name="Line 9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22" name="Line 9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023" name="Group 95"/>
            <p:cNvGrpSpPr>
              <a:grpSpLocks/>
            </p:cNvGrpSpPr>
            <p:nvPr/>
          </p:nvGrpSpPr>
          <p:grpSpPr bwMode="auto">
            <a:xfrm flipV="1">
              <a:off x="3686" y="243"/>
              <a:ext cx="177" cy="66"/>
              <a:chOff x="2848" y="848"/>
              <a:chExt cx="140" cy="98"/>
            </a:xfrm>
          </p:grpSpPr>
          <p:sp>
            <p:nvSpPr>
              <p:cNvPr id="637024" name="Line 9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25" name="Line 9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26" name="Line 9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7027" name="Line 99"/>
          <p:cNvSpPr>
            <a:spLocks noChangeShapeType="1"/>
          </p:cNvSpPr>
          <p:nvPr/>
        </p:nvSpPr>
        <p:spPr bwMode="auto">
          <a:xfrm flipV="1">
            <a:off x="3467100" y="3441700"/>
            <a:ext cx="527050" cy="196850"/>
          </a:xfrm>
          <a:prstGeom prst="line">
            <a:avLst/>
          </a:prstGeom>
          <a:noFill/>
          <a:ln w="9525">
            <a:solidFill>
              <a:schemeClr val="tx1"/>
            </a:solidFill>
            <a:round/>
            <a:headEnd/>
            <a:tailEnd/>
          </a:ln>
          <a:effectLst/>
        </p:spPr>
        <p:txBody>
          <a:bodyPr wrap="none"/>
          <a:lstStyle/>
          <a:p>
            <a:endParaRPr lang="it-IT"/>
          </a:p>
        </p:txBody>
      </p:sp>
      <p:sp>
        <p:nvSpPr>
          <p:cNvPr id="637028" name="Line 100"/>
          <p:cNvSpPr>
            <a:spLocks noChangeShapeType="1"/>
          </p:cNvSpPr>
          <p:nvPr/>
        </p:nvSpPr>
        <p:spPr bwMode="auto">
          <a:xfrm flipH="1" flipV="1">
            <a:off x="3187700" y="3206750"/>
            <a:ext cx="0" cy="298450"/>
          </a:xfrm>
          <a:prstGeom prst="line">
            <a:avLst/>
          </a:prstGeom>
          <a:noFill/>
          <a:ln w="9525">
            <a:solidFill>
              <a:schemeClr val="tx1"/>
            </a:solidFill>
            <a:round/>
            <a:headEnd/>
            <a:tailEnd/>
          </a:ln>
          <a:effectLst/>
        </p:spPr>
        <p:txBody>
          <a:bodyPr wrap="none"/>
          <a:lstStyle/>
          <a:p>
            <a:endParaRPr lang="it-IT"/>
          </a:p>
        </p:txBody>
      </p:sp>
      <p:sp>
        <p:nvSpPr>
          <p:cNvPr id="637029" name="Line 101"/>
          <p:cNvSpPr>
            <a:spLocks noChangeShapeType="1"/>
          </p:cNvSpPr>
          <p:nvPr/>
        </p:nvSpPr>
        <p:spPr bwMode="auto">
          <a:xfrm>
            <a:off x="1536700" y="3263900"/>
            <a:ext cx="209550" cy="184150"/>
          </a:xfrm>
          <a:prstGeom prst="line">
            <a:avLst/>
          </a:prstGeom>
          <a:noFill/>
          <a:ln w="9525">
            <a:solidFill>
              <a:schemeClr val="tx1"/>
            </a:solidFill>
            <a:round/>
            <a:headEnd/>
            <a:tailEnd/>
          </a:ln>
          <a:effectLst/>
        </p:spPr>
        <p:txBody>
          <a:bodyPr wrap="none"/>
          <a:lstStyle/>
          <a:p>
            <a:endParaRPr lang="it-IT"/>
          </a:p>
        </p:txBody>
      </p:sp>
      <p:sp>
        <p:nvSpPr>
          <p:cNvPr id="637030" name="Line 102"/>
          <p:cNvSpPr>
            <a:spLocks noChangeShapeType="1"/>
          </p:cNvSpPr>
          <p:nvPr/>
        </p:nvSpPr>
        <p:spPr bwMode="auto">
          <a:xfrm flipH="1">
            <a:off x="1676400" y="2863850"/>
            <a:ext cx="241300" cy="76200"/>
          </a:xfrm>
          <a:prstGeom prst="line">
            <a:avLst/>
          </a:prstGeom>
          <a:noFill/>
          <a:ln w="9525">
            <a:solidFill>
              <a:schemeClr val="tx1"/>
            </a:solidFill>
            <a:round/>
            <a:headEnd/>
            <a:tailEnd/>
          </a:ln>
          <a:effectLst/>
        </p:spPr>
        <p:txBody>
          <a:bodyPr wrap="none"/>
          <a:lstStyle/>
          <a:p>
            <a:endParaRPr lang="it-IT"/>
          </a:p>
        </p:txBody>
      </p:sp>
      <p:sp>
        <p:nvSpPr>
          <p:cNvPr id="637031" name="Line 103"/>
          <p:cNvSpPr>
            <a:spLocks noChangeShapeType="1"/>
          </p:cNvSpPr>
          <p:nvPr/>
        </p:nvSpPr>
        <p:spPr bwMode="auto">
          <a:xfrm flipH="1">
            <a:off x="3797300" y="2622550"/>
            <a:ext cx="241300" cy="76200"/>
          </a:xfrm>
          <a:prstGeom prst="line">
            <a:avLst/>
          </a:prstGeom>
          <a:noFill/>
          <a:ln w="9525">
            <a:solidFill>
              <a:schemeClr val="tx1"/>
            </a:solidFill>
            <a:round/>
            <a:headEnd/>
            <a:tailEnd/>
          </a:ln>
          <a:effectLst/>
        </p:spPr>
        <p:txBody>
          <a:bodyPr wrap="none"/>
          <a:lstStyle/>
          <a:p>
            <a:endParaRPr lang="it-IT"/>
          </a:p>
        </p:txBody>
      </p:sp>
      <p:sp>
        <p:nvSpPr>
          <p:cNvPr id="637032" name="Freeform 104"/>
          <p:cNvSpPr>
            <a:spLocks/>
          </p:cNvSpPr>
          <p:nvPr/>
        </p:nvSpPr>
        <p:spPr bwMode="auto">
          <a:xfrm>
            <a:off x="2127250" y="2813050"/>
            <a:ext cx="933450" cy="723900"/>
          </a:xfrm>
          <a:custGeom>
            <a:avLst/>
            <a:gdLst/>
            <a:ahLst/>
            <a:cxnLst>
              <a:cxn ang="0">
                <a:pos x="0" y="0"/>
              </a:cxn>
              <a:cxn ang="0">
                <a:pos x="252" y="240"/>
              </a:cxn>
              <a:cxn ang="0">
                <a:pos x="548" y="420"/>
              </a:cxn>
            </a:cxnLst>
            <a:rect l="0" t="0" r="r" b="b"/>
            <a:pathLst>
              <a:path w="548" h="420">
                <a:moveTo>
                  <a:pt x="0" y="0"/>
                </a:moveTo>
                <a:cubicBezTo>
                  <a:pt x="42" y="40"/>
                  <a:pt x="161" y="170"/>
                  <a:pt x="252" y="240"/>
                </a:cubicBezTo>
                <a:cubicBezTo>
                  <a:pt x="343" y="310"/>
                  <a:pt x="486" y="382"/>
                  <a:pt x="548" y="420"/>
                </a:cubicBezTo>
              </a:path>
            </a:pathLst>
          </a:custGeom>
          <a:noFill/>
          <a:ln w="76200" cap="flat" cmpd="sng">
            <a:solidFill>
              <a:srgbClr val="FF0000"/>
            </a:solidFill>
            <a:prstDash val="solid"/>
            <a:round/>
            <a:headEnd type="none" w="med" len="med"/>
            <a:tailEnd type="none" w="med" len="med"/>
          </a:ln>
          <a:effectLst/>
        </p:spPr>
        <p:txBody>
          <a:bodyPr wrap="none"/>
          <a:lstStyle/>
          <a:p>
            <a:endParaRPr lang="it-IT"/>
          </a:p>
        </p:txBody>
      </p:sp>
      <p:sp>
        <p:nvSpPr>
          <p:cNvPr id="637033" name="Line 105"/>
          <p:cNvSpPr>
            <a:spLocks noChangeShapeType="1"/>
          </p:cNvSpPr>
          <p:nvPr/>
        </p:nvSpPr>
        <p:spPr bwMode="auto">
          <a:xfrm>
            <a:off x="2197100" y="2882900"/>
            <a:ext cx="247650" cy="260350"/>
          </a:xfrm>
          <a:prstGeom prst="line">
            <a:avLst/>
          </a:prstGeom>
          <a:noFill/>
          <a:ln w="9525">
            <a:solidFill>
              <a:schemeClr val="tx1"/>
            </a:solidFill>
            <a:round/>
            <a:headEnd/>
            <a:tailEnd/>
          </a:ln>
          <a:effectLst/>
        </p:spPr>
        <p:txBody>
          <a:bodyPr wrap="none"/>
          <a:lstStyle/>
          <a:p>
            <a:endParaRPr lang="it-IT"/>
          </a:p>
        </p:txBody>
      </p:sp>
      <p:sp>
        <p:nvSpPr>
          <p:cNvPr id="637034" name="Line 106"/>
          <p:cNvSpPr>
            <a:spLocks noChangeShapeType="1"/>
          </p:cNvSpPr>
          <p:nvPr/>
        </p:nvSpPr>
        <p:spPr bwMode="auto">
          <a:xfrm>
            <a:off x="2787650" y="3378200"/>
            <a:ext cx="228600" cy="139700"/>
          </a:xfrm>
          <a:prstGeom prst="line">
            <a:avLst/>
          </a:prstGeom>
          <a:noFill/>
          <a:ln w="9525">
            <a:solidFill>
              <a:schemeClr val="tx1"/>
            </a:solidFill>
            <a:round/>
            <a:headEnd/>
            <a:tailEnd/>
          </a:ln>
          <a:effectLst/>
        </p:spPr>
        <p:txBody>
          <a:bodyPr wrap="none"/>
          <a:lstStyle/>
          <a:p>
            <a:endParaRPr lang="it-IT"/>
          </a:p>
        </p:txBody>
      </p:sp>
      <p:sp>
        <p:nvSpPr>
          <p:cNvPr id="637035" name="Freeform 107"/>
          <p:cNvSpPr>
            <a:spLocks/>
          </p:cNvSpPr>
          <p:nvPr/>
        </p:nvSpPr>
        <p:spPr bwMode="auto">
          <a:xfrm>
            <a:off x="2228850" y="2616200"/>
            <a:ext cx="1638300" cy="368300"/>
          </a:xfrm>
          <a:custGeom>
            <a:avLst/>
            <a:gdLst/>
            <a:ahLst/>
            <a:cxnLst>
              <a:cxn ang="0">
                <a:pos x="0" y="72"/>
              </a:cxn>
              <a:cxn ang="0">
                <a:pos x="372" y="0"/>
              </a:cxn>
              <a:cxn ang="0">
                <a:pos x="796" y="40"/>
              </a:cxn>
              <a:cxn ang="0">
                <a:pos x="1032" y="232"/>
              </a:cxn>
            </a:cxnLst>
            <a:rect l="0" t="0" r="r" b="b"/>
            <a:pathLst>
              <a:path w="1032" h="232">
                <a:moveTo>
                  <a:pt x="0" y="72"/>
                </a:moveTo>
                <a:cubicBezTo>
                  <a:pt x="61" y="60"/>
                  <a:pt x="239" y="5"/>
                  <a:pt x="372" y="0"/>
                </a:cubicBezTo>
                <a:cubicBezTo>
                  <a:pt x="480" y="10"/>
                  <a:pt x="686" y="1"/>
                  <a:pt x="796" y="40"/>
                </a:cubicBezTo>
                <a:cubicBezTo>
                  <a:pt x="906" y="79"/>
                  <a:pt x="983" y="192"/>
                  <a:pt x="1032" y="232"/>
                </a:cubicBezTo>
              </a:path>
            </a:pathLst>
          </a:custGeom>
          <a:noFill/>
          <a:ln w="76200" cap="flat" cmpd="sng">
            <a:solidFill>
              <a:srgbClr val="FF0000"/>
            </a:solidFill>
            <a:prstDash val="solid"/>
            <a:round/>
            <a:headEnd type="none" w="med" len="med"/>
            <a:tailEnd type="none" w="med" len="med"/>
          </a:ln>
          <a:effectLst/>
        </p:spPr>
        <p:txBody>
          <a:bodyPr wrap="none"/>
          <a:lstStyle/>
          <a:p>
            <a:endParaRPr lang="it-IT"/>
          </a:p>
        </p:txBody>
      </p:sp>
      <p:grpSp>
        <p:nvGrpSpPr>
          <p:cNvPr id="637036" name="Group 108"/>
          <p:cNvGrpSpPr>
            <a:grpSpLocks/>
          </p:cNvGrpSpPr>
          <p:nvPr/>
        </p:nvGrpSpPr>
        <p:grpSpPr bwMode="auto">
          <a:xfrm>
            <a:off x="2894013" y="3498850"/>
            <a:ext cx="569912" cy="222250"/>
            <a:chOff x="3600" y="219"/>
            <a:chExt cx="360" cy="175"/>
          </a:xfrm>
        </p:grpSpPr>
        <p:sp>
          <p:nvSpPr>
            <p:cNvPr id="637037" name="Oval 10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7038" name="Line 11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039" name="Line 11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040" name="Rectangle 11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041" name="Oval 11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7042" name="Group 114"/>
            <p:cNvGrpSpPr>
              <a:grpSpLocks/>
            </p:cNvGrpSpPr>
            <p:nvPr/>
          </p:nvGrpSpPr>
          <p:grpSpPr bwMode="auto">
            <a:xfrm>
              <a:off x="3686" y="244"/>
              <a:ext cx="177" cy="66"/>
              <a:chOff x="2848" y="848"/>
              <a:chExt cx="140" cy="98"/>
            </a:xfrm>
          </p:grpSpPr>
          <p:sp>
            <p:nvSpPr>
              <p:cNvPr id="637043" name="Line 1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44" name="Line 1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45" name="Line 1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046" name="Group 118"/>
            <p:cNvGrpSpPr>
              <a:grpSpLocks/>
            </p:cNvGrpSpPr>
            <p:nvPr/>
          </p:nvGrpSpPr>
          <p:grpSpPr bwMode="auto">
            <a:xfrm flipV="1">
              <a:off x="3686" y="243"/>
              <a:ext cx="177" cy="66"/>
              <a:chOff x="2848" y="848"/>
              <a:chExt cx="140" cy="98"/>
            </a:xfrm>
          </p:grpSpPr>
          <p:sp>
            <p:nvSpPr>
              <p:cNvPr id="637047" name="Line 11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48" name="Line 12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49" name="Line 12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7050" name="Group 122"/>
          <p:cNvGrpSpPr>
            <a:grpSpLocks/>
          </p:cNvGrpSpPr>
          <p:nvPr/>
        </p:nvGrpSpPr>
        <p:grpSpPr bwMode="auto">
          <a:xfrm>
            <a:off x="1731963" y="2641600"/>
            <a:ext cx="569912" cy="222250"/>
            <a:chOff x="3600" y="219"/>
            <a:chExt cx="360" cy="175"/>
          </a:xfrm>
        </p:grpSpPr>
        <p:sp>
          <p:nvSpPr>
            <p:cNvPr id="637051" name="Oval 123"/>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7052" name="Line 12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053" name="Line 12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054" name="Rectangle 126"/>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055" name="Oval 127"/>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7056" name="Group 128"/>
            <p:cNvGrpSpPr>
              <a:grpSpLocks/>
            </p:cNvGrpSpPr>
            <p:nvPr/>
          </p:nvGrpSpPr>
          <p:grpSpPr bwMode="auto">
            <a:xfrm>
              <a:off x="3686" y="244"/>
              <a:ext cx="177" cy="66"/>
              <a:chOff x="2848" y="848"/>
              <a:chExt cx="140" cy="98"/>
            </a:xfrm>
          </p:grpSpPr>
          <p:sp>
            <p:nvSpPr>
              <p:cNvPr id="637057" name="Line 12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58" name="Line 13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59" name="Line 13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060" name="Group 132"/>
            <p:cNvGrpSpPr>
              <a:grpSpLocks/>
            </p:cNvGrpSpPr>
            <p:nvPr/>
          </p:nvGrpSpPr>
          <p:grpSpPr bwMode="auto">
            <a:xfrm flipV="1">
              <a:off x="3686" y="243"/>
              <a:ext cx="177" cy="66"/>
              <a:chOff x="2848" y="848"/>
              <a:chExt cx="140" cy="98"/>
            </a:xfrm>
          </p:grpSpPr>
          <p:sp>
            <p:nvSpPr>
              <p:cNvPr id="637061" name="Line 1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62" name="Line 1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63" name="Line 1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7064" name="Line 136"/>
          <p:cNvSpPr>
            <a:spLocks noChangeShapeType="1"/>
          </p:cNvSpPr>
          <p:nvPr/>
        </p:nvSpPr>
        <p:spPr bwMode="auto">
          <a:xfrm flipH="1" flipV="1">
            <a:off x="3651250" y="2774950"/>
            <a:ext cx="177800" cy="190500"/>
          </a:xfrm>
          <a:prstGeom prst="line">
            <a:avLst/>
          </a:prstGeom>
          <a:noFill/>
          <a:ln w="9525">
            <a:solidFill>
              <a:schemeClr val="tx1"/>
            </a:solidFill>
            <a:round/>
            <a:headEnd/>
            <a:tailEnd/>
          </a:ln>
          <a:effectLst/>
        </p:spPr>
        <p:txBody>
          <a:bodyPr wrap="none"/>
          <a:lstStyle/>
          <a:p>
            <a:endParaRPr lang="it-IT"/>
          </a:p>
        </p:txBody>
      </p:sp>
      <p:sp>
        <p:nvSpPr>
          <p:cNvPr id="637065" name="Line 137"/>
          <p:cNvSpPr>
            <a:spLocks noChangeShapeType="1"/>
          </p:cNvSpPr>
          <p:nvPr/>
        </p:nvSpPr>
        <p:spPr bwMode="auto">
          <a:xfrm flipH="1" flipV="1">
            <a:off x="3803650" y="2927350"/>
            <a:ext cx="177800" cy="190500"/>
          </a:xfrm>
          <a:prstGeom prst="line">
            <a:avLst/>
          </a:prstGeom>
          <a:noFill/>
          <a:ln w="9525">
            <a:solidFill>
              <a:schemeClr val="tx1"/>
            </a:solidFill>
            <a:round/>
            <a:headEnd/>
            <a:tailEnd/>
          </a:ln>
          <a:effectLst/>
        </p:spPr>
        <p:txBody>
          <a:bodyPr wrap="none"/>
          <a:lstStyle/>
          <a:p>
            <a:endParaRPr lang="it-IT"/>
          </a:p>
        </p:txBody>
      </p:sp>
      <p:grpSp>
        <p:nvGrpSpPr>
          <p:cNvPr id="637066" name="Group 138"/>
          <p:cNvGrpSpPr>
            <a:grpSpLocks/>
          </p:cNvGrpSpPr>
          <p:nvPr/>
        </p:nvGrpSpPr>
        <p:grpSpPr bwMode="auto">
          <a:xfrm>
            <a:off x="3656013" y="2940050"/>
            <a:ext cx="569912" cy="222250"/>
            <a:chOff x="3600" y="219"/>
            <a:chExt cx="360" cy="175"/>
          </a:xfrm>
        </p:grpSpPr>
        <p:sp>
          <p:nvSpPr>
            <p:cNvPr id="637067" name="Oval 139"/>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7068" name="Line 14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069" name="Line 14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070" name="Rectangle 142"/>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071" name="Oval 143"/>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7072" name="Group 144"/>
            <p:cNvGrpSpPr>
              <a:grpSpLocks/>
            </p:cNvGrpSpPr>
            <p:nvPr/>
          </p:nvGrpSpPr>
          <p:grpSpPr bwMode="auto">
            <a:xfrm>
              <a:off x="3686" y="244"/>
              <a:ext cx="177" cy="66"/>
              <a:chOff x="2848" y="848"/>
              <a:chExt cx="140" cy="98"/>
            </a:xfrm>
          </p:grpSpPr>
          <p:sp>
            <p:nvSpPr>
              <p:cNvPr id="637073" name="Line 14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74" name="Line 14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75" name="Line 14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076" name="Group 148"/>
            <p:cNvGrpSpPr>
              <a:grpSpLocks/>
            </p:cNvGrpSpPr>
            <p:nvPr/>
          </p:nvGrpSpPr>
          <p:grpSpPr bwMode="auto">
            <a:xfrm flipV="1">
              <a:off x="3686" y="243"/>
              <a:ext cx="177" cy="66"/>
              <a:chOff x="2848" y="848"/>
              <a:chExt cx="140" cy="98"/>
            </a:xfrm>
          </p:grpSpPr>
          <p:sp>
            <p:nvSpPr>
              <p:cNvPr id="637077" name="Line 14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78" name="Line 15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79" name="Line 15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7080" name="Line 152"/>
          <p:cNvSpPr>
            <a:spLocks noChangeShapeType="1"/>
          </p:cNvSpPr>
          <p:nvPr/>
        </p:nvSpPr>
        <p:spPr bwMode="auto">
          <a:xfrm>
            <a:off x="3060700" y="2628900"/>
            <a:ext cx="228600" cy="12700"/>
          </a:xfrm>
          <a:prstGeom prst="line">
            <a:avLst/>
          </a:prstGeom>
          <a:noFill/>
          <a:ln w="9525">
            <a:solidFill>
              <a:schemeClr val="tx1"/>
            </a:solidFill>
            <a:round/>
            <a:headEnd/>
            <a:tailEnd/>
          </a:ln>
          <a:effectLst/>
        </p:spPr>
        <p:txBody>
          <a:bodyPr wrap="none"/>
          <a:lstStyle/>
          <a:p>
            <a:endParaRPr lang="it-IT"/>
          </a:p>
        </p:txBody>
      </p:sp>
      <p:sp>
        <p:nvSpPr>
          <p:cNvPr id="637081" name="Line 153"/>
          <p:cNvSpPr>
            <a:spLocks noChangeShapeType="1"/>
          </p:cNvSpPr>
          <p:nvPr/>
        </p:nvSpPr>
        <p:spPr bwMode="auto">
          <a:xfrm flipV="1">
            <a:off x="2324100" y="2654300"/>
            <a:ext cx="209550" cy="57150"/>
          </a:xfrm>
          <a:prstGeom prst="line">
            <a:avLst/>
          </a:prstGeom>
          <a:noFill/>
          <a:ln w="9525">
            <a:solidFill>
              <a:schemeClr val="tx1"/>
            </a:solidFill>
            <a:round/>
            <a:headEnd/>
            <a:tailEnd/>
          </a:ln>
          <a:effectLst/>
        </p:spPr>
        <p:txBody>
          <a:bodyPr wrap="none"/>
          <a:lstStyle/>
          <a:p>
            <a:endParaRPr lang="it-IT"/>
          </a:p>
        </p:txBody>
      </p:sp>
      <p:sp>
        <p:nvSpPr>
          <p:cNvPr id="637082" name="Line 154"/>
          <p:cNvSpPr>
            <a:spLocks noChangeShapeType="1"/>
          </p:cNvSpPr>
          <p:nvPr/>
        </p:nvSpPr>
        <p:spPr bwMode="auto">
          <a:xfrm flipV="1">
            <a:off x="6108700" y="2952750"/>
            <a:ext cx="501650" cy="482600"/>
          </a:xfrm>
          <a:prstGeom prst="line">
            <a:avLst/>
          </a:prstGeom>
          <a:noFill/>
          <a:ln w="57150">
            <a:solidFill>
              <a:srgbClr val="FF0000"/>
            </a:solidFill>
            <a:round/>
            <a:headEnd/>
            <a:tailEnd/>
          </a:ln>
          <a:effectLst/>
        </p:spPr>
        <p:txBody>
          <a:bodyPr wrap="none"/>
          <a:lstStyle/>
          <a:p>
            <a:endParaRPr lang="it-IT"/>
          </a:p>
        </p:txBody>
      </p:sp>
      <p:sp>
        <p:nvSpPr>
          <p:cNvPr id="637083" name="Line 155"/>
          <p:cNvSpPr>
            <a:spLocks noChangeShapeType="1"/>
          </p:cNvSpPr>
          <p:nvPr/>
        </p:nvSpPr>
        <p:spPr bwMode="auto">
          <a:xfrm flipH="1" flipV="1">
            <a:off x="5289550" y="2774950"/>
            <a:ext cx="1263650" cy="114300"/>
          </a:xfrm>
          <a:prstGeom prst="line">
            <a:avLst/>
          </a:prstGeom>
          <a:noFill/>
          <a:ln w="57150">
            <a:solidFill>
              <a:srgbClr val="FF0000"/>
            </a:solidFill>
            <a:round/>
            <a:headEnd/>
            <a:tailEnd/>
          </a:ln>
          <a:effectLst/>
        </p:spPr>
        <p:txBody>
          <a:bodyPr wrap="none"/>
          <a:lstStyle/>
          <a:p>
            <a:endParaRPr lang="it-IT"/>
          </a:p>
        </p:txBody>
      </p:sp>
      <p:sp>
        <p:nvSpPr>
          <p:cNvPr id="637084" name="Line 156"/>
          <p:cNvSpPr>
            <a:spLocks noChangeShapeType="1"/>
          </p:cNvSpPr>
          <p:nvPr/>
        </p:nvSpPr>
        <p:spPr bwMode="auto">
          <a:xfrm flipH="1" flipV="1">
            <a:off x="5270500" y="2787650"/>
            <a:ext cx="844550" cy="660400"/>
          </a:xfrm>
          <a:prstGeom prst="line">
            <a:avLst/>
          </a:prstGeom>
          <a:noFill/>
          <a:ln w="57150">
            <a:solidFill>
              <a:srgbClr val="FF0000"/>
            </a:solidFill>
            <a:round/>
            <a:headEnd/>
            <a:tailEnd/>
          </a:ln>
          <a:effectLst/>
        </p:spPr>
        <p:txBody>
          <a:bodyPr wrap="none"/>
          <a:lstStyle/>
          <a:p>
            <a:endParaRPr lang="it-IT"/>
          </a:p>
        </p:txBody>
      </p:sp>
      <p:grpSp>
        <p:nvGrpSpPr>
          <p:cNvPr id="637085" name="Group 157"/>
          <p:cNvGrpSpPr>
            <a:grpSpLocks/>
          </p:cNvGrpSpPr>
          <p:nvPr/>
        </p:nvGrpSpPr>
        <p:grpSpPr bwMode="auto">
          <a:xfrm>
            <a:off x="5021263" y="2705100"/>
            <a:ext cx="569912" cy="222250"/>
            <a:chOff x="3600" y="219"/>
            <a:chExt cx="360" cy="175"/>
          </a:xfrm>
        </p:grpSpPr>
        <p:sp>
          <p:nvSpPr>
            <p:cNvPr id="637086" name="Oval 158"/>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7087" name="Line 15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088" name="Line 16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089" name="Rectangle 161"/>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090" name="Oval 162"/>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7091" name="Group 163"/>
            <p:cNvGrpSpPr>
              <a:grpSpLocks/>
            </p:cNvGrpSpPr>
            <p:nvPr/>
          </p:nvGrpSpPr>
          <p:grpSpPr bwMode="auto">
            <a:xfrm>
              <a:off x="3686" y="244"/>
              <a:ext cx="177" cy="66"/>
              <a:chOff x="2848" y="848"/>
              <a:chExt cx="140" cy="98"/>
            </a:xfrm>
          </p:grpSpPr>
          <p:sp>
            <p:nvSpPr>
              <p:cNvPr id="637092" name="Line 16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93" name="Line 16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94" name="Line 16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095" name="Group 167"/>
            <p:cNvGrpSpPr>
              <a:grpSpLocks/>
            </p:cNvGrpSpPr>
            <p:nvPr/>
          </p:nvGrpSpPr>
          <p:grpSpPr bwMode="auto">
            <a:xfrm flipV="1">
              <a:off x="3686" y="243"/>
              <a:ext cx="177" cy="66"/>
              <a:chOff x="2848" y="848"/>
              <a:chExt cx="140" cy="98"/>
            </a:xfrm>
          </p:grpSpPr>
          <p:sp>
            <p:nvSpPr>
              <p:cNvPr id="637096" name="Line 16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097" name="Line 16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098" name="Line 17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7099" name="Group 171"/>
          <p:cNvGrpSpPr>
            <a:grpSpLocks/>
          </p:cNvGrpSpPr>
          <p:nvPr/>
        </p:nvGrpSpPr>
        <p:grpSpPr bwMode="auto">
          <a:xfrm>
            <a:off x="6329363" y="2806700"/>
            <a:ext cx="569912" cy="222250"/>
            <a:chOff x="3600" y="219"/>
            <a:chExt cx="360" cy="175"/>
          </a:xfrm>
        </p:grpSpPr>
        <p:sp>
          <p:nvSpPr>
            <p:cNvPr id="637100" name="Oval 172"/>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7101" name="Line 17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102" name="Line 17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103" name="Rectangle 175"/>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104" name="Oval 176"/>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7105" name="Group 177"/>
            <p:cNvGrpSpPr>
              <a:grpSpLocks/>
            </p:cNvGrpSpPr>
            <p:nvPr/>
          </p:nvGrpSpPr>
          <p:grpSpPr bwMode="auto">
            <a:xfrm>
              <a:off x="3686" y="244"/>
              <a:ext cx="177" cy="66"/>
              <a:chOff x="2848" y="848"/>
              <a:chExt cx="140" cy="98"/>
            </a:xfrm>
          </p:grpSpPr>
          <p:sp>
            <p:nvSpPr>
              <p:cNvPr id="637106" name="Line 17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107" name="Line 17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108" name="Line 18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109" name="Group 181"/>
            <p:cNvGrpSpPr>
              <a:grpSpLocks/>
            </p:cNvGrpSpPr>
            <p:nvPr/>
          </p:nvGrpSpPr>
          <p:grpSpPr bwMode="auto">
            <a:xfrm flipV="1">
              <a:off x="3686" y="243"/>
              <a:ext cx="177" cy="66"/>
              <a:chOff x="2848" y="848"/>
              <a:chExt cx="140" cy="98"/>
            </a:xfrm>
          </p:grpSpPr>
          <p:sp>
            <p:nvSpPr>
              <p:cNvPr id="637110" name="Line 18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111" name="Line 18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112" name="Line 18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637113" name="Group 185"/>
          <p:cNvGrpSpPr>
            <a:grpSpLocks/>
          </p:cNvGrpSpPr>
          <p:nvPr/>
        </p:nvGrpSpPr>
        <p:grpSpPr bwMode="auto">
          <a:xfrm>
            <a:off x="5846763" y="3365500"/>
            <a:ext cx="569912" cy="222250"/>
            <a:chOff x="3600" y="219"/>
            <a:chExt cx="360" cy="175"/>
          </a:xfrm>
        </p:grpSpPr>
        <p:sp>
          <p:nvSpPr>
            <p:cNvPr id="637114" name="Oval 186"/>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637115" name="Line 18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37116" name="Line 18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37117" name="Rectangle 189"/>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7118" name="Oval 190"/>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637119" name="Group 191"/>
            <p:cNvGrpSpPr>
              <a:grpSpLocks/>
            </p:cNvGrpSpPr>
            <p:nvPr/>
          </p:nvGrpSpPr>
          <p:grpSpPr bwMode="auto">
            <a:xfrm>
              <a:off x="3686" y="244"/>
              <a:ext cx="177" cy="66"/>
              <a:chOff x="2848" y="848"/>
              <a:chExt cx="140" cy="98"/>
            </a:xfrm>
          </p:grpSpPr>
          <p:sp>
            <p:nvSpPr>
              <p:cNvPr id="637120" name="Line 19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121" name="Line 19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122" name="Line 19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37123" name="Group 195"/>
            <p:cNvGrpSpPr>
              <a:grpSpLocks/>
            </p:cNvGrpSpPr>
            <p:nvPr/>
          </p:nvGrpSpPr>
          <p:grpSpPr bwMode="auto">
            <a:xfrm flipV="1">
              <a:off x="3686" y="243"/>
              <a:ext cx="177" cy="66"/>
              <a:chOff x="2848" y="848"/>
              <a:chExt cx="140" cy="98"/>
            </a:xfrm>
          </p:grpSpPr>
          <p:sp>
            <p:nvSpPr>
              <p:cNvPr id="637124" name="Line 19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37125" name="Line 19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37126" name="Line 19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37127" name="Text Box 199"/>
          <p:cNvSpPr txBox="1">
            <a:spLocks noChangeArrowheads="1"/>
          </p:cNvSpPr>
          <p:nvPr/>
        </p:nvSpPr>
        <p:spPr bwMode="auto">
          <a:xfrm>
            <a:off x="1990725" y="3889375"/>
            <a:ext cx="1844675" cy="411163"/>
          </a:xfrm>
          <a:prstGeom prst="rect">
            <a:avLst/>
          </a:prstGeom>
          <a:noFill/>
          <a:ln w="9525">
            <a:noFill/>
            <a:miter lim="800000"/>
            <a:headEnd/>
            <a:tailEnd/>
          </a:ln>
          <a:effectLst/>
        </p:spPr>
        <p:txBody>
          <a:bodyPr wrap="none">
            <a:spAutoFit/>
          </a:bodyPr>
          <a:lstStyle/>
          <a:p>
            <a:r>
              <a:rPr lang="en-US" altLang="it-IT"/>
              <a:t>Topologia fisica</a:t>
            </a:r>
          </a:p>
        </p:txBody>
      </p:sp>
      <p:sp>
        <p:nvSpPr>
          <p:cNvPr id="637128" name="Text Box 200"/>
          <p:cNvSpPr txBox="1">
            <a:spLocks noChangeArrowheads="1"/>
          </p:cNvSpPr>
          <p:nvPr/>
        </p:nvSpPr>
        <p:spPr bwMode="auto">
          <a:xfrm>
            <a:off x="5153025" y="3876675"/>
            <a:ext cx="1857375" cy="411163"/>
          </a:xfrm>
          <a:prstGeom prst="rect">
            <a:avLst/>
          </a:prstGeom>
          <a:noFill/>
          <a:ln w="9525">
            <a:noFill/>
            <a:miter lim="800000"/>
            <a:headEnd/>
            <a:tailEnd/>
          </a:ln>
          <a:effectLst/>
        </p:spPr>
        <p:txBody>
          <a:bodyPr wrap="none">
            <a:spAutoFit/>
          </a:bodyPr>
          <a:lstStyle/>
          <a:p>
            <a:r>
              <a:rPr lang="en-US" altLang="it-IT"/>
              <a:t>Topologia logica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egnaposto numero diapositiva 4"/>
          <p:cNvSpPr>
            <a:spLocks noGrp="1"/>
          </p:cNvSpPr>
          <p:nvPr>
            <p:ph type="sldNum" sz="quarter" idx="12"/>
          </p:nvPr>
        </p:nvSpPr>
        <p:spPr/>
        <p:txBody>
          <a:bodyPr/>
          <a:lstStyle/>
          <a:p>
            <a:r>
              <a:rPr lang="en-US" altLang="it-IT"/>
              <a:t>4-</a:t>
            </a:r>
            <a:fld id="{484F1506-AE97-4B67-9868-E85B165245C4}" type="slidenum">
              <a:rPr lang="en-US" altLang="it-IT"/>
              <a:pPr/>
              <a:t>14</a:t>
            </a:fld>
            <a:endParaRPr lang="en-US" altLang="it-IT"/>
          </a:p>
        </p:txBody>
      </p:sp>
      <p:sp>
        <p:nvSpPr>
          <p:cNvPr id="446468" name="Rectangle 4"/>
          <p:cNvSpPr>
            <a:spLocks noGrp="1" noChangeArrowheads="1"/>
          </p:cNvSpPr>
          <p:nvPr>
            <p:ph type="title"/>
          </p:nvPr>
        </p:nvSpPr>
        <p:spPr>
          <a:xfrm>
            <a:off x="481013" y="0"/>
            <a:ext cx="7772400" cy="1143000"/>
          </a:xfrm>
        </p:spPr>
        <p:txBody>
          <a:bodyPr/>
          <a:lstStyle/>
          <a:p>
            <a:r>
              <a:rPr lang="it-IT"/>
              <a:t>Tabella d’inoltro</a:t>
            </a:r>
            <a:endParaRPr lang="en-US"/>
          </a:p>
        </p:txBody>
      </p:sp>
      <p:grpSp>
        <p:nvGrpSpPr>
          <p:cNvPr id="446604" name="Group 140"/>
          <p:cNvGrpSpPr>
            <a:grpSpLocks/>
          </p:cNvGrpSpPr>
          <p:nvPr/>
        </p:nvGrpSpPr>
        <p:grpSpPr bwMode="auto">
          <a:xfrm>
            <a:off x="4470400" y="623888"/>
            <a:ext cx="4457700" cy="2695575"/>
            <a:chOff x="235" y="1147"/>
            <a:chExt cx="2808" cy="1698"/>
          </a:xfrm>
        </p:grpSpPr>
        <p:sp>
          <p:nvSpPr>
            <p:cNvPr id="446471" name="Freeform 7"/>
            <p:cNvSpPr>
              <a:spLocks/>
            </p:cNvSpPr>
            <p:nvPr/>
          </p:nvSpPr>
          <p:spPr bwMode="auto">
            <a:xfrm>
              <a:off x="879" y="1529"/>
              <a:ext cx="1794" cy="933"/>
            </a:xfrm>
            <a:custGeom>
              <a:avLst/>
              <a:gdLst/>
              <a:ahLst/>
              <a:cxnLst>
                <a:cxn ang="0">
                  <a:pos x="6" y="483"/>
                </a:cxn>
                <a:cxn ang="0">
                  <a:pos x="108" y="125"/>
                </a:cxn>
                <a:cxn ang="0">
                  <a:pos x="559" y="100"/>
                </a:cxn>
                <a:cxn ang="0">
                  <a:pos x="1128" y="29"/>
                </a:cxn>
                <a:cxn ang="0">
                  <a:pos x="1716" y="275"/>
                </a:cxn>
                <a:cxn ang="0">
                  <a:pos x="1596" y="827"/>
                </a:cxn>
                <a:cxn ang="0">
                  <a:pos x="1380" y="911"/>
                </a:cxn>
                <a:cxn ang="0">
                  <a:pos x="840" y="929"/>
                </a:cxn>
                <a:cxn ang="0">
                  <a:pos x="414" y="911"/>
                </a:cxn>
                <a:cxn ang="0">
                  <a:pos x="143" y="832"/>
                </a:cxn>
                <a:cxn ang="0">
                  <a:pos x="6" y="483"/>
                </a:cxn>
              </a:cxnLst>
              <a:rect l="0" t="0" r="r" b="b"/>
              <a:pathLst>
                <a:path w="1794" h="933">
                  <a:moveTo>
                    <a:pt x="6" y="483"/>
                  </a:moveTo>
                  <a:cubicBezTo>
                    <a:pt x="0" y="365"/>
                    <a:pt x="16" y="189"/>
                    <a:pt x="108" y="125"/>
                  </a:cubicBezTo>
                  <a:cubicBezTo>
                    <a:pt x="200" y="61"/>
                    <a:pt x="389" y="116"/>
                    <a:pt x="559" y="100"/>
                  </a:cubicBezTo>
                  <a:cubicBezTo>
                    <a:pt x="729" y="84"/>
                    <a:pt x="935" y="0"/>
                    <a:pt x="1128" y="29"/>
                  </a:cubicBezTo>
                  <a:cubicBezTo>
                    <a:pt x="1321" y="58"/>
                    <a:pt x="1638" y="142"/>
                    <a:pt x="1716" y="275"/>
                  </a:cubicBezTo>
                  <a:cubicBezTo>
                    <a:pt x="1794" y="408"/>
                    <a:pt x="1652" y="721"/>
                    <a:pt x="1596" y="827"/>
                  </a:cubicBezTo>
                  <a:cubicBezTo>
                    <a:pt x="1540" y="933"/>
                    <a:pt x="1506" y="894"/>
                    <a:pt x="1380" y="911"/>
                  </a:cubicBezTo>
                  <a:cubicBezTo>
                    <a:pt x="1254" y="928"/>
                    <a:pt x="1001" y="929"/>
                    <a:pt x="840" y="929"/>
                  </a:cubicBezTo>
                  <a:cubicBezTo>
                    <a:pt x="679" y="929"/>
                    <a:pt x="530" y="927"/>
                    <a:pt x="414" y="911"/>
                  </a:cubicBezTo>
                  <a:cubicBezTo>
                    <a:pt x="298" y="895"/>
                    <a:pt x="211" y="903"/>
                    <a:pt x="143" y="832"/>
                  </a:cubicBezTo>
                  <a:cubicBezTo>
                    <a:pt x="75" y="761"/>
                    <a:pt x="4" y="624"/>
                    <a:pt x="6" y="483"/>
                  </a:cubicBezTo>
                  <a:close/>
                </a:path>
              </a:pathLst>
            </a:custGeom>
            <a:solidFill>
              <a:srgbClr val="66CCFF"/>
            </a:solidFill>
            <a:ln w="9525">
              <a:noFill/>
              <a:round/>
              <a:headEnd/>
              <a:tailEnd/>
            </a:ln>
            <a:effectLst/>
          </p:spPr>
          <p:txBody>
            <a:bodyPr wrap="none" anchor="ctr"/>
            <a:lstStyle/>
            <a:p>
              <a:endParaRPr lang="it-IT"/>
            </a:p>
          </p:txBody>
        </p:sp>
        <p:grpSp>
          <p:nvGrpSpPr>
            <p:cNvPr id="446473" name="Group 9"/>
            <p:cNvGrpSpPr>
              <a:grpSpLocks/>
            </p:cNvGrpSpPr>
            <p:nvPr/>
          </p:nvGrpSpPr>
          <p:grpSpPr bwMode="auto">
            <a:xfrm>
              <a:off x="1141" y="1750"/>
              <a:ext cx="316" cy="147"/>
              <a:chOff x="3600" y="219"/>
              <a:chExt cx="360" cy="175"/>
            </a:xfrm>
          </p:grpSpPr>
          <p:sp>
            <p:nvSpPr>
              <p:cNvPr id="446474" name="Oval 1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46475" name="Line 1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46476" name="Line 1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46477" name="Rectangle 1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46478" name="Oval 1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46479" name="Group 15"/>
              <p:cNvGrpSpPr>
                <a:grpSpLocks/>
              </p:cNvGrpSpPr>
              <p:nvPr/>
            </p:nvGrpSpPr>
            <p:grpSpPr bwMode="auto">
              <a:xfrm>
                <a:off x="3686" y="244"/>
                <a:ext cx="177" cy="66"/>
                <a:chOff x="2848" y="848"/>
                <a:chExt cx="140" cy="98"/>
              </a:xfrm>
            </p:grpSpPr>
            <p:sp>
              <p:nvSpPr>
                <p:cNvPr id="446480" name="Line 1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481" name="Line 1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482" name="Line 1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46483" name="Group 19"/>
              <p:cNvGrpSpPr>
                <a:grpSpLocks/>
              </p:cNvGrpSpPr>
              <p:nvPr/>
            </p:nvGrpSpPr>
            <p:grpSpPr bwMode="auto">
              <a:xfrm flipV="1">
                <a:off x="3686" y="243"/>
                <a:ext cx="177" cy="66"/>
                <a:chOff x="2848" y="848"/>
                <a:chExt cx="140" cy="98"/>
              </a:xfrm>
            </p:grpSpPr>
            <p:sp>
              <p:nvSpPr>
                <p:cNvPr id="446484" name="Line 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485" name="Line 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486" name="Line 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46487" name="Group 23"/>
            <p:cNvGrpSpPr>
              <a:grpSpLocks/>
            </p:cNvGrpSpPr>
            <p:nvPr/>
          </p:nvGrpSpPr>
          <p:grpSpPr bwMode="auto">
            <a:xfrm>
              <a:off x="1128" y="2135"/>
              <a:ext cx="316" cy="147"/>
              <a:chOff x="3600" y="219"/>
              <a:chExt cx="360" cy="175"/>
            </a:xfrm>
          </p:grpSpPr>
          <p:sp>
            <p:nvSpPr>
              <p:cNvPr id="446488" name="Oval 24"/>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46489" name="Line 2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46490" name="Line 2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46491" name="Rectangle 27"/>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46492" name="Oval 28"/>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46493" name="Group 29"/>
              <p:cNvGrpSpPr>
                <a:grpSpLocks/>
              </p:cNvGrpSpPr>
              <p:nvPr/>
            </p:nvGrpSpPr>
            <p:grpSpPr bwMode="auto">
              <a:xfrm>
                <a:off x="3686" y="244"/>
                <a:ext cx="177" cy="66"/>
                <a:chOff x="2848" y="848"/>
                <a:chExt cx="140" cy="98"/>
              </a:xfrm>
            </p:grpSpPr>
            <p:sp>
              <p:nvSpPr>
                <p:cNvPr id="446494" name="Line 3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495" name="Line 3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496" name="Line 3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46497" name="Group 33"/>
              <p:cNvGrpSpPr>
                <a:grpSpLocks/>
              </p:cNvGrpSpPr>
              <p:nvPr/>
            </p:nvGrpSpPr>
            <p:grpSpPr bwMode="auto">
              <a:xfrm flipV="1">
                <a:off x="3686" y="243"/>
                <a:ext cx="177" cy="66"/>
                <a:chOff x="2848" y="848"/>
                <a:chExt cx="140" cy="98"/>
              </a:xfrm>
            </p:grpSpPr>
            <p:sp>
              <p:nvSpPr>
                <p:cNvPr id="446498" name="Line 3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499" name="Line 3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500" name="Line 3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46501" name="Group 37"/>
            <p:cNvGrpSpPr>
              <a:grpSpLocks/>
            </p:cNvGrpSpPr>
            <p:nvPr/>
          </p:nvGrpSpPr>
          <p:grpSpPr bwMode="auto">
            <a:xfrm>
              <a:off x="1966" y="1761"/>
              <a:ext cx="316" cy="147"/>
              <a:chOff x="3600" y="219"/>
              <a:chExt cx="360" cy="175"/>
            </a:xfrm>
          </p:grpSpPr>
          <p:sp>
            <p:nvSpPr>
              <p:cNvPr id="446502" name="Oval 3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46503" name="Line 3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46504" name="Line 4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46505" name="Rectangle 4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46506" name="Oval 4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46507" name="Group 43"/>
              <p:cNvGrpSpPr>
                <a:grpSpLocks/>
              </p:cNvGrpSpPr>
              <p:nvPr/>
            </p:nvGrpSpPr>
            <p:grpSpPr bwMode="auto">
              <a:xfrm>
                <a:off x="3686" y="244"/>
                <a:ext cx="177" cy="66"/>
                <a:chOff x="2848" y="848"/>
                <a:chExt cx="140" cy="98"/>
              </a:xfrm>
            </p:grpSpPr>
            <p:sp>
              <p:nvSpPr>
                <p:cNvPr id="446508" name="Line 4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509" name="Line 4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510" name="Line 4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46511" name="Group 47"/>
              <p:cNvGrpSpPr>
                <a:grpSpLocks/>
              </p:cNvGrpSpPr>
              <p:nvPr/>
            </p:nvGrpSpPr>
            <p:grpSpPr bwMode="auto">
              <a:xfrm flipV="1">
                <a:off x="3686" y="243"/>
                <a:ext cx="177" cy="66"/>
                <a:chOff x="2848" y="848"/>
                <a:chExt cx="140" cy="98"/>
              </a:xfrm>
            </p:grpSpPr>
            <p:sp>
              <p:nvSpPr>
                <p:cNvPr id="446512" name="Line 4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513" name="Line 4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514" name="Line 5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46529" name="Group 65"/>
            <p:cNvGrpSpPr>
              <a:grpSpLocks/>
            </p:cNvGrpSpPr>
            <p:nvPr/>
          </p:nvGrpSpPr>
          <p:grpSpPr bwMode="auto">
            <a:xfrm>
              <a:off x="1920" y="2115"/>
              <a:ext cx="316" cy="147"/>
              <a:chOff x="3600" y="219"/>
              <a:chExt cx="360" cy="175"/>
            </a:xfrm>
          </p:grpSpPr>
          <p:sp>
            <p:nvSpPr>
              <p:cNvPr id="446530" name="Oval 6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46531" name="Line 6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46532" name="Line 6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46533" name="Rectangle 6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46534" name="Oval 7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46535" name="Group 71"/>
              <p:cNvGrpSpPr>
                <a:grpSpLocks/>
              </p:cNvGrpSpPr>
              <p:nvPr/>
            </p:nvGrpSpPr>
            <p:grpSpPr bwMode="auto">
              <a:xfrm>
                <a:off x="3686" y="244"/>
                <a:ext cx="177" cy="66"/>
                <a:chOff x="2848" y="848"/>
                <a:chExt cx="140" cy="98"/>
              </a:xfrm>
            </p:grpSpPr>
            <p:sp>
              <p:nvSpPr>
                <p:cNvPr id="446536" name="Line 7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537" name="Line 7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538" name="Line 7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46539" name="Group 75"/>
              <p:cNvGrpSpPr>
                <a:grpSpLocks/>
              </p:cNvGrpSpPr>
              <p:nvPr/>
            </p:nvGrpSpPr>
            <p:grpSpPr bwMode="auto">
              <a:xfrm flipV="1">
                <a:off x="3686" y="243"/>
                <a:ext cx="177" cy="66"/>
                <a:chOff x="2848" y="848"/>
                <a:chExt cx="140" cy="98"/>
              </a:xfrm>
            </p:grpSpPr>
            <p:sp>
              <p:nvSpPr>
                <p:cNvPr id="446540" name="Line 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46541" name="Line 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46542" name="Line 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46579" name="Line 115"/>
            <p:cNvSpPr>
              <a:spLocks noChangeShapeType="1"/>
            </p:cNvSpPr>
            <p:nvPr/>
          </p:nvSpPr>
          <p:spPr bwMode="auto">
            <a:xfrm>
              <a:off x="1282" y="1906"/>
              <a:ext cx="0" cy="228"/>
            </a:xfrm>
            <a:prstGeom prst="line">
              <a:avLst/>
            </a:prstGeom>
            <a:noFill/>
            <a:ln w="9525">
              <a:solidFill>
                <a:schemeClr val="tx1"/>
              </a:solidFill>
              <a:round/>
              <a:headEnd/>
              <a:tailEnd/>
            </a:ln>
            <a:effectLst/>
          </p:spPr>
          <p:txBody>
            <a:bodyPr wrap="none"/>
            <a:lstStyle/>
            <a:p>
              <a:endParaRPr lang="it-IT"/>
            </a:p>
          </p:txBody>
        </p:sp>
        <p:sp>
          <p:nvSpPr>
            <p:cNvPr id="446581" name="Line 117"/>
            <p:cNvSpPr>
              <a:spLocks noChangeShapeType="1"/>
            </p:cNvSpPr>
            <p:nvPr/>
          </p:nvSpPr>
          <p:spPr bwMode="auto">
            <a:xfrm>
              <a:off x="1468" y="1825"/>
              <a:ext cx="503" cy="0"/>
            </a:xfrm>
            <a:prstGeom prst="line">
              <a:avLst/>
            </a:prstGeom>
            <a:noFill/>
            <a:ln w="9525">
              <a:solidFill>
                <a:schemeClr val="tx1"/>
              </a:solidFill>
              <a:round/>
              <a:headEnd/>
              <a:tailEnd/>
            </a:ln>
            <a:effectLst/>
          </p:spPr>
          <p:txBody>
            <a:bodyPr wrap="none"/>
            <a:lstStyle/>
            <a:p>
              <a:endParaRPr lang="it-IT"/>
            </a:p>
          </p:txBody>
        </p:sp>
        <p:sp>
          <p:nvSpPr>
            <p:cNvPr id="446582" name="Line 118"/>
            <p:cNvSpPr>
              <a:spLocks noChangeShapeType="1"/>
            </p:cNvSpPr>
            <p:nvPr/>
          </p:nvSpPr>
          <p:spPr bwMode="auto">
            <a:xfrm>
              <a:off x="1428" y="2223"/>
              <a:ext cx="519" cy="0"/>
            </a:xfrm>
            <a:prstGeom prst="line">
              <a:avLst/>
            </a:prstGeom>
            <a:noFill/>
            <a:ln w="9525">
              <a:solidFill>
                <a:schemeClr val="tx1"/>
              </a:solidFill>
              <a:round/>
              <a:headEnd/>
              <a:tailEnd/>
            </a:ln>
            <a:effectLst/>
          </p:spPr>
          <p:txBody>
            <a:bodyPr wrap="none"/>
            <a:lstStyle/>
            <a:p>
              <a:endParaRPr lang="it-IT"/>
            </a:p>
          </p:txBody>
        </p:sp>
        <p:sp>
          <p:nvSpPr>
            <p:cNvPr id="446583" name="Line 119"/>
            <p:cNvSpPr>
              <a:spLocks noChangeShapeType="1"/>
            </p:cNvSpPr>
            <p:nvPr/>
          </p:nvSpPr>
          <p:spPr bwMode="auto">
            <a:xfrm>
              <a:off x="2109" y="1898"/>
              <a:ext cx="0" cy="236"/>
            </a:xfrm>
            <a:prstGeom prst="line">
              <a:avLst/>
            </a:prstGeom>
            <a:noFill/>
            <a:ln w="9525">
              <a:solidFill>
                <a:schemeClr val="tx1"/>
              </a:solidFill>
              <a:round/>
              <a:headEnd/>
              <a:tailEnd/>
            </a:ln>
            <a:effectLst/>
          </p:spPr>
          <p:txBody>
            <a:bodyPr wrap="none"/>
            <a:lstStyle/>
            <a:p>
              <a:endParaRPr lang="it-IT"/>
            </a:p>
          </p:txBody>
        </p:sp>
        <p:sp>
          <p:nvSpPr>
            <p:cNvPr id="446584" name="Line 120"/>
            <p:cNvSpPr>
              <a:spLocks noChangeShapeType="1"/>
            </p:cNvSpPr>
            <p:nvPr/>
          </p:nvSpPr>
          <p:spPr bwMode="auto">
            <a:xfrm>
              <a:off x="779" y="1833"/>
              <a:ext cx="349" cy="0"/>
            </a:xfrm>
            <a:prstGeom prst="line">
              <a:avLst/>
            </a:prstGeom>
            <a:noFill/>
            <a:ln w="9525">
              <a:solidFill>
                <a:schemeClr val="tx1"/>
              </a:solidFill>
              <a:round/>
              <a:headEnd/>
              <a:tailEnd/>
            </a:ln>
            <a:effectLst/>
          </p:spPr>
          <p:txBody>
            <a:bodyPr wrap="none"/>
            <a:lstStyle/>
            <a:p>
              <a:endParaRPr lang="it-IT"/>
            </a:p>
          </p:txBody>
        </p:sp>
        <p:sp>
          <p:nvSpPr>
            <p:cNvPr id="446585" name="Line 121"/>
            <p:cNvSpPr>
              <a:spLocks noChangeShapeType="1"/>
            </p:cNvSpPr>
            <p:nvPr/>
          </p:nvSpPr>
          <p:spPr bwMode="auto">
            <a:xfrm>
              <a:off x="2272" y="1833"/>
              <a:ext cx="470" cy="0"/>
            </a:xfrm>
            <a:prstGeom prst="line">
              <a:avLst/>
            </a:prstGeom>
            <a:noFill/>
            <a:ln w="9525">
              <a:solidFill>
                <a:schemeClr val="tx1"/>
              </a:solidFill>
              <a:round/>
              <a:headEnd/>
              <a:tailEnd/>
            </a:ln>
            <a:effectLst/>
          </p:spPr>
          <p:txBody>
            <a:bodyPr wrap="none"/>
            <a:lstStyle/>
            <a:p>
              <a:endParaRPr lang="it-IT"/>
            </a:p>
          </p:txBody>
        </p:sp>
        <p:sp>
          <p:nvSpPr>
            <p:cNvPr id="446586" name="Line 122"/>
            <p:cNvSpPr>
              <a:spLocks noChangeShapeType="1"/>
            </p:cNvSpPr>
            <p:nvPr/>
          </p:nvSpPr>
          <p:spPr bwMode="auto">
            <a:xfrm>
              <a:off x="2239" y="2223"/>
              <a:ext cx="236" cy="8"/>
            </a:xfrm>
            <a:prstGeom prst="line">
              <a:avLst/>
            </a:prstGeom>
            <a:noFill/>
            <a:ln w="9525">
              <a:solidFill>
                <a:schemeClr val="tx1"/>
              </a:solidFill>
              <a:round/>
              <a:headEnd/>
              <a:tailEnd/>
            </a:ln>
            <a:effectLst/>
          </p:spPr>
          <p:txBody>
            <a:bodyPr wrap="none"/>
            <a:lstStyle/>
            <a:p>
              <a:endParaRPr lang="it-IT"/>
            </a:p>
          </p:txBody>
        </p:sp>
        <p:sp>
          <p:nvSpPr>
            <p:cNvPr id="446587" name="Line 123"/>
            <p:cNvSpPr>
              <a:spLocks noChangeShapeType="1"/>
            </p:cNvSpPr>
            <p:nvPr/>
          </p:nvSpPr>
          <p:spPr bwMode="auto">
            <a:xfrm>
              <a:off x="998" y="2231"/>
              <a:ext cx="138" cy="0"/>
            </a:xfrm>
            <a:prstGeom prst="line">
              <a:avLst/>
            </a:prstGeom>
            <a:noFill/>
            <a:ln w="9525">
              <a:solidFill>
                <a:schemeClr val="tx1"/>
              </a:solidFill>
              <a:round/>
              <a:headEnd/>
              <a:tailEnd/>
            </a:ln>
            <a:effectLst/>
          </p:spPr>
          <p:txBody>
            <a:bodyPr wrap="none"/>
            <a:lstStyle/>
            <a:p>
              <a:endParaRPr lang="it-IT"/>
            </a:p>
          </p:txBody>
        </p:sp>
        <p:graphicFrame>
          <p:nvGraphicFramePr>
            <p:cNvPr id="446588" name="Object 124"/>
            <p:cNvGraphicFramePr>
              <a:graphicFrameLocks noChangeAspect="1"/>
            </p:cNvGraphicFramePr>
            <p:nvPr/>
          </p:nvGraphicFramePr>
          <p:xfrm>
            <a:off x="487" y="1694"/>
            <a:ext cx="333" cy="264"/>
          </p:xfrm>
          <a:graphic>
            <a:graphicData uri="http://schemas.openxmlformats.org/presentationml/2006/ole">
              <p:oleObj spid="_x0000_s446588" name="Clip" r:id="rId4" imgW="1305000" imgH="1085760" progId="">
                <p:embed/>
              </p:oleObj>
            </a:graphicData>
          </a:graphic>
        </p:graphicFrame>
        <p:graphicFrame>
          <p:nvGraphicFramePr>
            <p:cNvPr id="446589" name="Object 125"/>
            <p:cNvGraphicFramePr>
              <a:graphicFrameLocks noChangeAspect="1"/>
            </p:cNvGraphicFramePr>
            <p:nvPr/>
          </p:nvGraphicFramePr>
          <p:xfrm>
            <a:off x="2710" y="1694"/>
            <a:ext cx="333" cy="264"/>
          </p:xfrm>
          <a:graphic>
            <a:graphicData uri="http://schemas.openxmlformats.org/presentationml/2006/ole">
              <p:oleObj spid="_x0000_s446589" name="Clip" r:id="rId5" imgW="1305000" imgH="1085760" progId="">
                <p:embed/>
              </p:oleObj>
            </a:graphicData>
          </a:graphic>
        </p:graphicFrame>
        <p:sp>
          <p:nvSpPr>
            <p:cNvPr id="446590" name="Line 126"/>
            <p:cNvSpPr>
              <a:spLocks noChangeShapeType="1"/>
            </p:cNvSpPr>
            <p:nvPr/>
          </p:nvSpPr>
          <p:spPr bwMode="auto">
            <a:xfrm>
              <a:off x="836" y="1777"/>
              <a:ext cx="259" cy="0"/>
            </a:xfrm>
            <a:prstGeom prst="line">
              <a:avLst/>
            </a:prstGeom>
            <a:noFill/>
            <a:ln w="28575">
              <a:solidFill>
                <a:srgbClr val="FF6600"/>
              </a:solidFill>
              <a:round/>
              <a:headEnd/>
              <a:tailEnd/>
            </a:ln>
            <a:effectLst/>
          </p:spPr>
          <p:txBody>
            <a:bodyPr wrap="none"/>
            <a:lstStyle/>
            <a:p>
              <a:endParaRPr lang="it-IT"/>
            </a:p>
          </p:txBody>
        </p:sp>
        <p:sp>
          <p:nvSpPr>
            <p:cNvPr id="446591" name="Line 127"/>
            <p:cNvSpPr>
              <a:spLocks noChangeShapeType="1"/>
            </p:cNvSpPr>
            <p:nvPr/>
          </p:nvSpPr>
          <p:spPr bwMode="auto">
            <a:xfrm>
              <a:off x="2288" y="1784"/>
              <a:ext cx="421" cy="0"/>
            </a:xfrm>
            <a:prstGeom prst="line">
              <a:avLst/>
            </a:prstGeom>
            <a:noFill/>
            <a:ln w="28575">
              <a:solidFill>
                <a:srgbClr val="FF6600"/>
              </a:solidFill>
              <a:round/>
              <a:headEnd/>
              <a:tailEnd/>
            </a:ln>
            <a:effectLst/>
          </p:spPr>
          <p:txBody>
            <a:bodyPr wrap="none"/>
            <a:lstStyle/>
            <a:p>
              <a:endParaRPr lang="it-IT"/>
            </a:p>
          </p:txBody>
        </p:sp>
        <p:sp>
          <p:nvSpPr>
            <p:cNvPr id="446592" name="Line 128"/>
            <p:cNvSpPr>
              <a:spLocks noChangeShapeType="1"/>
            </p:cNvSpPr>
            <p:nvPr/>
          </p:nvSpPr>
          <p:spPr bwMode="auto">
            <a:xfrm>
              <a:off x="1508" y="1776"/>
              <a:ext cx="429" cy="0"/>
            </a:xfrm>
            <a:prstGeom prst="line">
              <a:avLst/>
            </a:prstGeom>
            <a:noFill/>
            <a:ln w="28575">
              <a:solidFill>
                <a:srgbClr val="FF6600"/>
              </a:solidFill>
              <a:round/>
              <a:headEnd/>
              <a:tailEnd/>
            </a:ln>
            <a:effectLst/>
          </p:spPr>
          <p:txBody>
            <a:bodyPr wrap="none"/>
            <a:lstStyle/>
            <a:p>
              <a:endParaRPr lang="it-IT"/>
            </a:p>
          </p:txBody>
        </p:sp>
        <p:sp>
          <p:nvSpPr>
            <p:cNvPr id="446593" name="Text Box 129"/>
            <p:cNvSpPr txBox="1">
              <a:spLocks noChangeArrowheads="1"/>
            </p:cNvSpPr>
            <p:nvPr/>
          </p:nvSpPr>
          <p:spPr bwMode="auto">
            <a:xfrm>
              <a:off x="890" y="1609"/>
              <a:ext cx="235" cy="192"/>
            </a:xfrm>
            <a:prstGeom prst="rect">
              <a:avLst/>
            </a:prstGeom>
            <a:noFill/>
            <a:ln w="9525">
              <a:noFill/>
              <a:miter lim="800000"/>
              <a:headEnd/>
              <a:tailEnd/>
            </a:ln>
            <a:effectLst/>
          </p:spPr>
          <p:txBody>
            <a:bodyPr wrap="none">
              <a:spAutoFit/>
            </a:bodyPr>
            <a:lstStyle/>
            <a:p>
              <a:r>
                <a:rPr lang="en-US" altLang="it-IT" sz="1400">
                  <a:solidFill>
                    <a:srgbClr val="FF0000"/>
                  </a:solidFill>
                </a:rPr>
                <a:t>12</a:t>
              </a:r>
            </a:p>
          </p:txBody>
        </p:sp>
        <p:sp>
          <p:nvSpPr>
            <p:cNvPr id="446594" name="Text Box 130"/>
            <p:cNvSpPr txBox="1">
              <a:spLocks noChangeArrowheads="1"/>
            </p:cNvSpPr>
            <p:nvPr/>
          </p:nvSpPr>
          <p:spPr bwMode="auto">
            <a:xfrm>
              <a:off x="1621" y="1561"/>
              <a:ext cx="253" cy="192"/>
            </a:xfrm>
            <a:prstGeom prst="rect">
              <a:avLst/>
            </a:prstGeom>
            <a:noFill/>
            <a:ln w="9525">
              <a:noFill/>
              <a:miter lim="800000"/>
              <a:headEnd/>
              <a:tailEnd/>
            </a:ln>
            <a:effectLst/>
          </p:spPr>
          <p:txBody>
            <a:bodyPr wrap="none">
              <a:spAutoFit/>
            </a:bodyPr>
            <a:lstStyle/>
            <a:p>
              <a:r>
                <a:rPr lang="en-US" altLang="it-IT" sz="1400">
                  <a:solidFill>
                    <a:srgbClr val="FF0000"/>
                  </a:solidFill>
                </a:rPr>
                <a:t>22</a:t>
              </a:r>
            </a:p>
          </p:txBody>
        </p:sp>
        <p:sp>
          <p:nvSpPr>
            <p:cNvPr id="446595" name="Text Box 131"/>
            <p:cNvSpPr txBox="1">
              <a:spLocks noChangeArrowheads="1"/>
            </p:cNvSpPr>
            <p:nvPr/>
          </p:nvSpPr>
          <p:spPr bwMode="auto">
            <a:xfrm>
              <a:off x="2351" y="1585"/>
              <a:ext cx="253" cy="192"/>
            </a:xfrm>
            <a:prstGeom prst="rect">
              <a:avLst/>
            </a:prstGeom>
            <a:noFill/>
            <a:ln w="9525">
              <a:noFill/>
              <a:miter lim="800000"/>
              <a:headEnd/>
              <a:tailEnd/>
            </a:ln>
            <a:effectLst/>
          </p:spPr>
          <p:txBody>
            <a:bodyPr wrap="none">
              <a:spAutoFit/>
            </a:bodyPr>
            <a:lstStyle/>
            <a:p>
              <a:r>
                <a:rPr lang="en-US" altLang="it-IT" sz="1400">
                  <a:solidFill>
                    <a:srgbClr val="FF0000"/>
                  </a:solidFill>
                </a:rPr>
                <a:t>32</a:t>
              </a:r>
            </a:p>
          </p:txBody>
        </p:sp>
        <p:sp>
          <p:nvSpPr>
            <p:cNvPr id="446596" name="Text Box 132"/>
            <p:cNvSpPr txBox="1">
              <a:spLocks noChangeArrowheads="1"/>
            </p:cNvSpPr>
            <p:nvPr/>
          </p:nvSpPr>
          <p:spPr bwMode="auto">
            <a:xfrm>
              <a:off x="996" y="1805"/>
              <a:ext cx="174" cy="212"/>
            </a:xfrm>
            <a:prstGeom prst="rect">
              <a:avLst/>
            </a:prstGeom>
            <a:noFill/>
            <a:ln w="9525">
              <a:noFill/>
              <a:miter lim="800000"/>
              <a:headEnd/>
              <a:tailEnd/>
            </a:ln>
            <a:effectLst/>
          </p:spPr>
          <p:txBody>
            <a:bodyPr wrap="none">
              <a:spAutoFit/>
            </a:bodyPr>
            <a:lstStyle/>
            <a:p>
              <a:r>
                <a:rPr lang="en-US" altLang="it-IT" sz="1600"/>
                <a:t>1</a:t>
              </a:r>
            </a:p>
          </p:txBody>
        </p:sp>
        <p:sp>
          <p:nvSpPr>
            <p:cNvPr id="446597" name="Text Box 133"/>
            <p:cNvSpPr txBox="1">
              <a:spLocks noChangeArrowheads="1"/>
            </p:cNvSpPr>
            <p:nvPr/>
          </p:nvSpPr>
          <p:spPr bwMode="auto">
            <a:xfrm>
              <a:off x="1240" y="1877"/>
              <a:ext cx="194" cy="212"/>
            </a:xfrm>
            <a:prstGeom prst="rect">
              <a:avLst/>
            </a:prstGeom>
            <a:noFill/>
            <a:ln w="9525">
              <a:noFill/>
              <a:miter lim="800000"/>
              <a:headEnd/>
              <a:tailEnd/>
            </a:ln>
            <a:effectLst/>
          </p:spPr>
          <p:txBody>
            <a:bodyPr wrap="none">
              <a:spAutoFit/>
            </a:bodyPr>
            <a:lstStyle/>
            <a:p>
              <a:r>
                <a:rPr lang="en-US" altLang="it-IT" sz="1600"/>
                <a:t>2</a:t>
              </a:r>
            </a:p>
          </p:txBody>
        </p:sp>
        <p:sp>
          <p:nvSpPr>
            <p:cNvPr id="446598" name="Text Box 134"/>
            <p:cNvSpPr txBox="1">
              <a:spLocks noChangeArrowheads="1"/>
            </p:cNvSpPr>
            <p:nvPr/>
          </p:nvSpPr>
          <p:spPr bwMode="auto">
            <a:xfrm>
              <a:off x="1435" y="1780"/>
              <a:ext cx="194" cy="212"/>
            </a:xfrm>
            <a:prstGeom prst="rect">
              <a:avLst/>
            </a:prstGeom>
            <a:noFill/>
            <a:ln w="9525">
              <a:noFill/>
              <a:miter lim="800000"/>
              <a:headEnd/>
              <a:tailEnd/>
            </a:ln>
            <a:effectLst/>
          </p:spPr>
          <p:txBody>
            <a:bodyPr wrap="none">
              <a:spAutoFit/>
            </a:bodyPr>
            <a:lstStyle/>
            <a:p>
              <a:r>
                <a:rPr lang="en-US" altLang="it-IT" sz="1600"/>
                <a:t>3</a:t>
              </a:r>
            </a:p>
          </p:txBody>
        </p:sp>
        <p:sp>
          <p:nvSpPr>
            <p:cNvPr id="446599" name="Text Box 135"/>
            <p:cNvSpPr txBox="1">
              <a:spLocks noChangeArrowheads="1"/>
            </p:cNvSpPr>
            <p:nvPr/>
          </p:nvSpPr>
          <p:spPr bwMode="auto">
            <a:xfrm>
              <a:off x="478" y="1147"/>
              <a:ext cx="865" cy="231"/>
            </a:xfrm>
            <a:prstGeom prst="rect">
              <a:avLst/>
            </a:prstGeom>
            <a:noFill/>
            <a:ln w="9525">
              <a:noFill/>
              <a:miter lim="800000"/>
              <a:headEnd/>
              <a:tailEnd/>
            </a:ln>
            <a:effectLst/>
          </p:spPr>
          <p:txBody>
            <a:bodyPr wrap="none">
              <a:spAutoFit/>
            </a:bodyPr>
            <a:lstStyle/>
            <a:p>
              <a:r>
                <a:rPr lang="en-US" altLang="it-IT">
                  <a:solidFill>
                    <a:srgbClr val="FF0000"/>
                  </a:solidFill>
                </a:rPr>
                <a:t>Numero VC</a:t>
              </a:r>
            </a:p>
          </p:txBody>
        </p:sp>
        <p:sp>
          <p:nvSpPr>
            <p:cNvPr id="446601" name="Line 137"/>
            <p:cNvSpPr>
              <a:spLocks noChangeShapeType="1"/>
            </p:cNvSpPr>
            <p:nvPr/>
          </p:nvSpPr>
          <p:spPr bwMode="auto">
            <a:xfrm>
              <a:off x="794" y="1356"/>
              <a:ext cx="147" cy="259"/>
            </a:xfrm>
            <a:prstGeom prst="line">
              <a:avLst/>
            </a:prstGeom>
            <a:noFill/>
            <a:ln w="9525">
              <a:solidFill>
                <a:srgbClr val="FF6600"/>
              </a:solidFill>
              <a:round/>
              <a:headEnd/>
              <a:tailEnd type="triangle" w="med" len="med"/>
            </a:ln>
            <a:effectLst/>
          </p:spPr>
          <p:txBody>
            <a:bodyPr wrap="none"/>
            <a:lstStyle/>
            <a:p>
              <a:endParaRPr lang="it-IT"/>
            </a:p>
          </p:txBody>
        </p:sp>
        <p:sp>
          <p:nvSpPr>
            <p:cNvPr id="446602" name="Text Box 138"/>
            <p:cNvSpPr txBox="1">
              <a:spLocks noChangeArrowheads="1"/>
            </p:cNvSpPr>
            <p:nvPr/>
          </p:nvSpPr>
          <p:spPr bwMode="auto">
            <a:xfrm>
              <a:off x="235" y="2268"/>
              <a:ext cx="857" cy="577"/>
            </a:xfrm>
            <a:prstGeom prst="rect">
              <a:avLst/>
            </a:prstGeom>
            <a:noFill/>
            <a:ln w="9525">
              <a:noFill/>
              <a:miter lim="800000"/>
              <a:headEnd/>
              <a:tailEnd/>
            </a:ln>
            <a:effectLst/>
          </p:spPr>
          <p:txBody>
            <a:bodyPr wrap="none">
              <a:spAutoFit/>
            </a:bodyPr>
            <a:lstStyle/>
            <a:p>
              <a:r>
                <a:rPr lang="it-IT" altLang="ja-JP">
                  <a:ea typeface="ＭＳ Ｐゴシック" charset="-128"/>
                </a:rPr>
                <a:t>Numero</a:t>
              </a:r>
            </a:p>
            <a:p>
              <a:r>
                <a:rPr lang="it-IT" altLang="ja-JP">
                  <a:ea typeface="ＭＳ Ｐゴシック" charset="-128"/>
                </a:rPr>
                <a:t>interfaccia</a:t>
              </a:r>
              <a:endParaRPr lang="en-US"/>
            </a:p>
            <a:p>
              <a:endParaRPr lang="en-US"/>
            </a:p>
          </p:txBody>
        </p:sp>
        <p:sp>
          <p:nvSpPr>
            <p:cNvPr id="446603" name="Line 139"/>
            <p:cNvSpPr>
              <a:spLocks noChangeShapeType="1"/>
            </p:cNvSpPr>
            <p:nvPr/>
          </p:nvSpPr>
          <p:spPr bwMode="auto">
            <a:xfrm flipV="1">
              <a:off x="738" y="1996"/>
              <a:ext cx="292" cy="284"/>
            </a:xfrm>
            <a:prstGeom prst="line">
              <a:avLst/>
            </a:prstGeom>
            <a:noFill/>
            <a:ln w="9525">
              <a:solidFill>
                <a:schemeClr val="tx1"/>
              </a:solidFill>
              <a:round/>
              <a:headEnd/>
              <a:tailEnd type="triangle" w="med" len="med"/>
            </a:ln>
            <a:effectLst/>
          </p:spPr>
          <p:txBody>
            <a:bodyPr wrap="none"/>
            <a:lstStyle/>
            <a:p>
              <a:endParaRPr lang="it-IT"/>
            </a:p>
          </p:txBody>
        </p:sp>
      </p:grpSp>
      <p:grpSp>
        <p:nvGrpSpPr>
          <p:cNvPr id="446614" name="Group 150"/>
          <p:cNvGrpSpPr>
            <a:grpSpLocks/>
          </p:cNvGrpSpPr>
          <p:nvPr/>
        </p:nvGrpSpPr>
        <p:grpSpPr bwMode="auto">
          <a:xfrm>
            <a:off x="303213" y="3335338"/>
            <a:ext cx="8408987" cy="2233612"/>
            <a:chOff x="269" y="2422"/>
            <a:chExt cx="5297" cy="1407"/>
          </a:xfrm>
        </p:grpSpPr>
        <p:sp>
          <p:nvSpPr>
            <p:cNvPr id="446606" name="Line 142"/>
            <p:cNvSpPr>
              <a:spLocks noChangeShapeType="1"/>
            </p:cNvSpPr>
            <p:nvPr/>
          </p:nvSpPr>
          <p:spPr bwMode="auto">
            <a:xfrm>
              <a:off x="269" y="2653"/>
              <a:ext cx="5297" cy="16"/>
            </a:xfrm>
            <a:prstGeom prst="line">
              <a:avLst/>
            </a:prstGeom>
            <a:noFill/>
            <a:ln w="25400">
              <a:solidFill>
                <a:schemeClr val="accent2"/>
              </a:solidFill>
              <a:round/>
              <a:headEnd/>
              <a:tailEnd/>
            </a:ln>
            <a:effectLst/>
          </p:spPr>
          <p:txBody>
            <a:bodyPr wrap="none"/>
            <a:lstStyle/>
            <a:p>
              <a:endParaRPr lang="it-IT"/>
            </a:p>
          </p:txBody>
        </p:sp>
        <p:sp>
          <p:nvSpPr>
            <p:cNvPr id="446607" name="Text Box 143"/>
            <p:cNvSpPr txBox="1">
              <a:spLocks noChangeArrowheads="1"/>
            </p:cNvSpPr>
            <p:nvPr/>
          </p:nvSpPr>
          <p:spPr bwMode="auto">
            <a:xfrm>
              <a:off x="374" y="2422"/>
              <a:ext cx="5117" cy="231"/>
            </a:xfrm>
            <a:prstGeom prst="rect">
              <a:avLst/>
            </a:prstGeom>
            <a:noFill/>
            <a:ln w="9525">
              <a:noFill/>
              <a:miter lim="800000"/>
              <a:headEnd/>
              <a:tailEnd/>
            </a:ln>
            <a:effectLst/>
          </p:spPr>
          <p:txBody>
            <a:bodyPr wrap="none">
              <a:spAutoFit/>
            </a:bodyPr>
            <a:lstStyle/>
            <a:p>
              <a:r>
                <a:rPr lang="en-US" altLang="it-IT"/>
                <a:t>Interf.in ingresso     Nr. VC entrante     Interf. in uscita     Nr. VC uscente</a:t>
              </a:r>
            </a:p>
          </p:txBody>
        </p:sp>
        <p:sp>
          <p:nvSpPr>
            <p:cNvPr id="446609" name="Line 145"/>
            <p:cNvSpPr>
              <a:spLocks noChangeShapeType="1"/>
            </p:cNvSpPr>
            <p:nvPr/>
          </p:nvSpPr>
          <p:spPr bwMode="auto">
            <a:xfrm>
              <a:off x="1785" y="2450"/>
              <a:ext cx="0" cy="1339"/>
            </a:xfrm>
            <a:prstGeom prst="line">
              <a:avLst/>
            </a:prstGeom>
            <a:noFill/>
            <a:ln w="9525">
              <a:solidFill>
                <a:schemeClr val="accent2"/>
              </a:solidFill>
              <a:round/>
              <a:headEnd/>
              <a:tailEnd/>
            </a:ln>
            <a:effectLst/>
          </p:spPr>
          <p:txBody>
            <a:bodyPr wrap="none"/>
            <a:lstStyle/>
            <a:p>
              <a:endParaRPr lang="it-IT"/>
            </a:p>
          </p:txBody>
        </p:sp>
        <p:sp>
          <p:nvSpPr>
            <p:cNvPr id="446610" name="Line 146"/>
            <p:cNvSpPr>
              <a:spLocks noChangeShapeType="1"/>
            </p:cNvSpPr>
            <p:nvPr/>
          </p:nvSpPr>
          <p:spPr bwMode="auto">
            <a:xfrm>
              <a:off x="2985" y="2474"/>
              <a:ext cx="0" cy="1331"/>
            </a:xfrm>
            <a:prstGeom prst="line">
              <a:avLst/>
            </a:prstGeom>
            <a:noFill/>
            <a:ln w="9525">
              <a:solidFill>
                <a:schemeClr val="accent2"/>
              </a:solidFill>
              <a:round/>
              <a:headEnd/>
              <a:tailEnd/>
            </a:ln>
            <a:effectLst/>
          </p:spPr>
          <p:txBody>
            <a:bodyPr wrap="none"/>
            <a:lstStyle/>
            <a:p>
              <a:endParaRPr lang="it-IT"/>
            </a:p>
          </p:txBody>
        </p:sp>
        <p:sp>
          <p:nvSpPr>
            <p:cNvPr id="446611" name="Line 147"/>
            <p:cNvSpPr>
              <a:spLocks noChangeShapeType="1"/>
            </p:cNvSpPr>
            <p:nvPr/>
          </p:nvSpPr>
          <p:spPr bwMode="auto">
            <a:xfrm>
              <a:off x="4438" y="2450"/>
              <a:ext cx="0" cy="1379"/>
            </a:xfrm>
            <a:prstGeom prst="line">
              <a:avLst/>
            </a:prstGeom>
            <a:noFill/>
            <a:ln w="9525">
              <a:solidFill>
                <a:schemeClr val="accent2"/>
              </a:solidFill>
              <a:round/>
              <a:headEnd/>
              <a:tailEnd/>
            </a:ln>
            <a:effectLst/>
          </p:spPr>
          <p:txBody>
            <a:bodyPr wrap="none"/>
            <a:lstStyle/>
            <a:p>
              <a:endParaRPr lang="it-IT"/>
            </a:p>
          </p:txBody>
        </p:sp>
        <p:sp>
          <p:nvSpPr>
            <p:cNvPr id="446612" name="Text Box 148"/>
            <p:cNvSpPr txBox="1">
              <a:spLocks noChangeArrowheads="1"/>
            </p:cNvSpPr>
            <p:nvPr/>
          </p:nvSpPr>
          <p:spPr bwMode="auto">
            <a:xfrm>
              <a:off x="891" y="2755"/>
              <a:ext cx="4255" cy="923"/>
            </a:xfrm>
            <a:prstGeom prst="rect">
              <a:avLst/>
            </a:prstGeom>
            <a:noFill/>
            <a:ln w="9525">
              <a:noFill/>
              <a:miter lim="800000"/>
              <a:headEnd/>
              <a:tailEnd/>
            </a:ln>
            <a:effectLst/>
          </p:spPr>
          <p:txBody>
            <a:bodyPr wrap="none">
              <a:spAutoFit/>
            </a:bodyPr>
            <a:lstStyle/>
            <a:p>
              <a:pPr marL="457200" indent="-457200"/>
              <a:r>
                <a:rPr lang="en-US" altLang="it-IT"/>
                <a:t>1                           12                               3                          22</a:t>
              </a:r>
            </a:p>
            <a:p>
              <a:pPr marL="457200" indent="-457200"/>
              <a:r>
                <a:rPr lang="en-US" altLang="it-IT"/>
                <a:t>2                          63                               1                           18 </a:t>
              </a:r>
            </a:p>
            <a:p>
              <a:pPr marL="457200" indent="-457200"/>
              <a:r>
                <a:rPr lang="en-US" altLang="it-IT"/>
                <a:t>3                           7                                2                           17</a:t>
              </a:r>
            </a:p>
            <a:p>
              <a:pPr marL="457200" indent="-457200"/>
              <a:r>
                <a:rPr lang="en-US" altLang="it-IT"/>
                <a:t>1                          97                               3                           87</a:t>
              </a:r>
            </a:p>
            <a:p>
              <a:pPr marL="457200" indent="-457200"/>
              <a:r>
                <a:rPr lang="en-US" altLang="it-IT"/>
                <a:t>…                          …                                …                            …</a:t>
              </a:r>
            </a:p>
          </p:txBody>
        </p:sp>
        <p:sp>
          <p:nvSpPr>
            <p:cNvPr id="446613" name="Text Box 149"/>
            <p:cNvSpPr txBox="1">
              <a:spLocks noChangeArrowheads="1"/>
            </p:cNvSpPr>
            <p:nvPr/>
          </p:nvSpPr>
          <p:spPr bwMode="auto">
            <a:xfrm>
              <a:off x="876" y="3014"/>
              <a:ext cx="116" cy="231"/>
            </a:xfrm>
            <a:prstGeom prst="rect">
              <a:avLst/>
            </a:prstGeom>
            <a:noFill/>
            <a:ln w="9525">
              <a:noFill/>
              <a:miter lim="800000"/>
              <a:headEnd/>
              <a:tailEnd/>
            </a:ln>
            <a:effectLst/>
          </p:spPr>
          <p:txBody>
            <a:bodyPr wrap="none">
              <a:spAutoFit/>
            </a:bodyPr>
            <a:lstStyle/>
            <a:p>
              <a:endParaRPr lang="it-IT"/>
            </a:p>
          </p:txBody>
        </p:sp>
      </p:grpSp>
      <p:sp>
        <p:nvSpPr>
          <p:cNvPr id="446615" name="Text Box 151"/>
          <p:cNvSpPr txBox="1">
            <a:spLocks noChangeArrowheads="1"/>
          </p:cNvSpPr>
          <p:nvPr/>
        </p:nvSpPr>
        <p:spPr bwMode="auto">
          <a:xfrm>
            <a:off x="288925" y="2751138"/>
            <a:ext cx="2573338" cy="457200"/>
          </a:xfrm>
          <a:prstGeom prst="rect">
            <a:avLst/>
          </a:prstGeom>
          <a:noFill/>
          <a:ln w="9525">
            <a:noFill/>
            <a:miter lim="800000"/>
            <a:headEnd/>
            <a:tailEnd/>
          </a:ln>
          <a:effectLst/>
        </p:spPr>
        <p:txBody>
          <a:bodyPr wrap="none">
            <a:spAutoFit/>
          </a:bodyPr>
          <a:lstStyle/>
          <a:p>
            <a:r>
              <a:rPr lang="en-US" altLang="it-IT" sz="2400" u="sng">
                <a:solidFill>
                  <a:srgbClr val="FF0000"/>
                </a:solidFill>
              </a:rPr>
              <a:t>Tabella d’inoltro:</a:t>
            </a:r>
          </a:p>
        </p:txBody>
      </p:sp>
      <p:sp>
        <p:nvSpPr>
          <p:cNvPr id="446616" name="Text Box 152"/>
          <p:cNvSpPr txBox="1">
            <a:spLocks noChangeArrowheads="1"/>
          </p:cNvSpPr>
          <p:nvPr/>
        </p:nvSpPr>
        <p:spPr bwMode="auto">
          <a:xfrm>
            <a:off x="244475" y="5756275"/>
            <a:ext cx="8736013" cy="452438"/>
          </a:xfrm>
          <a:prstGeom prst="rect">
            <a:avLst/>
          </a:prstGeom>
          <a:noFill/>
          <a:ln w="25400">
            <a:solidFill>
              <a:srgbClr val="FF0000"/>
            </a:solidFill>
            <a:miter lim="800000"/>
            <a:headEnd/>
            <a:tailEnd/>
          </a:ln>
          <a:effectLst/>
        </p:spPr>
        <p:txBody>
          <a:bodyPr>
            <a:spAutoFit/>
          </a:bodyPr>
          <a:lstStyle/>
          <a:p>
            <a:r>
              <a:rPr lang="en-US" altLang="it-IT" sz="2200">
                <a:solidFill>
                  <a:srgbClr val="FF0000"/>
                </a:solidFill>
              </a:rPr>
              <a:t>I router mantengono le informazioni sullo stato delle connessioni!</a:t>
            </a:r>
            <a:endParaRPr lang="en-US" altLang="it-IT" sz="2400">
              <a:solidFill>
                <a:srgbClr val="FF0000"/>
              </a:solidFill>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6"/>
          <p:cNvSpPr>
            <a:spLocks noGrp="1"/>
          </p:cNvSpPr>
          <p:nvPr>
            <p:ph type="sldNum" sz="quarter" idx="12"/>
          </p:nvPr>
        </p:nvSpPr>
        <p:spPr/>
        <p:txBody>
          <a:bodyPr/>
          <a:lstStyle/>
          <a:p>
            <a:r>
              <a:rPr lang="en-US" altLang="it-IT"/>
              <a:t>4-</a:t>
            </a:r>
            <a:fld id="{09A2CB5B-5F5D-4C4E-AA4C-D7718D341A8A}" type="slidenum">
              <a:rPr lang="en-US" altLang="it-IT"/>
              <a:pPr/>
              <a:t>140</a:t>
            </a:fld>
            <a:endParaRPr lang="en-US" altLang="it-IT"/>
          </a:p>
        </p:txBody>
      </p:sp>
      <p:sp>
        <p:nvSpPr>
          <p:cNvPr id="555010" name="Rectangle 2"/>
          <p:cNvSpPr>
            <a:spLocks noGrp="1" noChangeArrowheads="1"/>
          </p:cNvSpPr>
          <p:nvPr>
            <p:ph type="title"/>
          </p:nvPr>
        </p:nvSpPr>
        <p:spPr>
          <a:xfrm>
            <a:off x="533400" y="609600"/>
            <a:ext cx="8001000" cy="685800"/>
          </a:xfrm>
          <a:noFill/>
          <a:ln/>
        </p:spPr>
        <p:txBody>
          <a:bodyPr lIns="92075" tIns="46038" rIns="92075" bIns="46038"/>
          <a:lstStyle/>
          <a:p>
            <a:r>
              <a:rPr lang="en-US" altLang="it-IT" sz="3200"/>
              <a:t>Protocol-independent Multicast (PIM) </a:t>
            </a:r>
          </a:p>
        </p:txBody>
      </p:sp>
      <p:sp>
        <p:nvSpPr>
          <p:cNvPr id="555011" name="Rectangle 3"/>
          <p:cNvSpPr>
            <a:spLocks noGrp="1" noChangeArrowheads="1"/>
          </p:cNvSpPr>
          <p:nvPr>
            <p:ph type="body" sz="half" idx="1"/>
          </p:nvPr>
        </p:nvSpPr>
        <p:spPr>
          <a:xfrm>
            <a:off x="381000" y="1524000"/>
            <a:ext cx="8088313" cy="1600200"/>
          </a:xfrm>
          <a:noFill/>
          <a:ln/>
        </p:spPr>
        <p:txBody>
          <a:bodyPr lIns="92075" tIns="46038" rIns="92075" bIns="46038"/>
          <a:lstStyle/>
          <a:p>
            <a:pPr>
              <a:spcAft>
                <a:spcPct val="45000"/>
              </a:spcAft>
            </a:pPr>
            <a:r>
              <a:rPr lang="it-IT" sz="2000"/>
              <a:t>Non dipende da nessun particolare algoritmo d’instradamento unicast sottostante (funziona con tutti).</a:t>
            </a:r>
            <a:endParaRPr lang="it-IT" sz="2000">
              <a:solidFill>
                <a:srgbClr val="FF0000"/>
              </a:solidFill>
              <a:sym typeface="Zapf Dingbats" pitchFamily="64" charset="2"/>
            </a:endParaRPr>
          </a:p>
          <a:p>
            <a:pPr>
              <a:spcAft>
                <a:spcPct val="45000"/>
              </a:spcAft>
            </a:pPr>
            <a:r>
              <a:rPr lang="it-IT" sz="2000"/>
              <a:t>Prende in considerazione due scenari di distribuzione multicast:</a:t>
            </a:r>
          </a:p>
        </p:txBody>
      </p:sp>
      <p:sp>
        <p:nvSpPr>
          <p:cNvPr id="555012" name="Rectangle 4"/>
          <p:cNvSpPr>
            <a:spLocks noChangeArrowheads="1"/>
          </p:cNvSpPr>
          <p:nvPr/>
        </p:nvSpPr>
        <p:spPr bwMode="auto">
          <a:xfrm>
            <a:off x="609600" y="2286000"/>
            <a:ext cx="3886200" cy="3886200"/>
          </a:xfrm>
          <a:prstGeom prst="rect">
            <a:avLst/>
          </a:prstGeom>
          <a:noFill/>
          <a:ln w="9525">
            <a:noFill/>
            <a:miter lim="800000"/>
            <a:headEnd/>
            <a:tailEnd/>
          </a:ln>
          <a:effectLst/>
        </p:spPr>
        <p:txBody>
          <a:bodyPr wrap="none" anchor="ctr"/>
          <a:lstStyle/>
          <a:p>
            <a:endParaRPr lang="it-IT"/>
          </a:p>
        </p:txBody>
      </p:sp>
      <p:sp>
        <p:nvSpPr>
          <p:cNvPr id="555013" name="Rectangle 5"/>
          <p:cNvSpPr>
            <a:spLocks noChangeArrowheads="1"/>
          </p:cNvSpPr>
          <p:nvPr/>
        </p:nvSpPr>
        <p:spPr bwMode="auto">
          <a:xfrm>
            <a:off x="584200" y="3136900"/>
            <a:ext cx="3708400" cy="2590800"/>
          </a:xfrm>
          <a:prstGeom prst="rect">
            <a:avLst/>
          </a:prstGeom>
          <a:noFill/>
          <a:ln w="9525">
            <a:noFill/>
            <a:miter lim="800000"/>
            <a:headEnd/>
            <a:tailEnd/>
          </a:ln>
          <a:effectLst/>
        </p:spPr>
        <p:txBody>
          <a:bodyPr lIns="92075" tIns="46038" rIns="92075" bIns="46038"/>
          <a:lstStyle/>
          <a:p>
            <a:pPr marL="342900" indent="-342900">
              <a:spcBef>
                <a:spcPct val="20000"/>
              </a:spcBef>
            </a:pPr>
            <a:r>
              <a:rPr lang="it-IT" sz="2400" i="1" u="sng">
                <a:solidFill>
                  <a:srgbClr val="FF0000"/>
                </a:solidFill>
              </a:rPr>
              <a:t>Modalità densa</a:t>
            </a:r>
            <a:r>
              <a:rPr lang="it-IT" sz="2800" u="sng">
                <a:solidFill>
                  <a:srgbClr val="FF0000"/>
                </a:solidFill>
              </a:rPr>
              <a:t>:</a:t>
            </a:r>
            <a:endParaRPr lang="it-IT" sz="2400">
              <a:solidFill>
                <a:srgbClr val="FF0000"/>
              </a:solidFill>
            </a:endParaRPr>
          </a:p>
          <a:p>
            <a:pPr marL="342900" indent="-342900">
              <a:spcBef>
                <a:spcPct val="20000"/>
              </a:spcBef>
              <a:buClr>
                <a:schemeClr val="accent2"/>
              </a:buClr>
              <a:buSzPct val="85000"/>
              <a:buFont typeface="Wingdings" pitchFamily="2" charset="2"/>
              <a:buChar char="q"/>
            </a:pPr>
            <a:r>
              <a:rPr lang="it-IT" sz="2000"/>
              <a:t>I membri del gruppo multicast sono concentrati in una determinata area.</a:t>
            </a:r>
          </a:p>
          <a:p>
            <a:pPr marL="342900" indent="-342900">
              <a:spcBef>
                <a:spcPct val="20000"/>
              </a:spcBef>
              <a:buClr>
                <a:schemeClr val="accent2"/>
              </a:buClr>
              <a:buSzPct val="85000"/>
              <a:buFont typeface="Wingdings" pitchFamily="2" charset="2"/>
              <a:buChar char="q"/>
            </a:pPr>
            <a:r>
              <a:rPr lang="it-IT" sz="2000"/>
              <a:t>La maggior parte dei router nell’area richiede di essere coinvolta nell’instradamento dei datagrammi multicast.</a:t>
            </a:r>
            <a:endParaRPr lang="it-IT" sz="2400"/>
          </a:p>
        </p:txBody>
      </p:sp>
      <p:sp>
        <p:nvSpPr>
          <p:cNvPr id="555014" name="Rectangle 6"/>
          <p:cNvSpPr>
            <a:spLocks noChangeArrowheads="1"/>
          </p:cNvSpPr>
          <p:nvPr/>
        </p:nvSpPr>
        <p:spPr bwMode="auto">
          <a:xfrm>
            <a:off x="4578350" y="3111500"/>
            <a:ext cx="3919538" cy="3276600"/>
          </a:xfrm>
          <a:prstGeom prst="rect">
            <a:avLst/>
          </a:prstGeom>
          <a:noFill/>
          <a:ln w="9525">
            <a:noFill/>
            <a:miter lim="800000"/>
            <a:headEnd/>
            <a:tailEnd/>
          </a:ln>
          <a:effectLst/>
        </p:spPr>
        <p:txBody>
          <a:bodyPr lIns="92075" tIns="46038" rIns="92075" bIns="46038"/>
          <a:lstStyle/>
          <a:p>
            <a:pPr marL="342900" indent="-342900">
              <a:spcBef>
                <a:spcPct val="20000"/>
              </a:spcBef>
            </a:pPr>
            <a:r>
              <a:rPr lang="it-IT" sz="2400" i="1" u="sng" dirty="0">
                <a:solidFill>
                  <a:srgbClr val="FF0000"/>
                </a:solidFill>
              </a:rPr>
              <a:t>Modalità sparsa</a:t>
            </a:r>
            <a:r>
              <a:rPr lang="it-IT" sz="2800" i="1" u="sng" dirty="0">
                <a:solidFill>
                  <a:srgbClr val="FF0000"/>
                </a:solidFill>
              </a:rPr>
              <a:t>:</a:t>
            </a:r>
          </a:p>
          <a:p>
            <a:pPr marL="342900" indent="-342900">
              <a:spcBef>
                <a:spcPct val="20000"/>
              </a:spcBef>
              <a:buClr>
                <a:schemeClr val="accent2"/>
              </a:buClr>
              <a:buSzPct val="85000"/>
              <a:buFont typeface="Wingdings" pitchFamily="2" charset="2"/>
              <a:buChar char="q"/>
            </a:pPr>
            <a:r>
              <a:rPr lang="it-IT" sz="2000" dirty="0"/>
              <a:t>Il numero di router con membri di gruppo connessi è piccolo rispetto al numero totale di router.</a:t>
            </a:r>
          </a:p>
          <a:p>
            <a:pPr marL="342900" indent="-342900">
              <a:spcBef>
                <a:spcPct val="20000"/>
              </a:spcBef>
              <a:buClr>
                <a:schemeClr val="accent2"/>
              </a:buClr>
              <a:buSzPct val="85000"/>
              <a:buFont typeface="Wingdings" pitchFamily="2" charset="2"/>
              <a:buChar char="q"/>
            </a:pPr>
            <a:r>
              <a:rPr lang="it-IT" sz="2000" dirty="0"/>
              <a:t>I membri del gruppo sono “disseminati” su un’area ampia.</a:t>
            </a:r>
          </a:p>
          <a:p>
            <a:pPr marL="342900" indent="-342900">
              <a:spcBef>
                <a:spcPct val="20000"/>
              </a:spcBef>
              <a:buClr>
                <a:schemeClr val="accent2"/>
              </a:buClr>
              <a:buSzPct val="85000"/>
              <a:buFont typeface="Wingdings" pitchFamily="2" charset="2"/>
              <a:buChar char="q"/>
            </a:pPr>
            <a:r>
              <a:rPr lang="it-IT" sz="2000" dirty="0"/>
              <a:t>Banda poco abbondante</a:t>
            </a:r>
            <a:endParaRPr lang="it-IT" sz="2400"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8ED8BCF7-0DAC-4A40-8B9E-C39F65B93E46}" type="slidenum">
              <a:rPr lang="en-US" altLang="it-IT"/>
              <a:pPr/>
              <a:t>141</a:t>
            </a:fld>
            <a:endParaRPr lang="en-US" altLang="it-IT"/>
          </a:p>
        </p:txBody>
      </p:sp>
      <p:sp>
        <p:nvSpPr>
          <p:cNvPr id="559106" name="Rectangle 2"/>
          <p:cNvSpPr>
            <a:spLocks noGrp="1" noChangeArrowheads="1"/>
          </p:cNvSpPr>
          <p:nvPr>
            <p:ph type="title"/>
          </p:nvPr>
        </p:nvSpPr>
        <p:spPr>
          <a:xfrm>
            <a:off x="533400" y="609600"/>
            <a:ext cx="8001000" cy="685800"/>
          </a:xfrm>
          <a:noFill/>
          <a:ln/>
        </p:spPr>
        <p:txBody>
          <a:bodyPr lIns="92075" tIns="46038" rIns="92075" bIns="46038"/>
          <a:lstStyle/>
          <a:p>
            <a:r>
              <a:rPr lang="it-IT" sz="3600"/>
              <a:t>Conseguenze della dicotomia modalità sparsa/modalità densa</a:t>
            </a:r>
            <a:endParaRPr lang="en-US" sz="3600"/>
          </a:p>
        </p:txBody>
      </p:sp>
      <p:sp>
        <p:nvSpPr>
          <p:cNvPr id="559107" name="Rectangle 3"/>
          <p:cNvSpPr>
            <a:spLocks noChangeArrowheads="1"/>
          </p:cNvSpPr>
          <p:nvPr/>
        </p:nvSpPr>
        <p:spPr bwMode="auto">
          <a:xfrm>
            <a:off x="609600" y="2286000"/>
            <a:ext cx="3886200" cy="3886200"/>
          </a:xfrm>
          <a:prstGeom prst="rect">
            <a:avLst/>
          </a:prstGeom>
          <a:noFill/>
          <a:ln w="9525">
            <a:noFill/>
            <a:miter lim="800000"/>
            <a:headEnd/>
            <a:tailEnd/>
          </a:ln>
          <a:effectLst/>
        </p:spPr>
        <p:txBody>
          <a:bodyPr wrap="none" anchor="ctr"/>
          <a:lstStyle/>
          <a:p>
            <a:endParaRPr lang="it-IT"/>
          </a:p>
        </p:txBody>
      </p:sp>
      <p:sp>
        <p:nvSpPr>
          <p:cNvPr id="559108" name="Rectangle 4"/>
          <p:cNvSpPr>
            <a:spLocks noChangeArrowheads="1"/>
          </p:cNvSpPr>
          <p:nvPr/>
        </p:nvSpPr>
        <p:spPr bwMode="auto">
          <a:xfrm>
            <a:off x="609600" y="1676400"/>
            <a:ext cx="7391400" cy="4343400"/>
          </a:xfrm>
          <a:prstGeom prst="rect">
            <a:avLst/>
          </a:prstGeom>
          <a:noFill/>
          <a:ln w="9525">
            <a:noFill/>
            <a:miter lim="800000"/>
            <a:headEnd/>
            <a:tailEnd/>
          </a:ln>
          <a:effectLst/>
        </p:spPr>
        <p:txBody>
          <a:bodyPr lIns="92075" tIns="46038" rIns="92075" bIns="46038"/>
          <a:lstStyle/>
          <a:p>
            <a:pPr marL="342900" indent="-342900">
              <a:spcBef>
                <a:spcPct val="20000"/>
              </a:spcBef>
              <a:buFont typeface="Zapf Dingbats" pitchFamily="64" charset="2"/>
              <a:buChar char="•"/>
            </a:pPr>
            <a:r>
              <a:rPr lang="en-US" altLang="it-IT" sz="2400"/>
              <a:t>PIM concilia la dicotomia tra densità e rarefazione offrendo due modi espliciti di operare.</a:t>
            </a:r>
          </a:p>
          <a:p>
            <a:pPr marL="342900" indent="-342900">
              <a:spcBef>
                <a:spcPct val="20000"/>
              </a:spcBef>
              <a:buFont typeface="Zapf Dingbats" pitchFamily="64" charset="2"/>
              <a:buChar char="•"/>
            </a:pPr>
            <a:r>
              <a:rPr lang="en-US" altLang="it-IT" sz="2400"/>
              <a:t>PIM in modalità sparsa utilizza il punto di rendezvous per impostare l’albero di distribuzione.</a:t>
            </a:r>
          </a:p>
          <a:p>
            <a:pPr marL="342900" indent="-342900">
              <a:spcBef>
                <a:spcPct val="20000"/>
              </a:spcBef>
              <a:buFont typeface="Zapf Dingbats" pitchFamily="64" charset="2"/>
              <a:buChar char="•"/>
            </a:pPr>
            <a:r>
              <a:rPr lang="en-US" altLang="it-IT" sz="2400"/>
              <a:t>Nel multicast specifico della sorgente (</a:t>
            </a:r>
            <a:r>
              <a:rPr lang="en-US" altLang="it-IT" sz="2400" i="1"/>
              <a:t>source specific multicast</a:t>
            </a:r>
            <a:r>
              <a:rPr lang="en-US" altLang="it-IT" sz="2400"/>
              <a:t>) un solo mittente può inviare traffico nell’albero multicast, semplificando considerevolmente la costruzione dell’albero e la sua manutenzione.</a:t>
            </a:r>
          </a:p>
          <a:p>
            <a:pPr marL="342900" indent="-342900">
              <a:spcBef>
                <a:spcPct val="20000"/>
              </a:spcBef>
              <a:buClr>
                <a:schemeClr val="accent2"/>
              </a:buClr>
              <a:buSzPct val="85000"/>
              <a:buFont typeface="Zapf Dingbats" pitchFamily="64" charset="2"/>
              <a:buChar char="q"/>
            </a:pPr>
            <a:endParaRPr lang="en-US" altLang="it-IT" sz="240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egnaposto numero diapositiva 6"/>
          <p:cNvSpPr>
            <a:spLocks noGrp="1"/>
          </p:cNvSpPr>
          <p:nvPr>
            <p:ph type="sldNum" sz="quarter" idx="12"/>
          </p:nvPr>
        </p:nvSpPr>
        <p:spPr/>
        <p:txBody>
          <a:bodyPr/>
          <a:lstStyle/>
          <a:p>
            <a:r>
              <a:rPr lang="en-US" altLang="it-IT"/>
              <a:t>4-</a:t>
            </a:r>
            <a:fld id="{39D591B1-2B76-41E0-B4B8-2633767A2C32}" type="slidenum">
              <a:rPr lang="en-US" altLang="it-IT"/>
              <a:pPr/>
              <a:t>142</a:t>
            </a:fld>
            <a:endParaRPr lang="en-US" altLang="it-IT"/>
          </a:p>
        </p:txBody>
      </p:sp>
      <p:sp>
        <p:nvSpPr>
          <p:cNvPr id="561154" name="Rectangle 2"/>
          <p:cNvSpPr>
            <a:spLocks noGrp="1" noChangeArrowheads="1"/>
          </p:cNvSpPr>
          <p:nvPr>
            <p:ph type="title"/>
          </p:nvPr>
        </p:nvSpPr>
        <p:spPr>
          <a:xfrm>
            <a:off x="533400" y="238125"/>
            <a:ext cx="7772400" cy="1143000"/>
          </a:xfrm>
          <a:noFill/>
          <a:ln/>
        </p:spPr>
        <p:txBody>
          <a:bodyPr lIns="92075" tIns="46038" rIns="92075" bIns="46038"/>
          <a:lstStyle/>
          <a:p>
            <a:r>
              <a:rPr lang="it-IT"/>
              <a:t>PIM - Modalità sparsa</a:t>
            </a:r>
            <a:endParaRPr lang="en-US"/>
          </a:p>
        </p:txBody>
      </p:sp>
      <p:sp>
        <p:nvSpPr>
          <p:cNvPr id="561155" name="Rectangle 3"/>
          <p:cNvSpPr>
            <a:spLocks noGrp="1" noChangeArrowheads="1"/>
          </p:cNvSpPr>
          <p:nvPr>
            <p:ph type="body" sz="half" idx="1"/>
          </p:nvPr>
        </p:nvSpPr>
        <p:spPr>
          <a:xfrm>
            <a:off x="533400" y="1600200"/>
            <a:ext cx="3811588" cy="4648200"/>
          </a:xfrm>
          <a:noFill/>
          <a:ln/>
        </p:spPr>
        <p:txBody>
          <a:bodyPr lIns="92075" tIns="46038" rIns="92075" bIns="46038"/>
          <a:lstStyle/>
          <a:p>
            <a:pPr>
              <a:buFont typeface="Wingdings" pitchFamily="2" charset="2"/>
              <a:buChar char="r"/>
            </a:pPr>
            <a:r>
              <a:rPr lang="it-IT" sz="2200" dirty="0"/>
              <a:t>Approccio basato sul centro</a:t>
            </a:r>
          </a:p>
          <a:p>
            <a:pPr>
              <a:buFont typeface="Wingdings" pitchFamily="2" charset="2"/>
              <a:buChar char="r"/>
            </a:pPr>
            <a:r>
              <a:rPr lang="it-IT" sz="2200" dirty="0"/>
              <a:t>Il router invia il messaggio di join al punto di rendezvous (RP)</a:t>
            </a:r>
          </a:p>
          <a:p>
            <a:pPr>
              <a:buFont typeface="Wingdings" pitchFamily="2" charset="2"/>
              <a:buChar char="r"/>
            </a:pPr>
            <a:r>
              <a:rPr lang="it-IT" sz="2200" dirty="0"/>
              <a:t>Dopo l’incontro, il router può commutarsi su un albero source-specifico</a:t>
            </a:r>
            <a:endParaRPr lang="it-IT" sz="2400" dirty="0"/>
          </a:p>
          <a:p>
            <a:pPr lvl="1">
              <a:buFont typeface="Wingdings" pitchFamily="2" charset="2"/>
              <a:buChar char="r"/>
            </a:pPr>
            <a:r>
              <a:rPr lang="it-IT" sz="2000" dirty="0"/>
              <a:t>Prestazioni potenziate, minore concentrazione, percorsi più brevi</a:t>
            </a:r>
          </a:p>
        </p:txBody>
      </p:sp>
      <p:sp>
        <p:nvSpPr>
          <p:cNvPr id="561156" name="Line 4"/>
          <p:cNvSpPr>
            <a:spLocks noChangeShapeType="1"/>
          </p:cNvSpPr>
          <p:nvPr/>
        </p:nvSpPr>
        <p:spPr bwMode="auto">
          <a:xfrm>
            <a:off x="7689850" y="3924300"/>
            <a:ext cx="401638" cy="690563"/>
          </a:xfrm>
          <a:prstGeom prst="line">
            <a:avLst/>
          </a:prstGeom>
          <a:noFill/>
          <a:ln w="19050">
            <a:solidFill>
              <a:schemeClr val="tx1"/>
            </a:solidFill>
            <a:round/>
            <a:headEnd/>
            <a:tailEnd/>
          </a:ln>
          <a:effectLst/>
        </p:spPr>
        <p:txBody>
          <a:bodyPr wrap="none"/>
          <a:lstStyle/>
          <a:p>
            <a:endParaRPr lang="it-IT"/>
          </a:p>
        </p:txBody>
      </p:sp>
      <p:sp>
        <p:nvSpPr>
          <p:cNvPr id="561157" name="Line 5"/>
          <p:cNvSpPr>
            <a:spLocks noChangeShapeType="1"/>
          </p:cNvSpPr>
          <p:nvPr/>
        </p:nvSpPr>
        <p:spPr bwMode="auto">
          <a:xfrm flipV="1">
            <a:off x="6288088" y="3068638"/>
            <a:ext cx="1365250" cy="347662"/>
          </a:xfrm>
          <a:prstGeom prst="line">
            <a:avLst/>
          </a:prstGeom>
          <a:noFill/>
          <a:ln w="19050">
            <a:solidFill>
              <a:schemeClr val="tx1"/>
            </a:solidFill>
            <a:round/>
            <a:headEnd/>
            <a:tailEnd/>
          </a:ln>
          <a:effectLst/>
        </p:spPr>
        <p:txBody>
          <a:bodyPr wrap="none"/>
          <a:lstStyle/>
          <a:p>
            <a:endParaRPr lang="it-IT"/>
          </a:p>
        </p:txBody>
      </p:sp>
      <p:sp>
        <p:nvSpPr>
          <p:cNvPr id="561158" name="Line 6"/>
          <p:cNvSpPr>
            <a:spLocks noChangeShapeType="1"/>
          </p:cNvSpPr>
          <p:nvPr/>
        </p:nvSpPr>
        <p:spPr bwMode="auto">
          <a:xfrm>
            <a:off x="6022975" y="3386138"/>
            <a:ext cx="852488" cy="974725"/>
          </a:xfrm>
          <a:prstGeom prst="line">
            <a:avLst/>
          </a:prstGeom>
          <a:noFill/>
          <a:ln w="19050">
            <a:solidFill>
              <a:schemeClr val="tx1"/>
            </a:solidFill>
            <a:round/>
            <a:headEnd/>
            <a:tailEnd/>
          </a:ln>
          <a:effectLst/>
        </p:spPr>
        <p:txBody>
          <a:bodyPr wrap="none"/>
          <a:lstStyle/>
          <a:p>
            <a:endParaRPr lang="it-IT"/>
          </a:p>
        </p:txBody>
      </p:sp>
      <p:sp>
        <p:nvSpPr>
          <p:cNvPr id="561159" name="Line 7"/>
          <p:cNvSpPr>
            <a:spLocks noChangeShapeType="1"/>
          </p:cNvSpPr>
          <p:nvPr/>
        </p:nvSpPr>
        <p:spPr bwMode="auto">
          <a:xfrm>
            <a:off x="6610350" y="2630488"/>
            <a:ext cx="993775" cy="446087"/>
          </a:xfrm>
          <a:prstGeom prst="line">
            <a:avLst/>
          </a:prstGeom>
          <a:noFill/>
          <a:ln w="38100">
            <a:solidFill>
              <a:srgbClr val="FF0000"/>
            </a:solidFill>
            <a:round/>
            <a:headEnd/>
            <a:tailEnd/>
          </a:ln>
          <a:effectLst/>
        </p:spPr>
        <p:txBody>
          <a:bodyPr wrap="none"/>
          <a:lstStyle/>
          <a:p>
            <a:endParaRPr lang="it-IT"/>
          </a:p>
        </p:txBody>
      </p:sp>
      <p:sp>
        <p:nvSpPr>
          <p:cNvPr id="561160" name="Line 8"/>
          <p:cNvSpPr>
            <a:spLocks noChangeShapeType="1"/>
          </p:cNvSpPr>
          <p:nvPr/>
        </p:nvSpPr>
        <p:spPr bwMode="auto">
          <a:xfrm flipV="1">
            <a:off x="7140575" y="3952875"/>
            <a:ext cx="538163" cy="468313"/>
          </a:xfrm>
          <a:prstGeom prst="line">
            <a:avLst/>
          </a:prstGeom>
          <a:noFill/>
          <a:ln w="38100">
            <a:solidFill>
              <a:srgbClr val="FF0000"/>
            </a:solidFill>
            <a:round/>
            <a:headEnd/>
            <a:tailEnd/>
          </a:ln>
          <a:effectLst/>
        </p:spPr>
        <p:txBody>
          <a:bodyPr wrap="none"/>
          <a:lstStyle/>
          <a:p>
            <a:endParaRPr lang="it-IT"/>
          </a:p>
        </p:txBody>
      </p:sp>
      <p:sp>
        <p:nvSpPr>
          <p:cNvPr id="561161" name="Line 9"/>
          <p:cNvSpPr>
            <a:spLocks noChangeShapeType="1"/>
          </p:cNvSpPr>
          <p:nvPr/>
        </p:nvSpPr>
        <p:spPr bwMode="auto">
          <a:xfrm>
            <a:off x="7662863" y="3175000"/>
            <a:ext cx="0" cy="717550"/>
          </a:xfrm>
          <a:prstGeom prst="line">
            <a:avLst/>
          </a:prstGeom>
          <a:noFill/>
          <a:ln w="38100">
            <a:solidFill>
              <a:srgbClr val="FF0000"/>
            </a:solidFill>
            <a:round/>
            <a:headEnd/>
            <a:tailEnd/>
          </a:ln>
          <a:effectLst/>
        </p:spPr>
        <p:txBody>
          <a:bodyPr wrap="none"/>
          <a:lstStyle/>
          <a:p>
            <a:endParaRPr lang="it-IT"/>
          </a:p>
        </p:txBody>
      </p:sp>
      <p:sp>
        <p:nvSpPr>
          <p:cNvPr id="561162" name="Line 10"/>
          <p:cNvSpPr>
            <a:spLocks noChangeShapeType="1"/>
          </p:cNvSpPr>
          <p:nvPr/>
        </p:nvSpPr>
        <p:spPr bwMode="auto">
          <a:xfrm>
            <a:off x="5700713" y="4402138"/>
            <a:ext cx="1025525" cy="0"/>
          </a:xfrm>
          <a:prstGeom prst="line">
            <a:avLst/>
          </a:prstGeom>
          <a:noFill/>
          <a:ln w="38100">
            <a:solidFill>
              <a:srgbClr val="FF0000"/>
            </a:solidFill>
            <a:round/>
            <a:headEnd/>
            <a:tailEnd/>
          </a:ln>
          <a:effectLst/>
        </p:spPr>
        <p:txBody>
          <a:bodyPr wrap="none"/>
          <a:lstStyle/>
          <a:p>
            <a:endParaRPr lang="it-IT"/>
          </a:p>
        </p:txBody>
      </p:sp>
      <p:sp>
        <p:nvSpPr>
          <p:cNvPr id="561163" name="Line 11"/>
          <p:cNvSpPr>
            <a:spLocks noChangeShapeType="1"/>
          </p:cNvSpPr>
          <p:nvPr/>
        </p:nvSpPr>
        <p:spPr bwMode="auto">
          <a:xfrm flipH="1">
            <a:off x="5567363" y="3492500"/>
            <a:ext cx="373062" cy="846138"/>
          </a:xfrm>
          <a:prstGeom prst="line">
            <a:avLst/>
          </a:prstGeom>
          <a:noFill/>
          <a:ln w="19050">
            <a:solidFill>
              <a:schemeClr val="tx1"/>
            </a:solidFill>
            <a:round/>
            <a:headEnd/>
            <a:tailEnd/>
          </a:ln>
          <a:effectLst/>
        </p:spPr>
        <p:txBody>
          <a:bodyPr wrap="none"/>
          <a:lstStyle/>
          <a:p>
            <a:endParaRPr lang="it-IT"/>
          </a:p>
        </p:txBody>
      </p:sp>
      <p:sp>
        <p:nvSpPr>
          <p:cNvPr id="561164" name="Line 12"/>
          <p:cNvSpPr>
            <a:spLocks noChangeShapeType="1"/>
          </p:cNvSpPr>
          <p:nvPr/>
        </p:nvSpPr>
        <p:spPr bwMode="auto">
          <a:xfrm flipH="1">
            <a:off x="6015038" y="2644775"/>
            <a:ext cx="347662" cy="749300"/>
          </a:xfrm>
          <a:prstGeom prst="line">
            <a:avLst/>
          </a:prstGeom>
          <a:noFill/>
          <a:ln w="19050">
            <a:solidFill>
              <a:schemeClr val="tx1"/>
            </a:solidFill>
            <a:round/>
            <a:headEnd/>
            <a:tailEnd/>
          </a:ln>
          <a:effectLst/>
        </p:spPr>
        <p:txBody>
          <a:bodyPr wrap="none"/>
          <a:lstStyle/>
          <a:p>
            <a:endParaRPr lang="it-IT"/>
          </a:p>
        </p:txBody>
      </p:sp>
      <p:grpSp>
        <p:nvGrpSpPr>
          <p:cNvPr id="561165" name="Group 13"/>
          <p:cNvGrpSpPr>
            <a:grpSpLocks/>
          </p:cNvGrpSpPr>
          <p:nvPr/>
        </p:nvGrpSpPr>
        <p:grpSpPr bwMode="auto">
          <a:xfrm>
            <a:off x="6588125" y="4302125"/>
            <a:ext cx="568325" cy="222250"/>
            <a:chOff x="3600" y="219"/>
            <a:chExt cx="360" cy="175"/>
          </a:xfrm>
        </p:grpSpPr>
        <p:sp>
          <p:nvSpPr>
            <p:cNvPr id="561166" name="Oval 1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61167" name="Line 1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168" name="Line 1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169" name="Rectangle 1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170" name="Oval 1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61171" name="Group 19"/>
            <p:cNvGrpSpPr>
              <a:grpSpLocks/>
            </p:cNvGrpSpPr>
            <p:nvPr/>
          </p:nvGrpSpPr>
          <p:grpSpPr bwMode="auto">
            <a:xfrm>
              <a:off x="3686" y="244"/>
              <a:ext cx="177" cy="66"/>
              <a:chOff x="2848" y="848"/>
              <a:chExt cx="140" cy="98"/>
            </a:xfrm>
          </p:grpSpPr>
          <p:sp>
            <p:nvSpPr>
              <p:cNvPr id="561172" name="Line 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173" name="Line 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174" name="Line 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175" name="Group 23"/>
            <p:cNvGrpSpPr>
              <a:grpSpLocks/>
            </p:cNvGrpSpPr>
            <p:nvPr/>
          </p:nvGrpSpPr>
          <p:grpSpPr bwMode="auto">
            <a:xfrm flipV="1">
              <a:off x="3686" y="243"/>
              <a:ext cx="177" cy="66"/>
              <a:chOff x="2848" y="848"/>
              <a:chExt cx="140" cy="98"/>
            </a:xfrm>
          </p:grpSpPr>
          <p:sp>
            <p:nvSpPr>
              <p:cNvPr id="561176" name="Line 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177" name="Line 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178" name="Line 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61179" name="Group 27"/>
          <p:cNvGrpSpPr>
            <a:grpSpLocks/>
          </p:cNvGrpSpPr>
          <p:nvPr/>
        </p:nvGrpSpPr>
        <p:grpSpPr bwMode="auto">
          <a:xfrm>
            <a:off x="7373938" y="2982913"/>
            <a:ext cx="569912" cy="222250"/>
            <a:chOff x="3600" y="219"/>
            <a:chExt cx="360" cy="175"/>
          </a:xfrm>
        </p:grpSpPr>
        <p:sp>
          <p:nvSpPr>
            <p:cNvPr id="561180" name="Oval 28"/>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61181" name="Line 2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182" name="Line 3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183" name="Rectangle 31"/>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184" name="Oval 32"/>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61185" name="Group 33"/>
            <p:cNvGrpSpPr>
              <a:grpSpLocks/>
            </p:cNvGrpSpPr>
            <p:nvPr/>
          </p:nvGrpSpPr>
          <p:grpSpPr bwMode="auto">
            <a:xfrm>
              <a:off x="3686" y="244"/>
              <a:ext cx="177" cy="66"/>
              <a:chOff x="2848" y="848"/>
              <a:chExt cx="140" cy="98"/>
            </a:xfrm>
          </p:grpSpPr>
          <p:sp>
            <p:nvSpPr>
              <p:cNvPr id="561186" name="Line 3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187" name="Line 3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188" name="Line 3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189" name="Group 37"/>
            <p:cNvGrpSpPr>
              <a:grpSpLocks/>
            </p:cNvGrpSpPr>
            <p:nvPr/>
          </p:nvGrpSpPr>
          <p:grpSpPr bwMode="auto">
            <a:xfrm flipV="1">
              <a:off x="3686" y="243"/>
              <a:ext cx="177" cy="66"/>
              <a:chOff x="2848" y="848"/>
              <a:chExt cx="140" cy="98"/>
            </a:xfrm>
          </p:grpSpPr>
          <p:sp>
            <p:nvSpPr>
              <p:cNvPr id="561190" name="Line 3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191" name="Line 3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192" name="Line 4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61193" name="Group 41"/>
          <p:cNvGrpSpPr>
            <a:grpSpLocks/>
          </p:cNvGrpSpPr>
          <p:nvPr/>
        </p:nvGrpSpPr>
        <p:grpSpPr bwMode="auto">
          <a:xfrm>
            <a:off x="5238750" y="4281488"/>
            <a:ext cx="568325" cy="222250"/>
            <a:chOff x="3600" y="219"/>
            <a:chExt cx="360" cy="175"/>
          </a:xfrm>
        </p:grpSpPr>
        <p:sp>
          <p:nvSpPr>
            <p:cNvPr id="561194" name="Oval 42"/>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61195" name="Line 4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196" name="Line 4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197" name="Rectangle 45"/>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198" name="Oval 46"/>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61199" name="Group 47"/>
            <p:cNvGrpSpPr>
              <a:grpSpLocks/>
            </p:cNvGrpSpPr>
            <p:nvPr/>
          </p:nvGrpSpPr>
          <p:grpSpPr bwMode="auto">
            <a:xfrm>
              <a:off x="3686" y="244"/>
              <a:ext cx="177" cy="66"/>
              <a:chOff x="2848" y="848"/>
              <a:chExt cx="140" cy="98"/>
            </a:xfrm>
          </p:grpSpPr>
          <p:sp>
            <p:nvSpPr>
              <p:cNvPr id="561200" name="Line 4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01" name="Line 4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02" name="Line 5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203" name="Group 51"/>
            <p:cNvGrpSpPr>
              <a:grpSpLocks/>
            </p:cNvGrpSpPr>
            <p:nvPr/>
          </p:nvGrpSpPr>
          <p:grpSpPr bwMode="auto">
            <a:xfrm flipV="1">
              <a:off x="3686" y="243"/>
              <a:ext cx="177" cy="66"/>
              <a:chOff x="2848" y="848"/>
              <a:chExt cx="140" cy="98"/>
            </a:xfrm>
          </p:grpSpPr>
          <p:sp>
            <p:nvSpPr>
              <p:cNvPr id="561204" name="Line 5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05" name="Line 5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06" name="Line 5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61207" name="Group 55"/>
          <p:cNvGrpSpPr>
            <a:grpSpLocks/>
          </p:cNvGrpSpPr>
          <p:nvPr/>
        </p:nvGrpSpPr>
        <p:grpSpPr bwMode="auto">
          <a:xfrm>
            <a:off x="7397750" y="3817938"/>
            <a:ext cx="547688" cy="233362"/>
            <a:chOff x="3600" y="219"/>
            <a:chExt cx="360" cy="175"/>
          </a:xfrm>
        </p:grpSpPr>
        <p:sp>
          <p:nvSpPr>
            <p:cNvPr id="561208" name="Oval 5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61209" name="Line 5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210" name="Line 5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211" name="Rectangle 5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212" name="Oval 6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61213" name="Group 61"/>
            <p:cNvGrpSpPr>
              <a:grpSpLocks/>
            </p:cNvGrpSpPr>
            <p:nvPr/>
          </p:nvGrpSpPr>
          <p:grpSpPr bwMode="auto">
            <a:xfrm>
              <a:off x="3686" y="244"/>
              <a:ext cx="177" cy="66"/>
              <a:chOff x="2848" y="848"/>
              <a:chExt cx="140" cy="98"/>
            </a:xfrm>
          </p:grpSpPr>
          <p:sp>
            <p:nvSpPr>
              <p:cNvPr id="561214" name="Line 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15" name="Line 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16" name="Line 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217" name="Group 65"/>
            <p:cNvGrpSpPr>
              <a:grpSpLocks/>
            </p:cNvGrpSpPr>
            <p:nvPr/>
          </p:nvGrpSpPr>
          <p:grpSpPr bwMode="auto">
            <a:xfrm flipV="1">
              <a:off x="3686" y="243"/>
              <a:ext cx="177" cy="66"/>
              <a:chOff x="2848" y="848"/>
              <a:chExt cx="140" cy="98"/>
            </a:xfrm>
          </p:grpSpPr>
          <p:sp>
            <p:nvSpPr>
              <p:cNvPr id="561218" name="Line 6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19" name="Line 6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20" name="Line 6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61221" name="Group 69"/>
          <p:cNvGrpSpPr>
            <a:grpSpLocks/>
          </p:cNvGrpSpPr>
          <p:nvPr/>
        </p:nvGrpSpPr>
        <p:grpSpPr bwMode="auto">
          <a:xfrm>
            <a:off x="5741988" y="3303588"/>
            <a:ext cx="547687" cy="233362"/>
            <a:chOff x="3600" y="219"/>
            <a:chExt cx="360" cy="175"/>
          </a:xfrm>
        </p:grpSpPr>
        <p:sp>
          <p:nvSpPr>
            <p:cNvPr id="561222" name="Oval 70"/>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61223" name="Line 7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224" name="Line 7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225" name="Rectangle 73"/>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226" name="Oval 74"/>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61227" name="Group 75"/>
            <p:cNvGrpSpPr>
              <a:grpSpLocks/>
            </p:cNvGrpSpPr>
            <p:nvPr/>
          </p:nvGrpSpPr>
          <p:grpSpPr bwMode="auto">
            <a:xfrm>
              <a:off x="3686" y="244"/>
              <a:ext cx="177" cy="66"/>
              <a:chOff x="2848" y="848"/>
              <a:chExt cx="140" cy="98"/>
            </a:xfrm>
          </p:grpSpPr>
          <p:sp>
            <p:nvSpPr>
              <p:cNvPr id="561228" name="Line 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29" name="Line 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30" name="Line 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231" name="Group 79"/>
            <p:cNvGrpSpPr>
              <a:grpSpLocks/>
            </p:cNvGrpSpPr>
            <p:nvPr/>
          </p:nvGrpSpPr>
          <p:grpSpPr bwMode="auto">
            <a:xfrm flipV="1">
              <a:off x="3686" y="243"/>
              <a:ext cx="177" cy="66"/>
              <a:chOff x="2848" y="848"/>
              <a:chExt cx="140" cy="98"/>
            </a:xfrm>
          </p:grpSpPr>
          <p:sp>
            <p:nvSpPr>
              <p:cNvPr id="561232" name="Line 8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33" name="Line 8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34" name="Line 8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61235" name="Group 83"/>
          <p:cNvGrpSpPr>
            <a:grpSpLocks/>
          </p:cNvGrpSpPr>
          <p:nvPr/>
        </p:nvGrpSpPr>
        <p:grpSpPr bwMode="auto">
          <a:xfrm>
            <a:off x="6099175" y="2474913"/>
            <a:ext cx="569913" cy="223837"/>
            <a:chOff x="3600" y="219"/>
            <a:chExt cx="360" cy="175"/>
          </a:xfrm>
        </p:grpSpPr>
        <p:sp>
          <p:nvSpPr>
            <p:cNvPr id="561236" name="Oval 84"/>
            <p:cNvSpPr>
              <a:spLocks noChangeArrowheads="1"/>
            </p:cNvSpPr>
            <p:nvPr/>
          </p:nvSpPr>
          <p:spPr bwMode="auto">
            <a:xfrm>
              <a:off x="3603" y="297"/>
              <a:ext cx="357" cy="97"/>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561237" name="Line 8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238" name="Line 8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239" name="Rectangle 87"/>
            <p:cNvSpPr>
              <a:spLocks noChangeArrowheads="1"/>
            </p:cNvSpPr>
            <p:nvPr/>
          </p:nvSpPr>
          <p:spPr bwMode="auto">
            <a:xfrm>
              <a:off x="3603" y="289"/>
              <a:ext cx="354" cy="5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240" name="Oval 88"/>
            <p:cNvSpPr>
              <a:spLocks noChangeArrowheads="1"/>
            </p:cNvSpPr>
            <p:nvPr/>
          </p:nvSpPr>
          <p:spPr bwMode="auto">
            <a:xfrm>
              <a:off x="3600" y="219"/>
              <a:ext cx="357" cy="113"/>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561241" name="Group 89"/>
            <p:cNvGrpSpPr>
              <a:grpSpLocks/>
            </p:cNvGrpSpPr>
            <p:nvPr/>
          </p:nvGrpSpPr>
          <p:grpSpPr bwMode="auto">
            <a:xfrm>
              <a:off x="3686" y="244"/>
              <a:ext cx="177" cy="66"/>
              <a:chOff x="2848" y="848"/>
              <a:chExt cx="140" cy="98"/>
            </a:xfrm>
          </p:grpSpPr>
          <p:sp>
            <p:nvSpPr>
              <p:cNvPr id="561242" name="Line 9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43" name="Line 9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44" name="Line 9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245" name="Group 93"/>
            <p:cNvGrpSpPr>
              <a:grpSpLocks/>
            </p:cNvGrpSpPr>
            <p:nvPr/>
          </p:nvGrpSpPr>
          <p:grpSpPr bwMode="auto">
            <a:xfrm flipV="1">
              <a:off x="3686" y="243"/>
              <a:ext cx="177" cy="66"/>
              <a:chOff x="2848" y="848"/>
              <a:chExt cx="140" cy="98"/>
            </a:xfrm>
          </p:grpSpPr>
          <p:sp>
            <p:nvSpPr>
              <p:cNvPr id="561246" name="Line 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47" name="Line 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48" name="Line 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61249" name="Text Box 97"/>
          <p:cNvSpPr txBox="1">
            <a:spLocks noChangeArrowheads="1"/>
          </p:cNvSpPr>
          <p:nvPr/>
        </p:nvSpPr>
        <p:spPr bwMode="auto">
          <a:xfrm>
            <a:off x="5719763" y="2433638"/>
            <a:ext cx="430212" cy="366712"/>
          </a:xfrm>
          <a:prstGeom prst="rect">
            <a:avLst/>
          </a:prstGeom>
          <a:noFill/>
          <a:ln w="9525">
            <a:noFill/>
            <a:miter lim="800000"/>
            <a:headEnd/>
            <a:tailEnd/>
          </a:ln>
          <a:effectLst/>
        </p:spPr>
        <p:txBody>
          <a:bodyPr wrap="none">
            <a:spAutoFit/>
          </a:bodyPr>
          <a:lstStyle/>
          <a:p>
            <a:r>
              <a:rPr lang="en-US" altLang="it-IT"/>
              <a:t>R1</a:t>
            </a:r>
          </a:p>
        </p:txBody>
      </p:sp>
      <p:grpSp>
        <p:nvGrpSpPr>
          <p:cNvPr id="561250" name="Group 98"/>
          <p:cNvGrpSpPr>
            <a:grpSpLocks/>
          </p:cNvGrpSpPr>
          <p:nvPr/>
        </p:nvGrpSpPr>
        <p:grpSpPr bwMode="auto">
          <a:xfrm>
            <a:off x="7840663" y="4524375"/>
            <a:ext cx="547687" cy="233363"/>
            <a:chOff x="3600" y="219"/>
            <a:chExt cx="360" cy="175"/>
          </a:xfrm>
        </p:grpSpPr>
        <p:sp>
          <p:nvSpPr>
            <p:cNvPr id="561251" name="Oval 99"/>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it-IT"/>
            </a:p>
          </p:txBody>
        </p:sp>
        <p:sp>
          <p:nvSpPr>
            <p:cNvPr id="561252" name="Line 10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61253" name="Line 10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61254" name="Rectangle 102"/>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it-IT" sz="2400">
                <a:latin typeface="Times New Roman" pitchFamily="18" charset="0"/>
              </a:endParaRPr>
            </a:p>
          </p:txBody>
        </p:sp>
        <p:sp>
          <p:nvSpPr>
            <p:cNvPr id="561255" name="Oval 103"/>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it-IT"/>
            </a:p>
          </p:txBody>
        </p:sp>
        <p:grpSp>
          <p:nvGrpSpPr>
            <p:cNvPr id="561256" name="Group 104"/>
            <p:cNvGrpSpPr>
              <a:grpSpLocks/>
            </p:cNvGrpSpPr>
            <p:nvPr/>
          </p:nvGrpSpPr>
          <p:grpSpPr bwMode="auto">
            <a:xfrm>
              <a:off x="3686" y="244"/>
              <a:ext cx="177" cy="66"/>
              <a:chOff x="2848" y="848"/>
              <a:chExt cx="140" cy="98"/>
            </a:xfrm>
          </p:grpSpPr>
          <p:sp>
            <p:nvSpPr>
              <p:cNvPr id="561257" name="Line 10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58" name="Line 10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59" name="Line 10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61260" name="Group 108"/>
            <p:cNvGrpSpPr>
              <a:grpSpLocks/>
            </p:cNvGrpSpPr>
            <p:nvPr/>
          </p:nvGrpSpPr>
          <p:grpSpPr bwMode="auto">
            <a:xfrm flipV="1">
              <a:off x="3686" y="243"/>
              <a:ext cx="177" cy="66"/>
              <a:chOff x="2848" y="848"/>
              <a:chExt cx="140" cy="98"/>
            </a:xfrm>
          </p:grpSpPr>
          <p:sp>
            <p:nvSpPr>
              <p:cNvPr id="561261" name="Line 10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61262" name="Line 11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61263" name="Line 11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61264" name="Text Box 112"/>
          <p:cNvSpPr txBox="1">
            <a:spLocks noChangeArrowheads="1"/>
          </p:cNvSpPr>
          <p:nvPr/>
        </p:nvSpPr>
        <p:spPr bwMode="auto">
          <a:xfrm>
            <a:off x="5330825" y="3222625"/>
            <a:ext cx="466725" cy="366713"/>
          </a:xfrm>
          <a:prstGeom prst="rect">
            <a:avLst/>
          </a:prstGeom>
          <a:noFill/>
          <a:ln w="9525">
            <a:noFill/>
            <a:miter lim="800000"/>
            <a:headEnd/>
            <a:tailEnd/>
          </a:ln>
          <a:effectLst/>
        </p:spPr>
        <p:txBody>
          <a:bodyPr wrap="none">
            <a:spAutoFit/>
          </a:bodyPr>
          <a:lstStyle/>
          <a:p>
            <a:r>
              <a:rPr lang="en-US" altLang="it-IT"/>
              <a:t>R2</a:t>
            </a:r>
          </a:p>
        </p:txBody>
      </p:sp>
      <p:sp>
        <p:nvSpPr>
          <p:cNvPr id="561265" name="Text Box 113"/>
          <p:cNvSpPr txBox="1">
            <a:spLocks noChangeArrowheads="1"/>
          </p:cNvSpPr>
          <p:nvPr/>
        </p:nvSpPr>
        <p:spPr bwMode="auto">
          <a:xfrm>
            <a:off x="4818063" y="4219575"/>
            <a:ext cx="466725" cy="366713"/>
          </a:xfrm>
          <a:prstGeom prst="rect">
            <a:avLst/>
          </a:prstGeom>
          <a:noFill/>
          <a:ln w="9525">
            <a:noFill/>
            <a:miter lim="800000"/>
            <a:headEnd/>
            <a:tailEnd/>
          </a:ln>
          <a:effectLst/>
        </p:spPr>
        <p:txBody>
          <a:bodyPr wrap="none">
            <a:spAutoFit/>
          </a:bodyPr>
          <a:lstStyle/>
          <a:p>
            <a:r>
              <a:rPr lang="en-US" altLang="it-IT"/>
              <a:t>R3</a:t>
            </a:r>
          </a:p>
        </p:txBody>
      </p:sp>
      <p:sp>
        <p:nvSpPr>
          <p:cNvPr id="561266" name="Text Box 114"/>
          <p:cNvSpPr txBox="1">
            <a:spLocks noChangeArrowheads="1"/>
          </p:cNvSpPr>
          <p:nvPr/>
        </p:nvSpPr>
        <p:spPr bwMode="auto">
          <a:xfrm>
            <a:off x="7464425" y="2640013"/>
            <a:ext cx="466725" cy="366712"/>
          </a:xfrm>
          <a:prstGeom prst="rect">
            <a:avLst/>
          </a:prstGeom>
          <a:noFill/>
          <a:ln w="9525">
            <a:noFill/>
            <a:miter lim="800000"/>
            <a:headEnd/>
            <a:tailEnd/>
          </a:ln>
          <a:effectLst/>
        </p:spPr>
        <p:txBody>
          <a:bodyPr wrap="none">
            <a:spAutoFit/>
          </a:bodyPr>
          <a:lstStyle/>
          <a:p>
            <a:r>
              <a:rPr lang="en-US" altLang="it-IT"/>
              <a:t>R4</a:t>
            </a:r>
          </a:p>
        </p:txBody>
      </p:sp>
      <p:sp>
        <p:nvSpPr>
          <p:cNvPr id="561267" name="Text Box 115"/>
          <p:cNvSpPr txBox="1">
            <a:spLocks noChangeArrowheads="1"/>
          </p:cNvSpPr>
          <p:nvPr/>
        </p:nvSpPr>
        <p:spPr bwMode="auto">
          <a:xfrm>
            <a:off x="7907338" y="3778250"/>
            <a:ext cx="466725" cy="366713"/>
          </a:xfrm>
          <a:prstGeom prst="rect">
            <a:avLst/>
          </a:prstGeom>
          <a:noFill/>
          <a:ln w="9525">
            <a:noFill/>
            <a:miter lim="800000"/>
            <a:headEnd/>
            <a:tailEnd/>
          </a:ln>
          <a:effectLst/>
        </p:spPr>
        <p:txBody>
          <a:bodyPr wrap="none">
            <a:spAutoFit/>
          </a:bodyPr>
          <a:lstStyle/>
          <a:p>
            <a:r>
              <a:rPr lang="en-US" altLang="it-IT"/>
              <a:t>R5</a:t>
            </a:r>
          </a:p>
        </p:txBody>
      </p:sp>
      <p:sp>
        <p:nvSpPr>
          <p:cNvPr id="561268" name="Text Box 116"/>
          <p:cNvSpPr txBox="1">
            <a:spLocks noChangeArrowheads="1"/>
          </p:cNvSpPr>
          <p:nvPr/>
        </p:nvSpPr>
        <p:spPr bwMode="auto">
          <a:xfrm>
            <a:off x="6672263" y="4511675"/>
            <a:ext cx="466725" cy="366713"/>
          </a:xfrm>
          <a:prstGeom prst="rect">
            <a:avLst/>
          </a:prstGeom>
          <a:noFill/>
          <a:ln w="9525">
            <a:noFill/>
            <a:miter lim="800000"/>
            <a:headEnd/>
            <a:tailEnd/>
          </a:ln>
          <a:effectLst/>
        </p:spPr>
        <p:txBody>
          <a:bodyPr wrap="none">
            <a:spAutoFit/>
          </a:bodyPr>
          <a:lstStyle/>
          <a:p>
            <a:r>
              <a:rPr lang="en-US" altLang="it-IT"/>
              <a:t>R6</a:t>
            </a:r>
          </a:p>
        </p:txBody>
      </p:sp>
      <p:sp>
        <p:nvSpPr>
          <p:cNvPr id="561269" name="Text Box 117"/>
          <p:cNvSpPr txBox="1">
            <a:spLocks noChangeArrowheads="1"/>
          </p:cNvSpPr>
          <p:nvPr/>
        </p:nvSpPr>
        <p:spPr bwMode="auto">
          <a:xfrm>
            <a:off x="8078788" y="4227513"/>
            <a:ext cx="466725" cy="366712"/>
          </a:xfrm>
          <a:prstGeom prst="rect">
            <a:avLst/>
          </a:prstGeom>
          <a:noFill/>
          <a:ln w="9525">
            <a:noFill/>
            <a:miter lim="800000"/>
            <a:headEnd/>
            <a:tailEnd/>
          </a:ln>
          <a:effectLst/>
        </p:spPr>
        <p:txBody>
          <a:bodyPr wrap="none">
            <a:spAutoFit/>
          </a:bodyPr>
          <a:lstStyle/>
          <a:p>
            <a:r>
              <a:rPr lang="en-US" altLang="it-IT"/>
              <a:t>R7</a:t>
            </a:r>
          </a:p>
        </p:txBody>
      </p:sp>
      <p:sp>
        <p:nvSpPr>
          <p:cNvPr id="561270" name="Freeform 118"/>
          <p:cNvSpPr>
            <a:spLocks/>
          </p:cNvSpPr>
          <p:nvPr/>
        </p:nvSpPr>
        <p:spPr bwMode="auto">
          <a:xfrm>
            <a:off x="7188200" y="3227388"/>
            <a:ext cx="419100" cy="1052512"/>
          </a:xfrm>
          <a:custGeom>
            <a:avLst/>
            <a:gdLst/>
            <a:ahLst/>
            <a:cxnLst>
              <a:cxn ang="0">
                <a:pos x="260" y="0"/>
              </a:cxn>
              <a:cxn ang="0">
                <a:pos x="264" y="431"/>
              </a:cxn>
              <a:cxn ang="0">
                <a:pos x="0" y="663"/>
              </a:cxn>
            </a:cxnLst>
            <a:rect l="0" t="0" r="r" b="b"/>
            <a:pathLst>
              <a:path w="264" h="663">
                <a:moveTo>
                  <a:pt x="260" y="0"/>
                </a:moveTo>
                <a:lnTo>
                  <a:pt x="264" y="431"/>
                </a:lnTo>
                <a:lnTo>
                  <a:pt x="0" y="663"/>
                </a:lnTo>
              </a:path>
            </a:pathLst>
          </a:custGeom>
          <a:noFill/>
          <a:ln w="19050" cap="flat" cmpd="sng">
            <a:solidFill>
              <a:srgbClr val="FF0000"/>
            </a:solidFill>
            <a:prstDash val="solid"/>
            <a:round/>
            <a:headEnd type="none" w="med" len="med"/>
            <a:tailEnd type="triangle" w="med" len="med"/>
          </a:ln>
          <a:effectLst/>
        </p:spPr>
        <p:txBody>
          <a:bodyPr wrap="none"/>
          <a:lstStyle/>
          <a:p>
            <a:endParaRPr lang="it-IT"/>
          </a:p>
        </p:txBody>
      </p:sp>
      <p:sp>
        <p:nvSpPr>
          <p:cNvPr id="561271" name="Text Box 119"/>
          <p:cNvSpPr txBox="1">
            <a:spLocks noChangeArrowheads="1"/>
          </p:cNvSpPr>
          <p:nvPr/>
        </p:nvSpPr>
        <p:spPr bwMode="auto">
          <a:xfrm>
            <a:off x="7056438" y="3371850"/>
            <a:ext cx="581025" cy="366713"/>
          </a:xfrm>
          <a:prstGeom prst="rect">
            <a:avLst/>
          </a:prstGeom>
          <a:noFill/>
          <a:ln w="9525">
            <a:noFill/>
            <a:miter lim="800000"/>
            <a:headEnd/>
            <a:tailEnd/>
          </a:ln>
          <a:effectLst/>
        </p:spPr>
        <p:txBody>
          <a:bodyPr wrap="none">
            <a:spAutoFit/>
          </a:bodyPr>
          <a:lstStyle/>
          <a:p>
            <a:r>
              <a:rPr lang="en-US" altLang="it-IT">
                <a:solidFill>
                  <a:srgbClr val="FF0000"/>
                </a:solidFill>
              </a:rPr>
              <a:t>join</a:t>
            </a:r>
          </a:p>
        </p:txBody>
      </p:sp>
      <p:sp>
        <p:nvSpPr>
          <p:cNvPr id="561272" name="Line 120"/>
          <p:cNvSpPr>
            <a:spLocks noChangeShapeType="1"/>
          </p:cNvSpPr>
          <p:nvPr/>
        </p:nvSpPr>
        <p:spPr bwMode="auto">
          <a:xfrm>
            <a:off x="5886450" y="4327525"/>
            <a:ext cx="685800" cy="0"/>
          </a:xfrm>
          <a:prstGeom prst="line">
            <a:avLst/>
          </a:prstGeom>
          <a:noFill/>
          <a:ln w="28575">
            <a:solidFill>
              <a:srgbClr val="FF0000"/>
            </a:solidFill>
            <a:round/>
            <a:headEnd/>
            <a:tailEnd type="triangle" w="med" len="med"/>
          </a:ln>
          <a:effectLst/>
        </p:spPr>
        <p:txBody>
          <a:bodyPr wrap="none"/>
          <a:lstStyle/>
          <a:p>
            <a:endParaRPr lang="it-IT"/>
          </a:p>
        </p:txBody>
      </p:sp>
      <p:sp>
        <p:nvSpPr>
          <p:cNvPr id="561273" name="Line 121"/>
          <p:cNvSpPr>
            <a:spLocks noChangeShapeType="1"/>
          </p:cNvSpPr>
          <p:nvPr/>
        </p:nvSpPr>
        <p:spPr bwMode="auto">
          <a:xfrm>
            <a:off x="6584950" y="2714625"/>
            <a:ext cx="736600" cy="330200"/>
          </a:xfrm>
          <a:prstGeom prst="line">
            <a:avLst/>
          </a:prstGeom>
          <a:noFill/>
          <a:ln w="28575">
            <a:solidFill>
              <a:srgbClr val="FF0000"/>
            </a:solidFill>
            <a:round/>
            <a:headEnd/>
            <a:tailEnd type="triangle" w="med" len="med"/>
          </a:ln>
          <a:effectLst/>
        </p:spPr>
        <p:txBody>
          <a:bodyPr wrap="none"/>
          <a:lstStyle/>
          <a:p>
            <a:endParaRPr lang="it-IT"/>
          </a:p>
        </p:txBody>
      </p:sp>
      <p:sp>
        <p:nvSpPr>
          <p:cNvPr id="561274" name="Text Box 122"/>
          <p:cNvSpPr txBox="1">
            <a:spLocks noChangeArrowheads="1"/>
          </p:cNvSpPr>
          <p:nvPr/>
        </p:nvSpPr>
        <p:spPr bwMode="auto">
          <a:xfrm>
            <a:off x="6484938" y="2800350"/>
            <a:ext cx="581025" cy="366713"/>
          </a:xfrm>
          <a:prstGeom prst="rect">
            <a:avLst/>
          </a:prstGeom>
          <a:noFill/>
          <a:ln w="9525">
            <a:noFill/>
            <a:miter lim="800000"/>
            <a:headEnd/>
            <a:tailEnd/>
          </a:ln>
          <a:effectLst/>
        </p:spPr>
        <p:txBody>
          <a:bodyPr wrap="none">
            <a:spAutoFit/>
          </a:bodyPr>
          <a:lstStyle/>
          <a:p>
            <a:r>
              <a:rPr lang="en-US" altLang="it-IT">
                <a:solidFill>
                  <a:srgbClr val="FF0000"/>
                </a:solidFill>
              </a:rPr>
              <a:t>join</a:t>
            </a:r>
          </a:p>
        </p:txBody>
      </p:sp>
      <p:sp>
        <p:nvSpPr>
          <p:cNvPr id="561275" name="Text Box 123"/>
          <p:cNvSpPr txBox="1">
            <a:spLocks noChangeArrowheads="1"/>
          </p:cNvSpPr>
          <p:nvPr/>
        </p:nvSpPr>
        <p:spPr bwMode="auto">
          <a:xfrm>
            <a:off x="5913438" y="3994150"/>
            <a:ext cx="581025" cy="366713"/>
          </a:xfrm>
          <a:prstGeom prst="rect">
            <a:avLst/>
          </a:prstGeom>
          <a:noFill/>
          <a:ln w="9525">
            <a:noFill/>
            <a:miter lim="800000"/>
            <a:headEnd/>
            <a:tailEnd/>
          </a:ln>
          <a:effectLst/>
        </p:spPr>
        <p:txBody>
          <a:bodyPr wrap="none">
            <a:spAutoFit/>
          </a:bodyPr>
          <a:lstStyle/>
          <a:p>
            <a:r>
              <a:rPr lang="en-US" altLang="it-IT">
                <a:solidFill>
                  <a:srgbClr val="FF0000"/>
                </a:solidFill>
              </a:rPr>
              <a:t>join</a:t>
            </a:r>
          </a:p>
        </p:txBody>
      </p:sp>
      <p:sp>
        <p:nvSpPr>
          <p:cNvPr id="561276" name="Line 124"/>
          <p:cNvSpPr>
            <a:spLocks noChangeShapeType="1"/>
          </p:cNvSpPr>
          <p:nvPr/>
        </p:nvSpPr>
        <p:spPr bwMode="auto">
          <a:xfrm flipH="1">
            <a:off x="5689600" y="4584700"/>
            <a:ext cx="1231900" cy="0"/>
          </a:xfrm>
          <a:prstGeom prst="line">
            <a:avLst/>
          </a:prstGeom>
          <a:noFill/>
          <a:ln w="38100">
            <a:solidFill>
              <a:schemeClr val="accent2"/>
            </a:solidFill>
            <a:round/>
            <a:headEnd/>
            <a:tailEnd type="triangle" w="med" len="med"/>
          </a:ln>
          <a:effectLst/>
        </p:spPr>
        <p:txBody>
          <a:bodyPr wrap="none"/>
          <a:lstStyle/>
          <a:p>
            <a:endParaRPr lang="it-IT"/>
          </a:p>
        </p:txBody>
      </p:sp>
      <p:sp>
        <p:nvSpPr>
          <p:cNvPr id="561277" name="Line 125"/>
          <p:cNvSpPr>
            <a:spLocks noChangeShapeType="1"/>
          </p:cNvSpPr>
          <p:nvPr/>
        </p:nvSpPr>
        <p:spPr bwMode="auto">
          <a:xfrm flipV="1">
            <a:off x="7035800" y="4013200"/>
            <a:ext cx="711200" cy="584200"/>
          </a:xfrm>
          <a:prstGeom prst="line">
            <a:avLst/>
          </a:prstGeom>
          <a:noFill/>
          <a:ln w="38100">
            <a:solidFill>
              <a:schemeClr val="accent2"/>
            </a:solidFill>
            <a:round/>
            <a:headEnd/>
            <a:tailEnd type="triangle" w="med" len="med"/>
          </a:ln>
          <a:effectLst/>
        </p:spPr>
        <p:txBody>
          <a:bodyPr wrap="none"/>
          <a:lstStyle/>
          <a:p>
            <a:endParaRPr lang="it-IT"/>
          </a:p>
        </p:txBody>
      </p:sp>
      <p:sp>
        <p:nvSpPr>
          <p:cNvPr id="561278" name="Line 126"/>
          <p:cNvSpPr>
            <a:spLocks noChangeShapeType="1"/>
          </p:cNvSpPr>
          <p:nvPr/>
        </p:nvSpPr>
        <p:spPr bwMode="auto">
          <a:xfrm flipV="1">
            <a:off x="7759700" y="3225800"/>
            <a:ext cx="0" cy="571500"/>
          </a:xfrm>
          <a:prstGeom prst="line">
            <a:avLst/>
          </a:prstGeom>
          <a:noFill/>
          <a:ln w="38100">
            <a:solidFill>
              <a:schemeClr val="accent2"/>
            </a:solidFill>
            <a:round/>
            <a:headEnd/>
            <a:tailEnd type="triangle" w="med" len="med"/>
          </a:ln>
          <a:effectLst/>
        </p:spPr>
        <p:txBody>
          <a:bodyPr wrap="none"/>
          <a:lstStyle/>
          <a:p>
            <a:endParaRPr lang="it-IT"/>
          </a:p>
        </p:txBody>
      </p:sp>
      <p:sp>
        <p:nvSpPr>
          <p:cNvPr id="561279" name="Line 127"/>
          <p:cNvSpPr>
            <a:spLocks noChangeShapeType="1"/>
          </p:cNvSpPr>
          <p:nvPr/>
        </p:nvSpPr>
        <p:spPr bwMode="auto">
          <a:xfrm flipH="1" flipV="1">
            <a:off x="6769100" y="2603500"/>
            <a:ext cx="762000" cy="317500"/>
          </a:xfrm>
          <a:prstGeom prst="line">
            <a:avLst/>
          </a:prstGeom>
          <a:noFill/>
          <a:ln w="38100">
            <a:solidFill>
              <a:schemeClr val="accent2"/>
            </a:solidFill>
            <a:round/>
            <a:headEnd/>
            <a:tailEnd type="triangle" w="med" len="med"/>
          </a:ln>
          <a:effectLst/>
        </p:spPr>
        <p:txBody>
          <a:bodyPr wrap="none"/>
          <a:lstStyle/>
          <a:p>
            <a:endParaRPr lang="it-IT"/>
          </a:p>
        </p:txBody>
      </p:sp>
      <p:sp>
        <p:nvSpPr>
          <p:cNvPr id="561280" name="Text Box 128"/>
          <p:cNvSpPr txBox="1">
            <a:spLocks noChangeArrowheads="1"/>
          </p:cNvSpPr>
          <p:nvPr/>
        </p:nvSpPr>
        <p:spPr bwMode="auto">
          <a:xfrm>
            <a:off x="4937125" y="5019675"/>
            <a:ext cx="1574800" cy="1190625"/>
          </a:xfrm>
          <a:prstGeom prst="rect">
            <a:avLst/>
          </a:prstGeom>
          <a:noFill/>
          <a:ln w="9525">
            <a:noFill/>
            <a:miter lim="800000"/>
            <a:headEnd/>
            <a:tailEnd/>
          </a:ln>
          <a:effectLst/>
        </p:spPr>
        <p:txBody>
          <a:bodyPr wrap="none">
            <a:spAutoFit/>
          </a:bodyPr>
          <a:lstStyle/>
          <a:p>
            <a:r>
              <a:rPr lang="it-IT">
                <a:solidFill>
                  <a:schemeClr val="accent2"/>
                </a:solidFill>
              </a:rPr>
              <a:t>dati inviati in</a:t>
            </a:r>
          </a:p>
          <a:p>
            <a:r>
              <a:rPr lang="it-IT">
                <a:solidFill>
                  <a:schemeClr val="accent2"/>
                </a:solidFill>
              </a:rPr>
              <a:t>multicast</a:t>
            </a:r>
          </a:p>
          <a:p>
            <a:r>
              <a:rPr lang="it-IT">
                <a:solidFill>
                  <a:schemeClr val="accent2"/>
                </a:solidFill>
              </a:rPr>
              <a:t>dal punto di</a:t>
            </a:r>
          </a:p>
          <a:p>
            <a:r>
              <a:rPr lang="it-IT">
                <a:solidFill>
                  <a:schemeClr val="accent2"/>
                </a:solidFill>
              </a:rPr>
              <a:t>rendezvous</a:t>
            </a:r>
            <a:endParaRPr lang="en-US">
              <a:solidFill>
                <a:schemeClr val="accent2"/>
              </a:solidFill>
            </a:endParaRPr>
          </a:p>
        </p:txBody>
      </p:sp>
      <p:sp>
        <p:nvSpPr>
          <p:cNvPr id="561281" name="Line 129"/>
          <p:cNvSpPr>
            <a:spLocks noChangeShapeType="1"/>
          </p:cNvSpPr>
          <p:nvPr/>
        </p:nvSpPr>
        <p:spPr bwMode="auto">
          <a:xfrm flipV="1">
            <a:off x="5854700" y="4686300"/>
            <a:ext cx="342900" cy="419100"/>
          </a:xfrm>
          <a:prstGeom prst="line">
            <a:avLst/>
          </a:prstGeom>
          <a:noFill/>
          <a:ln w="9525">
            <a:solidFill>
              <a:schemeClr val="accent2"/>
            </a:solidFill>
            <a:round/>
            <a:headEnd/>
            <a:tailEnd/>
          </a:ln>
          <a:effectLst/>
        </p:spPr>
        <p:txBody>
          <a:bodyPr wrap="none"/>
          <a:lstStyle/>
          <a:p>
            <a:endParaRPr lang="it-IT"/>
          </a:p>
        </p:txBody>
      </p:sp>
      <p:sp>
        <p:nvSpPr>
          <p:cNvPr id="561282" name="Text Box 130"/>
          <p:cNvSpPr txBox="1">
            <a:spLocks noChangeArrowheads="1"/>
          </p:cNvSpPr>
          <p:nvPr/>
        </p:nvSpPr>
        <p:spPr bwMode="auto">
          <a:xfrm>
            <a:off x="7197725" y="5108575"/>
            <a:ext cx="1382713" cy="641350"/>
          </a:xfrm>
          <a:prstGeom prst="rect">
            <a:avLst/>
          </a:prstGeom>
          <a:noFill/>
          <a:ln w="9525">
            <a:noFill/>
            <a:miter lim="800000"/>
            <a:headEnd/>
            <a:tailEnd/>
          </a:ln>
          <a:effectLst/>
        </p:spPr>
        <p:txBody>
          <a:bodyPr wrap="none">
            <a:spAutoFit/>
          </a:bodyPr>
          <a:lstStyle/>
          <a:p>
            <a:r>
              <a:rPr lang="en-US" altLang="it-IT">
                <a:solidFill>
                  <a:srgbClr val="FF0000"/>
                </a:solidFill>
              </a:rPr>
              <a:t>Punto di</a:t>
            </a:r>
          </a:p>
          <a:p>
            <a:r>
              <a:rPr lang="en-US" altLang="it-IT">
                <a:solidFill>
                  <a:srgbClr val="FF0000"/>
                </a:solidFill>
              </a:rPr>
              <a:t>rendezvous</a:t>
            </a:r>
          </a:p>
        </p:txBody>
      </p:sp>
      <p:sp>
        <p:nvSpPr>
          <p:cNvPr id="561283" name="Line 131"/>
          <p:cNvSpPr>
            <a:spLocks noChangeShapeType="1"/>
          </p:cNvSpPr>
          <p:nvPr/>
        </p:nvSpPr>
        <p:spPr bwMode="auto">
          <a:xfrm>
            <a:off x="7048500" y="4838700"/>
            <a:ext cx="241300" cy="355600"/>
          </a:xfrm>
          <a:prstGeom prst="line">
            <a:avLst/>
          </a:prstGeom>
          <a:noFill/>
          <a:ln w="9525">
            <a:solidFill>
              <a:srgbClr val="FF0000"/>
            </a:solidFill>
            <a:round/>
            <a:headEnd/>
            <a:tailEnd/>
          </a:ln>
          <a:effectLst/>
        </p:spPr>
        <p:txBody>
          <a:bodyPr wrap="none"/>
          <a:lstStyle/>
          <a:p>
            <a:endParaRPr lang="it-IT"/>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p:cNvSpPr>
            <a:spLocks noGrp="1"/>
          </p:cNvSpPr>
          <p:nvPr>
            <p:ph type="sldNum" sz="quarter" idx="12"/>
          </p:nvPr>
        </p:nvSpPr>
        <p:spPr/>
        <p:txBody>
          <a:bodyPr/>
          <a:lstStyle/>
          <a:p>
            <a:r>
              <a:rPr lang="en-US" altLang="it-IT"/>
              <a:t>4-</a:t>
            </a:r>
            <a:fld id="{1BD140F9-2484-4C2F-9731-8DBC37A34516}" type="slidenum">
              <a:rPr lang="en-US" altLang="it-IT"/>
              <a:pPr/>
              <a:t>143</a:t>
            </a:fld>
            <a:endParaRPr lang="en-US" altLang="it-IT"/>
          </a:p>
        </p:txBody>
      </p:sp>
      <p:sp>
        <p:nvSpPr>
          <p:cNvPr id="640002" name="Rectangle 2"/>
          <p:cNvSpPr>
            <a:spLocks noChangeArrowheads="1"/>
          </p:cNvSpPr>
          <p:nvPr/>
        </p:nvSpPr>
        <p:spPr bwMode="auto">
          <a:xfrm>
            <a:off x="533400" y="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Capitolo 4: riassunto</a:t>
            </a:r>
          </a:p>
        </p:txBody>
      </p:sp>
      <p:sp>
        <p:nvSpPr>
          <p:cNvPr id="640003" name="Rectangle 3"/>
          <p:cNvSpPr>
            <a:spLocks noChangeArrowheads="1"/>
          </p:cNvSpPr>
          <p:nvPr/>
        </p:nvSpPr>
        <p:spPr bwMode="auto">
          <a:xfrm>
            <a:off x="652463" y="1311275"/>
            <a:ext cx="3810000" cy="4648200"/>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Wingdings" pitchFamily="2" charset="2"/>
              <a:buChar char="r"/>
            </a:pPr>
            <a:r>
              <a:rPr lang="it-IT" sz="2400" dirty="0">
                <a:solidFill>
                  <a:schemeClr val="accent2"/>
                </a:solidFill>
              </a:rPr>
              <a:t>4. 1</a:t>
            </a:r>
            <a:r>
              <a:rPr lang="it-IT" sz="2400" dirty="0">
                <a:solidFill>
                  <a:srgbClr val="FF0000"/>
                </a:solidFill>
              </a:rPr>
              <a:t> </a:t>
            </a:r>
            <a:r>
              <a:rPr lang="it-IT" sz="2400" dirty="0"/>
              <a:t>Introduzione</a:t>
            </a:r>
          </a:p>
          <a:p>
            <a:pPr marL="342900" indent="-342900">
              <a:lnSpc>
                <a:spcPct val="90000"/>
              </a:lnSpc>
              <a:spcBef>
                <a:spcPct val="20000"/>
              </a:spcBef>
              <a:buClr>
                <a:schemeClr val="accent2"/>
              </a:buClr>
              <a:buSzPct val="85000"/>
              <a:buFont typeface="Wingdings" pitchFamily="2" charset="2"/>
              <a:buChar char="r"/>
            </a:pPr>
            <a:r>
              <a:rPr lang="it-IT" sz="2400" dirty="0">
                <a:solidFill>
                  <a:schemeClr val="accent2"/>
                </a:solidFill>
              </a:rPr>
              <a:t>4.2</a:t>
            </a:r>
            <a:r>
              <a:rPr lang="it-IT" sz="2400" dirty="0"/>
              <a:t> Reti a circuito virtuale e</a:t>
            </a:r>
            <a:br>
              <a:rPr lang="it-IT" sz="2400" dirty="0"/>
            </a:br>
            <a:r>
              <a:rPr lang="it-IT" sz="2400" dirty="0"/>
              <a:t>a datagramma</a:t>
            </a:r>
            <a:endParaRPr lang="it-IT" sz="2400" dirty="0">
              <a:solidFill>
                <a:srgbClr val="FF0000"/>
              </a:solidFill>
            </a:endParaRPr>
          </a:p>
          <a:p>
            <a:pPr marL="342900" indent="-342900">
              <a:lnSpc>
                <a:spcPct val="90000"/>
              </a:lnSpc>
              <a:spcBef>
                <a:spcPct val="20000"/>
              </a:spcBef>
              <a:buClr>
                <a:schemeClr val="accent2"/>
              </a:buClr>
              <a:buSzPct val="85000"/>
              <a:buFont typeface="Wingdings" pitchFamily="2" charset="2"/>
              <a:buChar char="r"/>
            </a:pPr>
            <a:r>
              <a:rPr lang="it-IT" sz="2400" dirty="0">
                <a:solidFill>
                  <a:schemeClr val="accent2"/>
                </a:solidFill>
              </a:rPr>
              <a:t>4.3</a:t>
            </a:r>
            <a:r>
              <a:rPr lang="it-IT" sz="2400" dirty="0"/>
              <a:t> Che cosa si trova all’interno di un router?</a:t>
            </a:r>
          </a:p>
          <a:p>
            <a:pPr marL="342900" indent="-342900">
              <a:lnSpc>
                <a:spcPct val="90000"/>
              </a:lnSpc>
              <a:spcBef>
                <a:spcPct val="20000"/>
              </a:spcBef>
              <a:buClr>
                <a:schemeClr val="accent2"/>
              </a:buClr>
              <a:buSzPct val="85000"/>
              <a:buFont typeface="Wingdings" pitchFamily="2" charset="2"/>
              <a:buChar char="r"/>
            </a:pPr>
            <a:r>
              <a:rPr lang="it-IT" sz="2400" dirty="0">
                <a:solidFill>
                  <a:schemeClr val="accent2"/>
                </a:solidFill>
              </a:rPr>
              <a:t>4.4</a:t>
            </a:r>
            <a:r>
              <a:rPr lang="it-IT" sz="2400" dirty="0"/>
              <a:t> Protocollo Internet (IP)</a:t>
            </a:r>
          </a:p>
          <a:p>
            <a:pPr marL="742950" lvl="1" indent="-285750">
              <a:lnSpc>
                <a:spcPct val="90000"/>
              </a:lnSpc>
              <a:spcBef>
                <a:spcPct val="20000"/>
              </a:spcBef>
              <a:buClr>
                <a:schemeClr val="accent2"/>
              </a:buClr>
              <a:buSzPct val="75000"/>
              <a:buFont typeface="Wingdings" pitchFamily="2" charset="2"/>
              <a:buChar char="m"/>
            </a:pPr>
            <a:r>
              <a:rPr lang="it-IT" sz="2000" dirty="0"/>
              <a:t>Formato dei datagrammi</a:t>
            </a:r>
          </a:p>
          <a:p>
            <a:pPr marL="742950" lvl="1" indent="-285750">
              <a:lnSpc>
                <a:spcPct val="90000"/>
              </a:lnSpc>
              <a:spcBef>
                <a:spcPct val="20000"/>
              </a:spcBef>
              <a:buClr>
                <a:schemeClr val="accent2"/>
              </a:buClr>
              <a:buSzPct val="75000"/>
              <a:buFont typeface="Wingdings" pitchFamily="2" charset="2"/>
              <a:buChar char="m"/>
            </a:pPr>
            <a:r>
              <a:rPr lang="it-IT" sz="2000" dirty="0"/>
              <a:t>Indirizzamento IPv4</a:t>
            </a:r>
          </a:p>
          <a:p>
            <a:pPr marL="742950" lvl="1" indent="-285750">
              <a:lnSpc>
                <a:spcPct val="90000"/>
              </a:lnSpc>
              <a:spcBef>
                <a:spcPct val="20000"/>
              </a:spcBef>
              <a:buClr>
                <a:schemeClr val="accent2"/>
              </a:buClr>
              <a:buSzPct val="75000"/>
              <a:buFont typeface="Wingdings" pitchFamily="2" charset="2"/>
              <a:buChar char="m"/>
            </a:pPr>
            <a:r>
              <a:rPr lang="it-IT" sz="2000" dirty="0"/>
              <a:t>ICMP</a:t>
            </a:r>
          </a:p>
          <a:p>
            <a:pPr marL="742950" lvl="1" indent="-285750">
              <a:lnSpc>
                <a:spcPct val="90000"/>
              </a:lnSpc>
              <a:spcBef>
                <a:spcPct val="20000"/>
              </a:spcBef>
              <a:buClr>
                <a:schemeClr val="accent2"/>
              </a:buClr>
              <a:buSzPct val="75000"/>
              <a:buFont typeface="Wingdings" pitchFamily="2" charset="2"/>
              <a:buChar char="m"/>
            </a:pPr>
            <a:r>
              <a:rPr lang="it-IT" sz="2000" dirty="0"/>
              <a:t>IPv6</a:t>
            </a:r>
          </a:p>
        </p:txBody>
      </p:sp>
      <p:sp>
        <p:nvSpPr>
          <p:cNvPr id="640004" name="Rectangle 4"/>
          <p:cNvSpPr>
            <a:spLocks noChangeArrowheads="1"/>
          </p:cNvSpPr>
          <p:nvPr/>
        </p:nvSpPr>
        <p:spPr bwMode="auto">
          <a:xfrm>
            <a:off x="4478338" y="1346200"/>
            <a:ext cx="3810000" cy="46482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r"/>
            </a:pPr>
            <a:r>
              <a:rPr lang="it-IT" sz="2000" dirty="0">
                <a:solidFill>
                  <a:schemeClr val="accent2"/>
                </a:solidFill>
              </a:rPr>
              <a:t>4.5</a:t>
            </a:r>
            <a:r>
              <a:rPr lang="it-IT" sz="2000" dirty="0"/>
              <a:t> Algoritmi di instradamento</a:t>
            </a:r>
            <a:endParaRPr lang="it-IT" dirty="0"/>
          </a:p>
          <a:p>
            <a:pPr marL="742950" lvl="1" indent="-285750">
              <a:spcBef>
                <a:spcPct val="20000"/>
              </a:spcBef>
              <a:buClr>
                <a:schemeClr val="accent2"/>
              </a:buClr>
              <a:buSzPct val="75000"/>
              <a:buFont typeface="Wingdings" pitchFamily="2" charset="2"/>
              <a:buChar char="m"/>
            </a:pPr>
            <a:r>
              <a:rPr lang="it-IT" dirty="0"/>
              <a:t>Stato del collegamento</a:t>
            </a:r>
          </a:p>
          <a:p>
            <a:pPr marL="742950" lvl="1" indent="-285750">
              <a:spcBef>
                <a:spcPct val="20000"/>
              </a:spcBef>
              <a:buClr>
                <a:schemeClr val="accent2"/>
              </a:buClr>
              <a:buSzPct val="75000"/>
              <a:buFont typeface="Wingdings" pitchFamily="2" charset="2"/>
              <a:buChar char="m"/>
            </a:pPr>
            <a:r>
              <a:rPr lang="it-IT" dirty="0"/>
              <a:t>Vettore distanza</a:t>
            </a:r>
          </a:p>
          <a:p>
            <a:pPr marL="742950" lvl="1" indent="-285750">
              <a:spcBef>
                <a:spcPct val="20000"/>
              </a:spcBef>
              <a:buClr>
                <a:schemeClr val="accent2"/>
              </a:buClr>
              <a:buSzPct val="75000"/>
              <a:buFont typeface="Wingdings" pitchFamily="2" charset="2"/>
              <a:buChar char="m"/>
            </a:pPr>
            <a:r>
              <a:rPr lang="it-IT" dirty="0"/>
              <a:t>Instradamento gerarchico</a:t>
            </a:r>
            <a:endParaRPr lang="it-IT" sz="1600" dirty="0"/>
          </a:p>
          <a:p>
            <a:pPr marL="342900" indent="-342900">
              <a:spcBef>
                <a:spcPct val="20000"/>
              </a:spcBef>
              <a:buClr>
                <a:schemeClr val="accent2"/>
              </a:buClr>
              <a:buSzPct val="85000"/>
              <a:buFont typeface="Wingdings" pitchFamily="2" charset="2"/>
              <a:buChar char="r"/>
            </a:pPr>
            <a:r>
              <a:rPr lang="it-IT" sz="2000" dirty="0">
                <a:solidFill>
                  <a:schemeClr val="accent2"/>
                </a:solidFill>
              </a:rPr>
              <a:t>4.6</a:t>
            </a:r>
            <a:r>
              <a:rPr lang="it-IT" sz="2000" dirty="0"/>
              <a:t> Instradamento in Internet</a:t>
            </a:r>
            <a:endParaRPr lang="it-IT" dirty="0"/>
          </a:p>
          <a:p>
            <a:pPr marL="742950" lvl="1" indent="-285750">
              <a:spcBef>
                <a:spcPct val="20000"/>
              </a:spcBef>
              <a:buClr>
                <a:schemeClr val="accent2"/>
              </a:buClr>
              <a:buSzPct val="75000"/>
              <a:buFont typeface="Wingdings" pitchFamily="2" charset="2"/>
              <a:buChar char="m"/>
            </a:pPr>
            <a:r>
              <a:rPr lang="it-IT" dirty="0"/>
              <a:t>RIP</a:t>
            </a:r>
          </a:p>
          <a:p>
            <a:pPr marL="742950" lvl="1" indent="-285750">
              <a:spcBef>
                <a:spcPct val="20000"/>
              </a:spcBef>
              <a:buClr>
                <a:schemeClr val="accent2"/>
              </a:buClr>
              <a:buSzPct val="75000"/>
              <a:buFont typeface="Wingdings" pitchFamily="2" charset="2"/>
              <a:buChar char="m"/>
            </a:pPr>
            <a:r>
              <a:rPr lang="it-IT" dirty="0"/>
              <a:t>OSPF</a:t>
            </a:r>
          </a:p>
          <a:p>
            <a:pPr marL="742950" lvl="1" indent="-285750">
              <a:spcBef>
                <a:spcPct val="20000"/>
              </a:spcBef>
              <a:buClr>
                <a:schemeClr val="accent2"/>
              </a:buClr>
              <a:buSzPct val="75000"/>
              <a:buFont typeface="Wingdings" pitchFamily="2" charset="2"/>
              <a:buChar char="m"/>
            </a:pPr>
            <a:r>
              <a:rPr lang="it-IT" dirty="0"/>
              <a:t>BGP</a:t>
            </a:r>
          </a:p>
          <a:p>
            <a:pPr marL="342900" indent="-342900">
              <a:spcBef>
                <a:spcPct val="20000"/>
              </a:spcBef>
              <a:buClr>
                <a:schemeClr val="accent2"/>
              </a:buClr>
              <a:buSzPct val="85000"/>
              <a:buFont typeface="Wingdings" pitchFamily="2" charset="2"/>
              <a:buChar char="r"/>
            </a:pPr>
            <a:r>
              <a:rPr lang="it-IT" sz="2000" dirty="0">
                <a:solidFill>
                  <a:schemeClr val="accent2"/>
                </a:solidFill>
              </a:rPr>
              <a:t>4.7</a:t>
            </a:r>
            <a:r>
              <a:rPr lang="it-IT" sz="2000" dirty="0"/>
              <a:t> Instradamento broadcast e </a:t>
            </a:r>
            <a:r>
              <a:rPr lang="it-IT" sz="2000" dirty="0" err="1"/>
              <a:t>multicast</a:t>
            </a:r>
            <a:endParaRPr lang="it-IT" sz="2000" dirty="0"/>
          </a:p>
          <a:p>
            <a:pPr marL="342900" indent="-342900">
              <a:spcBef>
                <a:spcPct val="20000"/>
              </a:spcBef>
              <a:buClr>
                <a:schemeClr val="accent2"/>
              </a:buClr>
              <a:buSzPct val="85000"/>
              <a:buFont typeface="Wingdings" pitchFamily="2" charset="2"/>
              <a:buChar char="r"/>
            </a:pPr>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egnaposto numero diapositiva 6"/>
          <p:cNvSpPr>
            <a:spLocks noGrp="1"/>
          </p:cNvSpPr>
          <p:nvPr>
            <p:ph type="sldNum" sz="quarter" idx="12"/>
          </p:nvPr>
        </p:nvSpPr>
        <p:spPr/>
        <p:txBody>
          <a:bodyPr/>
          <a:lstStyle/>
          <a:p>
            <a:r>
              <a:rPr lang="en-US" altLang="it-IT"/>
              <a:t>4-</a:t>
            </a:r>
            <a:fld id="{BB50C688-FF65-4630-BEDB-E554087C74E0}" type="slidenum">
              <a:rPr lang="en-US" altLang="it-IT"/>
              <a:pPr/>
              <a:t>15</a:t>
            </a:fld>
            <a:endParaRPr lang="en-US" altLang="it-IT"/>
          </a:p>
        </p:txBody>
      </p:sp>
      <p:sp>
        <p:nvSpPr>
          <p:cNvPr id="110594" name="Rectangle 2"/>
          <p:cNvSpPr>
            <a:spLocks noGrp="1" noChangeArrowheads="1"/>
          </p:cNvSpPr>
          <p:nvPr>
            <p:ph type="title"/>
          </p:nvPr>
        </p:nvSpPr>
        <p:spPr>
          <a:xfrm>
            <a:off x="533400" y="228600"/>
            <a:ext cx="7772400" cy="949325"/>
          </a:xfrm>
        </p:spPr>
        <p:txBody>
          <a:bodyPr/>
          <a:lstStyle/>
          <a:p>
            <a:r>
              <a:rPr lang="en-US" altLang="it-IT" sz="3600"/>
              <a:t>Protocolli di segnalazione</a:t>
            </a:r>
            <a:endParaRPr lang="en-US" altLang="it-IT"/>
          </a:p>
        </p:txBody>
      </p:sp>
      <p:sp>
        <p:nvSpPr>
          <p:cNvPr id="110595" name="Rectangle 3"/>
          <p:cNvSpPr>
            <a:spLocks noGrp="1" noChangeArrowheads="1"/>
          </p:cNvSpPr>
          <p:nvPr>
            <p:ph type="body" sz="half" idx="1"/>
          </p:nvPr>
        </p:nvSpPr>
        <p:spPr>
          <a:xfrm>
            <a:off x="590550" y="1685925"/>
            <a:ext cx="6534150" cy="1390650"/>
          </a:xfrm>
        </p:spPr>
        <p:txBody>
          <a:bodyPr/>
          <a:lstStyle/>
          <a:p>
            <a:pPr>
              <a:lnSpc>
                <a:spcPct val="90000"/>
              </a:lnSpc>
              <a:buFont typeface="Wingdings" pitchFamily="2" charset="2"/>
              <a:buChar char="r"/>
            </a:pPr>
            <a:r>
              <a:rPr lang="it-IT" sz="2000"/>
              <a:t>Messaggi inviati dai sistemi terminali per avviare, mantenere o concludere un circuito virtuale</a:t>
            </a:r>
          </a:p>
          <a:p>
            <a:pPr>
              <a:lnSpc>
                <a:spcPct val="90000"/>
              </a:lnSpc>
              <a:buFont typeface="Wingdings" pitchFamily="2" charset="2"/>
              <a:buChar char="r"/>
            </a:pPr>
            <a:r>
              <a:rPr lang="it-IT" sz="2000"/>
              <a:t>Usati in ATM, frame-relay e X.25</a:t>
            </a:r>
          </a:p>
          <a:p>
            <a:pPr>
              <a:lnSpc>
                <a:spcPct val="90000"/>
              </a:lnSpc>
              <a:buFont typeface="Wingdings" pitchFamily="2" charset="2"/>
              <a:buChar char="r"/>
            </a:pPr>
            <a:r>
              <a:rPr lang="it-IT" sz="2000"/>
              <a:t>Non usati in Internet.</a:t>
            </a:r>
          </a:p>
        </p:txBody>
      </p:sp>
      <p:sp>
        <p:nvSpPr>
          <p:cNvPr id="110599" name="Freeform 7"/>
          <p:cNvSpPr>
            <a:spLocks/>
          </p:cNvSpPr>
          <p:nvPr/>
        </p:nvSpPr>
        <p:spPr bwMode="auto">
          <a:xfrm>
            <a:off x="3371850" y="4783138"/>
            <a:ext cx="2847975" cy="1481137"/>
          </a:xfrm>
          <a:custGeom>
            <a:avLst/>
            <a:gdLst/>
            <a:ahLst/>
            <a:cxnLst>
              <a:cxn ang="0">
                <a:pos x="6" y="483"/>
              </a:cxn>
              <a:cxn ang="0">
                <a:pos x="108" y="125"/>
              </a:cxn>
              <a:cxn ang="0">
                <a:pos x="559" y="100"/>
              </a:cxn>
              <a:cxn ang="0">
                <a:pos x="1128" y="29"/>
              </a:cxn>
              <a:cxn ang="0">
                <a:pos x="1716" y="275"/>
              </a:cxn>
              <a:cxn ang="0">
                <a:pos x="1596" y="827"/>
              </a:cxn>
              <a:cxn ang="0">
                <a:pos x="1380" y="911"/>
              </a:cxn>
              <a:cxn ang="0">
                <a:pos x="840" y="929"/>
              </a:cxn>
              <a:cxn ang="0">
                <a:pos x="414" y="911"/>
              </a:cxn>
              <a:cxn ang="0">
                <a:pos x="143" y="832"/>
              </a:cxn>
              <a:cxn ang="0">
                <a:pos x="6" y="483"/>
              </a:cxn>
            </a:cxnLst>
            <a:rect l="0" t="0" r="r" b="b"/>
            <a:pathLst>
              <a:path w="1794" h="933">
                <a:moveTo>
                  <a:pt x="6" y="483"/>
                </a:moveTo>
                <a:cubicBezTo>
                  <a:pt x="0" y="365"/>
                  <a:pt x="16" y="189"/>
                  <a:pt x="108" y="125"/>
                </a:cubicBezTo>
                <a:cubicBezTo>
                  <a:pt x="200" y="61"/>
                  <a:pt x="389" y="116"/>
                  <a:pt x="559" y="100"/>
                </a:cubicBezTo>
                <a:cubicBezTo>
                  <a:pt x="729" y="84"/>
                  <a:pt x="935" y="0"/>
                  <a:pt x="1128" y="29"/>
                </a:cubicBezTo>
                <a:cubicBezTo>
                  <a:pt x="1321" y="58"/>
                  <a:pt x="1638" y="142"/>
                  <a:pt x="1716" y="275"/>
                </a:cubicBezTo>
                <a:cubicBezTo>
                  <a:pt x="1794" y="408"/>
                  <a:pt x="1652" y="721"/>
                  <a:pt x="1596" y="827"/>
                </a:cubicBezTo>
                <a:cubicBezTo>
                  <a:pt x="1540" y="933"/>
                  <a:pt x="1506" y="894"/>
                  <a:pt x="1380" y="911"/>
                </a:cubicBezTo>
                <a:cubicBezTo>
                  <a:pt x="1254" y="928"/>
                  <a:pt x="1001" y="929"/>
                  <a:pt x="840" y="929"/>
                </a:cubicBezTo>
                <a:cubicBezTo>
                  <a:pt x="679" y="929"/>
                  <a:pt x="530" y="927"/>
                  <a:pt x="414" y="911"/>
                </a:cubicBezTo>
                <a:cubicBezTo>
                  <a:pt x="298" y="895"/>
                  <a:pt x="211" y="903"/>
                  <a:pt x="143" y="832"/>
                </a:cubicBezTo>
                <a:cubicBezTo>
                  <a:pt x="75" y="761"/>
                  <a:pt x="4" y="624"/>
                  <a:pt x="6" y="483"/>
                </a:cubicBezTo>
                <a:close/>
              </a:path>
            </a:pathLst>
          </a:custGeom>
          <a:solidFill>
            <a:srgbClr val="66CCFF"/>
          </a:solidFill>
          <a:ln w="9525">
            <a:noFill/>
            <a:round/>
            <a:headEnd/>
            <a:tailEnd/>
          </a:ln>
          <a:effectLst/>
        </p:spPr>
        <p:txBody>
          <a:bodyPr wrap="none" anchor="ctr"/>
          <a:lstStyle/>
          <a:p>
            <a:endParaRPr lang="it-IT"/>
          </a:p>
        </p:txBody>
      </p:sp>
      <p:sp>
        <p:nvSpPr>
          <p:cNvPr id="110693" name="Line 101"/>
          <p:cNvSpPr>
            <a:spLocks noChangeShapeType="1"/>
          </p:cNvSpPr>
          <p:nvPr/>
        </p:nvSpPr>
        <p:spPr bwMode="auto">
          <a:xfrm rot="5400000" flipV="1">
            <a:off x="2725738" y="4525962"/>
            <a:ext cx="6350" cy="1577975"/>
          </a:xfrm>
          <a:prstGeom prst="line">
            <a:avLst/>
          </a:prstGeom>
          <a:noFill/>
          <a:ln w="12700">
            <a:solidFill>
              <a:schemeClr val="tx1"/>
            </a:solidFill>
            <a:round/>
            <a:headEnd/>
            <a:tailEnd/>
          </a:ln>
          <a:effectLst/>
        </p:spPr>
        <p:txBody>
          <a:bodyPr wrap="none" anchor="ctr"/>
          <a:lstStyle/>
          <a:p>
            <a:endParaRPr lang="it-IT"/>
          </a:p>
        </p:txBody>
      </p:sp>
      <p:sp>
        <p:nvSpPr>
          <p:cNvPr id="110699" name="Freeform 107"/>
          <p:cNvSpPr>
            <a:spLocks/>
          </p:cNvSpPr>
          <p:nvPr/>
        </p:nvSpPr>
        <p:spPr bwMode="auto">
          <a:xfrm>
            <a:off x="4010025" y="5076825"/>
            <a:ext cx="542925" cy="295275"/>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grpSp>
        <p:nvGrpSpPr>
          <p:cNvPr id="110703" name="Group 111"/>
          <p:cNvGrpSpPr>
            <a:grpSpLocks/>
          </p:cNvGrpSpPr>
          <p:nvPr/>
        </p:nvGrpSpPr>
        <p:grpSpPr bwMode="auto">
          <a:xfrm>
            <a:off x="3516313" y="5251450"/>
            <a:ext cx="501650" cy="233363"/>
            <a:chOff x="3600" y="219"/>
            <a:chExt cx="360" cy="175"/>
          </a:xfrm>
        </p:grpSpPr>
        <p:sp>
          <p:nvSpPr>
            <p:cNvPr id="110704" name="Oval 11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0705" name="Line 11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0706" name="Line 11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0707" name="Rectangle 11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0708" name="Oval 11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0709" name="Group 117"/>
            <p:cNvGrpSpPr>
              <a:grpSpLocks/>
            </p:cNvGrpSpPr>
            <p:nvPr/>
          </p:nvGrpSpPr>
          <p:grpSpPr bwMode="auto">
            <a:xfrm>
              <a:off x="3686" y="244"/>
              <a:ext cx="177" cy="66"/>
              <a:chOff x="2848" y="848"/>
              <a:chExt cx="140" cy="98"/>
            </a:xfrm>
          </p:grpSpPr>
          <p:sp>
            <p:nvSpPr>
              <p:cNvPr id="110710" name="Line 11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11" name="Line 11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12" name="Line 12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0713" name="Group 121"/>
            <p:cNvGrpSpPr>
              <a:grpSpLocks/>
            </p:cNvGrpSpPr>
            <p:nvPr/>
          </p:nvGrpSpPr>
          <p:grpSpPr bwMode="auto">
            <a:xfrm flipV="1">
              <a:off x="3686" y="243"/>
              <a:ext cx="177" cy="66"/>
              <a:chOff x="2848" y="848"/>
              <a:chExt cx="140" cy="98"/>
            </a:xfrm>
          </p:grpSpPr>
          <p:sp>
            <p:nvSpPr>
              <p:cNvPr id="110714" name="Line 12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15" name="Line 12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16" name="Line 12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0717" name="Group 125"/>
          <p:cNvGrpSpPr>
            <a:grpSpLocks/>
          </p:cNvGrpSpPr>
          <p:nvPr/>
        </p:nvGrpSpPr>
        <p:grpSpPr bwMode="auto">
          <a:xfrm>
            <a:off x="3868738" y="5889625"/>
            <a:ext cx="501650" cy="233363"/>
            <a:chOff x="3600" y="219"/>
            <a:chExt cx="360" cy="175"/>
          </a:xfrm>
        </p:grpSpPr>
        <p:sp>
          <p:nvSpPr>
            <p:cNvPr id="110718" name="Oval 12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0719" name="Line 12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0720" name="Line 12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0721" name="Rectangle 12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0722" name="Oval 13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0723" name="Group 131"/>
            <p:cNvGrpSpPr>
              <a:grpSpLocks/>
            </p:cNvGrpSpPr>
            <p:nvPr/>
          </p:nvGrpSpPr>
          <p:grpSpPr bwMode="auto">
            <a:xfrm>
              <a:off x="3686" y="244"/>
              <a:ext cx="177" cy="66"/>
              <a:chOff x="2848" y="848"/>
              <a:chExt cx="140" cy="98"/>
            </a:xfrm>
          </p:grpSpPr>
          <p:sp>
            <p:nvSpPr>
              <p:cNvPr id="110724" name="Line 13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25" name="Line 13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26" name="Line 13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0727" name="Group 135"/>
            <p:cNvGrpSpPr>
              <a:grpSpLocks/>
            </p:cNvGrpSpPr>
            <p:nvPr/>
          </p:nvGrpSpPr>
          <p:grpSpPr bwMode="auto">
            <a:xfrm flipV="1">
              <a:off x="3686" y="243"/>
              <a:ext cx="177" cy="66"/>
              <a:chOff x="2848" y="848"/>
              <a:chExt cx="140" cy="98"/>
            </a:xfrm>
          </p:grpSpPr>
          <p:sp>
            <p:nvSpPr>
              <p:cNvPr id="110728" name="Line 13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29" name="Line 13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30" name="Line 13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0731" name="Group 139"/>
          <p:cNvGrpSpPr>
            <a:grpSpLocks/>
          </p:cNvGrpSpPr>
          <p:nvPr/>
        </p:nvGrpSpPr>
        <p:grpSpPr bwMode="auto">
          <a:xfrm>
            <a:off x="4543425" y="4946650"/>
            <a:ext cx="501650" cy="233363"/>
            <a:chOff x="3600" y="219"/>
            <a:chExt cx="360" cy="175"/>
          </a:xfrm>
        </p:grpSpPr>
        <p:sp>
          <p:nvSpPr>
            <p:cNvPr id="110732" name="Oval 14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0733" name="Line 14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0734" name="Line 14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0735" name="Rectangle 14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0736" name="Oval 14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0737" name="Group 145"/>
            <p:cNvGrpSpPr>
              <a:grpSpLocks/>
            </p:cNvGrpSpPr>
            <p:nvPr/>
          </p:nvGrpSpPr>
          <p:grpSpPr bwMode="auto">
            <a:xfrm>
              <a:off x="3686" y="244"/>
              <a:ext cx="177" cy="66"/>
              <a:chOff x="2848" y="848"/>
              <a:chExt cx="140" cy="98"/>
            </a:xfrm>
          </p:grpSpPr>
          <p:sp>
            <p:nvSpPr>
              <p:cNvPr id="110738" name="Line 1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39" name="Line 1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40" name="Line 1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0741" name="Group 149"/>
            <p:cNvGrpSpPr>
              <a:grpSpLocks/>
            </p:cNvGrpSpPr>
            <p:nvPr/>
          </p:nvGrpSpPr>
          <p:grpSpPr bwMode="auto">
            <a:xfrm flipV="1">
              <a:off x="3686" y="243"/>
              <a:ext cx="177" cy="66"/>
              <a:chOff x="2848" y="848"/>
              <a:chExt cx="140" cy="98"/>
            </a:xfrm>
          </p:grpSpPr>
          <p:sp>
            <p:nvSpPr>
              <p:cNvPr id="110742" name="Line 15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43" name="Line 15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44" name="Line 15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0745" name="Group 153"/>
          <p:cNvGrpSpPr>
            <a:grpSpLocks/>
          </p:cNvGrpSpPr>
          <p:nvPr/>
        </p:nvGrpSpPr>
        <p:grpSpPr bwMode="auto">
          <a:xfrm>
            <a:off x="4465638" y="5611813"/>
            <a:ext cx="500062" cy="233362"/>
            <a:chOff x="3600" y="219"/>
            <a:chExt cx="360" cy="175"/>
          </a:xfrm>
        </p:grpSpPr>
        <p:sp>
          <p:nvSpPr>
            <p:cNvPr id="110746" name="Oval 154"/>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0747" name="Line 15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0748" name="Line 15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0749" name="Rectangle 157"/>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0750" name="Oval 158"/>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0751" name="Group 159"/>
            <p:cNvGrpSpPr>
              <a:grpSpLocks/>
            </p:cNvGrpSpPr>
            <p:nvPr/>
          </p:nvGrpSpPr>
          <p:grpSpPr bwMode="auto">
            <a:xfrm>
              <a:off x="3686" y="244"/>
              <a:ext cx="177" cy="66"/>
              <a:chOff x="2848" y="848"/>
              <a:chExt cx="140" cy="98"/>
            </a:xfrm>
          </p:grpSpPr>
          <p:sp>
            <p:nvSpPr>
              <p:cNvPr id="110752" name="Line 1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53" name="Line 1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54" name="Line 1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0755" name="Group 163"/>
            <p:cNvGrpSpPr>
              <a:grpSpLocks/>
            </p:cNvGrpSpPr>
            <p:nvPr/>
          </p:nvGrpSpPr>
          <p:grpSpPr bwMode="auto">
            <a:xfrm flipV="1">
              <a:off x="3686" y="243"/>
              <a:ext cx="177" cy="66"/>
              <a:chOff x="2848" y="848"/>
              <a:chExt cx="140" cy="98"/>
            </a:xfrm>
          </p:grpSpPr>
          <p:sp>
            <p:nvSpPr>
              <p:cNvPr id="110756" name="Line 16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57" name="Line 16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58" name="Line 16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0759" name="Group 167"/>
          <p:cNvGrpSpPr>
            <a:grpSpLocks/>
          </p:cNvGrpSpPr>
          <p:nvPr/>
        </p:nvGrpSpPr>
        <p:grpSpPr bwMode="auto">
          <a:xfrm>
            <a:off x="5100638" y="5908675"/>
            <a:ext cx="501650" cy="233363"/>
            <a:chOff x="3600" y="219"/>
            <a:chExt cx="360" cy="175"/>
          </a:xfrm>
        </p:grpSpPr>
        <p:sp>
          <p:nvSpPr>
            <p:cNvPr id="110760" name="Oval 16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0761" name="Line 16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0762" name="Line 17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0763" name="Rectangle 17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0764" name="Oval 17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0765" name="Group 173"/>
            <p:cNvGrpSpPr>
              <a:grpSpLocks/>
            </p:cNvGrpSpPr>
            <p:nvPr/>
          </p:nvGrpSpPr>
          <p:grpSpPr bwMode="auto">
            <a:xfrm>
              <a:off x="3686" y="244"/>
              <a:ext cx="177" cy="66"/>
              <a:chOff x="2848" y="848"/>
              <a:chExt cx="140" cy="98"/>
            </a:xfrm>
          </p:grpSpPr>
          <p:sp>
            <p:nvSpPr>
              <p:cNvPr id="110766" name="Line 1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67" name="Line 1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68" name="Line 1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0769" name="Group 177"/>
            <p:cNvGrpSpPr>
              <a:grpSpLocks/>
            </p:cNvGrpSpPr>
            <p:nvPr/>
          </p:nvGrpSpPr>
          <p:grpSpPr bwMode="auto">
            <a:xfrm flipV="1">
              <a:off x="3686" y="243"/>
              <a:ext cx="177" cy="66"/>
              <a:chOff x="2848" y="848"/>
              <a:chExt cx="140" cy="98"/>
            </a:xfrm>
          </p:grpSpPr>
          <p:sp>
            <p:nvSpPr>
              <p:cNvPr id="110770" name="Line 17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771" name="Line 17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772" name="Line 18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0801" name="Group 209"/>
          <p:cNvGrpSpPr>
            <a:grpSpLocks/>
          </p:cNvGrpSpPr>
          <p:nvPr/>
        </p:nvGrpSpPr>
        <p:grpSpPr bwMode="auto">
          <a:xfrm>
            <a:off x="5545138" y="5253038"/>
            <a:ext cx="501650" cy="233362"/>
            <a:chOff x="3600" y="219"/>
            <a:chExt cx="360" cy="175"/>
          </a:xfrm>
        </p:grpSpPr>
        <p:sp>
          <p:nvSpPr>
            <p:cNvPr id="110802" name="Oval 21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0803" name="Line 21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0804" name="Line 21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0805" name="Rectangle 21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0806" name="Oval 21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0807" name="Group 215"/>
            <p:cNvGrpSpPr>
              <a:grpSpLocks/>
            </p:cNvGrpSpPr>
            <p:nvPr/>
          </p:nvGrpSpPr>
          <p:grpSpPr bwMode="auto">
            <a:xfrm>
              <a:off x="3686" y="244"/>
              <a:ext cx="177" cy="66"/>
              <a:chOff x="2848" y="848"/>
              <a:chExt cx="140" cy="98"/>
            </a:xfrm>
          </p:grpSpPr>
          <p:sp>
            <p:nvSpPr>
              <p:cNvPr id="110808" name="Line 21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809" name="Line 21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810" name="Line 21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0811" name="Group 219"/>
            <p:cNvGrpSpPr>
              <a:grpSpLocks/>
            </p:cNvGrpSpPr>
            <p:nvPr/>
          </p:nvGrpSpPr>
          <p:grpSpPr bwMode="auto">
            <a:xfrm flipV="1">
              <a:off x="3686" y="243"/>
              <a:ext cx="177" cy="66"/>
              <a:chOff x="2848" y="848"/>
              <a:chExt cx="140" cy="98"/>
            </a:xfrm>
          </p:grpSpPr>
          <p:sp>
            <p:nvSpPr>
              <p:cNvPr id="110812" name="Line 2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0813" name="Line 2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0814" name="Line 2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aphicFrame>
        <p:nvGraphicFramePr>
          <p:cNvPr id="110641" name="Object 49"/>
          <p:cNvGraphicFramePr>
            <a:graphicFrameLocks noChangeAspect="1"/>
          </p:cNvGraphicFramePr>
          <p:nvPr/>
        </p:nvGraphicFramePr>
        <p:xfrm>
          <a:off x="1093788" y="3463925"/>
          <a:ext cx="528637" cy="419100"/>
        </p:xfrm>
        <a:graphic>
          <a:graphicData uri="http://schemas.openxmlformats.org/presentationml/2006/ole">
            <p:oleObj spid="_x0000_s110641" name="Clip" r:id="rId4" imgW="1305000" imgH="1085760" progId="">
              <p:embed/>
            </p:oleObj>
          </a:graphicData>
        </a:graphic>
      </p:graphicFrame>
      <p:sp>
        <p:nvSpPr>
          <p:cNvPr id="110995" name="Rectangle 403"/>
          <p:cNvSpPr>
            <a:spLocks noChangeArrowheads="1"/>
          </p:cNvSpPr>
          <p:nvPr/>
        </p:nvSpPr>
        <p:spPr bwMode="auto">
          <a:xfrm>
            <a:off x="704850" y="3805238"/>
            <a:ext cx="1301750" cy="1519237"/>
          </a:xfrm>
          <a:prstGeom prst="rect">
            <a:avLst/>
          </a:prstGeom>
          <a:solidFill>
            <a:schemeClr val="accent2"/>
          </a:solidFill>
          <a:ln w="9525">
            <a:noFill/>
            <a:miter lim="800000"/>
            <a:headEnd/>
            <a:tailEnd/>
          </a:ln>
          <a:effectLst/>
        </p:spPr>
        <p:txBody>
          <a:bodyPr wrap="none" anchor="ctr"/>
          <a:lstStyle/>
          <a:p>
            <a:endParaRPr lang="it-IT"/>
          </a:p>
        </p:txBody>
      </p:sp>
      <p:sp>
        <p:nvSpPr>
          <p:cNvPr id="110996" name="Rectangle 404"/>
          <p:cNvSpPr>
            <a:spLocks noChangeArrowheads="1"/>
          </p:cNvSpPr>
          <p:nvPr/>
        </p:nvSpPr>
        <p:spPr bwMode="auto">
          <a:xfrm>
            <a:off x="536575" y="3851275"/>
            <a:ext cx="1433513" cy="1566863"/>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110997" name="Rectangle 405"/>
          <p:cNvSpPr>
            <a:spLocks noChangeArrowheads="1"/>
          </p:cNvSpPr>
          <p:nvPr/>
        </p:nvSpPr>
        <p:spPr bwMode="auto">
          <a:xfrm>
            <a:off x="650875" y="4476750"/>
            <a:ext cx="1319213" cy="334963"/>
          </a:xfrm>
          <a:prstGeom prst="rect">
            <a:avLst/>
          </a:prstGeom>
          <a:solidFill>
            <a:srgbClr val="FF0000"/>
          </a:solidFill>
          <a:ln w="9525">
            <a:noFill/>
            <a:miter lim="800000"/>
            <a:headEnd/>
            <a:tailEnd/>
          </a:ln>
          <a:effectLst/>
        </p:spPr>
        <p:txBody>
          <a:bodyPr wrap="none" anchor="ctr"/>
          <a:lstStyle/>
          <a:p>
            <a:endParaRPr lang="it-IT"/>
          </a:p>
        </p:txBody>
      </p:sp>
      <p:sp>
        <p:nvSpPr>
          <p:cNvPr id="110998" name="Text Box 406"/>
          <p:cNvSpPr txBox="1">
            <a:spLocks noChangeArrowheads="1"/>
          </p:cNvSpPr>
          <p:nvPr/>
        </p:nvSpPr>
        <p:spPr bwMode="auto">
          <a:xfrm>
            <a:off x="361950" y="3833813"/>
            <a:ext cx="1719263" cy="1506537"/>
          </a:xfrm>
          <a:prstGeom prst="rect">
            <a:avLst/>
          </a:prstGeom>
          <a:noFill/>
          <a:ln w="9525">
            <a:noFill/>
            <a:miter lim="800000"/>
            <a:headEnd/>
            <a:tailEnd/>
          </a:ln>
          <a:effectLst/>
        </p:spPr>
        <p:txBody>
          <a:bodyPr>
            <a:spAutoFit/>
          </a:bodyPr>
          <a:lstStyle/>
          <a:p>
            <a:pPr algn="ctr"/>
            <a:r>
              <a:rPr lang="en-US" altLang="it-IT" sz="1700"/>
              <a:t>Applicazione</a:t>
            </a:r>
          </a:p>
          <a:p>
            <a:pPr algn="ctr"/>
            <a:r>
              <a:rPr lang="en-US" altLang="it-IT" sz="1700"/>
              <a:t>Trasporto</a:t>
            </a:r>
          </a:p>
          <a:p>
            <a:pPr algn="ctr"/>
            <a:endParaRPr lang="en-US" altLang="it-IT" sz="400"/>
          </a:p>
          <a:p>
            <a:pPr algn="ctr"/>
            <a:r>
              <a:rPr lang="en-US" altLang="it-IT" sz="1700">
                <a:solidFill>
                  <a:schemeClr val="bg1"/>
                </a:solidFill>
              </a:rPr>
              <a:t>Rete</a:t>
            </a:r>
          </a:p>
          <a:p>
            <a:pPr algn="ctr"/>
            <a:endParaRPr lang="en-US" altLang="it-IT" sz="400"/>
          </a:p>
          <a:p>
            <a:pPr algn="ctr"/>
            <a:r>
              <a:rPr lang="en-US" altLang="it-IT" sz="1700"/>
              <a:t>Collegamento</a:t>
            </a:r>
          </a:p>
          <a:p>
            <a:pPr algn="ctr"/>
            <a:r>
              <a:rPr lang="en-US" altLang="it-IT" sz="1700"/>
              <a:t>Fisico</a:t>
            </a:r>
            <a:endParaRPr lang="en-US" altLang="it-IT" sz="1700">
              <a:latin typeface="Times New Roman" pitchFamily="18" charset="0"/>
            </a:endParaRPr>
          </a:p>
        </p:txBody>
      </p:sp>
      <p:sp>
        <p:nvSpPr>
          <p:cNvPr id="110999" name="Line 407"/>
          <p:cNvSpPr>
            <a:spLocks noChangeShapeType="1"/>
          </p:cNvSpPr>
          <p:nvPr/>
        </p:nvSpPr>
        <p:spPr bwMode="auto">
          <a:xfrm>
            <a:off x="641350" y="4503738"/>
            <a:ext cx="1328738" cy="9525"/>
          </a:xfrm>
          <a:prstGeom prst="line">
            <a:avLst/>
          </a:prstGeom>
          <a:noFill/>
          <a:ln w="12700">
            <a:solidFill>
              <a:schemeClr val="tx1"/>
            </a:solidFill>
            <a:round/>
            <a:headEnd/>
            <a:tailEnd/>
          </a:ln>
          <a:effectLst/>
        </p:spPr>
        <p:txBody>
          <a:bodyPr wrap="none" anchor="ctr"/>
          <a:lstStyle/>
          <a:p>
            <a:endParaRPr lang="it-IT"/>
          </a:p>
        </p:txBody>
      </p:sp>
      <p:sp>
        <p:nvSpPr>
          <p:cNvPr id="111000" name="Line 408"/>
          <p:cNvSpPr>
            <a:spLocks noChangeShapeType="1"/>
          </p:cNvSpPr>
          <p:nvPr/>
        </p:nvSpPr>
        <p:spPr bwMode="auto">
          <a:xfrm>
            <a:off x="658813" y="4802188"/>
            <a:ext cx="1328737" cy="9525"/>
          </a:xfrm>
          <a:prstGeom prst="line">
            <a:avLst/>
          </a:prstGeom>
          <a:noFill/>
          <a:ln w="12700">
            <a:solidFill>
              <a:schemeClr val="tx1"/>
            </a:solidFill>
            <a:round/>
            <a:headEnd/>
            <a:tailEnd/>
          </a:ln>
          <a:effectLst/>
        </p:spPr>
        <p:txBody>
          <a:bodyPr wrap="none" anchor="ctr"/>
          <a:lstStyle/>
          <a:p>
            <a:endParaRPr lang="it-IT"/>
          </a:p>
        </p:txBody>
      </p:sp>
      <p:sp>
        <p:nvSpPr>
          <p:cNvPr id="111001" name="Line 409"/>
          <p:cNvSpPr>
            <a:spLocks noChangeShapeType="1"/>
          </p:cNvSpPr>
          <p:nvPr/>
        </p:nvSpPr>
        <p:spPr bwMode="auto">
          <a:xfrm>
            <a:off x="658813" y="5064125"/>
            <a:ext cx="1328737" cy="9525"/>
          </a:xfrm>
          <a:prstGeom prst="line">
            <a:avLst/>
          </a:prstGeom>
          <a:noFill/>
          <a:ln w="12700">
            <a:solidFill>
              <a:schemeClr val="tx1"/>
            </a:solidFill>
            <a:round/>
            <a:headEnd/>
            <a:tailEnd/>
          </a:ln>
          <a:effectLst/>
        </p:spPr>
        <p:txBody>
          <a:bodyPr wrap="none" anchor="ctr"/>
          <a:lstStyle/>
          <a:p>
            <a:endParaRPr lang="it-IT"/>
          </a:p>
        </p:txBody>
      </p:sp>
      <p:sp>
        <p:nvSpPr>
          <p:cNvPr id="111002" name="Line 410"/>
          <p:cNvSpPr>
            <a:spLocks noChangeShapeType="1"/>
          </p:cNvSpPr>
          <p:nvPr/>
        </p:nvSpPr>
        <p:spPr bwMode="auto">
          <a:xfrm>
            <a:off x="658813" y="4187825"/>
            <a:ext cx="1328737" cy="9525"/>
          </a:xfrm>
          <a:prstGeom prst="line">
            <a:avLst/>
          </a:prstGeom>
          <a:noFill/>
          <a:ln w="12700">
            <a:solidFill>
              <a:schemeClr val="tx1"/>
            </a:solidFill>
            <a:round/>
            <a:headEnd/>
            <a:tailEnd/>
          </a:ln>
          <a:effectLst/>
        </p:spPr>
        <p:txBody>
          <a:bodyPr wrap="none" anchor="ctr"/>
          <a:lstStyle/>
          <a:p>
            <a:endParaRPr lang="it-IT"/>
          </a:p>
        </p:txBody>
      </p:sp>
      <p:sp>
        <p:nvSpPr>
          <p:cNvPr id="111012" name="Freeform 420"/>
          <p:cNvSpPr>
            <a:spLocks/>
          </p:cNvSpPr>
          <p:nvPr/>
        </p:nvSpPr>
        <p:spPr bwMode="auto">
          <a:xfrm>
            <a:off x="5051425" y="5070475"/>
            <a:ext cx="504825" cy="307975"/>
          </a:xfrm>
          <a:custGeom>
            <a:avLst/>
            <a:gdLst/>
            <a:ahLst/>
            <a:cxnLst>
              <a:cxn ang="0">
                <a:pos x="0" y="0"/>
              </a:cxn>
              <a:cxn ang="0">
                <a:pos x="318" y="194"/>
              </a:cxn>
            </a:cxnLst>
            <a:rect l="0" t="0" r="r" b="b"/>
            <a:pathLst>
              <a:path w="318" h="194">
                <a:moveTo>
                  <a:pt x="0" y="0"/>
                </a:moveTo>
                <a:lnTo>
                  <a:pt x="318" y="194"/>
                </a:lnTo>
              </a:path>
            </a:pathLst>
          </a:custGeom>
          <a:noFill/>
          <a:ln w="12700">
            <a:solidFill>
              <a:schemeClr val="tx1"/>
            </a:solidFill>
            <a:round/>
            <a:headEnd/>
            <a:tailEnd/>
          </a:ln>
          <a:effectLst/>
        </p:spPr>
        <p:txBody>
          <a:bodyPr wrap="none" anchor="ctr"/>
          <a:lstStyle/>
          <a:p>
            <a:endParaRPr lang="it-IT"/>
          </a:p>
        </p:txBody>
      </p:sp>
      <p:sp>
        <p:nvSpPr>
          <p:cNvPr id="111013" name="Freeform 421"/>
          <p:cNvSpPr>
            <a:spLocks/>
          </p:cNvSpPr>
          <p:nvPr/>
        </p:nvSpPr>
        <p:spPr bwMode="auto">
          <a:xfrm>
            <a:off x="3986213" y="5462588"/>
            <a:ext cx="481012" cy="238125"/>
          </a:xfrm>
          <a:custGeom>
            <a:avLst/>
            <a:gdLst/>
            <a:ahLst/>
            <a:cxnLst>
              <a:cxn ang="0">
                <a:pos x="0" y="0"/>
              </a:cxn>
              <a:cxn ang="0">
                <a:pos x="294" y="174"/>
              </a:cxn>
            </a:cxnLst>
            <a:rect l="0" t="0" r="r" b="b"/>
            <a:pathLst>
              <a:path w="294" h="174">
                <a:moveTo>
                  <a:pt x="0" y="0"/>
                </a:moveTo>
                <a:lnTo>
                  <a:pt x="294" y="174"/>
                </a:lnTo>
              </a:path>
            </a:pathLst>
          </a:custGeom>
          <a:noFill/>
          <a:ln w="12700">
            <a:solidFill>
              <a:schemeClr val="tx1"/>
            </a:solidFill>
            <a:round/>
            <a:headEnd/>
            <a:tailEnd/>
          </a:ln>
          <a:effectLst/>
        </p:spPr>
        <p:txBody>
          <a:bodyPr wrap="none" anchor="ctr"/>
          <a:lstStyle/>
          <a:p>
            <a:endParaRPr lang="it-IT"/>
          </a:p>
        </p:txBody>
      </p:sp>
      <p:sp>
        <p:nvSpPr>
          <p:cNvPr id="111014" name="Freeform 422"/>
          <p:cNvSpPr>
            <a:spLocks/>
          </p:cNvSpPr>
          <p:nvPr/>
        </p:nvSpPr>
        <p:spPr bwMode="auto">
          <a:xfrm>
            <a:off x="4933950" y="5438775"/>
            <a:ext cx="628650" cy="24765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111015" name="Freeform 423"/>
          <p:cNvSpPr>
            <a:spLocks/>
          </p:cNvSpPr>
          <p:nvPr/>
        </p:nvSpPr>
        <p:spPr bwMode="auto">
          <a:xfrm>
            <a:off x="5600700" y="5492750"/>
            <a:ext cx="206375" cy="508000"/>
          </a:xfrm>
          <a:custGeom>
            <a:avLst/>
            <a:gdLst/>
            <a:ahLst/>
            <a:cxnLst>
              <a:cxn ang="0">
                <a:pos x="0" y="500"/>
              </a:cxn>
              <a:cxn ang="0">
                <a:pos x="118" y="0"/>
              </a:cxn>
            </a:cxnLst>
            <a:rect l="0" t="0" r="r" b="b"/>
            <a:pathLst>
              <a:path w="118" h="500">
                <a:moveTo>
                  <a:pt x="0" y="500"/>
                </a:moveTo>
                <a:lnTo>
                  <a:pt x="118" y="0"/>
                </a:lnTo>
              </a:path>
            </a:pathLst>
          </a:custGeom>
          <a:noFill/>
          <a:ln w="12700">
            <a:solidFill>
              <a:schemeClr val="tx1"/>
            </a:solidFill>
            <a:round/>
            <a:headEnd/>
            <a:tailEnd/>
          </a:ln>
          <a:effectLst/>
        </p:spPr>
        <p:txBody>
          <a:bodyPr wrap="none" anchor="ctr"/>
          <a:lstStyle/>
          <a:p>
            <a:endParaRPr lang="it-IT"/>
          </a:p>
        </p:txBody>
      </p:sp>
      <p:sp>
        <p:nvSpPr>
          <p:cNvPr id="111016" name="Freeform 424"/>
          <p:cNvSpPr>
            <a:spLocks/>
          </p:cNvSpPr>
          <p:nvPr/>
        </p:nvSpPr>
        <p:spPr bwMode="auto">
          <a:xfrm>
            <a:off x="4365625" y="6026150"/>
            <a:ext cx="736600" cy="74613"/>
          </a:xfrm>
          <a:custGeom>
            <a:avLst/>
            <a:gdLst/>
            <a:ahLst/>
            <a:cxnLst>
              <a:cxn ang="0">
                <a:pos x="370" y="32"/>
              </a:cxn>
              <a:cxn ang="0">
                <a:pos x="0" y="0"/>
              </a:cxn>
            </a:cxnLst>
            <a:rect l="0" t="0" r="r" b="b"/>
            <a:pathLst>
              <a:path w="370" h="32">
                <a:moveTo>
                  <a:pt x="370" y="32"/>
                </a:moveTo>
                <a:lnTo>
                  <a:pt x="0" y="0"/>
                </a:lnTo>
              </a:path>
            </a:pathLst>
          </a:custGeom>
          <a:noFill/>
          <a:ln w="12700">
            <a:solidFill>
              <a:schemeClr val="tx1"/>
            </a:solidFill>
            <a:round/>
            <a:headEnd/>
            <a:tailEnd/>
          </a:ln>
          <a:effectLst/>
        </p:spPr>
        <p:txBody>
          <a:bodyPr wrap="none" anchor="ctr"/>
          <a:lstStyle/>
          <a:p>
            <a:endParaRPr lang="it-IT"/>
          </a:p>
        </p:txBody>
      </p:sp>
      <p:sp>
        <p:nvSpPr>
          <p:cNvPr id="111017" name="Freeform 425"/>
          <p:cNvSpPr>
            <a:spLocks/>
          </p:cNvSpPr>
          <p:nvPr/>
        </p:nvSpPr>
        <p:spPr bwMode="auto">
          <a:xfrm>
            <a:off x="3829050" y="5486400"/>
            <a:ext cx="193675" cy="425450"/>
          </a:xfrm>
          <a:custGeom>
            <a:avLst/>
            <a:gdLst/>
            <a:ahLst/>
            <a:cxnLst>
              <a:cxn ang="0">
                <a:pos x="162" y="408"/>
              </a:cxn>
              <a:cxn ang="0">
                <a:pos x="176" y="412"/>
              </a:cxn>
              <a:cxn ang="0">
                <a:pos x="0" y="0"/>
              </a:cxn>
            </a:cxnLst>
            <a:rect l="0" t="0" r="r" b="b"/>
            <a:pathLst>
              <a:path w="176" h="412">
                <a:moveTo>
                  <a:pt x="162" y="408"/>
                </a:moveTo>
                <a:lnTo>
                  <a:pt x="176" y="412"/>
                </a:lnTo>
                <a:lnTo>
                  <a:pt x="0" y="0"/>
                </a:lnTo>
              </a:path>
            </a:pathLst>
          </a:custGeom>
          <a:noFill/>
          <a:ln w="12700">
            <a:solidFill>
              <a:schemeClr val="tx1"/>
            </a:solidFill>
            <a:round/>
            <a:headEnd/>
            <a:tailEnd/>
          </a:ln>
          <a:effectLst/>
        </p:spPr>
        <p:txBody>
          <a:bodyPr wrap="none" anchor="ctr"/>
          <a:lstStyle/>
          <a:p>
            <a:endParaRPr lang="it-IT"/>
          </a:p>
        </p:txBody>
      </p:sp>
      <p:graphicFrame>
        <p:nvGraphicFramePr>
          <p:cNvPr id="111021" name="Object 429"/>
          <p:cNvGraphicFramePr>
            <a:graphicFrameLocks noChangeAspect="1"/>
          </p:cNvGraphicFramePr>
          <p:nvPr/>
        </p:nvGraphicFramePr>
        <p:xfrm>
          <a:off x="7875588" y="3617913"/>
          <a:ext cx="528637" cy="419100"/>
        </p:xfrm>
        <a:graphic>
          <a:graphicData uri="http://schemas.openxmlformats.org/presentationml/2006/ole">
            <p:oleObj spid="_x0000_s111021" name="Clip" r:id="rId5" imgW="1305000" imgH="1085760" progId="">
              <p:embed/>
            </p:oleObj>
          </a:graphicData>
        </a:graphic>
      </p:graphicFrame>
      <p:sp>
        <p:nvSpPr>
          <p:cNvPr id="111023" name="Rectangle 431"/>
          <p:cNvSpPr>
            <a:spLocks noChangeArrowheads="1"/>
          </p:cNvSpPr>
          <p:nvPr/>
        </p:nvSpPr>
        <p:spPr bwMode="auto">
          <a:xfrm>
            <a:off x="7469188" y="3960813"/>
            <a:ext cx="1470025" cy="1520825"/>
          </a:xfrm>
          <a:prstGeom prst="rect">
            <a:avLst/>
          </a:prstGeom>
          <a:solidFill>
            <a:schemeClr val="accent2"/>
          </a:solidFill>
          <a:ln w="9525">
            <a:noFill/>
            <a:miter lim="800000"/>
            <a:headEnd/>
            <a:tailEnd/>
          </a:ln>
          <a:effectLst/>
        </p:spPr>
        <p:txBody>
          <a:bodyPr wrap="none" anchor="ctr"/>
          <a:lstStyle/>
          <a:p>
            <a:endParaRPr lang="it-IT"/>
          </a:p>
        </p:txBody>
      </p:sp>
      <p:sp>
        <p:nvSpPr>
          <p:cNvPr id="111024" name="Rectangle 432"/>
          <p:cNvSpPr>
            <a:spLocks noChangeArrowheads="1"/>
          </p:cNvSpPr>
          <p:nvPr/>
        </p:nvSpPr>
        <p:spPr bwMode="auto">
          <a:xfrm>
            <a:off x="7405688" y="4006850"/>
            <a:ext cx="1465262" cy="1566863"/>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111025" name="Rectangle 433"/>
          <p:cNvSpPr>
            <a:spLocks noChangeArrowheads="1"/>
          </p:cNvSpPr>
          <p:nvPr/>
        </p:nvSpPr>
        <p:spPr bwMode="auto">
          <a:xfrm>
            <a:off x="7415213" y="4632325"/>
            <a:ext cx="1319212" cy="336550"/>
          </a:xfrm>
          <a:prstGeom prst="rect">
            <a:avLst/>
          </a:prstGeom>
          <a:solidFill>
            <a:srgbClr val="FF0000"/>
          </a:solidFill>
          <a:ln w="9525">
            <a:noFill/>
            <a:miter lim="800000"/>
            <a:headEnd/>
            <a:tailEnd/>
          </a:ln>
          <a:effectLst/>
        </p:spPr>
        <p:txBody>
          <a:bodyPr wrap="none" anchor="ctr"/>
          <a:lstStyle/>
          <a:p>
            <a:endParaRPr lang="it-IT"/>
          </a:p>
        </p:txBody>
      </p:sp>
      <p:sp>
        <p:nvSpPr>
          <p:cNvPr id="111027" name="Line 435"/>
          <p:cNvSpPr>
            <a:spLocks noChangeShapeType="1"/>
          </p:cNvSpPr>
          <p:nvPr/>
        </p:nvSpPr>
        <p:spPr bwMode="auto">
          <a:xfrm>
            <a:off x="7405688" y="4660900"/>
            <a:ext cx="1328737" cy="9525"/>
          </a:xfrm>
          <a:prstGeom prst="line">
            <a:avLst/>
          </a:prstGeom>
          <a:noFill/>
          <a:ln w="12700">
            <a:solidFill>
              <a:schemeClr val="tx1"/>
            </a:solidFill>
            <a:round/>
            <a:headEnd/>
            <a:tailEnd/>
          </a:ln>
          <a:effectLst/>
        </p:spPr>
        <p:txBody>
          <a:bodyPr wrap="none" anchor="ctr"/>
          <a:lstStyle/>
          <a:p>
            <a:endParaRPr lang="it-IT"/>
          </a:p>
        </p:txBody>
      </p:sp>
      <p:sp>
        <p:nvSpPr>
          <p:cNvPr id="111028" name="Line 436"/>
          <p:cNvSpPr>
            <a:spLocks noChangeShapeType="1"/>
          </p:cNvSpPr>
          <p:nvPr/>
        </p:nvSpPr>
        <p:spPr bwMode="auto">
          <a:xfrm>
            <a:off x="7423150" y="4959350"/>
            <a:ext cx="1328738" cy="9525"/>
          </a:xfrm>
          <a:prstGeom prst="line">
            <a:avLst/>
          </a:prstGeom>
          <a:noFill/>
          <a:ln w="12700">
            <a:solidFill>
              <a:schemeClr val="tx1"/>
            </a:solidFill>
            <a:round/>
            <a:headEnd/>
            <a:tailEnd/>
          </a:ln>
          <a:effectLst/>
        </p:spPr>
        <p:txBody>
          <a:bodyPr wrap="none" anchor="ctr"/>
          <a:lstStyle/>
          <a:p>
            <a:endParaRPr lang="it-IT"/>
          </a:p>
        </p:txBody>
      </p:sp>
      <p:sp>
        <p:nvSpPr>
          <p:cNvPr id="111029" name="Line 437"/>
          <p:cNvSpPr>
            <a:spLocks noChangeShapeType="1"/>
          </p:cNvSpPr>
          <p:nvPr/>
        </p:nvSpPr>
        <p:spPr bwMode="auto">
          <a:xfrm>
            <a:off x="7423150" y="5219700"/>
            <a:ext cx="1328738" cy="9525"/>
          </a:xfrm>
          <a:prstGeom prst="line">
            <a:avLst/>
          </a:prstGeom>
          <a:noFill/>
          <a:ln w="12700">
            <a:solidFill>
              <a:schemeClr val="tx1"/>
            </a:solidFill>
            <a:round/>
            <a:headEnd/>
            <a:tailEnd/>
          </a:ln>
          <a:effectLst/>
        </p:spPr>
        <p:txBody>
          <a:bodyPr wrap="none" anchor="ctr"/>
          <a:lstStyle/>
          <a:p>
            <a:endParaRPr lang="it-IT"/>
          </a:p>
        </p:txBody>
      </p:sp>
      <p:sp>
        <p:nvSpPr>
          <p:cNvPr id="111030" name="Line 438"/>
          <p:cNvSpPr>
            <a:spLocks noChangeShapeType="1"/>
          </p:cNvSpPr>
          <p:nvPr/>
        </p:nvSpPr>
        <p:spPr bwMode="auto">
          <a:xfrm>
            <a:off x="7423150" y="4343400"/>
            <a:ext cx="1328738" cy="9525"/>
          </a:xfrm>
          <a:prstGeom prst="line">
            <a:avLst/>
          </a:prstGeom>
          <a:noFill/>
          <a:ln w="12700">
            <a:solidFill>
              <a:schemeClr val="tx1"/>
            </a:solidFill>
            <a:round/>
            <a:headEnd/>
            <a:tailEnd/>
          </a:ln>
          <a:effectLst/>
        </p:spPr>
        <p:txBody>
          <a:bodyPr wrap="none" anchor="ctr"/>
          <a:lstStyle/>
          <a:p>
            <a:endParaRPr lang="it-IT"/>
          </a:p>
        </p:txBody>
      </p:sp>
      <p:sp>
        <p:nvSpPr>
          <p:cNvPr id="111031" name="Line 439"/>
          <p:cNvSpPr>
            <a:spLocks noChangeShapeType="1"/>
          </p:cNvSpPr>
          <p:nvPr/>
        </p:nvSpPr>
        <p:spPr bwMode="auto">
          <a:xfrm rot="-5400000" flipH="1" flipV="1">
            <a:off x="6721475" y="4708525"/>
            <a:ext cx="6350" cy="1403350"/>
          </a:xfrm>
          <a:prstGeom prst="line">
            <a:avLst/>
          </a:prstGeom>
          <a:noFill/>
          <a:ln w="12700">
            <a:solidFill>
              <a:schemeClr val="tx1"/>
            </a:solidFill>
            <a:round/>
            <a:headEnd/>
            <a:tailEnd/>
          </a:ln>
          <a:effectLst/>
        </p:spPr>
        <p:txBody>
          <a:bodyPr wrap="none" anchor="ctr"/>
          <a:lstStyle/>
          <a:p>
            <a:endParaRPr lang="it-IT"/>
          </a:p>
        </p:txBody>
      </p:sp>
      <p:sp>
        <p:nvSpPr>
          <p:cNvPr id="111041" name="Text Box 449"/>
          <p:cNvSpPr txBox="1">
            <a:spLocks noChangeArrowheads="1"/>
          </p:cNvSpPr>
          <p:nvPr/>
        </p:nvSpPr>
        <p:spPr bwMode="auto">
          <a:xfrm>
            <a:off x="1911350" y="4611688"/>
            <a:ext cx="2000250" cy="336550"/>
          </a:xfrm>
          <a:prstGeom prst="rect">
            <a:avLst/>
          </a:prstGeom>
          <a:noFill/>
          <a:ln w="9525">
            <a:noFill/>
            <a:miter lim="800000"/>
            <a:headEnd/>
            <a:tailEnd/>
          </a:ln>
          <a:effectLst/>
        </p:spPr>
        <p:txBody>
          <a:bodyPr wrap="none">
            <a:spAutoFit/>
          </a:bodyPr>
          <a:lstStyle/>
          <a:p>
            <a:pPr algn="ctr"/>
            <a:r>
              <a:rPr lang="en-US" altLang="it-IT" sz="1600">
                <a:solidFill>
                  <a:srgbClr val="FF0000"/>
                </a:solidFill>
              </a:rPr>
              <a:t>1. Chiam. di inizialz.</a:t>
            </a:r>
            <a:endParaRPr lang="en-US" altLang="it-IT" sz="1600">
              <a:latin typeface="Times New Roman" pitchFamily="18" charset="0"/>
            </a:endParaRPr>
          </a:p>
        </p:txBody>
      </p:sp>
      <p:sp>
        <p:nvSpPr>
          <p:cNvPr id="111043" name="Freeform 451"/>
          <p:cNvSpPr>
            <a:spLocks/>
          </p:cNvSpPr>
          <p:nvPr/>
        </p:nvSpPr>
        <p:spPr bwMode="auto">
          <a:xfrm>
            <a:off x="2057400" y="5000625"/>
            <a:ext cx="5305425" cy="862013"/>
          </a:xfrm>
          <a:custGeom>
            <a:avLst/>
            <a:gdLst/>
            <a:ahLst/>
            <a:cxnLst>
              <a:cxn ang="0">
                <a:pos x="0" y="0"/>
              </a:cxn>
              <a:cxn ang="0">
                <a:pos x="3" y="234"/>
              </a:cxn>
              <a:cxn ang="0">
                <a:pos x="939" y="234"/>
              </a:cxn>
              <a:cxn ang="0">
                <a:pos x="1617" y="543"/>
              </a:cxn>
              <a:cxn ang="0">
                <a:pos x="1818" y="543"/>
              </a:cxn>
              <a:cxn ang="0">
                <a:pos x="2364" y="300"/>
              </a:cxn>
              <a:cxn ang="0">
                <a:pos x="3342" y="306"/>
              </a:cxn>
              <a:cxn ang="0">
                <a:pos x="3336" y="12"/>
              </a:cxn>
            </a:cxnLst>
            <a:rect l="0" t="0" r="r" b="b"/>
            <a:pathLst>
              <a:path w="3342" h="543">
                <a:moveTo>
                  <a:pt x="0" y="0"/>
                </a:moveTo>
                <a:lnTo>
                  <a:pt x="3" y="234"/>
                </a:lnTo>
                <a:lnTo>
                  <a:pt x="939" y="234"/>
                </a:lnTo>
                <a:lnTo>
                  <a:pt x="1617" y="543"/>
                </a:lnTo>
                <a:lnTo>
                  <a:pt x="1818" y="543"/>
                </a:lnTo>
                <a:lnTo>
                  <a:pt x="2364" y="300"/>
                </a:lnTo>
                <a:lnTo>
                  <a:pt x="3342" y="306"/>
                </a:lnTo>
                <a:lnTo>
                  <a:pt x="3336" y="12"/>
                </a:lnTo>
              </a:path>
            </a:pathLst>
          </a:custGeom>
          <a:noFill/>
          <a:ln w="28575" cap="flat" cmpd="sng">
            <a:solidFill>
              <a:srgbClr val="FF0000"/>
            </a:solidFill>
            <a:prstDash val="solid"/>
            <a:round/>
            <a:headEnd type="none" w="med" len="med"/>
            <a:tailEnd type="triangle" w="med" len="med"/>
          </a:ln>
          <a:effectLst/>
        </p:spPr>
        <p:txBody>
          <a:bodyPr wrap="none" anchor="ctr"/>
          <a:lstStyle/>
          <a:p>
            <a:endParaRPr lang="it-IT"/>
          </a:p>
        </p:txBody>
      </p:sp>
      <p:sp>
        <p:nvSpPr>
          <p:cNvPr id="111044" name="Text Box 452"/>
          <p:cNvSpPr txBox="1">
            <a:spLocks noChangeArrowheads="1"/>
          </p:cNvSpPr>
          <p:nvPr/>
        </p:nvSpPr>
        <p:spPr bwMode="auto">
          <a:xfrm>
            <a:off x="5370513" y="4729163"/>
            <a:ext cx="2098675" cy="336550"/>
          </a:xfrm>
          <a:prstGeom prst="rect">
            <a:avLst/>
          </a:prstGeom>
          <a:noFill/>
          <a:ln w="9525">
            <a:noFill/>
            <a:miter lim="800000"/>
            <a:headEnd/>
            <a:tailEnd/>
          </a:ln>
          <a:effectLst/>
        </p:spPr>
        <p:txBody>
          <a:bodyPr wrap="none">
            <a:spAutoFit/>
          </a:bodyPr>
          <a:lstStyle/>
          <a:p>
            <a:pPr algn="ctr"/>
            <a:r>
              <a:rPr lang="en-US" altLang="it-IT" sz="1600">
                <a:solidFill>
                  <a:srgbClr val="FF0000"/>
                </a:solidFill>
              </a:rPr>
              <a:t>2. Chiam. in ingresso</a:t>
            </a:r>
            <a:endParaRPr lang="en-US" altLang="it-IT" sz="1600">
              <a:latin typeface="Times New Roman" pitchFamily="18" charset="0"/>
            </a:endParaRPr>
          </a:p>
        </p:txBody>
      </p:sp>
      <p:sp>
        <p:nvSpPr>
          <p:cNvPr id="111045" name="Text Box 453"/>
          <p:cNvSpPr txBox="1">
            <a:spLocks noChangeArrowheads="1"/>
          </p:cNvSpPr>
          <p:nvPr/>
        </p:nvSpPr>
        <p:spPr bwMode="auto">
          <a:xfrm>
            <a:off x="5227638" y="4344988"/>
            <a:ext cx="2232025" cy="336550"/>
          </a:xfrm>
          <a:prstGeom prst="rect">
            <a:avLst/>
          </a:prstGeom>
          <a:noFill/>
          <a:ln w="9525">
            <a:noFill/>
            <a:miter lim="800000"/>
            <a:headEnd/>
            <a:tailEnd/>
          </a:ln>
          <a:effectLst/>
        </p:spPr>
        <p:txBody>
          <a:bodyPr wrap="none">
            <a:spAutoFit/>
          </a:bodyPr>
          <a:lstStyle/>
          <a:p>
            <a:pPr algn="ctr"/>
            <a:r>
              <a:rPr lang="en-US" altLang="it-IT" sz="1600">
                <a:solidFill>
                  <a:srgbClr val="FF0000"/>
                </a:solidFill>
              </a:rPr>
              <a:t>3. Accettaz. di chiam.</a:t>
            </a:r>
            <a:endParaRPr lang="en-US" altLang="it-IT" sz="1600">
              <a:latin typeface="Times New Roman" pitchFamily="18" charset="0"/>
            </a:endParaRPr>
          </a:p>
        </p:txBody>
      </p:sp>
      <p:sp>
        <p:nvSpPr>
          <p:cNvPr id="111046" name="Freeform 454"/>
          <p:cNvSpPr>
            <a:spLocks/>
          </p:cNvSpPr>
          <p:nvPr/>
        </p:nvSpPr>
        <p:spPr bwMode="auto">
          <a:xfrm>
            <a:off x="2162175" y="4648200"/>
            <a:ext cx="5057775" cy="1123950"/>
          </a:xfrm>
          <a:custGeom>
            <a:avLst/>
            <a:gdLst/>
            <a:ahLst/>
            <a:cxnLst>
              <a:cxn ang="0">
                <a:pos x="0" y="12"/>
              </a:cxn>
              <a:cxn ang="0">
                <a:pos x="0" y="381"/>
              </a:cxn>
              <a:cxn ang="0">
                <a:pos x="882" y="384"/>
              </a:cxn>
              <a:cxn ang="0">
                <a:pos x="1551" y="708"/>
              </a:cxn>
              <a:cxn ang="0">
                <a:pos x="1742" y="708"/>
              </a:cxn>
              <a:cxn ang="0">
                <a:pos x="2273" y="476"/>
              </a:cxn>
              <a:cxn ang="0">
                <a:pos x="3186" y="470"/>
              </a:cxn>
              <a:cxn ang="0">
                <a:pos x="3180" y="0"/>
              </a:cxn>
            </a:cxnLst>
            <a:rect l="0" t="0" r="r" b="b"/>
            <a:pathLst>
              <a:path w="3186" h="708">
                <a:moveTo>
                  <a:pt x="0" y="12"/>
                </a:moveTo>
                <a:lnTo>
                  <a:pt x="0" y="381"/>
                </a:lnTo>
                <a:lnTo>
                  <a:pt x="882" y="384"/>
                </a:lnTo>
                <a:lnTo>
                  <a:pt x="1551" y="708"/>
                </a:lnTo>
                <a:lnTo>
                  <a:pt x="1742" y="708"/>
                </a:lnTo>
                <a:lnTo>
                  <a:pt x="2273" y="476"/>
                </a:lnTo>
                <a:lnTo>
                  <a:pt x="3186" y="470"/>
                </a:lnTo>
                <a:lnTo>
                  <a:pt x="3180" y="0"/>
                </a:lnTo>
              </a:path>
            </a:pathLst>
          </a:custGeom>
          <a:noFill/>
          <a:ln w="28575" cap="flat" cmpd="sng">
            <a:solidFill>
              <a:srgbClr val="FF0000"/>
            </a:solidFill>
            <a:prstDash val="solid"/>
            <a:round/>
            <a:headEnd type="triangle" w="med" len="med"/>
            <a:tailEnd type="none" w="med" len="med"/>
          </a:ln>
          <a:effectLst/>
        </p:spPr>
        <p:txBody>
          <a:bodyPr wrap="none" anchor="ctr"/>
          <a:lstStyle/>
          <a:p>
            <a:endParaRPr lang="it-IT"/>
          </a:p>
        </p:txBody>
      </p:sp>
      <p:sp>
        <p:nvSpPr>
          <p:cNvPr id="111047" name="Text Box 455"/>
          <p:cNvSpPr txBox="1">
            <a:spLocks noChangeArrowheads="1"/>
          </p:cNvSpPr>
          <p:nvPr/>
        </p:nvSpPr>
        <p:spPr bwMode="auto">
          <a:xfrm>
            <a:off x="1966913" y="4364038"/>
            <a:ext cx="2179637" cy="336550"/>
          </a:xfrm>
          <a:prstGeom prst="rect">
            <a:avLst/>
          </a:prstGeom>
          <a:noFill/>
          <a:ln w="9525">
            <a:noFill/>
            <a:miter lim="800000"/>
            <a:headEnd/>
            <a:tailEnd/>
          </a:ln>
          <a:effectLst/>
        </p:spPr>
        <p:txBody>
          <a:bodyPr wrap="none">
            <a:spAutoFit/>
          </a:bodyPr>
          <a:lstStyle/>
          <a:p>
            <a:pPr algn="ctr"/>
            <a:r>
              <a:rPr lang="en-US" altLang="it-IT" sz="1600">
                <a:solidFill>
                  <a:srgbClr val="FF0000"/>
                </a:solidFill>
              </a:rPr>
              <a:t>4. Chiamata connessa</a:t>
            </a:r>
            <a:endParaRPr lang="en-US" altLang="it-IT" sz="1600">
              <a:latin typeface="Times New Roman" pitchFamily="18" charset="0"/>
            </a:endParaRPr>
          </a:p>
        </p:txBody>
      </p:sp>
      <p:sp>
        <p:nvSpPr>
          <p:cNvPr id="111048" name="Text Box 456"/>
          <p:cNvSpPr txBox="1">
            <a:spLocks noChangeArrowheads="1"/>
          </p:cNvSpPr>
          <p:nvPr/>
        </p:nvSpPr>
        <p:spPr bwMode="auto">
          <a:xfrm>
            <a:off x="1974850" y="4097338"/>
            <a:ext cx="2441575" cy="336550"/>
          </a:xfrm>
          <a:prstGeom prst="rect">
            <a:avLst/>
          </a:prstGeom>
          <a:noFill/>
          <a:ln w="9525">
            <a:noFill/>
            <a:miter lim="800000"/>
            <a:headEnd/>
            <a:tailEnd/>
          </a:ln>
          <a:effectLst/>
        </p:spPr>
        <p:txBody>
          <a:bodyPr wrap="none">
            <a:spAutoFit/>
          </a:bodyPr>
          <a:lstStyle/>
          <a:p>
            <a:pPr algn="ctr"/>
            <a:r>
              <a:rPr lang="en-US" altLang="it-IT" sz="1600">
                <a:solidFill>
                  <a:schemeClr val="accent2"/>
                </a:solidFill>
              </a:rPr>
              <a:t>5. Inizia il flusso di dati</a:t>
            </a:r>
            <a:endParaRPr lang="en-US" altLang="it-IT" sz="1600">
              <a:latin typeface="Times New Roman" pitchFamily="18" charset="0"/>
            </a:endParaRPr>
          </a:p>
        </p:txBody>
      </p:sp>
      <p:sp>
        <p:nvSpPr>
          <p:cNvPr id="111049" name="Text Box 457"/>
          <p:cNvSpPr txBox="1">
            <a:spLocks noChangeArrowheads="1"/>
          </p:cNvSpPr>
          <p:nvPr/>
        </p:nvSpPr>
        <p:spPr bwMode="auto">
          <a:xfrm>
            <a:off x="5218113" y="4037013"/>
            <a:ext cx="2095500" cy="336550"/>
          </a:xfrm>
          <a:prstGeom prst="rect">
            <a:avLst/>
          </a:prstGeom>
          <a:noFill/>
          <a:ln w="9525">
            <a:noFill/>
            <a:miter lim="800000"/>
            <a:headEnd/>
            <a:tailEnd/>
          </a:ln>
          <a:effectLst/>
        </p:spPr>
        <p:txBody>
          <a:bodyPr wrap="none">
            <a:spAutoFit/>
          </a:bodyPr>
          <a:lstStyle/>
          <a:p>
            <a:pPr algn="ctr"/>
            <a:r>
              <a:rPr lang="en-US" altLang="it-IT" sz="1600">
                <a:solidFill>
                  <a:schemeClr val="accent2"/>
                </a:solidFill>
              </a:rPr>
              <a:t>6. Ricezione dei dati</a:t>
            </a:r>
            <a:endParaRPr lang="en-US" altLang="it-IT" sz="1600">
              <a:latin typeface="Times New Roman" pitchFamily="18" charset="0"/>
            </a:endParaRPr>
          </a:p>
        </p:txBody>
      </p:sp>
      <p:sp>
        <p:nvSpPr>
          <p:cNvPr id="111050" name="Freeform 458"/>
          <p:cNvSpPr>
            <a:spLocks/>
          </p:cNvSpPr>
          <p:nvPr/>
        </p:nvSpPr>
        <p:spPr bwMode="auto">
          <a:xfrm>
            <a:off x="2228850" y="4324350"/>
            <a:ext cx="4895850" cy="1343025"/>
          </a:xfrm>
          <a:custGeom>
            <a:avLst/>
            <a:gdLst/>
            <a:ahLst/>
            <a:cxnLst>
              <a:cxn ang="0">
                <a:pos x="0" y="18"/>
              </a:cxn>
              <a:cxn ang="0">
                <a:pos x="0" y="531"/>
              </a:cxn>
              <a:cxn ang="0">
                <a:pos x="846" y="534"/>
              </a:cxn>
              <a:cxn ang="0">
                <a:pos x="1485" y="846"/>
              </a:cxn>
              <a:cxn ang="0">
                <a:pos x="1698" y="843"/>
              </a:cxn>
              <a:cxn ang="0">
                <a:pos x="2238" y="633"/>
              </a:cxn>
              <a:cxn ang="0">
                <a:pos x="3084" y="633"/>
              </a:cxn>
              <a:cxn ang="0">
                <a:pos x="3081" y="0"/>
              </a:cxn>
            </a:cxnLst>
            <a:rect l="0" t="0" r="r" b="b"/>
            <a:pathLst>
              <a:path w="3084" h="846">
                <a:moveTo>
                  <a:pt x="0" y="18"/>
                </a:moveTo>
                <a:lnTo>
                  <a:pt x="0" y="531"/>
                </a:lnTo>
                <a:lnTo>
                  <a:pt x="846" y="534"/>
                </a:lnTo>
                <a:lnTo>
                  <a:pt x="1485" y="846"/>
                </a:lnTo>
                <a:lnTo>
                  <a:pt x="1698" y="843"/>
                </a:lnTo>
                <a:lnTo>
                  <a:pt x="2238" y="633"/>
                </a:lnTo>
                <a:lnTo>
                  <a:pt x="3084" y="633"/>
                </a:lnTo>
                <a:lnTo>
                  <a:pt x="3081" y="0"/>
                </a:lnTo>
              </a:path>
            </a:pathLst>
          </a:custGeom>
          <a:noFill/>
          <a:ln w="57150" cap="flat" cmpd="sng">
            <a:solidFill>
              <a:schemeClr val="accent2"/>
            </a:solidFill>
            <a:prstDash val="solid"/>
            <a:round/>
            <a:headEnd type="none" w="med" len="med"/>
            <a:tailEnd type="triangle" w="med" len="med"/>
          </a:ln>
          <a:effectLst/>
        </p:spPr>
        <p:txBody>
          <a:bodyPr wrap="none" anchor="ctr"/>
          <a:lstStyle/>
          <a:p>
            <a:endParaRPr lang="it-IT"/>
          </a:p>
        </p:txBody>
      </p:sp>
      <p:grpSp>
        <p:nvGrpSpPr>
          <p:cNvPr id="111122" name="Group 530"/>
          <p:cNvGrpSpPr>
            <a:grpSpLocks/>
          </p:cNvGrpSpPr>
          <p:nvPr/>
        </p:nvGrpSpPr>
        <p:grpSpPr bwMode="auto">
          <a:xfrm>
            <a:off x="3514725" y="5241925"/>
            <a:ext cx="2530475" cy="600075"/>
            <a:chOff x="2214" y="3302"/>
            <a:chExt cx="1594" cy="378"/>
          </a:xfrm>
        </p:grpSpPr>
        <p:grpSp>
          <p:nvGrpSpPr>
            <p:cNvPr id="111093" name="Group 501"/>
            <p:cNvGrpSpPr>
              <a:grpSpLocks/>
            </p:cNvGrpSpPr>
            <p:nvPr/>
          </p:nvGrpSpPr>
          <p:grpSpPr bwMode="auto">
            <a:xfrm>
              <a:off x="2214" y="3302"/>
              <a:ext cx="316" cy="147"/>
              <a:chOff x="3120" y="2318"/>
              <a:chExt cx="316" cy="147"/>
            </a:xfrm>
          </p:grpSpPr>
          <p:sp>
            <p:nvSpPr>
              <p:cNvPr id="111080" name="Oval 488"/>
              <p:cNvSpPr>
                <a:spLocks noChangeArrowheads="1"/>
              </p:cNvSpPr>
              <p:nvPr/>
            </p:nvSpPr>
            <p:spPr bwMode="auto">
              <a:xfrm>
                <a:off x="3123" y="2384"/>
                <a:ext cx="313" cy="81"/>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111081" name="Line 489"/>
              <p:cNvSpPr>
                <a:spLocks noChangeShapeType="1"/>
              </p:cNvSpPr>
              <p:nvPr/>
            </p:nvSpPr>
            <p:spPr bwMode="auto">
              <a:xfrm>
                <a:off x="3123" y="2377"/>
                <a:ext cx="0" cy="50"/>
              </a:xfrm>
              <a:prstGeom prst="line">
                <a:avLst/>
              </a:prstGeom>
              <a:noFill/>
              <a:ln w="12700">
                <a:solidFill>
                  <a:schemeClr val="tx1"/>
                </a:solidFill>
                <a:round/>
                <a:headEnd/>
                <a:tailEnd/>
              </a:ln>
              <a:effectLst/>
            </p:spPr>
            <p:txBody>
              <a:bodyPr wrap="none" anchor="ctr"/>
              <a:lstStyle/>
              <a:p>
                <a:endParaRPr lang="it-IT"/>
              </a:p>
            </p:txBody>
          </p:sp>
          <p:sp>
            <p:nvSpPr>
              <p:cNvPr id="111082" name="Line 490"/>
              <p:cNvSpPr>
                <a:spLocks noChangeShapeType="1"/>
              </p:cNvSpPr>
              <p:nvPr/>
            </p:nvSpPr>
            <p:spPr bwMode="auto">
              <a:xfrm>
                <a:off x="3436" y="2377"/>
                <a:ext cx="0" cy="50"/>
              </a:xfrm>
              <a:prstGeom prst="line">
                <a:avLst/>
              </a:prstGeom>
              <a:noFill/>
              <a:ln w="12700">
                <a:solidFill>
                  <a:schemeClr val="tx1"/>
                </a:solidFill>
                <a:round/>
                <a:headEnd/>
                <a:tailEnd/>
              </a:ln>
              <a:effectLst/>
            </p:spPr>
            <p:txBody>
              <a:bodyPr wrap="none" anchor="ctr"/>
              <a:lstStyle/>
              <a:p>
                <a:endParaRPr lang="it-IT"/>
              </a:p>
            </p:txBody>
          </p:sp>
          <p:sp>
            <p:nvSpPr>
              <p:cNvPr id="111083" name="Rectangle 491"/>
              <p:cNvSpPr>
                <a:spLocks noChangeArrowheads="1"/>
              </p:cNvSpPr>
              <p:nvPr/>
            </p:nvSpPr>
            <p:spPr bwMode="auto">
              <a:xfrm>
                <a:off x="3123" y="2377"/>
                <a:ext cx="310" cy="4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084" name="Oval 492"/>
              <p:cNvSpPr>
                <a:spLocks noChangeArrowheads="1"/>
              </p:cNvSpPr>
              <p:nvPr/>
            </p:nvSpPr>
            <p:spPr bwMode="auto">
              <a:xfrm>
                <a:off x="3120" y="2318"/>
                <a:ext cx="313" cy="95"/>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111085" name="Group 493"/>
              <p:cNvGrpSpPr>
                <a:grpSpLocks/>
              </p:cNvGrpSpPr>
              <p:nvPr/>
            </p:nvGrpSpPr>
            <p:grpSpPr bwMode="auto">
              <a:xfrm>
                <a:off x="3195" y="2339"/>
                <a:ext cx="156" cy="55"/>
                <a:chOff x="2848" y="848"/>
                <a:chExt cx="140" cy="98"/>
              </a:xfrm>
            </p:grpSpPr>
            <p:sp>
              <p:nvSpPr>
                <p:cNvPr id="111086" name="Line 4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087" name="Line 4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088" name="Line 4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089" name="Group 497"/>
              <p:cNvGrpSpPr>
                <a:grpSpLocks/>
              </p:cNvGrpSpPr>
              <p:nvPr/>
            </p:nvGrpSpPr>
            <p:grpSpPr bwMode="auto">
              <a:xfrm flipV="1">
                <a:off x="3195" y="2338"/>
                <a:ext cx="156" cy="56"/>
                <a:chOff x="2848" y="848"/>
                <a:chExt cx="140" cy="98"/>
              </a:xfrm>
            </p:grpSpPr>
            <p:sp>
              <p:nvSpPr>
                <p:cNvPr id="111090" name="Line 49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091" name="Line 49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092" name="Line 50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094" name="Group 502"/>
            <p:cNvGrpSpPr>
              <a:grpSpLocks/>
            </p:cNvGrpSpPr>
            <p:nvPr/>
          </p:nvGrpSpPr>
          <p:grpSpPr bwMode="auto">
            <a:xfrm>
              <a:off x="2808" y="3533"/>
              <a:ext cx="316" cy="147"/>
              <a:chOff x="3120" y="2318"/>
              <a:chExt cx="316" cy="147"/>
            </a:xfrm>
          </p:grpSpPr>
          <p:sp>
            <p:nvSpPr>
              <p:cNvPr id="111095" name="Oval 503"/>
              <p:cNvSpPr>
                <a:spLocks noChangeArrowheads="1"/>
              </p:cNvSpPr>
              <p:nvPr/>
            </p:nvSpPr>
            <p:spPr bwMode="auto">
              <a:xfrm>
                <a:off x="3123" y="2384"/>
                <a:ext cx="313" cy="81"/>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111096" name="Line 504"/>
              <p:cNvSpPr>
                <a:spLocks noChangeShapeType="1"/>
              </p:cNvSpPr>
              <p:nvPr/>
            </p:nvSpPr>
            <p:spPr bwMode="auto">
              <a:xfrm>
                <a:off x="3123" y="2377"/>
                <a:ext cx="0" cy="50"/>
              </a:xfrm>
              <a:prstGeom prst="line">
                <a:avLst/>
              </a:prstGeom>
              <a:noFill/>
              <a:ln w="12700">
                <a:solidFill>
                  <a:schemeClr val="tx1"/>
                </a:solidFill>
                <a:round/>
                <a:headEnd/>
                <a:tailEnd/>
              </a:ln>
              <a:effectLst/>
            </p:spPr>
            <p:txBody>
              <a:bodyPr wrap="none" anchor="ctr"/>
              <a:lstStyle/>
              <a:p>
                <a:endParaRPr lang="it-IT"/>
              </a:p>
            </p:txBody>
          </p:sp>
          <p:sp>
            <p:nvSpPr>
              <p:cNvPr id="111097" name="Line 505"/>
              <p:cNvSpPr>
                <a:spLocks noChangeShapeType="1"/>
              </p:cNvSpPr>
              <p:nvPr/>
            </p:nvSpPr>
            <p:spPr bwMode="auto">
              <a:xfrm>
                <a:off x="3436" y="2377"/>
                <a:ext cx="0" cy="50"/>
              </a:xfrm>
              <a:prstGeom prst="line">
                <a:avLst/>
              </a:prstGeom>
              <a:noFill/>
              <a:ln w="12700">
                <a:solidFill>
                  <a:schemeClr val="tx1"/>
                </a:solidFill>
                <a:round/>
                <a:headEnd/>
                <a:tailEnd/>
              </a:ln>
              <a:effectLst/>
            </p:spPr>
            <p:txBody>
              <a:bodyPr wrap="none" anchor="ctr"/>
              <a:lstStyle/>
              <a:p>
                <a:endParaRPr lang="it-IT"/>
              </a:p>
            </p:txBody>
          </p:sp>
          <p:sp>
            <p:nvSpPr>
              <p:cNvPr id="111098" name="Rectangle 506"/>
              <p:cNvSpPr>
                <a:spLocks noChangeArrowheads="1"/>
              </p:cNvSpPr>
              <p:nvPr/>
            </p:nvSpPr>
            <p:spPr bwMode="auto">
              <a:xfrm>
                <a:off x="3123" y="2377"/>
                <a:ext cx="310" cy="4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099" name="Oval 507"/>
              <p:cNvSpPr>
                <a:spLocks noChangeArrowheads="1"/>
              </p:cNvSpPr>
              <p:nvPr/>
            </p:nvSpPr>
            <p:spPr bwMode="auto">
              <a:xfrm>
                <a:off x="3120" y="2318"/>
                <a:ext cx="313" cy="95"/>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111100" name="Group 508"/>
              <p:cNvGrpSpPr>
                <a:grpSpLocks/>
              </p:cNvGrpSpPr>
              <p:nvPr/>
            </p:nvGrpSpPr>
            <p:grpSpPr bwMode="auto">
              <a:xfrm>
                <a:off x="3195" y="2339"/>
                <a:ext cx="156" cy="55"/>
                <a:chOff x="2848" y="848"/>
                <a:chExt cx="140" cy="98"/>
              </a:xfrm>
            </p:grpSpPr>
            <p:sp>
              <p:nvSpPr>
                <p:cNvPr id="111101" name="Line 50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102" name="Line 51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103" name="Line 51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104" name="Group 512"/>
              <p:cNvGrpSpPr>
                <a:grpSpLocks/>
              </p:cNvGrpSpPr>
              <p:nvPr/>
            </p:nvGrpSpPr>
            <p:grpSpPr bwMode="auto">
              <a:xfrm flipV="1">
                <a:off x="3195" y="2338"/>
                <a:ext cx="156" cy="56"/>
                <a:chOff x="2848" y="848"/>
                <a:chExt cx="140" cy="98"/>
              </a:xfrm>
            </p:grpSpPr>
            <p:sp>
              <p:nvSpPr>
                <p:cNvPr id="111105" name="Line 51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106" name="Line 51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107" name="Line 51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108" name="Group 516"/>
            <p:cNvGrpSpPr>
              <a:grpSpLocks/>
            </p:cNvGrpSpPr>
            <p:nvPr/>
          </p:nvGrpSpPr>
          <p:grpSpPr bwMode="auto">
            <a:xfrm>
              <a:off x="3492" y="3302"/>
              <a:ext cx="316" cy="147"/>
              <a:chOff x="3120" y="2318"/>
              <a:chExt cx="316" cy="147"/>
            </a:xfrm>
          </p:grpSpPr>
          <p:sp>
            <p:nvSpPr>
              <p:cNvPr id="111109" name="Oval 517"/>
              <p:cNvSpPr>
                <a:spLocks noChangeArrowheads="1"/>
              </p:cNvSpPr>
              <p:nvPr/>
            </p:nvSpPr>
            <p:spPr bwMode="auto">
              <a:xfrm>
                <a:off x="3123" y="2384"/>
                <a:ext cx="313" cy="81"/>
              </a:xfrm>
              <a:prstGeom prst="ellipse">
                <a:avLst/>
              </a:prstGeom>
              <a:solidFill>
                <a:srgbClr val="FF0000"/>
              </a:solidFill>
              <a:ln w="12700">
                <a:solidFill>
                  <a:schemeClr val="tx1"/>
                </a:solidFill>
                <a:round/>
                <a:headEnd/>
                <a:tailEnd/>
              </a:ln>
              <a:effectLst/>
            </p:spPr>
            <p:txBody>
              <a:bodyPr wrap="none" anchor="ctr"/>
              <a:lstStyle/>
              <a:p>
                <a:endParaRPr lang="it-IT"/>
              </a:p>
            </p:txBody>
          </p:sp>
          <p:sp>
            <p:nvSpPr>
              <p:cNvPr id="111110" name="Line 518"/>
              <p:cNvSpPr>
                <a:spLocks noChangeShapeType="1"/>
              </p:cNvSpPr>
              <p:nvPr/>
            </p:nvSpPr>
            <p:spPr bwMode="auto">
              <a:xfrm>
                <a:off x="3123" y="2377"/>
                <a:ext cx="0" cy="50"/>
              </a:xfrm>
              <a:prstGeom prst="line">
                <a:avLst/>
              </a:prstGeom>
              <a:noFill/>
              <a:ln w="12700">
                <a:solidFill>
                  <a:schemeClr val="tx1"/>
                </a:solidFill>
                <a:round/>
                <a:headEnd/>
                <a:tailEnd/>
              </a:ln>
              <a:effectLst/>
            </p:spPr>
            <p:txBody>
              <a:bodyPr wrap="none" anchor="ctr"/>
              <a:lstStyle/>
              <a:p>
                <a:endParaRPr lang="it-IT"/>
              </a:p>
            </p:txBody>
          </p:sp>
          <p:sp>
            <p:nvSpPr>
              <p:cNvPr id="111111" name="Line 519"/>
              <p:cNvSpPr>
                <a:spLocks noChangeShapeType="1"/>
              </p:cNvSpPr>
              <p:nvPr/>
            </p:nvSpPr>
            <p:spPr bwMode="auto">
              <a:xfrm>
                <a:off x="3436" y="2377"/>
                <a:ext cx="0" cy="50"/>
              </a:xfrm>
              <a:prstGeom prst="line">
                <a:avLst/>
              </a:prstGeom>
              <a:noFill/>
              <a:ln w="12700">
                <a:solidFill>
                  <a:schemeClr val="tx1"/>
                </a:solidFill>
                <a:round/>
                <a:headEnd/>
                <a:tailEnd/>
              </a:ln>
              <a:effectLst/>
            </p:spPr>
            <p:txBody>
              <a:bodyPr wrap="none" anchor="ctr"/>
              <a:lstStyle/>
              <a:p>
                <a:endParaRPr lang="it-IT"/>
              </a:p>
            </p:txBody>
          </p:sp>
          <p:sp>
            <p:nvSpPr>
              <p:cNvPr id="111112" name="Rectangle 520"/>
              <p:cNvSpPr>
                <a:spLocks noChangeArrowheads="1"/>
              </p:cNvSpPr>
              <p:nvPr/>
            </p:nvSpPr>
            <p:spPr bwMode="auto">
              <a:xfrm>
                <a:off x="3123" y="2377"/>
                <a:ext cx="310" cy="49"/>
              </a:xfrm>
              <a:prstGeom prst="rect">
                <a:avLst/>
              </a:prstGeom>
              <a:solidFill>
                <a:srgbClr val="FF0000"/>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113" name="Oval 521"/>
              <p:cNvSpPr>
                <a:spLocks noChangeArrowheads="1"/>
              </p:cNvSpPr>
              <p:nvPr/>
            </p:nvSpPr>
            <p:spPr bwMode="auto">
              <a:xfrm>
                <a:off x="3120" y="2318"/>
                <a:ext cx="313" cy="95"/>
              </a:xfrm>
              <a:prstGeom prst="ellipse">
                <a:avLst/>
              </a:prstGeom>
              <a:solidFill>
                <a:srgbClr val="FF0000"/>
              </a:solidFill>
              <a:ln w="12700">
                <a:solidFill>
                  <a:schemeClr val="tx1"/>
                </a:solidFill>
                <a:round/>
                <a:headEnd/>
                <a:tailEnd/>
              </a:ln>
              <a:effectLst/>
            </p:spPr>
            <p:txBody>
              <a:bodyPr wrap="none" anchor="ctr"/>
              <a:lstStyle/>
              <a:p>
                <a:endParaRPr lang="it-IT"/>
              </a:p>
            </p:txBody>
          </p:sp>
          <p:grpSp>
            <p:nvGrpSpPr>
              <p:cNvPr id="111114" name="Group 522"/>
              <p:cNvGrpSpPr>
                <a:grpSpLocks/>
              </p:cNvGrpSpPr>
              <p:nvPr/>
            </p:nvGrpSpPr>
            <p:grpSpPr bwMode="auto">
              <a:xfrm>
                <a:off x="3195" y="2339"/>
                <a:ext cx="156" cy="55"/>
                <a:chOff x="2848" y="848"/>
                <a:chExt cx="140" cy="98"/>
              </a:xfrm>
            </p:grpSpPr>
            <p:sp>
              <p:nvSpPr>
                <p:cNvPr id="111115" name="Line 52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116" name="Line 52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117" name="Line 52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118" name="Group 526"/>
              <p:cNvGrpSpPr>
                <a:grpSpLocks/>
              </p:cNvGrpSpPr>
              <p:nvPr/>
            </p:nvGrpSpPr>
            <p:grpSpPr bwMode="auto">
              <a:xfrm flipV="1">
                <a:off x="3195" y="2338"/>
                <a:ext cx="156" cy="56"/>
                <a:chOff x="2848" y="848"/>
                <a:chExt cx="140" cy="98"/>
              </a:xfrm>
            </p:grpSpPr>
            <p:sp>
              <p:nvSpPr>
                <p:cNvPr id="111119" name="Line 52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120" name="Line 52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121" name="Line 52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sp>
        <p:nvSpPr>
          <p:cNvPr id="111123" name="Text Box 531"/>
          <p:cNvSpPr txBox="1">
            <a:spLocks noChangeArrowheads="1"/>
          </p:cNvSpPr>
          <p:nvPr/>
        </p:nvSpPr>
        <p:spPr bwMode="auto">
          <a:xfrm>
            <a:off x="7254875" y="3984625"/>
            <a:ext cx="1719263" cy="1506538"/>
          </a:xfrm>
          <a:prstGeom prst="rect">
            <a:avLst/>
          </a:prstGeom>
          <a:noFill/>
          <a:ln w="9525">
            <a:noFill/>
            <a:miter lim="800000"/>
            <a:headEnd/>
            <a:tailEnd/>
          </a:ln>
          <a:effectLst/>
        </p:spPr>
        <p:txBody>
          <a:bodyPr>
            <a:spAutoFit/>
          </a:bodyPr>
          <a:lstStyle/>
          <a:p>
            <a:pPr algn="ctr"/>
            <a:r>
              <a:rPr lang="en-US" altLang="it-IT" sz="1700"/>
              <a:t>Applicazione</a:t>
            </a:r>
          </a:p>
          <a:p>
            <a:pPr algn="ctr"/>
            <a:r>
              <a:rPr lang="en-US" altLang="it-IT" sz="1700"/>
              <a:t>Trasporto</a:t>
            </a:r>
          </a:p>
          <a:p>
            <a:pPr algn="ctr"/>
            <a:endParaRPr lang="en-US" altLang="it-IT" sz="400"/>
          </a:p>
          <a:p>
            <a:pPr algn="ctr"/>
            <a:r>
              <a:rPr lang="en-US" altLang="it-IT" sz="1700">
                <a:solidFill>
                  <a:schemeClr val="bg1"/>
                </a:solidFill>
              </a:rPr>
              <a:t>Rete</a:t>
            </a:r>
            <a:endParaRPr lang="en-US" altLang="it-IT" sz="1700"/>
          </a:p>
          <a:p>
            <a:pPr algn="ctr"/>
            <a:r>
              <a:rPr lang="en-US" altLang="it-IT" sz="1700"/>
              <a:t>Collegamento</a:t>
            </a:r>
          </a:p>
          <a:p>
            <a:pPr algn="ctr"/>
            <a:endParaRPr lang="en-US" altLang="it-IT" sz="400"/>
          </a:p>
          <a:p>
            <a:pPr algn="ctr"/>
            <a:r>
              <a:rPr lang="en-US" altLang="it-IT" sz="1700"/>
              <a:t>Fisico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1041"/>
                                        </p:tgtEl>
                                        <p:attrNameLst>
                                          <p:attrName>style.visibility</p:attrName>
                                        </p:attrNameLst>
                                      </p:cBhvr>
                                      <p:to>
                                        <p:strVal val="visible"/>
                                      </p:to>
                                    </p:set>
                                    <p:animEffect transition="in" filter="dissolve">
                                      <p:cBhvr>
                                        <p:cTn id="7" dur="500"/>
                                        <p:tgtEl>
                                          <p:spTgt spid="1110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1043"/>
                                        </p:tgtEl>
                                        <p:attrNameLst>
                                          <p:attrName>style.visibility</p:attrName>
                                        </p:attrNameLst>
                                      </p:cBhvr>
                                      <p:to>
                                        <p:strVal val="visible"/>
                                      </p:to>
                                    </p:set>
                                    <p:animEffect transition="in" filter="wipe(left)">
                                      <p:cBhvr>
                                        <p:cTn id="11" dur="500"/>
                                        <p:tgtEl>
                                          <p:spTgt spid="111043"/>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11122"/>
                                        </p:tgtEl>
                                        <p:attrNameLst>
                                          <p:attrName>style.visibility</p:attrName>
                                        </p:attrNameLst>
                                      </p:cBhvr>
                                      <p:to>
                                        <p:strVal val="visible"/>
                                      </p:to>
                                    </p:set>
                                    <p:animEffect transition="in" filter="dissolve">
                                      <p:cBhvr>
                                        <p:cTn id="15" dur="500"/>
                                        <p:tgtEl>
                                          <p:spTgt spid="111122"/>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11044"/>
                                        </p:tgtEl>
                                        <p:attrNameLst>
                                          <p:attrName>style.visibility</p:attrName>
                                        </p:attrNameLst>
                                      </p:cBhvr>
                                      <p:to>
                                        <p:strVal val="visible"/>
                                      </p:to>
                                    </p:set>
                                    <p:animEffect transition="in" filter="dissolve">
                                      <p:cBhvr>
                                        <p:cTn id="19" dur="500"/>
                                        <p:tgtEl>
                                          <p:spTgt spid="111044"/>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11045"/>
                                        </p:tgtEl>
                                        <p:attrNameLst>
                                          <p:attrName>style.visibility</p:attrName>
                                        </p:attrNameLst>
                                      </p:cBhvr>
                                      <p:to>
                                        <p:strVal val="visible"/>
                                      </p:to>
                                    </p:set>
                                    <p:animEffect transition="in" filter="dissolve">
                                      <p:cBhvr>
                                        <p:cTn id="24" dur="500"/>
                                        <p:tgtEl>
                                          <p:spTgt spid="111045"/>
                                        </p:tgtEl>
                                      </p:cBhvr>
                                    </p:animEffect>
                                  </p:childTnLst>
                                </p:cTn>
                              </p:par>
                            </p:childTnLst>
                          </p:cTn>
                        </p:par>
                        <p:par>
                          <p:cTn id="25" fill="hold">
                            <p:stCondLst>
                              <p:cond delay="500"/>
                            </p:stCondLst>
                            <p:childTnLst>
                              <p:par>
                                <p:cTn id="26" presetID="22" presetClass="entr" presetSubtype="2" fill="hold" grpId="0" nodeType="afterEffect">
                                  <p:stCondLst>
                                    <p:cond delay="0"/>
                                  </p:stCondLst>
                                  <p:childTnLst>
                                    <p:set>
                                      <p:cBhvr>
                                        <p:cTn id="27" dur="1" fill="hold">
                                          <p:stCondLst>
                                            <p:cond delay="0"/>
                                          </p:stCondLst>
                                        </p:cTn>
                                        <p:tgtEl>
                                          <p:spTgt spid="111046"/>
                                        </p:tgtEl>
                                        <p:attrNameLst>
                                          <p:attrName>style.visibility</p:attrName>
                                        </p:attrNameLst>
                                      </p:cBhvr>
                                      <p:to>
                                        <p:strVal val="visible"/>
                                      </p:to>
                                    </p:set>
                                    <p:animEffect transition="in" filter="wipe(right)">
                                      <p:cBhvr>
                                        <p:cTn id="28" dur="500"/>
                                        <p:tgtEl>
                                          <p:spTgt spid="111046"/>
                                        </p:tgtEl>
                                      </p:cBhvr>
                                    </p:animEffect>
                                  </p:childTnLst>
                                </p:cTn>
                              </p:par>
                            </p:childTnLst>
                          </p:cTn>
                        </p:par>
                        <p:par>
                          <p:cTn id="29" fill="hold">
                            <p:stCondLst>
                              <p:cond delay="1000"/>
                            </p:stCondLst>
                            <p:childTnLst>
                              <p:par>
                                <p:cTn id="30" presetID="9" presetClass="entr" presetSubtype="0" fill="hold" grpId="0" nodeType="afterEffect">
                                  <p:stCondLst>
                                    <p:cond delay="0"/>
                                  </p:stCondLst>
                                  <p:childTnLst>
                                    <p:set>
                                      <p:cBhvr>
                                        <p:cTn id="31" dur="1" fill="hold">
                                          <p:stCondLst>
                                            <p:cond delay="0"/>
                                          </p:stCondLst>
                                        </p:cTn>
                                        <p:tgtEl>
                                          <p:spTgt spid="111047"/>
                                        </p:tgtEl>
                                        <p:attrNameLst>
                                          <p:attrName>style.visibility</p:attrName>
                                        </p:attrNameLst>
                                      </p:cBhvr>
                                      <p:to>
                                        <p:strVal val="visible"/>
                                      </p:to>
                                    </p:set>
                                    <p:animEffect transition="in" filter="dissolve">
                                      <p:cBhvr>
                                        <p:cTn id="32" dur="500"/>
                                        <p:tgtEl>
                                          <p:spTgt spid="11104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11048"/>
                                        </p:tgtEl>
                                        <p:attrNameLst>
                                          <p:attrName>style.visibility</p:attrName>
                                        </p:attrNameLst>
                                      </p:cBhvr>
                                      <p:to>
                                        <p:strVal val="visible"/>
                                      </p:to>
                                    </p:set>
                                    <p:animEffect transition="in" filter="dissolve">
                                      <p:cBhvr>
                                        <p:cTn id="37" dur="500"/>
                                        <p:tgtEl>
                                          <p:spTgt spid="111048"/>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11050"/>
                                        </p:tgtEl>
                                        <p:attrNameLst>
                                          <p:attrName>style.visibility</p:attrName>
                                        </p:attrNameLst>
                                      </p:cBhvr>
                                      <p:to>
                                        <p:strVal val="visible"/>
                                      </p:to>
                                    </p:set>
                                    <p:animEffect transition="in" filter="wipe(left)">
                                      <p:cBhvr>
                                        <p:cTn id="41" dur="500"/>
                                        <p:tgtEl>
                                          <p:spTgt spid="111050"/>
                                        </p:tgtEl>
                                      </p:cBhvr>
                                    </p:animEffect>
                                  </p:childTnLst>
                                </p:cTn>
                              </p:par>
                            </p:childTnLst>
                          </p:cTn>
                        </p:par>
                        <p:par>
                          <p:cTn id="42" fill="hold">
                            <p:stCondLst>
                              <p:cond delay="1000"/>
                            </p:stCondLst>
                            <p:childTnLst>
                              <p:par>
                                <p:cTn id="43" presetID="9" presetClass="entr" presetSubtype="0" fill="hold" grpId="0" nodeType="afterEffect">
                                  <p:stCondLst>
                                    <p:cond delay="0"/>
                                  </p:stCondLst>
                                  <p:childTnLst>
                                    <p:set>
                                      <p:cBhvr>
                                        <p:cTn id="44" dur="1" fill="hold">
                                          <p:stCondLst>
                                            <p:cond delay="0"/>
                                          </p:stCondLst>
                                        </p:cTn>
                                        <p:tgtEl>
                                          <p:spTgt spid="111049"/>
                                        </p:tgtEl>
                                        <p:attrNameLst>
                                          <p:attrName>style.visibility</p:attrName>
                                        </p:attrNameLst>
                                      </p:cBhvr>
                                      <p:to>
                                        <p:strVal val="visible"/>
                                      </p:to>
                                    </p:set>
                                    <p:animEffect transition="in" filter="dissolve">
                                      <p:cBhvr>
                                        <p:cTn id="45" dur="500"/>
                                        <p:tgtEl>
                                          <p:spTgt spid="111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041" grpId="0" autoUpdateAnimBg="0"/>
      <p:bldP spid="111043" grpId="0" animBg="1"/>
      <p:bldP spid="111044" grpId="0" autoUpdateAnimBg="0"/>
      <p:bldP spid="111045" grpId="0" autoUpdateAnimBg="0"/>
      <p:bldP spid="111046" grpId="0" animBg="1"/>
      <p:bldP spid="111047" grpId="0" autoUpdateAnimBg="0"/>
      <p:bldP spid="111048" grpId="0" autoUpdateAnimBg="0"/>
      <p:bldP spid="111049" grpId="0" autoUpdateAnimBg="0"/>
      <p:bldP spid="11105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egnaposto numero diapositiva 6"/>
          <p:cNvSpPr>
            <a:spLocks noGrp="1"/>
          </p:cNvSpPr>
          <p:nvPr>
            <p:ph type="sldNum" sz="quarter" idx="12"/>
          </p:nvPr>
        </p:nvSpPr>
        <p:spPr/>
        <p:txBody>
          <a:bodyPr/>
          <a:lstStyle/>
          <a:p>
            <a:r>
              <a:rPr lang="en-US" altLang="it-IT"/>
              <a:t>4-</a:t>
            </a:r>
            <a:fld id="{ADE80C07-5F2F-49CD-B4F2-F47FA2836386}" type="slidenum">
              <a:rPr lang="en-US" altLang="it-IT"/>
              <a:pPr/>
              <a:t>16</a:t>
            </a:fld>
            <a:endParaRPr lang="en-US" altLang="it-IT"/>
          </a:p>
        </p:txBody>
      </p:sp>
      <p:sp>
        <p:nvSpPr>
          <p:cNvPr id="111618" name="Rectangle 2"/>
          <p:cNvSpPr>
            <a:spLocks noGrp="1" noChangeArrowheads="1"/>
          </p:cNvSpPr>
          <p:nvPr>
            <p:ph type="title"/>
          </p:nvPr>
        </p:nvSpPr>
        <p:spPr>
          <a:xfrm>
            <a:off x="519113" y="0"/>
            <a:ext cx="7772400" cy="1143000"/>
          </a:xfrm>
        </p:spPr>
        <p:txBody>
          <a:bodyPr/>
          <a:lstStyle/>
          <a:p>
            <a:r>
              <a:rPr lang="en-US" altLang="it-IT" sz="3600"/>
              <a:t>Reti a datagramma</a:t>
            </a:r>
            <a:endParaRPr lang="en-US" altLang="it-IT"/>
          </a:p>
        </p:txBody>
      </p:sp>
      <p:sp>
        <p:nvSpPr>
          <p:cNvPr id="111619" name="Rectangle 3"/>
          <p:cNvSpPr>
            <a:spLocks noGrp="1" noChangeArrowheads="1"/>
          </p:cNvSpPr>
          <p:nvPr>
            <p:ph type="body" sz="half" idx="1"/>
          </p:nvPr>
        </p:nvSpPr>
        <p:spPr>
          <a:xfrm>
            <a:off x="568325" y="1038225"/>
            <a:ext cx="7781925" cy="2276475"/>
          </a:xfrm>
        </p:spPr>
        <p:txBody>
          <a:bodyPr/>
          <a:lstStyle/>
          <a:p>
            <a:pPr>
              <a:lnSpc>
                <a:spcPct val="90000"/>
              </a:lnSpc>
              <a:buFont typeface="Wingdings" pitchFamily="2" charset="2"/>
              <a:buChar char="r"/>
            </a:pPr>
            <a:r>
              <a:rPr lang="it-IT" sz="2000" dirty="0"/>
              <a:t>L’impostazione della chiamata non avviene a livello di rete</a:t>
            </a:r>
          </a:p>
          <a:p>
            <a:pPr>
              <a:lnSpc>
                <a:spcPct val="90000"/>
              </a:lnSpc>
              <a:buFont typeface="Wingdings" pitchFamily="2" charset="2"/>
              <a:buChar char="r"/>
            </a:pPr>
            <a:r>
              <a:rPr lang="it-IT" sz="2000" dirty="0"/>
              <a:t>I router della rete a datagramma non conservano informazioni sullo stato dei circuiti virtuali </a:t>
            </a:r>
          </a:p>
          <a:p>
            <a:pPr lvl="1">
              <a:lnSpc>
                <a:spcPct val="90000"/>
              </a:lnSpc>
              <a:buFont typeface="Wingdings" pitchFamily="2" charset="2"/>
              <a:buChar char="r"/>
            </a:pPr>
            <a:r>
              <a:rPr lang="it-IT" sz="1800" dirty="0"/>
              <a:t>Non c’è il concetto di “connessione” a livello di rete</a:t>
            </a:r>
          </a:p>
          <a:p>
            <a:pPr>
              <a:lnSpc>
                <a:spcPct val="90000"/>
              </a:lnSpc>
              <a:buFont typeface="Wingdings" pitchFamily="2" charset="2"/>
              <a:buChar char="r"/>
            </a:pPr>
            <a:r>
              <a:rPr lang="it-IT" sz="2000" dirty="0"/>
              <a:t>I pacchetti vengono inoltrati utilizzando l’indirizzo dell’</a:t>
            </a:r>
            <a:r>
              <a:rPr lang="it-IT" sz="2000" dirty="0" err="1"/>
              <a:t>host</a:t>
            </a:r>
            <a:r>
              <a:rPr lang="it-IT" sz="2000" dirty="0"/>
              <a:t> destinatario. </a:t>
            </a:r>
          </a:p>
          <a:p>
            <a:pPr lvl="1">
              <a:lnSpc>
                <a:spcPct val="90000"/>
              </a:lnSpc>
              <a:buFont typeface="Wingdings" pitchFamily="2" charset="2"/>
              <a:buChar char="m"/>
            </a:pPr>
            <a:r>
              <a:rPr lang="it-IT" sz="1800" dirty="0"/>
              <a:t>I pacchetti passano attraverso una serie di router che utilizzano gli indirizzi di destinazione per inviarli e possono intraprendere percorsi diversi.</a:t>
            </a:r>
          </a:p>
        </p:txBody>
      </p:sp>
      <p:sp>
        <p:nvSpPr>
          <p:cNvPr id="111621" name="Line 5"/>
          <p:cNvSpPr>
            <a:spLocks noChangeShapeType="1"/>
          </p:cNvSpPr>
          <p:nvPr/>
        </p:nvSpPr>
        <p:spPr bwMode="auto">
          <a:xfrm rot="5400000" flipV="1">
            <a:off x="2706688" y="4821237"/>
            <a:ext cx="6350" cy="1577975"/>
          </a:xfrm>
          <a:prstGeom prst="line">
            <a:avLst/>
          </a:prstGeom>
          <a:noFill/>
          <a:ln w="12700">
            <a:solidFill>
              <a:schemeClr val="tx1"/>
            </a:solidFill>
            <a:round/>
            <a:headEnd/>
            <a:tailEnd/>
          </a:ln>
          <a:effectLst/>
        </p:spPr>
        <p:txBody>
          <a:bodyPr wrap="none" anchor="ctr"/>
          <a:lstStyle/>
          <a:p>
            <a:endParaRPr lang="it-IT"/>
          </a:p>
        </p:txBody>
      </p:sp>
      <p:graphicFrame>
        <p:nvGraphicFramePr>
          <p:cNvPr id="111708" name="Object 92"/>
          <p:cNvGraphicFramePr>
            <a:graphicFrameLocks noChangeAspect="1"/>
          </p:cNvGraphicFramePr>
          <p:nvPr/>
        </p:nvGraphicFramePr>
        <p:xfrm>
          <a:off x="1074738" y="3741738"/>
          <a:ext cx="528637" cy="419100"/>
        </p:xfrm>
        <a:graphic>
          <a:graphicData uri="http://schemas.openxmlformats.org/presentationml/2006/ole">
            <p:oleObj spid="_x0000_s111708" name="Clip" r:id="rId4" imgW="1305000" imgH="1085760" progId="">
              <p:embed/>
            </p:oleObj>
          </a:graphicData>
        </a:graphic>
      </p:graphicFrame>
      <p:sp>
        <p:nvSpPr>
          <p:cNvPr id="111710" name="Rectangle 94"/>
          <p:cNvSpPr>
            <a:spLocks noChangeArrowheads="1"/>
          </p:cNvSpPr>
          <p:nvPr/>
        </p:nvSpPr>
        <p:spPr bwMode="auto">
          <a:xfrm>
            <a:off x="668338" y="4084638"/>
            <a:ext cx="1301750" cy="1520825"/>
          </a:xfrm>
          <a:prstGeom prst="rect">
            <a:avLst/>
          </a:prstGeom>
          <a:solidFill>
            <a:schemeClr val="accent2"/>
          </a:solidFill>
          <a:ln w="9525">
            <a:noFill/>
            <a:miter lim="800000"/>
            <a:headEnd/>
            <a:tailEnd/>
          </a:ln>
          <a:effectLst/>
        </p:spPr>
        <p:txBody>
          <a:bodyPr wrap="none" anchor="ctr"/>
          <a:lstStyle/>
          <a:p>
            <a:endParaRPr lang="it-IT"/>
          </a:p>
        </p:txBody>
      </p:sp>
      <p:sp>
        <p:nvSpPr>
          <p:cNvPr id="111711" name="Rectangle 95"/>
          <p:cNvSpPr>
            <a:spLocks noChangeArrowheads="1"/>
          </p:cNvSpPr>
          <p:nvPr/>
        </p:nvSpPr>
        <p:spPr bwMode="auto">
          <a:xfrm>
            <a:off x="541338" y="4130675"/>
            <a:ext cx="1392237" cy="1566863"/>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111712" name="Rectangle 96"/>
          <p:cNvSpPr>
            <a:spLocks noChangeArrowheads="1"/>
          </p:cNvSpPr>
          <p:nvPr/>
        </p:nvSpPr>
        <p:spPr bwMode="auto">
          <a:xfrm>
            <a:off x="614363" y="4756150"/>
            <a:ext cx="1319212" cy="336550"/>
          </a:xfrm>
          <a:prstGeom prst="rect">
            <a:avLst/>
          </a:prstGeom>
          <a:solidFill>
            <a:srgbClr val="FF0000"/>
          </a:solidFill>
          <a:ln w="9525">
            <a:noFill/>
            <a:miter lim="800000"/>
            <a:headEnd/>
            <a:tailEnd/>
          </a:ln>
          <a:effectLst/>
        </p:spPr>
        <p:txBody>
          <a:bodyPr wrap="none" anchor="ctr"/>
          <a:lstStyle/>
          <a:p>
            <a:endParaRPr lang="it-IT"/>
          </a:p>
        </p:txBody>
      </p:sp>
      <p:sp>
        <p:nvSpPr>
          <p:cNvPr id="111714" name="Line 98"/>
          <p:cNvSpPr>
            <a:spLocks noChangeShapeType="1"/>
          </p:cNvSpPr>
          <p:nvPr/>
        </p:nvSpPr>
        <p:spPr bwMode="auto">
          <a:xfrm>
            <a:off x="604838" y="4784725"/>
            <a:ext cx="1328737" cy="9525"/>
          </a:xfrm>
          <a:prstGeom prst="line">
            <a:avLst/>
          </a:prstGeom>
          <a:noFill/>
          <a:ln w="12700">
            <a:solidFill>
              <a:schemeClr val="tx1"/>
            </a:solidFill>
            <a:round/>
            <a:headEnd/>
            <a:tailEnd/>
          </a:ln>
          <a:effectLst/>
        </p:spPr>
        <p:txBody>
          <a:bodyPr wrap="none" anchor="ctr"/>
          <a:lstStyle/>
          <a:p>
            <a:endParaRPr lang="it-IT"/>
          </a:p>
        </p:txBody>
      </p:sp>
      <p:sp>
        <p:nvSpPr>
          <p:cNvPr id="111715" name="Line 99"/>
          <p:cNvSpPr>
            <a:spLocks noChangeShapeType="1"/>
          </p:cNvSpPr>
          <p:nvPr/>
        </p:nvSpPr>
        <p:spPr bwMode="auto">
          <a:xfrm>
            <a:off x="622300" y="5083175"/>
            <a:ext cx="1328738" cy="9525"/>
          </a:xfrm>
          <a:prstGeom prst="line">
            <a:avLst/>
          </a:prstGeom>
          <a:noFill/>
          <a:ln w="12700">
            <a:solidFill>
              <a:schemeClr val="tx1"/>
            </a:solidFill>
            <a:round/>
            <a:headEnd/>
            <a:tailEnd/>
          </a:ln>
          <a:effectLst/>
        </p:spPr>
        <p:txBody>
          <a:bodyPr wrap="none" anchor="ctr"/>
          <a:lstStyle/>
          <a:p>
            <a:endParaRPr lang="it-IT"/>
          </a:p>
        </p:txBody>
      </p:sp>
      <p:sp>
        <p:nvSpPr>
          <p:cNvPr id="111716" name="Line 100"/>
          <p:cNvSpPr>
            <a:spLocks noChangeShapeType="1"/>
          </p:cNvSpPr>
          <p:nvPr/>
        </p:nvSpPr>
        <p:spPr bwMode="auto">
          <a:xfrm>
            <a:off x="622300" y="5343525"/>
            <a:ext cx="1328738" cy="9525"/>
          </a:xfrm>
          <a:prstGeom prst="line">
            <a:avLst/>
          </a:prstGeom>
          <a:noFill/>
          <a:ln w="12700">
            <a:solidFill>
              <a:schemeClr val="tx1"/>
            </a:solidFill>
            <a:round/>
            <a:headEnd/>
            <a:tailEnd/>
          </a:ln>
          <a:effectLst/>
        </p:spPr>
        <p:txBody>
          <a:bodyPr wrap="none" anchor="ctr"/>
          <a:lstStyle/>
          <a:p>
            <a:endParaRPr lang="it-IT"/>
          </a:p>
        </p:txBody>
      </p:sp>
      <p:sp>
        <p:nvSpPr>
          <p:cNvPr id="111717" name="Line 101"/>
          <p:cNvSpPr>
            <a:spLocks noChangeShapeType="1"/>
          </p:cNvSpPr>
          <p:nvPr/>
        </p:nvSpPr>
        <p:spPr bwMode="auto">
          <a:xfrm>
            <a:off x="622300" y="4467225"/>
            <a:ext cx="1328738" cy="9525"/>
          </a:xfrm>
          <a:prstGeom prst="line">
            <a:avLst/>
          </a:prstGeom>
          <a:noFill/>
          <a:ln w="12700">
            <a:solidFill>
              <a:schemeClr val="tx1"/>
            </a:solidFill>
            <a:round/>
            <a:headEnd/>
            <a:tailEnd/>
          </a:ln>
          <a:effectLst/>
        </p:spPr>
        <p:txBody>
          <a:bodyPr wrap="none" anchor="ctr"/>
          <a:lstStyle/>
          <a:p>
            <a:endParaRPr lang="it-IT"/>
          </a:p>
        </p:txBody>
      </p:sp>
      <p:graphicFrame>
        <p:nvGraphicFramePr>
          <p:cNvPr id="111725" name="Object 109"/>
          <p:cNvGraphicFramePr>
            <a:graphicFrameLocks noChangeAspect="1"/>
          </p:cNvGraphicFramePr>
          <p:nvPr/>
        </p:nvGraphicFramePr>
        <p:xfrm>
          <a:off x="7856538" y="3913188"/>
          <a:ext cx="528637" cy="419100"/>
        </p:xfrm>
        <a:graphic>
          <a:graphicData uri="http://schemas.openxmlformats.org/presentationml/2006/ole">
            <p:oleObj spid="_x0000_s111725" name="Clip" r:id="rId5" imgW="1305000" imgH="1085760" progId="">
              <p:embed/>
            </p:oleObj>
          </a:graphicData>
        </a:graphic>
      </p:graphicFrame>
      <p:sp>
        <p:nvSpPr>
          <p:cNvPr id="111727" name="Rectangle 111"/>
          <p:cNvSpPr>
            <a:spLocks noChangeArrowheads="1"/>
          </p:cNvSpPr>
          <p:nvPr/>
        </p:nvSpPr>
        <p:spPr bwMode="auto">
          <a:xfrm>
            <a:off x="7437438" y="4256088"/>
            <a:ext cx="1352550" cy="1520825"/>
          </a:xfrm>
          <a:prstGeom prst="rect">
            <a:avLst/>
          </a:prstGeom>
          <a:solidFill>
            <a:schemeClr val="accent2"/>
          </a:solidFill>
          <a:ln w="9525">
            <a:noFill/>
            <a:miter lim="800000"/>
            <a:headEnd/>
            <a:tailEnd/>
          </a:ln>
          <a:effectLst/>
        </p:spPr>
        <p:txBody>
          <a:bodyPr wrap="none" anchor="ctr"/>
          <a:lstStyle/>
          <a:p>
            <a:endParaRPr lang="it-IT"/>
          </a:p>
        </p:txBody>
      </p:sp>
      <p:sp>
        <p:nvSpPr>
          <p:cNvPr id="111728" name="Rectangle 112"/>
          <p:cNvSpPr>
            <a:spLocks noChangeArrowheads="1"/>
          </p:cNvSpPr>
          <p:nvPr/>
        </p:nvSpPr>
        <p:spPr bwMode="auto">
          <a:xfrm>
            <a:off x="7373938" y="4302125"/>
            <a:ext cx="1354137" cy="1566863"/>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111729" name="Rectangle 113"/>
          <p:cNvSpPr>
            <a:spLocks noChangeArrowheads="1"/>
          </p:cNvSpPr>
          <p:nvPr/>
        </p:nvSpPr>
        <p:spPr bwMode="auto">
          <a:xfrm>
            <a:off x="7383463" y="4927600"/>
            <a:ext cx="1319212" cy="336550"/>
          </a:xfrm>
          <a:prstGeom prst="rect">
            <a:avLst/>
          </a:prstGeom>
          <a:solidFill>
            <a:srgbClr val="FF0000"/>
          </a:solidFill>
          <a:ln w="9525">
            <a:noFill/>
            <a:miter lim="800000"/>
            <a:headEnd/>
            <a:tailEnd/>
          </a:ln>
          <a:effectLst/>
        </p:spPr>
        <p:txBody>
          <a:bodyPr wrap="none" anchor="ctr"/>
          <a:lstStyle/>
          <a:p>
            <a:endParaRPr lang="it-IT"/>
          </a:p>
        </p:txBody>
      </p:sp>
      <p:sp>
        <p:nvSpPr>
          <p:cNvPr id="111731" name="Line 115"/>
          <p:cNvSpPr>
            <a:spLocks noChangeShapeType="1"/>
          </p:cNvSpPr>
          <p:nvPr/>
        </p:nvSpPr>
        <p:spPr bwMode="auto">
          <a:xfrm>
            <a:off x="7373938" y="4956175"/>
            <a:ext cx="1328737" cy="9525"/>
          </a:xfrm>
          <a:prstGeom prst="line">
            <a:avLst/>
          </a:prstGeom>
          <a:noFill/>
          <a:ln w="12700">
            <a:solidFill>
              <a:schemeClr val="tx1"/>
            </a:solidFill>
            <a:round/>
            <a:headEnd/>
            <a:tailEnd/>
          </a:ln>
          <a:effectLst/>
        </p:spPr>
        <p:txBody>
          <a:bodyPr wrap="none" anchor="ctr"/>
          <a:lstStyle/>
          <a:p>
            <a:endParaRPr lang="it-IT"/>
          </a:p>
        </p:txBody>
      </p:sp>
      <p:sp>
        <p:nvSpPr>
          <p:cNvPr id="111732" name="Line 116"/>
          <p:cNvSpPr>
            <a:spLocks noChangeShapeType="1"/>
          </p:cNvSpPr>
          <p:nvPr/>
        </p:nvSpPr>
        <p:spPr bwMode="auto">
          <a:xfrm>
            <a:off x="7391400" y="5254625"/>
            <a:ext cx="1328738" cy="9525"/>
          </a:xfrm>
          <a:prstGeom prst="line">
            <a:avLst/>
          </a:prstGeom>
          <a:noFill/>
          <a:ln w="12700">
            <a:solidFill>
              <a:schemeClr val="tx1"/>
            </a:solidFill>
            <a:round/>
            <a:headEnd/>
            <a:tailEnd/>
          </a:ln>
          <a:effectLst/>
        </p:spPr>
        <p:txBody>
          <a:bodyPr wrap="none" anchor="ctr"/>
          <a:lstStyle/>
          <a:p>
            <a:endParaRPr lang="it-IT"/>
          </a:p>
        </p:txBody>
      </p:sp>
      <p:sp>
        <p:nvSpPr>
          <p:cNvPr id="111733" name="Line 117"/>
          <p:cNvSpPr>
            <a:spLocks noChangeShapeType="1"/>
          </p:cNvSpPr>
          <p:nvPr/>
        </p:nvSpPr>
        <p:spPr bwMode="auto">
          <a:xfrm>
            <a:off x="7391400" y="5514975"/>
            <a:ext cx="1328738" cy="9525"/>
          </a:xfrm>
          <a:prstGeom prst="line">
            <a:avLst/>
          </a:prstGeom>
          <a:noFill/>
          <a:ln w="12700">
            <a:solidFill>
              <a:schemeClr val="tx1"/>
            </a:solidFill>
            <a:round/>
            <a:headEnd/>
            <a:tailEnd/>
          </a:ln>
          <a:effectLst/>
        </p:spPr>
        <p:txBody>
          <a:bodyPr wrap="none" anchor="ctr"/>
          <a:lstStyle/>
          <a:p>
            <a:endParaRPr lang="it-IT"/>
          </a:p>
        </p:txBody>
      </p:sp>
      <p:sp>
        <p:nvSpPr>
          <p:cNvPr id="111734" name="Line 118"/>
          <p:cNvSpPr>
            <a:spLocks noChangeShapeType="1"/>
          </p:cNvSpPr>
          <p:nvPr/>
        </p:nvSpPr>
        <p:spPr bwMode="auto">
          <a:xfrm>
            <a:off x="7391400" y="4638675"/>
            <a:ext cx="1328738" cy="9525"/>
          </a:xfrm>
          <a:prstGeom prst="line">
            <a:avLst/>
          </a:prstGeom>
          <a:noFill/>
          <a:ln w="12700">
            <a:solidFill>
              <a:schemeClr val="tx1"/>
            </a:solidFill>
            <a:round/>
            <a:headEnd/>
            <a:tailEnd/>
          </a:ln>
          <a:effectLst/>
        </p:spPr>
        <p:txBody>
          <a:bodyPr wrap="none" anchor="ctr"/>
          <a:lstStyle/>
          <a:p>
            <a:endParaRPr lang="it-IT"/>
          </a:p>
        </p:txBody>
      </p:sp>
      <p:sp>
        <p:nvSpPr>
          <p:cNvPr id="111735" name="Line 119"/>
          <p:cNvSpPr>
            <a:spLocks noChangeShapeType="1"/>
          </p:cNvSpPr>
          <p:nvPr/>
        </p:nvSpPr>
        <p:spPr bwMode="auto">
          <a:xfrm rot="-5400000" flipH="1" flipV="1">
            <a:off x="6702425" y="5003800"/>
            <a:ext cx="6350" cy="1403350"/>
          </a:xfrm>
          <a:prstGeom prst="line">
            <a:avLst/>
          </a:prstGeom>
          <a:noFill/>
          <a:ln w="12700">
            <a:solidFill>
              <a:schemeClr val="tx1"/>
            </a:solidFill>
            <a:round/>
            <a:headEnd/>
            <a:tailEnd/>
          </a:ln>
          <a:effectLst/>
        </p:spPr>
        <p:txBody>
          <a:bodyPr wrap="none" anchor="ctr"/>
          <a:lstStyle/>
          <a:p>
            <a:endParaRPr lang="it-IT"/>
          </a:p>
        </p:txBody>
      </p:sp>
      <p:sp>
        <p:nvSpPr>
          <p:cNvPr id="111736" name="Text Box 120"/>
          <p:cNvSpPr txBox="1">
            <a:spLocks noChangeArrowheads="1"/>
          </p:cNvSpPr>
          <p:nvPr/>
        </p:nvSpPr>
        <p:spPr bwMode="auto">
          <a:xfrm>
            <a:off x="2055813" y="4894263"/>
            <a:ext cx="1541462" cy="336550"/>
          </a:xfrm>
          <a:prstGeom prst="rect">
            <a:avLst/>
          </a:prstGeom>
          <a:noFill/>
          <a:ln w="9525">
            <a:noFill/>
            <a:miter lim="800000"/>
            <a:headEnd/>
            <a:tailEnd/>
          </a:ln>
          <a:effectLst/>
        </p:spPr>
        <p:txBody>
          <a:bodyPr wrap="none">
            <a:spAutoFit/>
          </a:bodyPr>
          <a:lstStyle/>
          <a:p>
            <a:pPr algn="ctr"/>
            <a:r>
              <a:rPr lang="en-US" altLang="it-IT" sz="1600">
                <a:solidFill>
                  <a:srgbClr val="FF0000"/>
                </a:solidFill>
              </a:rPr>
              <a:t>1. Invio di dati</a:t>
            </a:r>
            <a:endParaRPr lang="en-US" altLang="it-IT" sz="1600">
              <a:latin typeface="Times New Roman" pitchFamily="18" charset="0"/>
            </a:endParaRPr>
          </a:p>
        </p:txBody>
      </p:sp>
      <p:sp>
        <p:nvSpPr>
          <p:cNvPr id="111738" name="Text Box 122"/>
          <p:cNvSpPr txBox="1">
            <a:spLocks noChangeArrowheads="1"/>
          </p:cNvSpPr>
          <p:nvPr/>
        </p:nvSpPr>
        <p:spPr bwMode="auto">
          <a:xfrm>
            <a:off x="5411788" y="4960938"/>
            <a:ext cx="1984375" cy="336550"/>
          </a:xfrm>
          <a:prstGeom prst="rect">
            <a:avLst/>
          </a:prstGeom>
          <a:noFill/>
          <a:ln w="9525">
            <a:noFill/>
            <a:miter lim="800000"/>
            <a:headEnd/>
            <a:tailEnd/>
          </a:ln>
          <a:effectLst/>
        </p:spPr>
        <p:txBody>
          <a:bodyPr wrap="none">
            <a:spAutoFit/>
          </a:bodyPr>
          <a:lstStyle/>
          <a:p>
            <a:pPr algn="ctr"/>
            <a:r>
              <a:rPr lang="en-US" altLang="it-IT" sz="1600">
                <a:solidFill>
                  <a:srgbClr val="FF0000"/>
                </a:solidFill>
              </a:rPr>
              <a:t>2. Ricezione di dati</a:t>
            </a:r>
            <a:endParaRPr lang="en-US" altLang="it-IT" sz="1600">
              <a:latin typeface="Times New Roman" pitchFamily="18" charset="0"/>
            </a:endParaRPr>
          </a:p>
        </p:txBody>
      </p:sp>
      <p:sp>
        <p:nvSpPr>
          <p:cNvPr id="111788" name="Freeform 172"/>
          <p:cNvSpPr>
            <a:spLocks/>
          </p:cNvSpPr>
          <p:nvPr/>
        </p:nvSpPr>
        <p:spPr bwMode="auto">
          <a:xfrm>
            <a:off x="2028825" y="4914900"/>
            <a:ext cx="304800" cy="657225"/>
          </a:xfrm>
          <a:custGeom>
            <a:avLst/>
            <a:gdLst/>
            <a:ahLst/>
            <a:cxnLst>
              <a:cxn ang="0">
                <a:pos x="0" y="0"/>
              </a:cxn>
              <a:cxn ang="0">
                <a:pos x="0" y="414"/>
              </a:cxn>
              <a:cxn ang="0">
                <a:pos x="192" y="408"/>
              </a:cxn>
            </a:cxnLst>
            <a:rect l="0" t="0" r="r" b="b"/>
            <a:pathLst>
              <a:path w="192" h="414">
                <a:moveTo>
                  <a:pt x="0" y="0"/>
                </a:moveTo>
                <a:lnTo>
                  <a:pt x="0" y="414"/>
                </a:lnTo>
                <a:lnTo>
                  <a:pt x="192" y="408"/>
                </a:lnTo>
              </a:path>
            </a:pathLst>
          </a:custGeom>
          <a:noFill/>
          <a:ln w="19050" cap="flat" cmpd="sng">
            <a:solidFill>
              <a:srgbClr val="FF0000"/>
            </a:solidFill>
            <a:prstDash val="solid"/>
            <a:round/>
            <a:headEnd type="none" w="med" len="med"/>
            <a:tailEnd type="triangle" w="med" len="med"/>
          </a:ln>
          <a:effectLst/>
        </p:spPr>
        <p:txBody>
          <a:bodyPr wrap="none" anchor="ctr"/>
          <a:lstStyle/>
          <a:p>
            <a:endParaRPr lang="it-IT"/>
          </a:p>
        </p:txBody>
      </p:sp>
      <p:sp>
        <p:nvSpPr>
          <p:cNvPr id="111789" name="Freeform 173"/>
          <p:cNvSpPr>
            <a:spLocks/>
          </p:cNvSpPr>
          <p:nvPr/>
        </p:nvSpPr>
        <p:spPr bwMode="auto">
          <a:xfrm>
            <a:off x="6662738" y="5357813"/>
            <a:ext cx="609600" cy="295275"/>
          </a:xfrm>
          <a:custGeom>
            <a:avLst/>
            <a:gdLst/>
            <a:ahLst/>
            <a:cxnLst>
              <a:cxn ang="0">
                <a:pos x="0" y="186"/>
              </a:cxn>
              <a:cxn ang="0">
                <a:pos x="384" y="186"/>
              </a:cxn>
              <a:cxn ang="0">
                <a:pos x="384" y="0"/>
              </a:cxn>
            </a:cxnLst>
            <a:rect l="0" t="0" r="r" b="b"/>
            <a:pathLst>
              <a:path w="384" h="186">
                <a:moveTo>
                  <a:pt x="0" y="186"/>
                </a:moveTo>
                <a:lnTo>
                  <a:pt x="384" y="186"/>
                </a:lnTo>
                <a:lnTo>
                  <a:pt x="384" y="0"/>
                </a:lnTo>
              </a:path>
            </a:pathLst>
          </a:custGeom>
          <a:noFill/>
          <a:ln w="19050" cap="flat" cmpd="sng">
            <a:solidFill>
              <a:srgbClr val="FF0000"/>
            </a:solidFill>
            <a:prstDash val="solid"/>
            <a:round/>
            <a:headEnd type="none" w="med" len="med"/>
            <a:tailEnd type="triangle" w="med" len="med"/>
          </a:ln>
          <a:effectLst/>
        </p:spPr>
        <p:txBody>
          <a:bodyPr wrap="none" anchor="ctr"/>
          <a:lstStyle/>
          <a:p>
            <a:endParaRPr lang="it-IT"/>
          </a:p>
        </p:txBody>
      </p:sp>
      <p:grpSp>
        <p:nvGrpSpPr>
          <p:cNvPr id="111793" name="Group 177"/>
          <p:cNvGrpSpPr>
            <a:grpSpLocks/>
          </p:cNvGrpSpPr>
          <p:nvPr/>
        </p:nvGrpSpPr>
        <p:grpSpPr bwMode="auto">
          <a:xfrm>
            <a:off x="2386013" y="5353050"/>
            <a:ext cx="361950" cy="261938"/>
            <a:chOff x="1548" y="3723"/>
            <a:chExt cx="228" cy="165"/>
          </a:xfrm>
        </p:grpSpPr>
        <p:sp>
          <p:nvSpPr>
            <p:cNvPr id="111791" name="Rectangle 175"/>
            <p:cNvSpPr>
              <a:spLocks noChangeArrowheads="1"/>
            </p:cNvSpPr>
            <p:nvPr/>
          </p:nvSpPr>
          <p:spPr bwMode="auto">
            <a:xfrm>
              <a:off x="1563" y="3723"/>
              <a:ext cx="102" cy="150"/>
            </a:xfrm>
            <a:prstGeom prst="rect">
              <a:avLst/>
            </a:prstGeom>
            <a:solidFill>
              <a:schemeClr val="bg2"/>
            </a:solidFill>
            <a:ln w="9525">
              <a:noFill/>
              <a:miter lim="800000"/>
              <a:headEnd/>
              <a:tailEnd/>
            </a:ln>
            <a:effectLst/>
          </p:spPr>
          <p:txBody>
            <a:bodyPr wrap="none" anchor="ctr"/>
            <a:lstStyle/>
            <a:p>
              <a:endParaRPr lang="it-IT"/>
            </a:p>
          </p:txBody>
        </p:sp>
        <p:sp>
          <p:nvSpPr>
            <p:cNvPr id="111790" name="Rectangle 174"/>
            <p:cNvSpPr>
              <a:spLocks noChangeArrowheads="1"/>
            </p:cNvSpPr>
            <p:nvPr/>
          </p:nvSpPr>
          <p:spPr bwMode="auto">
            <a:xfrm>
              <a:off x="1548" y="3738"/>
              <a:ext cx="102" cy="150"/>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111792" name="Line 176"/>
            <p:cNvSpPr>
              <a:spLocks noChangeShapeType="1"/>
            </p:cNvSpPr>
            <p:nvPr/>
          </p:nvSpPr>
          <p:spPr bwMode="auto">
            <a:xfrm>
              <a:off x="1650" y="3816"/>
              <a:ext cx="126" cy="0"/>
            </a:xfrm>
            <a:prstGeom prst="line">
              <a:avLst/>
            </a:prstGeom>
            <a:noFill/>
            <a:ln w="9525">
              <a:solidFill>
                <a:schemeClr val="accent2"/>
              </a:solidFill>
              <a:round/>
              <a:headEnd/>
              <a:tailEnd type="triangle" w="med" len="med"/>
            </a:ln>
            <a:effectLst/>
          </p:spPr>
          <p:txBody>
            <a:bodyPr wrap="none" anchor="ctr"/>
            <a:lstStyle/>
            <a:p>
              <a:endParaRPr lang="it-IT"/>
            </a:p>
          </p:txBody>
        </p:sp>
      </p:grpSp>
      <p:grpSp>
        <p:nvGrpSpPr>
          <p:cNvPr id="111814" name="Group 198"/>
          <p:cNvGrpSpPr>
            <a:grpSpLocks/>
          </p:cNvGrpSpPr>
          <p:nvPr/>
        </p:nvGrpSpPr>
        <p:grpSpPr bwMode="auto">
          <a:xfrm>
            <a:off x="3176588" y="5078413"/>
            <a:ext cx="3024187" cy="1481137"/>
            <a:chOff x="2001" y="3199"/>
            <a:chExt cx="1905" cy="933"/>
          </a:xfrm>
        </p:grpSpPr>
        <p:sp>
          <p:nvSpPr>
            <p:cNvPr id="111620" name="Freeform 4"/>
            <p:cNvSpPr>
              <a:spLocks/>
            </p:cNvSpPr>
            <p:nvPr/>
          </p:nvSpPr>
          <p:spPr bwMode="auto">
            <a:xfrm>
              <a:off x="2112" y="3199"/>
              <a:ext cx="1794" cy="933"/>
            </a:xfrm>
            <a:custGeom>
              <a:avLst/>
              <a:gdLst/>
              <a:ahLst/>
              <a:cxnLst>
                <a:cxn ang="0">
                  <a:pos x="6" y="483"/>
                </a:cxn>
                <a:cxn ang="0">
                  <a:pos x="108" y="125"/>
                </a:cxn>
                <a:cxn ang="0">
                  <a:pos x="559" y="100"/>
                </a:cxn>
                <a:cxn ang="0">
                  <a:pos x="1128" y="29"/>
                </a:cxn>
                <a:cxn ang="0">
                  <a:pos x="1716" y="275"/>
                </a:cxn>
                <a:cxn ang="0">
                  <a:pos x="1596" y="827"/>
                </a:cxn>
                <a:cxn ang="0">
                  <a:pos x="1380" y="911"/>
                </a:cxn>
                <a:cxn ang="0">
                  <a:pos x="840" y="929"/>
                </a:cxn>
                <a:cxn ang="0">
                  <a:pos x="414" y="911"/>
                </a:cxn>
                <a:cxn ang="0">
                  <a:pos x="143" y="832"/>
                </a:cxn>
                <a:cxn ang="0">
                  <a:pos x="6" y="483"/>
                </a:cxn>
              </a:cxnLst>
              <a:rect l="0" t="0" r="r" b="b"/>
              <a:pathLst>
                <a:path w="1794" h="933">
                  <a:moveTo>
                    <a:pt x="6" y="483"/>
                  </a:moveTo>
                  <a:cubicBezTo>
                    <a:pt x="0" y="365"/>
                    <a:pt x="16" y="189"/>
                    <a:pt x="108" y="125"/>
                  </a:cubicBezTo>
                  <a:cubicBezTo>
                    <a:pt x="200" y="61"/>
                    <a:pt x="389" y="116"/>
                    <a:pt x="559" y="100"/>
                  </a:cubicBezTo>
                  <a:cubicBezTo>
                    <a:pt x="729" y="84"/>
                    <a:pt x="935" y="0"/>
                    <a:pt x="1128" y="29"/>
                  </a:cubicBezTo>
                  <a:cubicBezTo>
                    <a:pt x="1321" y="58"/>
                    <a:pt x="1638" y="142"/>
                    <a:pt x="1716" y="275"/>
                  </a:cubicBezTo>
                  <a:cubicBezTo>
                    <a:pt x="1794" y="408"/>
                    <a:pt x="1652" y="721"/>
                    <a:pt x="1596" y="827"/>
                  </a:cubicBezTo>
                  <a:cubicBezTo>
                    <a:pt x="1540" y="933"/>
                    <a:pt x="1506" y="894"/>
                    <a:pt x="1380" y="911"/>
                  </a:cubicBezTo>
                  <a:cubicBezTo>
                    <a:pt x="1254" y="928"/>
                    <a:pt x="1001" y="929"/>
                    <a:pt x="840" y="929"/>
                  </a:cubicBezTo>
                  <a:cubicBezTo>
                    <a:pt x="679" y="929"/>
                    <a:pt x="530" y="927"/>
                    <a:pt x="414" y="911"/>
                  </a:cubicBezTo>
                  <a:cubicBezTo>
                    <a:pt x="298" y="895"/>
                    <a:pt x="211" y="903"/>
                    <a:pt x="143" y="832"/>
                  </a:cubicBezTo>
                  <a:cubicBezTo>
                    <a:pt x="75" y="761"/>
                    <a:pt x="4" y="624"/>
                    <a:pt x="6" y="483"/>
                  </a:cubicBezTo>
                  <a:close/>
                </a:path>
              </a:pathLst>
            </a:custGeom>
            <a:solidFill>
              <a:srgbClr val="66CCFF"/>
            </a:solidFill>
            <a:ln w="9525">
              <a:noFill/>
              <a:round/>
              <a:headEnd/>
              <a:tailEnd/>
            </a:ln>
            <a:effectLst/>
          </p:spPr>
          <p:txBody>
            <a:bodyPr wrap="none" anchor="ctr"/>
            <a:lstStyle/>
            <a:p>
              <a:endParaRPr lang="it-IT"/>
            </a:p>
          </p:txBody>
        </p:sp>
        <p:sp>
          <p:nvSpPr>
            <p:cNvPr id="111622" name="Freeform 6"/>
            <p:cNvSpPr>
              <a:spLocks/>
            </p:cNvSpPr>
            <p:nvPr/>
          </p:nvSpPr>
          <p:spPr bwMode="auto">
            <a:xfrm>
              <a:off x="2514" y="3384"/>
              <a:ext cx="342" cy="18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grpSp>
          <p:nvGrpSpPr>
            <p:cNvPr id="111623" name="Group 7"/>
            <p:cNvGrpSpPr>
              <a:grpSpLocks/>
            </p:cNvGrpSpPr>
            <p:nvPr/>
          </p:nvGrpSpPr>
          <p:grpSpPr bwMode="auto">
            <a:xfrm>
              <a:off x="2203" y="3494"/>
              <a:ext cx="316" cy="147"/>
              <a:chOff x="3600" y="219"/>
              <a:chExt cx="360" cy="175"/>
            </a:xfrm>
          </p:grpSpPr>
          <p:sp>
            <p:nvSpPr>
              <p:cNvPr id="111624" name="Oval 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1625" name="Line 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1626" name="Line 1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1627" name="Rectangle 1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628" name="Oval 1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1629" name="Group 13"/>
              <p:cNvGrpSpPr>
                <a:grpSpLocks/>
              </p:cNvGrpSpPr>
              <p:nvPr/>
            </p:nvGrpSpPr>
            <p:grpSpPr bwMode="auto">
              <a:xfrm>
                <a:off x="3686" y="244"/>
                <a:ext cx="177" cy="66"/>
                <a:chOff x="2848" y="848"/>
                <a:chExt cx="140" cy="98"/>
              </a:xfrm>
            </p:grpSpPr>
            <p:sp>
              <p:nvSpPr>
                <p:cNvPr id="111630" name="Line 1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31" name="Line 1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32" name="Line 1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633" name="Group 17"/>
              <p:cNvGrpSpPr>
                <a:grpSpLocks/>
              </p:cNvGrpSpPr>
              <p:nvPr/>
            </p:nvGrpSpPr>
            <p:grpSpPr bwMode="auto">
              <a:xfrm flipV="1">
                <a:off x="3686" y="243"/>
                <a:ext cx="177" cy="66"/>
                <a:chOff x="2848" y="848"/>
                <a:chExt cx="140" cy="98"/>
              </a:xfrm>
            </p:grpSpPr>
            <p:sp>
              <p:nvSpPr>
                <p:cNvPr id="111634" name="Line 1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35" name="Line 1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36" name="Line 2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637" name="Group 21"/>
            <p:cNvGrpSpPr>
              <a:grpSpLocks/>
            </p:cNvGrpSpPr>
            <p:nvPr/>
          </p:nvGrpSpPr>
          <p:grpSpPr bwMode="auto">
            <a:xfrm>
              <a:off x="2425" y="3896"/>
              <a:ext cx="316" cy="147"/>
              <a:chOff x="3600" y="219"/>
              <a:chExt cx="360" cy="175"/>
            </a:xfrm>
          </p:grpSpPr>
          <p:sp>
            <p:nvSpPr>
              <p:cNvPr id="111638" name="Oval 2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1639" name="Line 2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1640" name="Line 2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1641" name="Rectangle 2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642" name="Oval 2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1643" name="Group 27"/>
              <p:cNvGrpSpPr>
                <a:grpSpLocks/>
              </p:cNvGrpSpPr>
              <p:nvPr/>
            </p:nvGrpSpPr>
            <p:grpSpPr bwMode="auto">
              <a:xfrm>
                <a:off x="3686" y="244"/>
                <a:ext cx="177" cy="66"/>
                <a:chOff x="2848" y="848"/>
                <a:chExt cx="140" cy="98"/>
              </a:xfrm>
            </p:grpSpPr>
            <p:sp>
              <p:nvSpPr>
                <p:cNvPr id="111644" name="Line 2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45" name="Line 2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46" name="Line 3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647" name="Group 31"/>
              <p:cNvGrpSpPr>
                <a:grpSpLocks/>
              </p:cNvGrpSpPr>
              <p:nvPr/>
            </p:nvGrpSpPr>
            <p:grpSpPr bwMode="auto">
              <a:xfrm flipV="1">
                <a:off x="3686" y="243"/>
                <a:ext cx="177" cy="66"/>
                <a:chOff x="2848" y="848"/>
                <a:chExt cx="140" cy="98"/>
              </a:xfrm>
            </p:grpSpPr>
            <p:sp>
              <p:nvSpPr>
                <p:cNvPr id="111648" name="Line 3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49" name="Line 3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50" name="Line 3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651" name="Group 35"/>
            <p:cNvGrpSpPr>
              <a:grpSpLocks/>
            </p:cNvGrpSpPr>
            <p:nvPr/>
          </p:nvGrpSpPr>
          <p:grpSpPr bwMode="auto">
            <a:xfrm>
              <a:off x="2850" y="3302"/>
              <a:ext cx="316" cy="147"/>
              <a:chOff x="3600" y="219"/>
              <a:chExt cx="360" cy="175"/>
            </a:xfrm>
          </p:grpSpPr>
          <p:sp>
            <p:nvSpPr>
              <p:cNvPr id="111652" name="Oval 3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1653" name="Line 3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1654" name="Line 3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1655" name="Rectangle 3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656" name="Oval 4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1657" name="Group 41"/>
              <p:cNvGrpSpPr>
                <a:grpSpLocks/>
              </p:cNvGrpSpPr>
              <p:nvPr/>
            </p:nvGrpSpPr>
            <p:grpSpPr bwMode="auto">
              <a:xfrm>
                <a:off x="3686" y="244"/>
                <a:ext cx="177" cy="66"/>
                <a:chOff x="2848" y="848"/>
                <a:chExt cx="140" cy="98"/>
              </a:xfrm>
            </p:grpSpPr>
            <p:sp>
              <p:nvSpPr>
                <p:cNvPr id="111658" name="Line 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59" name="Line 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60" name="Line 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661" name="Group 45"/>
              <p:cNvGrpSpPr>
                <a:grpSpLocks/>
              </p:cNvGrpSpPr>
              <p:nvPr/>
            </p:nvGrpSpPr>
            <p:grpSpPr bwMode="auto">
              <a:xfrm flipV="1">
                <a:off x="3686" y="243"/>
                <a:ext cx="177" cy="66"/>
                <a:chOff x="2848" y="848"/>
                <a:chExt cx="140" cy="98"/>
              </a:xfrm>
            </p:grpSpPr>
            <p:sp>
              <p:nvSpPr>
                <p:cNvPr id="111662" name="Line 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63" name="Line 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64" name="Line 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665" name="Group 49"/>
            <p:cNvGrpSpPr>
              <a:grpSpLocks/>
            </p:cNvGrpSpPr>
            <p:nvPr/>
          </p:nvGrpSpPr>
          <p:grpSpPr bwMode="auto">
            <a:xfrm>
              <a:off x="2801" y="3721"/>
              <a:ext cx="315" cy="147"/>
              <a:chOff x="3600" y="219"/>
              <a:chExt cx="360" cy="175"/>
            </a:xfrm>
          </p:grpSpPr>
          <p:sp>
            <p:nvSpPr>
              <p:cNvPr id="111666" name="Oval 5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1667" name="Line 5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1668" name="Line 5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1669" name="Rectangle 5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670" name="Oval 5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1671" name="Group 55"/>
              <p:cNvGrpSpPr>
                <a:grpSpLocks/>
              </p:cNvGrpSpPr>
              <p:nvPr/>
            </p:nvGrpSpPr>
            <p:grpSpPr bwMode="auto">
              <a:xfrm>
                <a:off x="3686" y="244"/>
                <a:ext cx="177" cy="66"/>
                <a:chOff x="2848" y="848"/>
                <a:chExt cx="140" cy="98"/>
              </a:xfrm>
            </p:grpSpPr>
            <p:sp>
              <p:nvSpPr>
                <p:cNvPr id="111672" name="Line 5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73" name="Line 5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74" name="Line 5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675" name="Group 59"/>
              <p:cNvGrpSpPr>
                <a:grpSpLocks/>
              </p:cNvGrpSpPr>
              <p:nvPr/>
            </p:nvGrpSpPr>
            <p:grpSpPr bwMode="auto">
              <a:xfrm flipV="1">
                <a:off x="3686" y="243"/>
                <a:ext cx="177" cy="66"/>
                <a:chOff x="2848" y="848"/>
                <a:chExt cx="140" cy="98"/>
              </a:xfrm>
            </p:grpSpPr>
            <p:sp>
              <p:nvSpPr>
                <p:cNvPr id="111676" name="Line 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77" name="Line 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78" name="Line 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679" name="Group 63"/>
            <p:cNvGrpSpPr>
              <a:grpSpLocks/>
            </p:cNvGrpSpPr>
            <p:nvPr/>
          </p:nvGrpSpPr>
          <p:grpSpPr bwMode="auto">
            <a:xfrm>
              <a:off x="3201" y="3908"/>
              <a:ext cx="316" cy="147"/>
              <a:chOff x="3600" y="219"/>
              <a:chExt cx="360" cy="175"/>
            </a:xfrm>
          </p:grpSpPr>
          <p:sp>
            <p:nvSpPr>
              <p:cNvPr id="111680" name="Oval 64"/>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1681" name="Line 6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1682" name="Line 6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1683" name="Rectangle 67"/>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684" name="Oval 68"/>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1685" name="Group 69"/>
              <p:cNvGrpSpPr>
                <a:grpSpLocks/>
              </p:cNvGrpSpPr>
              <p:nvPr/>
            </p:nvGrpSpPr>
            <p:grpSpPr bwMode="auto">
              <a:xfrm>
                <a:off x="3686" y="244"/>
                <a:ext cx="177" cy="66"/>
                <a:chOff x="2848" y="848"/>
                <a:chExt cx="140" cy="98"/>
              </a:xfrm>
            </p:grpSpPr>
            <p:sp>
              <p:nvSpPr>
                <p:cNvPr id="111686" name="Line 7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87" name="Line 7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88" name="Line 7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689" name="Group 73"/>
              <p:cNvGrpSpPr>
                <a:grpSpLocks/>
              </p:cNvGrpSpPr>
              <p:nvPr/>
            </p:nvGrpSpPr>
            <p:grpSpPr bwMode="auto">
              <a:xfrm flipV="1">
                <a:off x="3686" y="243"/>
                <a:ext cx="177" cy="66"/>
                <a:chOff x="2848" y="848"/>
                <a:chExt cx="140" cy="98"/>
              </a:xfrm>
            </p:grpSpPr>
            <p:sp>
              <p:nvSpPr>
                <p:cNvPr id="111690" name="Line 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691" name="Line 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692" name="Line 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11693" name="Group 77"/>
            <p:cNvGrpSpPr>
              <a:grpSpLocks/>
            </p:cNvGrpSpPr>
            <p:nvPr/>
          </p:nvGrpSpPr>
          <p:grpSpPr bwMode="auto">
            <a:xfrm>
              <a:off x="3481" y="3495"/>
              <a:ext cx="316" cy="147"/>
              <a:chOff x="3600" y="219"/>
              <a:chExt cx="360" cy="175"/>
            </a:xfrm>
          </p:grpSpPr>
          <p:sp>
            <p:nvSpPr>
              <p:cNvPr id="111694" name="Oval 7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11695" name="Line 7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11696" name="Line 8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11697" name="Rectangle 8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11698" name="Oval 8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11699" name="Group 83"/>
              <p:cNvGrpSpPr>
                <a:grpSpLocks/>
              </p:cNvGrpSpPr>
              <p:nvPr/>
            </p:nvGrpSpPr>
            <p:grpSpPr bwMode="auto">
              <a:xfrm>
                <a:off x="3686" y="244"/>
                <a:ext cx="177" cy="66"/>
                <a:chOff x="2848" y="848"/>
                <a:chExt cx="140" cy="98"/>
              </a:xfrm>
            </p:grpSpPr>
            <p:sp>
              <p:nvSpPr>
                <p:cNvPr id="111700" name="Line 8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701" name="Line 8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702" name="Line 8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11703" name="Group 87"/>
              <p:cNvGrpSpPr>
                <a:grpSpLocks/>
              </p:cNvGrpSpPr>
              <p:nvPr/>
            </p:nvGrpSpPr>
            <p:grpSpPr bwMode="auto">
              <a:xfrm flipV="1">
                <a:off x="3686" y="243"/>
                <a:ext cx="177" cy="66"/>
                <a:chOff x="2848" y="848"/>
                <a:chExt cx="140" cy="98"/>
              </a:xfrm>
            </p:grpSpPr>
            <p:sp>
              <p:nvSpPr>
                <p:cNvPr id="111704" name="Line 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11705" name="Line 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11706" name="Line 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111718" name="Freeform 102"/>
            <p:cNvSpPr>
              <a:spLocks/>
            </p:cNvSpPr>
            <p:nvPr/>
          </p:nvSpPr>
          <p:spPr bwMode="auto">
            <a:xfrm>
              <a:off x="3170" y="3380"/>
              <a:ext cx="318" cy="194"/>
            </a:xfrm>
            <a:custGeom>
              <a:avLst/>
              <a:gdLst/>
              <a:ahLst/>
              <a:cxnLst>
                <a:cxn ang="0">
                  <a:pos x="0" y="0"/>
                </a:cxn>
                <a:cxn ang="0">
                  <a:pos x="318" y="194"/>
                </a:cxn>
              </a:cxnLst>
              <a:rect l="0" t="0" r="r" b="b"/>
              <a:pathLst>
                <a:path w="318" h="194">
                  <a:moveTo>
                    <a:pt x="0" y="0"/>
                  </a:moveTo>
                  <a:lnTo>
                    <a:pt x="318" y="194"/>
                  </a:lnTo>
                </a:path>
              </a:pathLst>
            </a:custGeom>
            <a:noFill/>
            <a:ln w="12700">
              <a:solidFill>
                <a:schemeClr val="tx1"/>
              </a:solidFill>
              <a:round/>
              <a:headEnd/>
              <a:tailEnd/>
            </a:ln>
            <a:effectLst/>
          </p:spPr>
          <p:txBody>
            <a:bodyPr wrap="none" anchor="ctr"/>
            <a:lstStyle/>
            <a:p>
              <a:endParaRPr lang="it-IT"/>
            </a:p>
          </p:txBody>
        </p:sp>
        <p:sp>
          <p:nvSpPr>
            <p:cNvPr id="111719" name="Freeform 103"/>
            <p:cNvSpPr>
              <a:spLocks/>
            </p:cNvSpPr>
            <p:nvPr/>
          </p:nvSpPr>
          <p:spPr bwMode="auto">
            <a:xfrm>
              <a:off x="2499" y="3627"/>
              <a:ext cx="303" cy="150"/>
            </a:xfrm>
            <a:custGeom>
              <a:avLst/>
              <a:gdLst/>
              <a:ahLst/>
              <a:cxnLst>
                <a:cxn ang="0">
                  <a:pos x="0" y="0"/>
                </a:cxn>
                <a:cxn ang="0">
                  <a:pos x="294" y="174"/>
                </a:cxn>
              </a:cxnLst>
              <a:rect l="0" t="0" r="r" b="b"/>
              <a:pathLst>
                <a:path w="294" h="174">
                  <a:moveTo>
                    <a:pt x="0" y="0"/>
                  </a:moveTo>
                  <a:lnTo>
                    <a:pt x="294" y="174"/>
                  </a:lnTo>
                </a:path>
              </a:pathLst>
            </a:custGeom>
            <a:noFill/>
            <a:ln w="12700">
              <a:solidFill>
                <a:schemeClr val="tx1"/>
              </a:solidFill>
              <a:round/>
              <a:headEnd/>
              <a:tailEnd/>
            </a:ln>
            <a:effectLst/>
          </p:spPr>
          <p:txBody>
            <a:bodyPr wrap="none" anchor="ctr"/>
            <a:lstStyle/>
            <a:p>
              <a:endParaRPr lang="it-IT"/>
            </a:p>
          </p:txBody>
        </p:sp>
        <p:sp>
          <p:nvSpPr>
            <p:cNvPr id="111720" name="Freeform 104"/>
            <p:cNvSpPr>
              <a:spLocks/>
            </p:cNvSpPr>
            <p:nvPr/>
          </p:nvSpPr>
          <p:spPr bwMode="auto">
            <a:xfrm>
              <a:off x="3096" y="3612"/>
              <a:ext cx="396" cy="156"/>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111721" name="Freeform 105"/>
            <p:cNvSpPr>
              <a:spLocks/>
            </p:cNvSpPr>
            <p:nvPr/>
          </p:nvSpPr>
          <p:spPr bwMode="auto">
            <a:xfrm>
              <a:off x="3516" y="3646"/>
              <a:ext cx="130" cy="320"/>
            </a:xfrm>
            <a:custGeom>
              <a:avLst/>
              <a:gdLst/>
              <a:ahLst/>
              <a:cxnLst>
                <a:cxn ang="0">
                  <a:pos x="0" y="500"/>
                </a:cxn>
                <a:cxn ang="0">
                  <a:pos x="118" y="0"/>
                </a:cxn>
              </a:cxnLst>
              <a:rect l="0" t="0" r="r" b="b"/>
              <a:pathLst>
                <a:path w="118" h="500">
                  <a:moveTo>
                    <a:pt x="0" y="500"/>
                  </a:moveTo>
                  <a:lnTo>
                    <a:pt x="118" y="0"/>
                  </a:lnTo>
                </a:path>
              </a:pathLst>
            </a:custGeom>
            <a:noFill/>
            <a:ln w="12700">
              <a:solidFill>
                <a:schemeClr val="tx1"/>
              </a:solidFill>
              <a:round/>
              <a:headEnd/>
              <a:tailEnd/>
            </a:ln>
            <a:effectLst/>
          </p:spPr>
          <p:txBody>
            <a:bodyPr wrap="none" anchor="ctr"/>
            <a:lstStyle/>
            <a:p>
              <a:endParaRPr lang="it-IT"/>
            </a:p>
          </p:txBody>
        </p:sp>
        <p:sp>
          <p:nvSpPr>
            <p:cNvPr id="111722" name="Freeform 106"/>
            <p:cNvSpPr>
              <a:spLocks/>
            </p:cNvSpPr>
            <p:nvPr/>
          </p:nvSpPr>
          <p:spPr bwMode="auto">
            <a:xfrm>
              <a:off x="2738" y="3982"/>
              <a:ext cx="464" cy="47"/>
            </a:xfrm>
            <a:custGeom>
              <a:avLst/>
              <a:gdLst/>
              <a:ahLst/>
              <a:cxnLst>
                <a:cxn ang="0">
                  <a:pos x="370" y="32"/>
                </a:cxn>
                <a:cxn ang="0">
                  <a:pos x="0" y="0"/>
                </a:cxn>
              </a:cxnLst>
              <a:rect l="0" t="0" r="r" b="b"/>
              <a:pathLst>
                <a:path w="370" h="32">
                  <a:moveTo>
                    <a:pt x="370" y="32"/>
                  </a:moveTo>
                  <a:lnTo>
                    <a:pt x="0" y="0"/>
                  </a:lnTo>
                </a:path>
              </a:pathLst>
            </a:custGeom>
            <a:noFill/>
            <a:ln w="12700">
              <a:solidFill>
                <a:schemeClr val="tx1"/>
              </a:solidFill>
              <a:round/>
              <a:headEnd/>
              <a:tailEnd/>
            </a:ln>
            <a:effectLst/>
          </p:spPr>
          <p:txBody>
            <a:bodyPr wrap="none" anchor="ctr"/>
            <a:lstStyle/>
            <a:p>
              <a:endParaRPr lang="it-IT"/>
            </a:p>
          </p:txBody>
        </p:sp>
        <p:sp>
          <p:nvSpPr>
            <p:cNvPr id="111723" name="Freeform 107"/>
            <p:cNvSpPr>
              <a:spLocks/>
            </p:cNvSpPr>
            <p:nvPr/>
          </p:nvSpPr>
          <p:spPr bwMode="auto">
            <a:xfrm>
              <a:off x="2400" y="3642"/>
              <a:ext cx="122" cy="268"/>
            </a:xfrm>
            <a:custGeom>
              <a:avLst/>
              <a:gdLst/>
              <a:ahLst/>
              <a:cxnLst>
                <a:cxn ang="0">
                  <a:pos x="162" y="408"/>
                </a:cxn>
                <a:cxn ang="0">
                  <a:pos x="176" y="412"/>
                </a:cxn>
                <a:cxn ang="0">
                  <a:pos x="0" y="0"/>
                </a:cxn>
              </a:cxnLst>
              <a:rect l="0" t="0" r="r" b="b"/>
              <a:pathLst>
                <a:path w="176" h="412">
                  <a:moveTo>
                    <a:pt x="162" y="408"/>
                  </a:moveTo>
                  <a:lnTo>
                    <a:pt x="176" y="412"/>
                  </a:lnTo>
                  <a:lnTo>
                    <a:pt x="0" y="0"/>
                  </a:lnTo>
                </a:path>
              </a:pathLst>
            </a:custGeom>
            <a:noFill/>
            <a:ln w="12700">
              <a:solidFill>
                <a:schemeClr val="tx1"/>
              </a:solidFill>
              <a:round/>
              <a:headEnd/>
              <a:tailEnd/>
            </a:ln>
            <a:effectLst/>
          </p:spPr>
          <p:txBody>
            <a:bodyPr wrap="none" anchor="ctr"/>
            <a:lstStyle/>
            <a:p>
              <a:endParaRPr lang="it-IT"/>
            </a:p>
          </p:txBody>
        </p:sp>
        <p:grpSp>
          <p:nvGrpSpPr>
            <p:cNvPr id="111794" name="Group 178"/>
            <p:cNvGrpSpPr>
              <a:grpSpLocks/>
            </p:cNvGrpSpPr>
            <p:nvPr/>
          </p:nvGrpSpPr>
          <p:grpSpPr bwMode="auto">
            <a:xfrm>
              <a:off x="2001" y="3375"/>
              <a:ext cx="228" cy="165"/>
              <a:chOff x="1548" y="3723"/>
              <a:chExt cx="228" cy="165"/>
            </a:xfrm>
          </p:grpSpPr>
          <p:sp>
            <p:nvSpPr>
              <p:cNvPr id="111795" name="Rectangle 179"/>
              <p:cNvSpPr>
                <a:spLocks noChangeArrowheads="1"/>
              </p:cNvSpPr>
              <p:nvPr/>
            </p:nvSpPr>
            <p:spPr bwMode="auto">
              <a:xfrm>
                <a:off x="1563" y="3723"/>
                <a:ext cx="102" cy="150"/>
              </a:xfrm>
              <a:prstGeom prst="rect">
                <a:avLst/>
              </a:prstGeom>
              <a:solidFill>
                <a:schemeClr val="bg2"/>
              </a:solidFill>
              <a:ln w="9525">
                <a:noFill/>
                <a:miter lim="800000"/>
                <a:headEnd/>
                <a:tailEnd/>
              </a:ln>
              <a:effectLst/>
            </p:spPr>
            <p:txBody>
              <a:bodyPr wrap="none" anchor="ctr"/>
              <a:lstStyle/>
              <a:p>
                <a:endParaRPr lang="it-IT"/>
              </a:p>
            </p:txBody>
          </p:sp>
          <p:sp>
            <p:nvSpPr>
              <p:cNvPr id="111796" name="Rectangle 180"/>
              <p:cNvSpPr>
                <a:spLocks noChangeArrowheads="1"/>
              </p:cNvSpPr>
              <p:nvPr/>
            </p:nvSpPr>
            <p:spPr bwMode="auto">
              <a:xfrm>
                <a:off x="1548" y="3738"/>
                <a:ext cx="102" cy="150"/>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111797" name="Line 181"/>
              <p:cNvSpPr>
                <a:spLocks noChangeShapeType="1"/>
              </p:cNvSpPr>
              <p:nvPr/>
            </p:nvSpPr>
            <p:spPr bwMode="auto">
              <a:xfrm>
                <a:off x="1650" y="3816"/>
                <a:ext cx="126" cy="0"/>
              </a:xfrm>
              <a:prstGeom prst="line">
                <a:avLst/>
              </a:prstGeom>
              <a:noFill/>
              <a:ln w="9525">
                <a:solidFill>
                  <a:schemeClr val="accent2"/>
                </a:solidFill>
                <a:round/>
                <a:headEnd/>
                <a:tailEnd type="triangle" w="med" len="med"/>
              </a:ln>
              <a:effectLst/>
            </p:spPr>
            <p:txBody>
              <a:bodyPr wrap="none" anchor="ctr"/>
              <a:lstStyle/>
              <a:p>
                <a:endParaRPr lang="it-IT"/>
              </a:p>
            </p:txBody>
          </p:sp>
        </p:grpSp>
        <p:grpSp>
          <p:nvGrpSpPr>
            <p:cNvPr id="111798" name="Group 182"/>
            <p:cNvGrpSpPr>
              <a:grpSpLocks/>
            </p:cNvGrpSpPr>
            <p:nvPr/>
          </p:nvGrpSpPr>
          <p:grpSpPr bwMode="auto">
            <a:xfrm>
              <a:off x="3180" y="3306"/>
              <a:ext cx="228" cy="165"/>
              <a:chOff x="1548" y="3723"/>
              <a:chExt cx="228" cy="165"/>
            </a:xfrm>
          </p:grpSpPr>
          <p:sp>
            <p:nvSpPr>
              <p:cNvPr id="111799" name="Rectangle 183"/>
              <p:cNvSpPr>
                <a:spLocks noChangeArrowheads="1"/>
              </p:cNvSpPr>
              <p:nvPr/>
            </p:nvSpPr>
            <p:spPr bwMode="auto">
              <a:xfrm>
                <a:off x="1563" y="3723"/>
                <a:ext cx="102" cy="150"/>
              </a:xfrm>
              <a:prstGeom prst="rect">
                <a:avLst/>
              </a:prstGeom>
              <a:solidFill>
                <a:schemeClr val="bg2"/>
              </a:solidFill>
              <a:ln w="9525">
                <a:noFill/>
                <a:miter lim="800000"/>
                <a:headEnd/>
                <a:tailEnd/>
              </a:ln>
              <a:effectLst/>
            </p:spPr>
            <p:txBody>
              <a:bodyPr wrap="none" anchor="ctr"/>
              <a:lstStyle/>
              <a:p>
                <a:endParaRPr lang="it-IT"/>
              </a:p>
            </p:txBody>
          </p:sp>
          <p:sp>
            <p:nvSpPr>
              <p:cNvPr id="111800" name="Rectangle 184"/>
              <p:cNvSpPr>
                <a:spLocks noChangeArrowheads="1"/>
              </p:cNvSpPr>
              <p:nvPr/>
            </p:nvSpPr>
            <p:spPr bwMode="auto">
              <a:xfrm>
                <a:off x="1548" y="3738"/>
                <a:ext cx="102" cy="150"/>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111801" name="Line 185"/>
              <p:cNvSpPr>
                <a:spLocks noChangeShapeType="1"/>
              </p:cNvSpPr>
              <p:nvPr/>
            </p:nvSpPr>
            <p:spPr bwMode="auto">
              <a:xfrm>
                <a:off x="1650" y="3816"/>
                <a:ext cx="126" cy="0"/>
              </a:xfrm>
              <a:prstGeom prst="line">
                <a:avLst/>
              </a:prstGeom>
              <a:noFill/>
              <a:ln w="9525">
                <a:solidFill>
                  <a:schemeClr val="accent2"/>
                </a:solidFill>
                <a:round/>
                <a:headEnd/>
                <a:tailEnd type="triangle" w="med" len="med"/>
              </a:ln>
              <a:effectLst/>
            </p:spPr>
            <p:txBody>
              <a:bodyPr wrap="none" anchor="ctr"/>
              <a:lstStyle/>
              <a:p>
                <a:endParaRPr lang="it-IT"/>
              </a:p>
            </p:txBody>
          </p:sp>
        </p:grpSp>
        <p:grpSp>
          <p:nvGrpSpPr>
            <p:cNvPr id="111802" name="Group 186"/>
            <p:cNvGrpSpPr>
              <a:grpSpLocks/>
            </p:cNvGrpSpPr>
            <p:nvPr/>
          </p:nvGrpSpPr>
          <p:grpSpPr bwMode="auto">
            <a:xfrm>
              <a:off x="2850" y="3897"/>
              <a:ext cx="228" cy="165"/>
              <a:chOff x="1548" y="3723"/>
              <a:chExt cx="228" cy="165"/>
            </a:xfrm>
          </p:grpSpPr>
          <p:sp>
            <p:nvSpPr>
              <p:cNvPr id="111803" name="Rectangle 187"/>
              <p:cNvSpPr>
                <a:spLocks noChangeArrowheads="1"/>
              </p:cNvSpPr>
              <p:nvPr/>
            </p:nvSpPr>
            <p:spPr bwMode="auto">
              <a:xfrm>
                <a:off x="1563" y="3723"/>
                <a:ext cx="102" cy="150"/>
              </a:xfrm>
              <a:prstGeom prst="rect">
                <a:avLst/>
              </a:prstGeom>
              <a:solidFill>
                <a:schemeClr val="bg2"/>
              </a:solidFill>
              <a:ln w="9525">
                <a:noFill/>
                <a:miter lim="800000"/>
                <a:headEnd/>
                <a:tailEnd/>
              </a:ln>
              <a:effectLst/>
            </p:spPr>
            <p:txBody>
              <a:bodyPr wrap="none" anchor="ctr"/>
              <a:lstStyle/>
              <a:p>
                <a:endParaRPr lang="it-IT"/>
              </a:p>
            </p:txBody>
          </p:sp>
          <p:sp>
            <p:nvSpPr>
              <p:cNvPr id="111804" name="Rectangle 188"/>
              <p:cNvSpPr>
                <a:spLocks noChangeArrowheads="1"/>
              </p:cNvSpPr>
              <p:nvPr/>
            </p:nvSpPr>
            <p:spPr bwMode="auto">
              <a:xfrm>
                <a:off x="1548" y="3738"/>
                <a:ext cx="102" cy="150"/>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111805" name="Line 189"/>
              <p:cNvSpPr>
                <a:spLocks noChangeShapeType="1"/>
              </p:cNvSpPr>
              <p:nvPr/>
            </p:nvSpPr>
            <p:spPr bwMode="auto">
              <a:xfrm>
                <a:off x="1650" y="3816"/>
                <a:ext cx="126" cy="0"/>
              </a:xfrm>
              <a:prstGeom prst="line">
                <a:avLst/>
              </a:prstGeom>
              <a:noFill/>
              <a:ln w="9525">
                <a:solidFill>
                  <a:schemeClr val="accent2"/>
                </a:solidFill>
                <a:round/>
                <a:headEnd/>
                <a:tailEnd type="triangle" w="med" len="med"/>
              </a:ln>
              <a:effectLst/>
            </p:spPr>
            <p:txBody>
              <a:bodyPr wrap="none" anchor="ctr"/>
              <a:lstStyle/>
              <a:p>
                <a:endParaRPr lang="it-IT"/>
              </a:p>
            </p:txBody>
          </p:sp>
        </p:grpSp>
        <p:grpSp>
          <p:nvGrpSpPr>
            <p:cNvPr id="111806" name="Group 190"/>
            <p:cNvGrpSpPr>
              <a:grpSpLocks/>
            </p:cNvGrpSpPr>
            <p:nvPr/>
          </p:nvGrpSpPr>
          <p:grpSpPr bwMode="auto">
            <a:xfrm>
              <a:off x="2586" y="3597"/>
              <a:ext cx="228" cy="165"/>
              <a:chOff x="1548" y="3723"/>
              <a:chExt cx="228" cy="165"/>
            </a:xfrm>
          </p:grpSpPr>
          <p:sp>
            <p:nvSpPr>
              <p:cNvPr id="111807" name="Rectangle 191"/>
              <p:cNvSpPr>
                <a:spLocks noChangeArrowheads="1"/>
              </p:cNvSpPr>
              <p:nvPr/>
            </p:nvSpPr>
            <p:spPr bwMode="auto">
              <a:xfrm>
                <a:off x="1563" y="3723"/>
                <a:ext cx="102" cy="150"/>
              </a:xfrm>
              <a:prstGeom prst="rect">
                <a:avLst/>
              </a:prstGeom>
              <a:solidFill>
                <a:schemeClr val="bg2"/>
              </a:solidFill>
              <a:ln w="9525">
                <a:noFill/>
                <a:miter lim="800000"/>
                <a:headEnd/>
                <a:tailEnd/>
              </a:ln>
              <a:effectLst/>
            </p:spPr>
            <p:txBody>
              <a:bodyPr wrap="none" anchor="ctr"/>
              <a:lstStyle/>
              <a:p>
                <a:endParaRPr lang="it-IT"/>
              </a:p>
            </p:txBody>
          </p:sp>
          <p:sp>
            <p:nvSpPr>
              <p:cNvPr id="111808" name="Rectangle 192"/>
              <p:cNvSpPr>
                <a:spLocks noChangeArrowheads="1"/>
              </p:cNvSpPr>
              <p:nvPr/>
            </p:nvSpPr>
            <p:spPr bwMode="auto">
              <a:xfrm>
                <a:off x="1548" y="3738"/>
                <a:ext cx="102" cy="150"/>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111809" name="Line 193"/>
              <p:cNvSpPr>
                <a:spLocks noChangeShapeType="1"/>
              </p:cNvSpPr>
              <p:nvPr/>
            </p:nvSpPr>
            <p:spPr bwMode="auto">
              <a:xfrm>
                <a:off x="1650" y="3816"/>
                <a:ext cx="126" cy="0"/>
              </a:xfrm>
              <a:prstGeom prst="line">
                <a:avLst/>
              </a:prstGeom>
              <a:noFill/>
              <a:ln w="9525">
                <a:solidFill>
                  <a:schemeClr val="accent2"/>
                </a:solidFill>
                <a:round/>
                <a:headEnd/>
                <a:tailEnd type="triangle" w="med" len="med"/>
              </a:ln>
              <a:effectLst/>
            </p:spPr>
            <p:txBody>
              <a:bodyPr wrap="none" anchor="ctr"/>
              <a:lstStyle/>
              <a:p>
                <a:endParaRPr lang="it-IT"/>
              </a:p>
            </p:txBody>
          </p:sp>
        </p:grpSp>
      </p:grpSp>
      <p:grpSp>
        <p:nvGrpSpPr>
          <p:cNvPr id="111810" name="Group 194"/>
          <p:cNvGrpSpPr>
            <a:grpSpLocks/>
          </p:cNvGrpSpPr>
          <p:nvPr/>
        </p:nvGrpSpPr>
        <p:grpSpPr bwMode="auto">
          <a:xfrm>
            <a:off x="6457950" y="5434013"/>
            <a:ext cx="361950" cy="261937"/>
            <a:chOff x="1548" y="3723"/>
            <a:chExt cx="228" cy="165"/>
          </a:xfrm>
        </p:grpSpPr>
        <p:sp>
          <p:nvSpPr>
            <p:cNvPr id="111811" name="Rectangle 195"/>
            <p:cNvSpPr>
              <a:spLocks noChangeArrowheads="1"/>
            </p:cNvSpPr>
            <p:nvPr/>
          </p:nvSpPr>
          <p:spPr bwMode="auto">
            <a:xfrm>
              <a:off x="1563" y="3723"/>
              <a:ext cx="102" cy="150"/>
            </a:xfrm>
            <a:prstGeom prst="rect">
              <a:avLst/>
            </a:prstGeom>
            <a:solidFill>
              <a:schemeClr val="bg2"/>
            </a:solidFill>
            <a:ln w="9525">
              <a:noFill/>
              <a:miter lim="800000"/>
              <a:headEnd/>
              <a:tailEnd/>
            </a:ln>
            <a:effectLst/>
          </p:spPr>
          <p:txBody>
            <a:bodyPr wrap="none" anchor="ctr"/>
            <a:lstStyle/>
            <a:p>
              <a:endParaRPr lang="it-IT"/>
            </a:p>
          </p:txBody>
        </p:sp>
        <p:sp>
          <p:nvSpPr>
            <p:cNvPr id="111812" name="Rectangle 196"/>
            <p:cNvSpPr>
              <a:spLocks noChangeArrowheads="1"/>
            </p:cNvSpPr>
            <p:nvPr/>
          </p:nvSpPr>
          <p:spPr bwMode="auto">
            <a:xfrm>
              <a:off x="1548" y="3738"/>
              <a:ext cx="102" cy="150"/>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111813" name="Line 197"/>
            <p:cNvSpPr>
              <a:spLocks noChangeShapeType="1"/>
            </p:cNvSpPr>
            <p:nvPr/>
          </p:nvSpPr>
          <p:spPr bwMode="auto">
            <a:xfrm>
              <a:off x="1650" y="3816"/>
              <a:ext cx="126" cy="0"/>
            </a:xfrm>
            <a:prstGeom prst="line">
              <a:avLst/>
            </a:prstGeom>
            <a:noFill/>
            <a:ln w="9525">
              <a:solidFill>
                <a:schemeClr val="accent2"/>
              </a:solidFill>
              <a:round/>
              <a:headEnd/>
              <a:tailEnd type="triangle" w="med" len="med"/>
            </a:ln>
            <a:effectLst/>
          </p:spPr>
          <p:txBody>
            <a:bodyPr wrap="none" anchor="ctr"/>
            <a:lstStyle/>
            <a:p>
              <a:endParaRPr lang="it-IT"/>
            </a:p>
          </p:txBody>
        </p:sp>
      </p:grpSp>
      <p:sp>
        <p:nvSpPr>
          <p:cNvPr id="111815" name="Text Box 199"/>
          <p:cNvSpPr txBox="1">
            <a:spLocks noChangeArrowheads="1"/>
          </p:cNvSpPr>
          <p:nvPr/>
        </p:nvSpPr>
        <p:spPr bwMode="auto">
          <a:xfrm>
            <a:off x="387350" y="4162425"/>
            <a:ext cx="1719263" cy="1506538"/>
          </a:xfrm>
          <a:prstGeom prst="rect">
            <a:avLst/>
          </a:prstGeom>
          <a:noFill/>
          <a:ln w="9525">
            <a:noFill/>
            <a:miter lim="800000"/>
            <a:headEnd/>
            <a:tailEnd/>
          </a:ln>
          <a:effectLst/>
        </p:spPr>
        <p:txBody>
          <a:bodyPr>
            <a:spAutoFit/>
          </a:bodyPr>
          <a:lstStyle/>
          <a:p>
            <a:pPr algn="ctr"/>
            <a:r>
              <a:rPr lang="en-US" altLang="it-IT" sz="1700"/>
              <a:t>Applicazione</a:t>
            </a:r>
          </a:p>
          <a:p>
            <a:pPr algn="ctr"/>
            <a:r>
              <a:rPr lang="en-US" altLang="it-IT" sz="1700"/>
              <a:t>Trasporto</a:t>
            </a:r>
          </a:p>
          <a:p>
            <a:pPr algn="ctr"/>
            <a:endParaRPr lang="en-US" altLang="it-IT" sz="400"/>
          </a:p>
          <a:p>
            <a:pPr algn="ctr"/>
            <a:r>
              <a:rPr lang="en-US" altLang="it-IT" sz="1700">
                <a:solidFill>
                  <a:schemeClr val="bg1"/>
                </a:solidFill>
              </a:rPr>
              <a:t>Rete</a:t>
            </a:r>
            <a:endParaRPr lang="en-US" altLang="it-IT" sz="1700"/>
          </a:p>
          <a:p>
            <a:pPr algn="ctr"/>
            <a:r>
              <a:rPr lang="en-US" altLang="it-IT" sz="1700"/>
              <a:t>Collegamento</a:t>
            </a:r>
          </a:p>
          <a:p>
            <a:pPr algn="ctr"/>
            <a:endParaRPr lang="en-US" altLang="it-IT" sz="400"/>
          </a:p>
          <a:p>
            <a:pPr algn="ctr"/>
            <a:r>
              <a:rPr lang="en-US" altLang="it-IT" sz="1700"/>
              <a:t>Fisico</a:t>
            </a:r>
          </a:p>
        </p:txBody>
      </p:sp>
      <p:sp>
        <p:nvSpPr>
          <p:cNvPr id="111816" name="Text Box 200"/>
          <p:cNvSpPr txBox="1">
            <a:spLocks noChangeArrowheads="1"/>
          </p:cNvSpPr>
          <p:nvPr/>
        </p:nvSpPr>
        <p:spPr bwMode="auto">
          <a:xfrm>
            <a:off x="7207250" y="4265613"/>
            <a:ext cx="1719263" cy="1566862"/>
          </a:xfrm>
          <a:prstGeom prst="rect">
            <a:avLst/>
          </a:prstGeom>
          <a:noFill/>
          <a:ln w="9525">
            <a:noFill/>
            <a:miter lim="800000"/>
            <a:headEnd/>
            <a:tailEnd/>
          </a:ln>
          <a:effectLst/>
        </p:spPr>
        <p:txBody>
          <a:bodyPr>
            <a:spAutoFit/>
          </a:bodyPr>
          <a:lstStyle/>
          <a:p>
            <a:pPr algn="ctr"/>
            <a:r>
              <a:rPr lang="en-US" altLang="it-IT" sz="1700"/>
              <a:t>Applicazione</a:t>
            </a:r>
          </a:p>
          <a:p>
            <a:pPr algn="ctr"/>
            <a:r>
              <a:rPr lang="en-US" altLang="it-IT" sz="1700"/>
              <a:t>Trasporto</a:t>
            </a:r>
          </a:p>
          <a:p>
            <a:pPr algn="ctr"/>
            <a:endParaRPr lang="en-US" altLang="it-IT" sz="400"/>
          </a:p>
          <a:p>
            <a:pPr algn="ctr"/>
            <a:endParaRPr lang="en-US" altLang="it-IT" sz="400"/>
          </a:p>
          <a:p>
            <a:pPr algn="ctr"/>
            <a:r>
              <a:rPr lang="en-US" altLang="it-IT" sz="1700">
                <a:solidFill>
                  <a:schemeClr val="bg1"/>
                </a:solidFill>
              </a:rPr>
              <a:t>Rete</a:t>
            </a:r>
          </a:p>
          <a:p>
            <a:pPr algn="ctr"/>
            <a:endParaRPr lang="en-US" altLang="it-IT" sz="400"/>
          </a:p>
          <a:p>
            <a:pPr algn="ctr"/>
            <a:r>
              <a:rPr lang="en-US" altLang="it-IT" sz="1700"/>
              <a:t>Collegamento</a:t>
            </a:r>
          </a:p>
          <a:p>
            <a:pPr algn="ctr"/>
            <a:r>
              <a:rPr lang="en-US" altLang="it-IT" sz="1700"/>
              <a:t>Fisico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1736"/>
                                        </p:tgtEl>
                                        <p:attrNameLst>
                                          <p:attrName>style.visibility</p:attrName>
                                        </p:attrNameLst>
                                      </p:cBhvr>
                                      <p:to>
                                        <p:strVal val="visible"/>
                                      </p:to>
                                    </p:set>
                                    <p:animEffect transition="in" filter="dissolve">
                                      <p:cBhvr>
                                        <p:cTn id="7" dur="500"/>
                                        <p:tgtEl>
                                          <p:spTgt spid="11173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11738"/>
                                        </p:tgtEl>
                                        <p:attrNameLst>
                                          <p:attrName>style.visibility</p:attrName>
                                        </p:attrNameLst>
                                      </p:cBhvr>
                                      <p:to>
                                        <p:strVal val="visible"/>
                                      </p:to>
                                    </p:set>
                                    <p:animEffect transition="in" filter="dissolve">
                                      <p:cBhvr>
                                        <p:cTn id="11" dur="500"/>
                                        <p:tgtEl>
                                          <p:spTgt spid="111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736" grpId="0" autoUpdateAnimBg="0"/>
      <p:bldP spid="11173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18583A68-B55F-4F31-B9DB-E0CA29BED58A}" type="slidenum">
              <a:rPr lang="en-US" altLang="it-IT"/>
              <a:pPr/>
              <a:t>17</a:t>
            </a:fld>
            <a:endParaRPr lang="en-US" altLang="it-IT"/>
          </a:p>
        </p:txBody>
      </p:sp>
      <p:sp>
        <p:nvSpPr>
          <p:cNvPr id="448514" name="Rectangle 2"/>
          <p:cNvSpPr>
            <a:spLocks noGrp="1" noChangeArrowheads="1"/>
          </p:cNvSpPr>
          <p:nvPr>
            <p:ph type="title"/>
          </p:nvPr>
        </p:nvSpPr>
        <p:spPr/>
        <p:txBody>
          <a:bodyPr/>
          <a:lstStyle/>
          <a:p>
            <a:r>
              <a:rPr lang="en-US" altLang="it-IT"/>
              <a:t>Tabella d’inoltro</a:t>
            </a:r>
          </a:p>
        </p:txBody>
      </p:sp>
      <p:sp>
        <p:nvSpPr>
          <p:cNvPr id="448519" name="Rectangle 7"/>
          <p:cNvSpPr>
            <a:spLocks noChangeArrowheads="1"/>
          </p:cNvSpPr>
          <p:nvPr/>
        </p:nvSpPr>
        <p:spPr bwMode="auto">
          <a:xfrm>
            <a:off x="277813" y="1803400"/>
            <a:ext cx="7250112" cy="4332288"/>
          </a:xfrm>
          <a:prstGeom prst="rect">
            <a:avLst/>
          </a:prstGeom>
          <a:noFill/>
          <a:ln w="9525">
            <a:noFill/>
            <a:miter lim="800000"/>
            <a:headEnd/>
            <a:tailEnd/>
          </a:ln>
          <a:effectLst/>
        </p:spPr>
        <p:txBody>
          <a:bodyPr wrap="none" anchor="ctr">
            <a:spAutoFit/>
          </a:bodyPr>
          <a:lstStyle/>
          <a:p>
            <a:pPr algn="just"/>
            <a:r>
              <a:rPr lang="en-US" altLang="it-IT"/>
              <a:t>        </a:t>
            </a:r>
            <a:r>
              <a:rPr lang="en-US" altLang="it-IT" u="sng">
                <a:latin typeface="Times" charset="0"/>
                <a:cs typeface="Times New Roman" pitchFamily="18" charset="0"/>
              </a:rPr>
              <a:t>Intervallo degli indirizzi di destinazione</a:t>
            </a:r>
            <a:r>
              <a:rPr lang="en-US" altLang="it-IT">
                <a:latin typeface="Times" charset="0"/>
                <a:cs typeface="Times New Roman" pitchFamily="18" charset="0"/>
              </a:rPr>
              <a:t>                                 </a:t>
            </a:r>
            <a:r>
              <a:rPr lang="en-US" altLang="it-IT" u="sng">
                <a:latin typeface="Times" charset="0"/>
                <a:cs typeface="Times New Roman" pitchFamily="18" charset="0"/>
              </a:rPr>
              <a:t>Interfaccia</a:t>
            </a:r>
          </a:p>
          <a:p>
            <a:pPr algn="just"/>
            <a:endParaRPr lang="en-US" altLang="it-IT" sz="2000"/>
          </a:p>
          <a:p>
            <a:pPr algn="just"/>
            <a:r>
              <a:rPr lang="en-US" altLang="it-IT">
                <a:latin typeface="Times" charset="0"/>
                <a:cs typeface="Times New Roman" pitchFamily="18" charset="0"/>
              </a:rPr>
              <a:t>    da 11001000 00010111 00010000 00000000</a:t>
            </a:r>
            <a:endParaRPr lang="en-US" altLang="it-IT" sz="2000"/>
          </a:p>
          <a:p>
            <a:pPr algn="just"/>
            <a:r>
              <a:rPr lang="en-US" altLang="it-IT">
                <a:latin typeface="Times" charset="0"/>
                <a:cs typeface="Times New Roman" pitchFamily="18" charset="0"/>
              </a:rPr>
              <a:t>                                        	                                                                   0  </a:t>
            </a:r>
            <a:endParaRPr lang="en-US" altLang="it-IT" sz="2000"/>
          </a:p>
          <a:p>
            <a:pPr algn="just"/>
            <a:r>
              <a:rPr lang="en-US" altLang="it-IT">
                <a:latin typeface="Times" charset="0"/>
                <a:cs typeface="Times New Roman" pitchFamily="18" charset="0"/>
              </a:rPr>
              <a:t>      a 11001000 00010111 00010111 11111111</a:t>
            </a:r>
          </a:p>
          <a:p>
            <a:pPr algn="just"/>
            <a:endParaRPr lang="en-US" altLang="it-IT" sz="2000"/>
          </a:p>
          <a:p>
            <a:pPr algn="just"/>
            <a:r>
              <a:rPr lang="en-US" altLang="it-IT">
                <a:latin typeface="Times" charset="0"/>
                <a:cs typeface="Times New Roman" pitchFamily="18" charset="0"/>
              </a:rPr>
              <a:t>    da 11001000 00010111 00011000 00000000</a:t>
            </a:r>
            <a:endParaRPr lang="en-US" altLang="it-IT" sz="2000"/>
          </a:p>
          <a:p>
            <a:pPr algn="just"/>
            <a:r>
              <a:rPr lang="en-US" altLang="it-IT">
                <a:latin typeface="Times" charset="0"/>
                <a:cs typeface="Times New Roman" pitchFamily="18" charset="0"/>
              </a:rPr>
              <a:t>                                       	                                                                   1</a:t>
            </a:r>
            <a:endParaRPr lang="en-US" altLang="it-IT" sz="2000"/>
          </a:p>
          <a:p>
            <a:pPr algn="just"/>
            <a:r>
              <a:rPr lang="en-US" altLang="it-IT">
                <a:latin typeface="Times" charset="0"/>
                <a:cs typeface="Times New Roman" pitchFamily="18" charset="0"/>
              </a:rPr>
              <a:t>      a 11001000 00010111 00011000 11111111  </a:t>
            </a:r>
          </a:p>
          <a:p>
            <a:pPr algn="just"/>
            <a:endParaRPr lang="en-US" altLang="it-IT" sz="2000"/>
          </a:p>
          <a:p>
            <a:pPr algn="just"/>
            <a:r>
              <a:rPr lang="en-US" altLang="it-IT">
                <a:latin typeface="Times" charset="0"/>
                <a:cs typeface="Times New Roman" pitchFamily="18" charset="0"/>
              </a:rPr>
              <a:t>    da 11001000 00010111 00011001 00000000</a:t>
            </a:r>
            <a:endParaRPr lang="en-US" altLang="it-IT" sz="2000"/>
          </a:p>
          <a:p>
            <a:pPr algn="just"/>
            <a:r>
              <a:rPr lang="en-US" altLang="it-IT">
                <a:latin typeface="Times" charset="0"/>
                <a:cs typeface="Times New Roman" pitchFamily="18" charset="0"/>
              </a:rPr>
              <a:t>                                       	                                                                   2</a:t>
            </a:r>
            <a:endParaRPr lang="en-US" altLang="it-IT" sz="2000"/>
          </a:p>
          <a:p>
            <a:pPr algn="just"/>
            <a:r>
              <a:rPr lang="en-US" altLang="it-IT">
                <a:latin typeface="Times" charset="0"/>
                <a:cs typeface="Times New Roman" pitchFamily="18" charset="0"/>
              </a:rPr>
              <a:t>     a  11001000 00010111 00011111 11111111  </a:t>
            </a:r>
          </a:p>
          <a:p>
            <a:pPr algn="just"/>
            <a:endParaRPr lang="en-US" altLang="it-IT" sz="2000"/>
          </a:p>
          <a:p>
            <a:pPr algn="just"/>
            <a:r>
              <a:rPr lang="en-US" altLang="it-IT">
                <a:latin typeface="Times" charset="0"/>
                <a:cs typeface="Times New Roman" pitchFamily="18" charset="0"/>
              </a:rPr>
              <a:t>                             altrimenti                                                                      3</a:t>
            </a:r>
          </a:p>
        </p:txBody>
      </p:sp>
      <p:sp>
        <p:nvSpPr>
          <p:cNvPr id="448520" name="Text Box 8"/>
          <p:cNvSpPr txBox="1">
            <a:spLocks noChangeArrowheads="1"/>
          </p:cNvSpPr>
          <p:nvPr/>
        </p:nvSpPr>
        <p:spPr bwMode="auto">
          <a:xfrm>
            <a:off x="5459413" y="398463"/>
            <a:ext cx="2935287" cy="831850"/>
          </a:xfrm>
          <a:prstGeom prst="rect">
            <a:avLst/>
          </a:prstGeom>
          <a:noFill/>
          <a:ln w="9525">
            <a:solidFill>
              <a:srgbClr val="FF6600"/>
            </a:solidFill>
            <a:miter lim="800000"/>
            <a:headEnd/>
            <a:tailEnd/>
          </a:ln>
          <a:effectLst/>
        </p:spPr>
        <p:txBody>
          <a:bodyPr wrap="none">
            <a:spAutoFit/>
          </a:bodyPr>
          <a:lstStyle/>
          <a:p>
            <a:r>
              <a:rPr lang="en-US" altLang="it-IT" sz="2400">
                <a:solidFill>
                  <a:srgbClr val="FF0000"/>
                </a:solidFill>
              </a:rPr>
              <a:t>4 miliardi </a:t>
            </a:r>
          </a:p>
          <a:p>
            <a:r>
              <a:rPr lang="en-US" altLang="it-IT" sz="2400">
                <a:solidFill>
                  <a:srgbClr val="FF0000"/>
                </a:solidFill>
              </a:rPr>
              <a:t>di possibili indirizzi</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r>
              <a:rPr lang="en-US" altLang="it-IT"/>
              <a:t>4-</a:t>
            </a:r>
            <a:fld id="{0F109C2E-7561-43B5-8628-A229F9044D2D}" type="slidenum">
              <a:rPr lang="en-US" altLang="it-IT"/>
              <a:pPr/>
              <a:t>18</a:t>
            </a:fld>
            <a:endParaRPr lang="en-US" altLang="it-IT"/>
          </a:p>
        </p:txBody>
      </p:sp>
      <p:sp>
        <p:nvSpPr>
          <p:cNvPr id="449538" name="Rectangle 2"/>
          <p:cNvSpPr>
            <a:spLocks noGrp="1" noChangeArrowheads="1"/>
          </p:cNvSpPr>
          <p:nvPr>
            <p:ph type="title"/>
          </p:nvPr>
        </p:nvSpPr>
        <p:spPr>
          <a:xfrm>
            <a:off x="533400" y="228600"/>
            <a:ext cx="8356600" cy="1143000"/>
          </a:xfrm>
        </p:spPr>
        <p:txBody>
          <a:bodyPr/>
          <a:lstStyle/>
          <a:p>
            <a:r>
              <a:rPr lang="en-US" altLang="it-IT" sz="3600"/>
              <a:t>Confronta un </a:t>
            </a:r>
            <a:r>
              <a:rPr lang="en-US" altLang="it-IT" sz="3600" i="1"/>
              <a:t>prefisso</a:t>
            </a:r>
            <a:r>
              <a:rPr lang="en-US" altLang="it-IT" sz="3600"/>
              <a:t> dell’indirizzo</a:t>
            </a:r>
            <a:endParaRPr lang="en-US" altLang="it-IT"/>
          </a:p>
        </p:txBody>
      </p:sp>
      <p:sp>
        <p:nvSpPr>
          <p:cNvPr id="449541" name="Rectangle 5"/>
          <p:cNvSpPr>
            <a:spLocks noChangeArrowheads="1"/>
          </p:cNvSpPr>
          <p:nvPr/>
        </p:nvSpPr>
        <p:spPr bwMode="auto">
          <a:xfrm>
            <a:off x="584200" y="1670050"/>
            <a:ext cx="6318250" cy="1770063"/>
          </a:xfrm>
          <a:prstGeom prst="rect">
            <a:avLst/>
          </a:prstGeom>
          <a:noFill/>
          <a:ln w="9525">
            <a:noFill/>
            <a:miter lim="800000"/>
            <a:headEnd/>
            <a:tailEnd/>
          </a:ln>
          <a:effectLst/>
        </p:spPr>
        <p:txBody>
          <a:bodyPr anchor="ctr">
            <a:spAutoFit/>
          </a:bodyPr>
          <a:lstStyle/>
          <a:p>
            <a:pPr algn="just"/>
            <a:r>
              <a:rPr lang="en-US" altLang="it-IT" dirty="0"/>
              <a:t>             </a:t>
            </a:r>
            <a:r>
              <a:rPr lang="en-US" altLang="it-IT" u="sng" dirty="0" err="1">
                <a:latin typeface="Times" charset="0"/>
                <a:cs typeface="Times New Roman" pitchFamily="18" charset="0"/>
              </a:rPr>
              <a:t>Corrispondenza</a:t>
            </a:r>
            <a:r>
              <a:rPr lang="en-US" altLang="it-IT" u="sng" dirty="0">
                <a:latin typeface="Times" charset="0"/>
                <a:cs typeface="Times New Roman" pitchFamily="18" charset="0"/>
              </a:rPr>
              <a:t> </a:t>
            </a:r>
            <a:r>
              <a:rPr lang="en-US" altLang="it-IT" u="sng" dirty="0" err="1">
                <a:latin typeface="Times" charset="0"/>
                <a:cs typeface="Times New Roman" pitchFamily="18" charset="0"/>
              </a:rPr>
              <a:t>di</a:t>
            </a:r>
            <a:r>
              <a:rPr lang="en-US" altLang="it-IT" u="sng" dirty="0">
                <a:latin typeface="Times" charset="0"/>
                <a:cs typeface="Times New Roman" pitchFamily="18" charset="0"/>
              </a:rPr>
              <a:t> </a:t>
            </a:r>
            <a:r>
              <a:rPr lang="en-US" altLang="it-IT" u="sng" dirty="0" err="1">
                <a:latin typeface="Times" charset="0"/>
                <a:cs typeface="Times New Roman" pitchFamily="18" charset="0"/>
              </a:rPr>
              <a:t>prefisso</a:t>
            </a:r>
            <a:r>
              <a:rPr lang="en-US" altLang="it-IT" dirty="0">
                <a:latin typeface="Times" charset="0"/>
                <a:cs typeface="Times New Roman" pitchFamily="18" charset="0"/>
              </a:rPr>
              <a:t>                        </a:t>
            </a:r>
            <a:r>
              <a:rPr lang="en-US" altLang="it-IT" u="sng" dirty="0" err="1">
                <a:latin typeface="Times" charset="0"/>
                <a:cs typeface="Times New Roman" pitchFamily="18" charset="0"/>
              </a:rPr>
              <a:t>Interfaccia</a:t>
            </a:r>
            <a:endParaRPr lang="en-US" altLang="it-IT" u="sng" dirty="0">
              <a:latin typeface="Times" charset="0"/>
              <a:cs typeface="Times New Roman" pitchFamily="18" charset="0"/>
            </a:endParaRPr>
          </a:p>
          <a:p>
            <a:pPr algn="just"/>
            <a:endParaRPr lang="en-US" altLang="it-IT" sz="2000" dirty="0"/>
          </a:p>
          <a:p>
            <a:pPr algn="just"/>
            <a:r>
              <a:rPr lang="en-US" altLang="it-IT" dirty="0">
                <a:latin typeface="Times" charset="0"/>
                <a:cs typeface="Times New Roman" pitchFamily="18" charset="0"/>
              </a:rPr>
              <a:t>          11001000   00010111   00010                                       0 </a:t>
            </a:r>
            <a:endParaRPr lang="en-US" altLang="it-IT" sz="2000" dirty="0"/>
          </a:p>
          <a:p>
            <a:pPr algn="just"/>
            <a:r>
              <a:rPr lang="en-US" altLang="it-IT" dirty="0">
                <a:latin typeface="Times" charset="0"/>
                <a:cs typeface="Times New Roman" pitchFamily="18" charset="0"/>
              </a:rPr>
              <a:t>          11001000   00010111   00011000                                 1</a:t>
            </a:r>
            <a:endParaRPr lang="en-US" altLang="it-IT" sz="2000" dirty="0"/>
          </a:p>
          <a:p>
            <a:pPr algn="just"/>
            <a:r>
              <a:rPr lang="en-US" altLang="it-IT" dirty="0">
                <a:latin typeface="Times" charset="0"/>
                <a:cs typeface="Times New Roman" pitchFamily="18" charset="0"/>
              </a:rPr>
              <a:t>          11001000   00010111   00011                                       2</a:t>
            </a:r>
            <a:endParaRPr lang="en-US" altLang="it-IT" sz="2000" dirty="0"/>
          </a:p>
          <a:p>
            <a:pPr algn="just"/>
            <a:r>
              <a:rPr lang="en-US" altLang="it-IT" dirty="0">
                <a:latin typeface="Times" charset="0"/>
                <a:cs typeface="Times New Roman" pitchFamily="18" charset="0"/>
              </a:rPr>
              <a:t>                        </a:t>
            </a:r>
            <a:r>
              <a:rPr lang="en-US" altLang="it-IT" dirty="0" err="1">
                <a:latin typeface="Times" charset="0"/>
                <a:cs typeface="Times New Roman" pitchFamily="18" charset="0"/>
              </a:rPr>
              <a:t>altrimenti</a:t>
            </a:r>
            <a:r>
              <a:rPr lang="en-US" altLang="it-IT" dirty="0">
                <a:latin typeface="Times" charset="0"/>
                <a:cs typeface="Times New Roman" pitchFamily="18" charset="0"/>
              </a:rPr>
              <a:t>                                                         3</a:t>
            </a:r>
          </a:p>
        </p:txBody>
      </p:sp>
      <p:sp>
        <p:nvSpPr>
          <p:cNvPr id="449543" name="Rectangle 7"/>
          <p:cNvSpPr>
            <a:spLocks noChangeArrowheads="1"/>
          </p:cNvSpPr>
          <p:nvPr/>
        </p:nvSpPr>
        <p:spPr bwMode="auto">
          <a:xfrm>
            <a:off x="995363" y="4959350"/>
            <a:ext cx="5145087" cy="366713"/>
          </a:xfrm>
          <a:prstGeom prst="rect">
            <a:avLst/>
          </a:prstGeom>
          <a:noFill/>
          <a:ln w="9525">
            <a:noFill/>
            <a:miter lim="800000"/>
            <a:headEnd/>
            <a:tailEnd/>
          </a:ln>
          <a:effectLst/>
        </p:spPr>
        <p:txBody>
          <a:bodyPr wrap="none" anchor="ctr">
            <a:spAutoFit/>
          </a:bodyPr>
          <a:lstStyle/>
          <a:p>
            <a:r>
              <a:rPr lang="en-US" altLang="it-IT"/>
              <a:t>con: 11001000  00010111  00011000  10101010 </a:t>
            </a:r>
          </a:p>
        </p:txBody>
      </p:sp>
      <p:sp>
        <p:nvSpPr>
          <p:cNvPr id="449544" name="Text Box 8"/>
          <p:cNvSpPr txBox="1">
            <a:spLocks noChangeArrowheads="1"/>
          </p:cNvSpPr>
          <p:nvPr/>
        </p:nvSpPr>
        <p:spPr bwMode="auto">
          <a:xfrm>
            <a:off x="1028700" y="3690938"/>
            <a:ext cx="995363" cy="366712"/>
          </a:xfrm>
          <a:prstGeom prst="rect">
            <a:avLst/>
          </a:prstGeom>
          <a:noFill/>
          <a:ln w="9525">
            <a:noFill/>
            <a:miter lim="800000"/>
            <a:headEnd/>
            <a:tailEnd/>
          </a:ln>
          <a:effectLst/>
        </p:spPr>
        <p:txBody>
          <a:bodyPr wrap="none">
            <a:spAutoFit/>
          </a:bodyPr>
          <a:lstStyle/>
          <a:p>
            <a:r>
              <a:rPr lang="en-US" altLang="it-IT">
                <a:solidFill>
                  <a:srgbClr val="FF0000"/>
                </a:solidFill>
              </a:rPr>
              <a:t>Esempi:</a:t>
            </a:r>
          </a:p>
        </p:txBody>
      </p:sp>
      <p:sp>
        <p:nvSpPr>
          <p:cNvPr id="449545" name="Text Box 9"/>
          <p:cNvSpPr txBox="1">
            <a:spLocks noChangeArrowheads="1"/>
          </p:cNvSpPr>
          <p:nvPr/>
        </p:nvSpPr>
        <p:spPr bwMode="auto">
          <a:xfrm>
            <a:off x="977900" y="4191000"/>
            <a:ext cx="5145088" cy="366713"/>
          </a:xfrm>
          <a:prstGeom prst="rect">
            <a:avLst/>
          </a:prstGeom>
          <a:noFill/>
          <a:ln w="9525">
            <a:noFill/>
            <a:miter lim="800000"/>
            <a:headEnd/>
            <a:tailEnd/>
          </a:ln>
          <a:effectLst/>
        </p:spPr>
        <p:txBody>
          <a:bodyPr wrap="none">
            <a:spAutoFit/>
          </a:bodyPr>
          <a:lstStyle/>
          <a:p>
            <a:r>
              <a:rPr lang="en-US" altLang="it-IT"/>
              <a:t>con: 11001000  00010111  00010110  10100001 </a:t>
            </a:r>
          </a:p>
        </p:txBody>
      </p:sp>
      <p:sp>
        <p:nvSpPr>
          <p:cNvPr id="449551" name="Text Box 15"/>
          <p:cNvSpPr txBox="1">
            <a:spLocks noChangeArrowheads="1"/>
          </p:cNvSpPr>
          <p:nvPr/>
        </p:nvSpPr>
        <p:spPr bwMode="auto">
          <a:xfrm>
            <a:off x="6375400" y="4179888"/>
            <a:ext cx="2344738" cy="366712"/>
          </a:xfrm>
          <a:prstGeom prst="rect">
            <a:avLst/>
          </a:prstGeom>
          <a:noFill/>
          <a:ln w="9525">
            <a:noFill/>
            <a:miter lim="800000"/>
            <a:headEnd/>
            <a:tailEnd/>
          </a:ln>
          <a:effectLst/>
        </p:spPr>
        <p:txBody>
          <a:bodyPr wrap="none">
            <a:spAutoFit/>
          </a:bodyPr>
          <a:lstStyle/>
          <a:p>
            <a:r>
              <a:rPr lang="en-US" altLang="it-IT">
                <a:solidFill>
                  <a:srgbClr val="FF0000"/>
                </a:solidFill>
              </a:rPr>
              <a:t>Qual è l’interfaccia?</a:t>
            </a:r>
          </a:p>
        </p:txBody>
      </p:sp>
      <p:sp>
        <p:nvSpPr>
          <p:cNvPr id="449552" name="Text Box 16"/>
          <p:cNvSpPr txBox="1">
            <a:spLocks noChangeArrowheads="1"/>
          </p:cNvSpPr>
          <p:nvPr/>
        </p:nvSpPr>
        <p:spPr bwMode="auto">
          <a:xfrm>
            <a:off x="6399213" y="4951413"/>
            <a:ext cx="2344737" cy="366712"/>
          </a:xfrm>
          <a:prstGeom prst="rect">
            <a:avLst/>
          </a:prstGeom>
          <a:noFill/>
          <a:ln w="9525">
            <a:noFill/>
            <a:miter lim="800000"/>
            <a:headEnd/>
            <a:tailEnd/>
          </a:ln>
          <a:effectLst/>
        </p:spPr>
        <p:txBody>
          <a:bodyPr wrap="none">
            <a:spAutoFit/>
          </a:bodyPr>
          <a:lstStyle/>
          <a:p>
            <a:r>
              <a:rPr lang="en-US" altLang="it-IT">
                <a:solidFill>
                  <a:srgbClr val="FF0000"/>
                </a:solidFill>
              </a:rPr>
              <a:t>Qual è l’interfaccia?</a:t>
            </a:r>
          </a:p>
        </p:txBody>
      </p:sp>
      <p:sp>
        <p:nvSpPr>
          <p:cNvPr id="449553" name="Rectangle 17"/>
          <p:cNvSpPr>
            <a:spLocks noChangeArrowheads="1"/>
          </p:cNvSpPr>
          <p:nvPr/>
        </p:nvSpPr>
        <p:spPr bwMode="auto">
          <a:xfrm>
            <a:off x="4349750" y="4254500"/>
            <a:ext cx="1651000" cy="317500"/>
          </a:xfrm>
          <a:prstGeom prst="rect">
            <a:avLst/>
          </a:prstGeom>
          <a:solidFill>
            <a:srgbClr val="33CCFF">
              <a:alpha val="50000"/>
            </a:srgbClr>
          </a:solidFill>
          <a:ln w="9525">
            <a:solidFill>
              <a:schemeClr val="tx1"/>
            </a:solidFill>
            <a:miter lim="800000"/>
            <a:headEnd/>
            <a:tailEnd/>
          </a:ln>
          <a:effectLst/>
        </p:spPr>
        <p:txBody>
          <a:bodyPr wrap="none" anchor="ctr"/>
          <a:lstStyle/>
          <a:p>
            <a:endParaRPr lang="it-IT"/>
          </a:p>
        </p:txBody>
      </p:sp>
      <p:sp>
        <p:nvSpPr>
          <p:cNvPr id="449554" name="Rectangle 18"/>
          <p:cNvSpPr>
            <a:spLocks noChangeArrowheads="1"/>
          </p:cNvSpPr>
          <p:nvPr/>
        </p:nvSpPr>
        <p:spPr bwMode="auto">
          <a:xfrm>
            <a:off x="4359275" y="4946650"/>
            <a:ext cx="1651000" cy="317500"/>
          </a:xfrm>
          <a:prstGeom prst="rect">
            <a:avLst/>
          </a:prstGeom>
          <a:solidFill>
            <a:srgbClr val="33CCFF">
              <a:alpha val="50000"/>
            </a:srgbClr>
          </a:solidFill>
          <a:ln w="9525">
            <a:solidFill>
              <a:schemeClr val="tx1"/>
            </a:solidFill>
            <a:miter lim="800000"/>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83AA4989-0C0F-481D-9E3B-ACA0C7FC8CB3}" type="slidenum">
              <a:rPr lang="en-US" altLang="it-IT"/>
              <a:pPr/>
              <a:t>19</a:t>
            </a:fld>
            <a:endParaRPr lang="en-US" altLang="it-IT"/>
          </a:p>
        </p:txBody>
      </p:sp>
      <p:sp>
        <p:nvSpPr>
          <p:cNvPr id="113666" name="Rectangle 2"/>
          <p:cNvSpPr>
            <a:spLocks noGrp="1" noChangeArrowheads="1"/>
          </p:cNvSpPr>
          <p:nvPr>
            <p:ph type="title"/>
          </p:nvPr>
        </p:nvSpPr>
        <p:spPr>
          <a:xfrm>
            <a:off x="533400" y="228600"/>
            <a:ext cx="7905750" cy="1143000"/>
          </a:xfrm>
        </p:spPr>
        <p:txBody>
          <a:bodyPr/>
          <a:lstStyle/>
          <a:p>
            <a:pPr algn="ctr"/>
            <a:r>
              <a:rPr lang="en-US" altLang="it-IT" sz="3000"/>
              <a:t>Perché reti a circuito virtuale </a:t>
            </a:r>
            <a:br>
              <a:rPr lang="en-US" altLang="it-IT" sz="3000"/>
            </a:br>
            <a:r>
              <a:rPr lang="en-US" altLang="it-IT" sz="3000"/>
              <a:t>o a datagramma?</a:t>
            </a:r>
          </a:p>
        </p:txBody>
      </p:sp>
      <p:sp>
        <p:nvSpPr>
          <p:cNvPr id="113667" name="Rectangle 3"/>
          <p:cNvSpPr>
            <a:spLocks noGrp="1" noChangeArrowheads="1"/>
          </p:cNvSpPr>
          <p:nvPr>
            <p:ph type="body" sz="half" idx="1"/>
          </p:nvPr>
        </p:nvSpPr>
        <p:spPr>
          <a:xfrm>
            <a:off x="542925" y="1476375"/>
            <a:ext cx="4029075" cy="4648200"/>
          </a:xfrm>
        </p:spPr>
        <p:txBody>
          <a:bodyPr/>
          <a:lstStyle/>
          <a:p>
            <a:pPr>
              <a:lnSpc>
                <a:spcPct val="90000"/>
              </a:lnSpc>
              <a:buFont typeface="ZapfDingbats" pitchFamily="82" charset="2"/>
              <a:buNone/>
            </a:pPr>
            <a:r>
              <a:rPr lang="it-IT" sz="2000">
                <a:solidFill>
                  <a:srgbClr val="FF0000"/>
                </a:solidFill>
              </a:rPr>
              <a:t>Internet (datagrammi)</a:t>
            </a:r>
            <a:endParaRPr lang="it-IT" sz="2000"/>
          </a:p>
          <a:p>
            <a:pPr>
              <a:lnSpc>
                <a:spcPct val="90000"/>
              </a:lnSpc>
              <a:buFont typeface="Wingdings" pitchFamily="2" charset="2"/>
              <a:buChar char="r"/>
            </a:pPr>
            <a:r>
              <a:rPr lang="it-IT" sz="1800"/>
              <a:t>Necessità di scambiare dati tra differenti calcolatori. </a:t>
            </a:r>
          </a:p>
          <a:p>
            <a:pPr lvl="1">
              <a:lnSpc>
                <a:spcPct val="90000"/>
              </a:lnSpc>
              <a:buFont typeface="Wingdings" pitchFamily="2" charset="2"/>
              <a:buChar char="m"/>
            </a:pPr>
            <a:r>
              <a:rPr lang="it-IT" sz="1800"/>
              <a:t>Servizi elastici, non vi sono eccessivi requisiti di tempo </a:t>
            </a:r>
          </a:p>
          <a:p>
            <a:pPr>
              <a:lnSpc>
                <a:spcPct val="90000"/>
              </a:lnSpc>
              <a:buFont typeface="Wingdings" pitchFamily="2" charset="2"/>
              <a:buChar char="r"/>
            </a:pPr>
            <a:r>
              <a:rPr lang="it-IT" sz="1800"/>
              <a:t>L’interconnessione è semplice (computer)</a:t>
            </a:r>
          </a:p>
          <a:p>
            <a:pPr lvl="1">
              <a:lnSpc>
                <a:spcPct val="90000"/>
              </a:lnSpc>
              <a:buFont typeface="Wingdings" pitchFamily="2" charset="2"/>
              <a:buChar char="m"/>
            </a:pPr>
            <a:r>
              <a:rPr lang="it-IT" sz="1800"/>
              <a:t>È adattabile, effettua controlli e recupera errori</a:t>
            </a:r>
          </a:p>
          <a:p>
            <a:pPr lvl="1">
              <a:lnSpc>
                <a:spcPct val="90000"/>
              </a:lnSpc>
              <a:buFont typeface="Wingdings" pitchFamily="2" charset="2"/>
              <a:buChar char="m"/>
            </a:pPr>
            <a:r>
              <a:rPr lang="it-IT" sz="1800"/>
              <a:t>Rete interna non complessa, la complessità sta agli estremi</a:t>
            </a:r>
          </a:p>
          <a:p>
            <a:pPr>
              <a:lnSpc>
                <a:spcPct val="90000"/>
              </a:lnSpc>
              <a:buFont typeface="Wingdings" pitchFamily="2" charset="2"/>
              <a:buChar char="r"/>
            </a:pPr>
            <a:r>
              <a:rPr lang="it-IT" sz="1800"/>
              <a:t>Svariati tipi di link </a:t>
            </a:r>
          </a:p>
          <a:p>
            <a:pPr lvl="1">
              <a:lnSpc>
                <a:spcPct val="90000"/>
              </a:lnSpc>
              <a:buFont typeface="Wingdings" pitchFamily="2" charset="2"/>
              <a:buChar char="m"/>
            </a:pPr>
            <a:r>
              <a:rPr lang="it-IT" sz="1800"/>
              <a:t>Caratteristiche differenti</a:t>
            </a:r>
          </a:p>
          <a:p>
            <a:pPr lvl="1">
              <a:lnSpc>
                <a:spcPct val="90000"/>
              </a:lnSpc>
              <a:buFont typeface="Wingdings" pitchFamily="2" charset="2"/>
              <a:buChar char="m"/>
            </a:pPr>
            <a:r>
              <a:rPr lang="it-IT" sz="1800"/>
              <a:t>Difficile uniformarne il servizio</a:t>
            </a:r>
          </a:p>
        </p:txBody>
      </p:sp>
      <p:sp>
        <p:nvSpPr>
          <p:cNvPr id="113668" name="Rectangle 4"/>
          <p:cNvSpPr>
            <a:spLocks noGrp="1" noChangeArrowheads="1"/>
          </p:cNvSpPr>
          <p:nvPr>
            <p:ph type="body" sz="half" idx="2"/>
          </p:nvPr>
        </p:nvSpPr>
        <p:spPr>
          <a:xfrm>
            <a:off x="4505325" y="1552575"/>
            <a:ext cx="3810000" cy="4648200"/>
          </a:xfrm>
        </p:spPr>
        <p:txBody>
          <a:bodyPr/>
          <a:lstStyle/>
          <a:p>
            <a:pPr>
              <a:buFont typeface="ZapfDingbats" pitchFamily="82" charset="2"/>
              <a:buNone/>
            </a:pPr>
            <a:r>
              <a:rPr lang="it-IT" sz="2400">
                <a:solidFill>
                  <a:srgbClr val="FF0000"/>
                </a:solidFill>
              </a:rPr>
              <a:t>ATM (VC)</a:t>
            </a:r>
            <a:endParaRPr lang="it-IT" sz="2400"/>
          </a:p>
          <a:p>
            <a:pPr>
              <a:buFont typeface="Wingdings" pitchFamily="2" charset="2"/>
              <a:buChar char="r"/>
            </a:pPr>
            <a:r>
              <a:rPr lang="it-IT" sz="1800"/>
              <a:t>Deriva dal mondo della telefonia.</a:t>
            </a:r>
          </a:p>
          <a:p>
            <a:pPr>
              <a:buFont typeface="Wingdings" pitchFamily="2" charset="2"/>
              <a:buChar char="r"/>
            </a:pPr>
            <a:r>
              <a:rPr lang="it-IT" sz="1800"/>
              <a:t>Conversazione telefonica:  </a:t>
            </a:r>
          </a:p>
          <a:p>
            <a:pPr lvl="1">
              <a:buFont typeface="Wingdings" pitchFamily="2" charset="2"/>
              <a:buChar char="m"/>
            </a:pPr>
            <a:r>
              <a:rPr lang="it-IT" sz="1800"/>
              <a:t>Requisiti stringenti in termini di tempo e affidabilità.</a:t>
            </a:r>
          </a:p>
          <a:p>
            <a:pPr lvl="1">
              <a:buFont typeface="Wingdings" pitchFamily="2" charset="2"/>
              <a:buChar char="m"/>
            </a:pPr>
            <a:r>
              <a:rPr lang="it-IT" sz="1800"/>
              <a:t>Necessità di servizi garantiti.</a:t>
            </a:r>
          </a:p>
          <a:p>
            <a:pPr>
              <a:buFont typeface="Wingdings" pitchFamily="2" charset="2"/>
              <a:buChar char="r"/>
            </a:pPr>
            <a:r>
              <a:rPr lang="it-IT" sz="1800"/>
              <a:t>Sistemi terminali “stupidi”</a:t>
            </a:r>
          </a:p>
          <a:p>
            <a:pPr lvl="1">
              <a:buFont typeface="Wingdings" pitchFamily="2" charset="2"/>
              <a:buChar char="m"/>
            </a:pPr>
            <a:r>
              <a:rPr lang="it-IT" sz="1800"/>
              <a:t>Telefoni.</a:t>
            </a:r>
          </a:p>
          <a:p>
            <a:pPr lvl="1">
              <a:buFont typeface="Wingdings" pitchFamily="2" charset="2"/>
              <a:buChar char="m"/>
            </a:pPr>
            <a:r>
              <a:rPr lang="it-IT" sz="1800"/>
              <a:t>La complessità sta nella rete interna.</a:t>
            </a:r>
            <a:endParaRPr lang="it-IT" sz="20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D58688D0-709C-48DA-8272-0CFC6EAB9F89}" type="slidenum">
              <a:rPr lang="en-US" altLang="it-IT"/>
              <a:pPr/>
              <a:t>2</a:t>
            </a:fld>
            <a:endParaRPr lang="en-US" altLang="it-IT"/>
          </a:p>
        </p:txBody>
      </p:sp>
      <p:sp>
        <p:nvSpPr>
          <p:cNvPr id="567298" name="Rectangle 2"/>
          <p:cNvSpPr>
            <a:spLocks noGrp="1" noChangeArrowheads="1"/>
          </p:cNvSpPr>
          <p:nvPr>
            <p:ph type="title"/>
          </p:nvPr>
        </p:nvSpPr>
        <p:spPr/>
        <p:txBody>
          <a:bodyPr/>
          <a:lstStyle/>
          <a:p>
            <a:r>
              <a:rPr lang="en-US" altLang="it-IT"/>
              <a:t>Capitolo 4: Livello di rete</a:t>
            </a:r>
          </a:p>
        </p:txBody>
      </p:sp>
      <p:sp>
        <p:nvSpPr>
          <p:cNvPr id="567299" name="Rectangle 3"/>
          <p:cNvSpPr>
            <a:spLocks noGrp="1" noChangeArrowheads="1"/>
          </p:cNvSpPr>
          <p:nvPr>
            <p:ph type="body" idx="1"/>
          </p:nvPr>
        </p:nvSpPr>
        <p:spPr/>
        <p:txBody>
          <a:bodyPr/>
          <a:lstStyle/>
          <a:p>
            <a:pPr>
              <a:buFont typeface="ZapfDingbats" pitchFamily="82" charset="2"/>
              <a:buNone/>
            </a:pPr>
            <a:r>
              <a:rPr lang="it-IT" sz="3200" u="sng">
                <a:solidFill>
                  <a:srgbClr val="FF0000"/>
                </a:solidFill>
              </a:rPr>
              <a:t>Obiettivi del capitolo:</a:t>
            </a:r>
            <a:r>
              <a:rPr lang="it-IT" sz="3200"/>
              <a:t> </a:t>
            </a:r>
          </a:p>
          <a:p>
            <a:pPr>
              <a:buFont typeface="Wingdings" pitchFamily="2" charset="2"/>
              <a:buChar char="r"/>
            </a:pPr>
            <a:r>
              <a:rPr lang="it-IT" sz="2400"/>
              <a:t>Capire i principi che stanno dietro i servizi del livello di rete:</a:t>
            </a:r>
            <a:endParaRPr lang="it-IT"/>
          </a:p>
          <a:p>
            <a:pPr lvl="1">
              <a:buFont typeface="Wingdings" pitchFamily="2" charset="2"/>
              <a:buChar char="m"/>
            </a:pPr>
            <a:r>
              <a:rPr lang="it-IT" sz="2200"/>
              <a:t>Modelli di servizio del livello di rete </a:t>
            </a:r>
          </a:p>
          <a:p>
            <a:pPr lvl="1">
              <a:buFont typeface="Wingdings" pitchFamily="2" charset="2"/>
              <a:buChar char="m"/>
            </a:pPr>
            <a:r>
              <a:rPr lang="it-IT" sz="2200"/>
              <a:t>Funzioni di inoltro e di instradamento</a:t>
            </a:r>
          </a:p>
          <a:p>
            <a:pPr lvl="1">
              <a:buFont typeface="Wingdings" pitchFamily="2" charset="2"/>
              <a:buChar char="m"/>
            </a:pPr>
            <a:r>
              <a:rPr lang="it-IT" sz="2200"/>
              <a:t>Come funziona un router</a:t>
            </a:r>
          </a:p>
          <a:p>
            <a:pPr lvl="1">
              <a:buFont typeface="Wingdings" pitchFamily="2" charset="2"/>
              <a:buChar char="m"/>
            </a:pPr>
            <a:r>
              <a:rPr lang="it-IT" sz="2200"/>
              <a:t>Instradamento (scelta del percorso)</a:t>
            </a:r>
          </a:p>
          <a:p>
            <a:pPr lvl="1">
              <a:buFont typeface="Wingdings" pitchFamily="2" charset="2"/>
              <a:buChar char="m"/>
            </a:pPr>
            <a:r>
              <a:rPr lang="it-IT" sz="2200"/>
              <a:t>Scalabilità</a:t>
            </a:r>
          </a:p>
          <a:p>
            <a:pPr lvl="1">
              <a:buFont typeface="Wingdings" pitchFamily="2" charset="2"/>
              <a:buChar char="m"/>
            </a:pPr>
            <a:r>
              <a:rPr lang="it-IT" sz="2200"/>
              <a:t>Argomenti avanzati: IPv6, mobilità</a:t>
            </a:r>
            <a:endParaRPr lang="it-IT"/>
          </a:p>
          <a:p>
            <a:pPr>
              <a:buFont typeface="Wingdings" pitchFamily="2" charset="2"/>
              <a:buChar char="r"/>
            </a:pPr>
            <a:r>
              <a:rPr lang="it-IT" sz="2400"/>
              <a:t>Implementazione in Internet</a:t>
            </a:r>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FF9E765A-8B42-4FF7-A0D9-AB578ACF53C8}" type="slidenum">
              <a:rPr lang="en-US" altLang="it-IT"/>
              <a:pPr/>
              <a:t>20</a:t>
            </a:fld>
            <a:endParaRPr lang="en-US" altLang="it-IT"/>
          </a:p>
        </p:txBody>
      </p:sp>
      <p:sp>
        <p:nvSpPr>
          <p:cNvPr id="524290" name="Rectangle 2"/>
          <p:cNvSpPr>
            <a:spLocks noGrp="1" noChangeArrowheads="1"/>
          </p:cNvSpPr>
          <p:nvPr>
            <p:ph type="title"/>
          </p:nvPr>
        </p:nvSpPr>
        <p:spPr/>
        <p:txBody>
          <a:bodyPr/>
          <a:lstStyle/>
          <a:p>
            <a:r>
              <a:rPr lang="en-US" altLang="it-IT"/>
              <a:t>Capitolo 4: Livello di rete</a:t>
            </a:r>
          </a:p>
        </p:txBody>
      </p:sp>
      <p:sp>
        <p:nvSpPr>
          <p:cNvPr id="524294" name="Rectangle 6"/>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rgbClr val="FF0000"/>
                </a:solidFill>
              </a:rPr>
              <a:t>4.3 Che cosa si trova all’interno di un router?</a:t>
            </a:r>
            <a:endParaRPr lang="it-IT" sz="2400"/>
          </a:p>
          <a:p>
            <a:pPr>
              <a:lnSpc>
                <a:spcPct val="90000"/>
              </a:lnSpc>
              <a:buFont typeface="ZapfDingbats" pitchFamily="82" charset="2"/>
              <a:buNone/>
            </a:pPr>
            <a:r>
              <a:rPr lang="it-IT" sz="2400">
                <a:solidFill>
                  <a:schemeClr val="accent2"/>
                </a:solidFill>
              </a:rPr>
              <a:t>4.4</a:t>
            </a:r>
            <a:r>
              <a:rPr lang="it-IT" sz="2400"/>
              <a:t> Protocollo Internet (IP)</a:t>
            </a: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p>
        </p:txBody>
      </p:sp>
      <p:sp>
        <p:nvSpPr>
          <p:cNvPr id="524296" name="Rectangle 8"/>
          <p:cNvSpPr>
            <a:spLocks noGrp="1" noChangeArrowheads="1"/>
          </p:cNvSpPr>
          <p:nvPr>
            <p:ph type="body" sz="half" idx="2"/>
          </p:nvPr>
        </p:nvSpPr>
        <p:spPr>
          <a:noFill/>
          <a:ln/>
        </p:spPr>
        <p:txBody>
          <a:bodyPr/>
          <a:lstStyle/>
          <a:p>
            <a:pPr>
              <a:buFont typeface="ZapfDingbats" pitchFamily="82" charset="2"/>
              <a:buNone/>
            </a:pPr>
            <a:r>
              <a:rPr lang="it-IT" sz="2000">
                <a:solidFill>
                  <a:schemeClr val="accent2"/>
                </a:solidFill>
              </a:rPr>
              <a:t>4.5</a:t>
            </a:r>
            <a:r>
              <a:rPr lang="it-IT" sz="1800"/>
              <a:t> </a:t>
            </a:r>
            <a:r>
              <a:rPr lang="it-IT" sz="2000"/>
              <a:t>Algoritmi di instradamento</a:t>
            </a:r>
          </a:p>
          <a:p>
            <a:pPr lvl="1">
              <a:buFont typeface="Wingdings" pitchFamily="2" charset="2"/>
              <a:buChar char="m"/>
            </a:pPr>
            <a:r>
              <a:rPr lang="it-IT" sz="1800"/>
              <a:t>Stato del collegamento</a:t>
            </a:r>
          </a:p>
          <a:p>
            <a:pPr lvl="1">
              <a:buFont typeface="Wingdings" pitchFamily="2" charset="2"/>
              <a:buChar char="m"/>
            </a:pPr>
            <a:r>
              <a:rPr lang="it-IT" sz="1800"/>
              <a:t>Vettore distanza</a:t>
            </a:r>
          </a:p>
          <a:p>
            <a:pPr lvl="1">
              <a:buFont typeface="Wingdings" pitchFamily="2" charset="2"/>
              <a:buChar char="m"/>
            </a:pPr>
            <a:r>
              <a:rPr lang="it-IT" sz="1800"/>
              <a:t>Instradamento gerarchico</a:t>
            </a:r>
          </a:p>
          <a:p>
            <a:pPr>
              <a:buFont typeface="ZapfDingbats" pitchFamily="82" charset="2"/>
              <a:buNone/>
            </a:pPr>
            <a:r>
              <a:rPr lang="it-IT" sz="2000">
                <a:solidFill>
                  <a:schemeClr val="accent2"/>
                </a:solidFill>
              </a:rPr>
              <a:t>4.6 </a:t>
            </a:r>
            <a:r>
              <a:rPr lang="it-IT" sz="2000"/>
              <a:t>Instradamento in Internet</a:t>
            </a:r>
            <a:endParaRPr lang="it-IT" sz="2000">
              <a:solidFill>
                <a:schemeClr val="accent2"/>
              </a:solidFill>
            </a:endParaRPr>
          </a:p>
          <a:p>
            <a:pPr lvl="1">
              <a:buFont typeface="Wingdings" pitchFamily="2" charset="2"/>
              <a:buChar char="m"/>
            </a:pPr>
            <a:r>
              <a:rPr lang="it-IT" sz="1800"/>
              <a:t>RIP</a:t>
            </a:r>
          </a:p>
          <a:p>
            <a:pPr lvl="1">
              <a:buFont typeface="Wingdings" pitchFamily="2" charset="2"/>
              <a:buChar char="m"/>
            </a:pPr>
            <a:r>
              <a:rPr lang="it-IT" sz="1800"/>
              <a:t>OSPF</a:t>
            </a:r>
          </a:p>
          <a:p>
            <a:pPr lvl="1">
              <a:buFont typeface="Wingdings" pitchFamily="2" charset="2"/>
              <a:buChar char="m"/>
            </a:pPr>
            <a:r>
              <a:rPr lang="it-IT" sz="1800"/>
              <a:t>BGP</a:t>
            </a:r>
            <a:endParaRPr lang="it-IT" sz="1600"/>
          </a:p>
          <a:p>
            <a:pPr>
              <a:buFont typeface="ZapfDingbats" pitchFamily="82" charset="2"/>
              <a:buNone/>
            </a:pPr>
            <a:r>
              <a:rPr lang="it-IT" sz="2000">
                <a:solidFill>
                  <a:schemeClr val="accent2"/>
                </a:solidFill>
              </a:rPr>
              <a:t>4.7</a:t>
            </a:r>
            <a:r>
              <a:rPr lang="it-IT" sz="1800"/>
              <a:t> </a:t>
            </a:r>
            <a:r>
              <a:rPr lang="it-IT" sz="2000"/>
              <a:t>Instradamento broadcast e multicast</a:t>
            </a:r>
            <a:endParaRPr lang="it-IT" sz="1800"/>
          </a:p>
          <a:p>
            <a:endParaRPr lang="it-IT" sz="1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FDC9EEF1-220E-47AE-8DE1-74CF128D461E}" type="slidenum">
              <a:rPr lang="en-US" altLang="it-IT"/>
              <a:pPr/>
              <a:t>21</a:t>
            </a:fld>
            <a:endParaRPr lang="en-US" altLang="it-IT"/>
          </a:p>
        </p:txBody>
      </p:sp>
      <p:sp>
        <p:nvSpPr>
          <p:cNvPr id="433154" name="Rectangle 2"/>
          <p:cNvSpPr>
            <a:spLocks noGrp="1" noChangeArrowheads="1"/>
          </p:cNvSpPr>
          <p:nvPr>
            <p:ph type="title"/>
          </p:nvPr>
        </p:nvSpPr>
        <p:spPr>
          <a:xfrm>
            <a:off x="889000" y="304800"/>
            <a:ext cx="7658100" cy="609600"/>
          </a:xfrm>
        </p:spPr>
        <p:txBody>
          <a:bodyPr/>
          <a:lstStyle/>
          <a:p>
            <a:pPr algn="ctr"/>
            <a:r>
              <a:rPr lang="it-IT" sz="3600"/>
              <a:t>Architettura del router</a:t>
            </a:r>
            <a:endParaRPr lang="en-US">
              <a:solidFill>
                <a:srgbClr val="FF0000"/>
              </a:solidFill>
            </a:endParaRPr>
          </a:p>
        </p:txBody>
      </p:sp>
      <p:sp>
        <p:nvSpPr>
          <p:cNvPr id="433155" name="Rectangle 3"/>
          <p:cNvSpPr>
            <a:spLocks noGrp="1" noChangeArrowheads="1"/>
          </p:cNvSpPr>
          <p:nvPr>
            <p:ph type="body" idx="1"/>
          </p:nvPr>
        </p:nvSpPr>
        <p:spPr>
          <a:xfrm>
            <a:off x="609600" y="1295400"/>
            <a:ext cx="8126413" cy="914400"/>
          </a:xfrm>
        </p:spPr>
        <p:txBody>
          <a:bodyPr/>
          <a:lstStyle/>
          <a:p>
            <a:pPr>
              <a:lnSpc>
                <a:spcPct val="90000"/>
              </a:lnSpc>
              <a:buFont typeface="ZapfDingbats" pitchFamily="82" charset="2"/>
              <a:buNone/>
            </a:pPr>
            <a:r>
              <a:rPr lang="en-US" altLang="it-IT" sz="2000" dirty="0"/>
              <a:t>Due </a:t>
            </a:r>
            <a:r>
              <a:rPr lang="en-US" altLang="it-IT" sz="2000" dirty="0" err="1"/>
              <a:t>funzioni</a:t>
            </a:r>
            <a:r>
              <a:rPr lang="en-US" altLang="it-IT" sz="2000" dirty="0"/>
              <a:t> </a:t>
            </a:r>
            <a:r>
              <a:rPr lang="en-US" altLang="it-IT" sz="2000" dirty="0" err="1"/>
              <a:t>chiave</a:t>
            </a:r>
            <a:r>
              <a:rPr lang="en-US" altLang="it-IT" sz="2000" dirty="0"/>
              <a:t>: </a:t>
            </a:r>
          </a:p>
          <a:p>
            <a:pPr>
              <a:lnSpc>
                <a:spcPct val="90000"/>
              </a:lnSpc>
            </a:pPr>
            <a:r>
              <a:rPr lang="en-US" altLang="it-IT" sz="2000" dirty="0"/>
              <a:t>Far </a:t>
            </a:r>
            <a:r>
              <a:rPr lang="en-US" altLang="it-IT" sz="2000" dirty="0" err="1"/>
              <a:t>girare</a:t>
            </a:r>
            <a:r>
              <a:rPr lang="en-US" altLang="it-IT" sz="2000" dirty="0"/>
              <a:t> </a:t>
            </a:r>
            <a:r>
              <a:rPr lang="en-US" altLang="it-IT" sz="2000" dirty="0" err="1"/>
              <a:t>i</a:t>
            </a:r>
            <a:r>
              <a:rPr lang="en-US" altLang="it-IT" sz="2000" dirty="0"/>
              <a:t> </a:t>
            </a:r>
            <a:r>
              <a:rPr lang="en-US" altLang="it-IT" sz="2000" dirty="0" err="1"/>
              <a:t>protocolli</a:t>
            </a:r>
            <a:r>
              <a:rPr lang="en-US" altLang="it-IT" sz="2000" dirty="0"/>
              <a:t>/</a:t>
            </a:r>
            <a:r>
              <a:rPr lang="en-US" altLang="it-IT" sz="2000" dirty="0" err="1"/>
              <a:t>algoritmi</a:t>
            </a:r>
            <a:r>
              <a:rPr lang="en-US" altLang="it-IT" sz="2000" dirty="0"/>
              <a:t> </a:t>
            </a:r>
            <a:r>
              <a:rPr lang="en-US" altLang="it-IT" sz="2000" dirty="0" err="1"/>
              <a:t>d’instradamento</a:t>
            </a:r>
            <a:r>
              <a:rPr lang="en-US" altLang="it-IT" sz="2000" dirty="0"/>
              <a:t> (RIP, OSPF, BGP)</a:t>
            </a:r>
            <a:endParaRPr lang="en-US" altLang="it-IT" sz="2000" dirty="0">
              <a:solidFill>
                <a:srgbClr val="FF0000"/>
              </a:solidFill>
            </a:endParaRPr>
          </a:p>
          <a:p>
            <a:pPr>
              <a:lnSpc>
                <a:spcPct val="90000"/>
              </a:lnSpc>
            </a:pPr>
            <a:r>
              <a:rPr lang="en-US" altLang="it-IT" sz="2000" i="1" dirty="0" err="1"/>
              <a:t>Inoltro</a:t>
            </a:r>
            <a:r>
              <a:rPr lang="en-US" altLang="it-IT" sz="2000" i="1" dirty="0"/>
              <a:t> </a:t>
            </a:r>
            <a:r>
              <a:rPr lang="en-US" altLang="it-IT" sz="2000" dirty="0" err="1"/>
              <a:t>di</a:t>
            </a:r>
            <a:r>
              <a:rPr lang="en-US" altLang="it-IT" sz="2000" dirty="0"/>
              <a:t> </a:t>
            </a:r>
            <a:r>
              <a:rPr lang="en-US" altLang="it-IT" sz="2000" dirty="0" err="1"/>
              <a:t>datagrammi</a:t>
            </a:r>
            <a:r>
              <a:rPr lang="en-US" altLang="it-IT" sz="2000" dirty="0"/>
              <a:t> </a:t>
            </a:r>
            <a:r>
              <a:rPr lang="en-US" altLang="it-IT" sz="2000" dirty="0" err="1"/>
              <a:t>dai</a:t>
            </a:r>
            <a:r>
              <a:rPr lang="en-US" altLang="it-IT" sz="2000" dirty="0"/>
              <a:t> </a:t>
            </a:r>
            <a:r>
              <a:rPr lang="en-US" altLang="it-IT" sz="2000" dirty="0" err="1"/>
              <a:t>collegamenti</a:t>
            </a:r>
            <a:r>
              <a:rPr lang="en-US" altLang="it-IT" sz="2000" dirty="0"/>
              <a:t> in </a:t>
            </a:r>
            <a:r>
              <a:rPr lang="en-US" altLang="it-IT" sz="2000" dirty="0" err="1"/>
              <a:t>ingresso</a:t>
            </a:r>
            <a:r>
              <a:rPr lang="en-US" altLang="it-IT" sz="2000" dirty="0"/>
              <a:t> a </a:t>
            </a:r>
            <a:r>
              <a:rPr lang="en-US" altLang="it-IT" sz="2000" dirty="0" err="1"/>
              <a:t>quelli</a:t>
            </a:r>
            <a:r>
              <a:rPr lang="en-US" altLang="it-IT" sz="2000" dirty="0"/>
              <a:t> in </a:t>
            </a:r>
            <a:r>
              <a:rPr lang="en-US" altLang="it-IT" sz="2000" dirty="0" err="1"/>
              <a:t>uscita</a:t>
            </a:r>
            <a:r>
              <a:rPr lang="en-US" altLang="it-IT" sz="2000" i="1" dirty="0"/>
              <a:t>.</a:t>
            </a:r>
            <a:endParaRPr lang="en-US" altLang="it-IT" sz="2000" dirty="0"/>
          </a:p>
        </p:txBody>
      </p:sp>
      <p:pic>
        <p:nvPicPr>
          <p:cNvPr id="433156" name="Picture 4" descr="461 swtch components"/>
          <p:cNvPicPr>
            <a:picLocks noChangeAspect="1" noChangeArrowheads="1"/>
          </p:cNvPicPr>
          <p:nvPr/>
        </p:nvPicPr>
        <p:blipFill>
          <a:blip r:embed="rId3" cstate="print"/>
          <a:srcRect/>
          <a:stretch>
            <a:fillRect/>
          </a:stretch>
        </p:blipFill>
        <p:spPr bwMode="auto">
          <a:xfrm>
            <a:off x="1485900" y="2900363"/>
            <a:ext cx="6399213" cy="3525837"/>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5"/>
          <p:cNvSpPr>
            <a:spLocks noGrp="1"/>
          </p:cNvSpPr>
          <p:nvPr>
            <p:ph type="sldNum" sz="quarter" idx="12"/>
          </p:nvPr>
        </p:nvSpPr>
        <p:spPr/>
        <p:txBody>
          <a:bodyPr/>
          <a:lstStyle/>
          <a:p>
            <a:r>
              <a:rPr lang="en-US" altLang="it-IT"/>
              <a:t>4-</a:t>
            </a:r>
            <a:fld id="{DCB02372-D4EE-4038-B469-BCD267A50504}" type="slidenum">
              <a:rPr lang="en-US" altLang="it-IT"/>
              <a:pPr/>
              <a:t>22</a:t>
            </a:fld>
            <a:endParaRPr lang="en-US" altLang="it-IT"/>
          </a:p>
        </p:txBody>
      </p:sp>
      <p:pic>
        <p:nvPicPr>
          <p:cNvPr id="434178" name="Picture 2" descr="462 Input Ports"/>
          <p:cNvPicPr>
            <a:picLocks noChangeAspect="1" noChangeArrowheads="1"/>
          </p:cNvPicPr>
          <p:nvPr/>
        </p:nvPicPr>
        <p:blipFill>
          <a:blip r:embed="rId3" cstate="print"/>
          <a:srcRect/>
          <a:stretch>
            <a:fillRect/>
          </a:stretch>
        </p:blipFill>
        <p:spPr bwMode="auto">
          <a:xfrm>
            <a:off x="2076450" y="923925"/>
            <a:ext cx="5441950" cy="2605088"/>
          </a:xfrm>
          <a:prstGeom prst="rect">
            <a:avLst/>
          </a:prstGeom>
          <a:noFill/>
        </p:spPr>
      </p:pic>
      <p:sp>
        <p:nvSpPr>
          <p:cNvPr id="434179" name="Rectangle 3"/>
          <p:cNvSpPr>
            <a:spLocks noGrp="1" noChangeArrowheads="1"/>
          </p:cNvSpPr>
          <p:nvPr>
            <p:ph type="title"/>
          </p:nvPr>
        </p:nvSpPr>
        <p:spPr>
          <a:xfrm>
            <a:off x="644525" y="504825"/>
            <a:ext cx="7772400" cy="609600"/>
          </a:xfrm>
        </p:spPr>
        <p:txBody>
          <a:bodyPr/>
          <a:lstStyle/>
          <a:p>
            <a:r>
              <a:rPr lang="en-US" altLang="it-IT" sz="3600"/>
              <a:t>Porte d’ingresso</a:t>
            </a:r>
            <a:endParaRPr lang="en-US" altLang="it-IT"/>
          </a:p>
        </p:txBody>
      </p:sp>
      <p:sp>
        <p:nvSpPr>
          <p:cNvPr id="434180" name="Rectangle 4"/>
          <p:cNvSpPr>
            <a:spLocks noGrp="1" noChangeArrowheads="1"/>
          </p:cNvSpPr>
          <p:nvPr>
            <p:ph type="body" idx="1"/>
          </p:nvPr>
        </p:nvSpPr>
        <p:spPr>
          <a:xfrm>
            <a:off x="3394075" y="3668713"/>
            <a:ext cx="5456238" cy="2667000"/>
          </a:xfrm>
        </p:spPr>
        <p:txBody>
          <a:bodyPr/>
          <a:lstStyle/>
          <a:p>
            <a:pPr>
              <a:lnSpc>
                <a:spcPct val="90000"/>
              </a:lnSpc>
              <a:buFont typeface="ZapfDingbats" pitchFamily="82" charset="2"/>
              <a:buNone/>
            </a:pPr>
            <a:r>
              <a:rPr lang="it-IT" sz="2400" b="1"/>
              <a:t>Commutazione decentralizzata</a:t>
            </a:r>
            <a:r>
              <a:rPr lang="it-IT" sz="2400" i="1"/>
              <a:t>:</a:t>
            </a:r>
            <a:r>
              <a:rPr lang="it-IT" sz="2400"/>
              <a:t> </a:t>
            </a:r>
          </a:p>
          <a:p>
            <a:pPr>
              <a:lnSpc>
                <a:spcPct val="90000"/>
              </a:lnSpc>
              <a:buFont typeface="Wingdings" pitchFamily="2" charset="2"/>
              <a:buChar char="r"/>
            </a:pPr>
            <a:r>
              <a:rPr lang="it-IT" sz="2000"/>
              <a:t>Determina la porta d’uscita dei pacchetti utilizzando le informazioni della tabella d’inoltro</a:t>
            </a:r>
          </a:p>
          <a:p>
            <a:pPr>
              <a:lnSpc>
                <a:spcPct val="90000"/>
              </a:lnSpc>
              <a:buFont typeface="Wingdings" pitchFamily="2" charset="2"/>
              <a:buChar char="r"/>
            </a:pPr>
            <a:r>
              <a:rPr lang="it-IT" sz="2000"/>
              <a:t>Obiettivo: completare l’elaborazione allo stesso </a:t>
            </a:r>
            <a:r>
              <a:rPr lang="it-IT" sz="2000" b="1"/>
              <a:t>tasso della linea</a:t>
            </a:r>
            <a:r>
              <a:rPr lang="it-IT" sz="2000"/>
              <a:t> </a:t>
            </a:r>
          </a:p>
          <a:p>
            <a:pPr>
              <a:lnSpc>
                <a:spcPct val="90000"/>
              </a:lnSpc>
              <a:buFont typeface="Wingdings" pitchFamily="2" charset="2"/>
              <a:buChar char="r"/>
            </a:pPr>
            <a:r>
              <a:rPr lang="it-IT" sz="2000"/>
              <a:t>Accodamento: se il tasso di arrivo dei datagrammi è superiore a quello di inoltro</a:t>
            </a:r>
          </a:p>
        </p:txBody>
      </p:sp>
      <p:sp>
        <p:nvSpPr>
          <p:cNvPr id="434181" name="Text Box 5"/>
          <p:cNvSpPr txBox="1">
            <a:spLocks noChangeArrowheads="1"/>
          </p:cNvSpPr>
          <p:nvPr/>
        </p:nvSpPr>
        <p:spPr bwMode="auto">
          <a:xfrm>
            <a:off x="74613" y="3060700"/>
            <a:ext cx="2382837" cy="641350"/>
          </a:xfrm>
          <a:prstGeom prst="rect">
            <a:avLst/>
          </a:prstGeom>
          <a:noFill/>
          <a:ln w="9525">
            <a:noFill/>
            <a:miter lim="800000"/>
            <a:headEnd/>
            <a:tailEnd/>
          </a:ln>
          <a:effectLst/>
        </p:spPr>
        <p:txBody>
          <a:bodyPr wrap="none">
            <a:spAutoFit/>
          </a:bodyPr>
          <a:lstStyle/>
          <a:p>
            <a:pPr algn="r"/>
            <a:r>
              <a:rPr lang="en-US" altLang="it-IT" sz="2000">
                <a:solidFill>
                  <a:schemeClr val="accent2"/>
                </a:solidFill>
              </a:rPr>
              <a:t>Livello fisico:</a:t>
            </a:r>
            <a:endParaRPr lang="en-US" altLang="it-IT" sz="2000"/>
          </a:p>
          <a:p>
            <a:pPr algn="r"/>
            <a:r>
              <a:rPr lang="en-US" altLang="it-IT" sz="1600"/>
              <a:t>ricezione a livello di bit</a:t>
            </a:r>
            <a:endParaRPr lang="en-US" altLang="it-IT"/>
          </a:p>
        </p:txBody>
      </p:sp>
      <p:sp>
        <p:nvSpPr>
          <p:cNvPr id="434182" name="Text Box 6"/>
          <p:cNvSpPr txBox="1">
            <a:spLocks noChangeArrowheads="1"/>
          </p:cNvSpPr>
          <p:nvPr/>
        </p:nvSpPr>
        <p:spPr bwMode="auto">
          <a:xfrm>
            <a:off x="109538" y="3789363"/>
            <a:ext cx="2274887" cy="1508125"/>
          </a:xfrm>
          <a:prstGeom prst="rect">
            <a:avLst/>
          </a:prstGeom>
          <a:noFill/>
          <a:ln w="9525">
            <a:noFill/>
            <a:miter lim="800000"/>
            <a:headEnd/>
            <a:tailEnd/>
          </a:ln>
          <a:effectLst/>
        </p:spPr>
        <p:txBody>
          <a:bodyPr>
            <a:spAutoFit/>
          </a:bodyPr>
          <a:lstStyle/>
          <a:p>
            <a:pPr algn="r"/>
            <a:r>
              <a:rPr lang="en-US" altLang="it-IT" sz="2000">
                <a:solidFill>
                  <a:schemeClr val="accent2"/>
                </a:solidFill>
              </a:rPr>
              <a:t>Livello di collegamento:</a:t>
            </a:r>
          </a:p>
          <a:p>
            <a:pPr algn="r"/>
            <a:r>
              <a:rPr lang="en-US" altLang="it-IT" sz="2000"/>
              <a:t>Es. Ethernet </a:t>
            </a:r>
          </a:p>
          <a:p>
            <a:pPr algn="r"/>
            <a:r>
              <a:rPr lang="en-US" altLang="it-IT" sz="2000"/>
              <a:t>(vedi Capitolo 5)</a:t>
            </a:r>
            <a:endParaRPr lang="en-US" altLang="it-IT"/>
          </a:p>
        </p:txBody>
      </p:sp>
      <p:sp>
        <p:nvSpPr>
          <p:cNvPr id="434183" name="Freeform 7"/>
          <p:cNvSpPr>
            <a:spLocks/>
          </p:cNvSpPr>
          <p:nvPr/>
        </p:nvSpPr>
        <p:spPr bwMode="auto">
          <a:xfrm flipV="1">
            <a:off x="1963738" y="2662238"/>
            <a:ext cx="796925" cy="422275"/>
          </a:xfrm>
          <a:custGeom>
            <a:avLst/>
            <a:gdLst/>
            <a:ahLst/>
            <a:cxnLst>
              <a:cxn ang="0">
                <a:pos x="0" y="0"/>
              </a:cxn>
              <a:cxn ang="0">
                <a:pos x="428" y="375"/>
              </a:cxn>
              <a:cxn ang="0">
                <a:pos x="461" y="169"/>
              </a:cxn>
              <a:cxn ang="0">
                <a:pos x="769" y="517"/>
              </a:cxn>
            </a:cxnLst>
            <a:rect l="0" t="0" r="r" b="b"/>
            <a:pathLst>
              <a:path w="769" h="517">
                <a:moveTo>
                  <a:pt x="0" y="0"/>
                </a:moveTo>
                <a:cubicBezTo>
                  <a:pt x="71" y="62"/>
                  <a:pt x="351" y="347"/>
                  <a:pt x="428" y="375"/>
                </a:cubicBezTo>
                <a:cubicBezTo>
                  <a:pt x="505" y="403"/>
                  <a:pt x="404" y="145"/>
                  <a:pt x="461" y="169"/>
                </a:cubicBezTo>
                <a:cubicBezTo>
                  <a:pt x="518" y="192"/>
                  <a:pt x="705" y="444"/>
                  <a:pt x="769" y="517"/>
                </a:cubicBezTo>
              </a:path>
            </a:pathLst>
          </a:custGeom>
          <a:noFill/>
          <a:ln w="28575" cap="flat" cmpd="sng">
            <a:solidFill>
              <a:srgbClr val="FF0000"/>
            </a:solidFill>
            <a:prstDash val="solid"/>
            <a:round/>
            <a:headEnd type="none" w="med" len="med"/>
            <a:tailEnd type="triangle" w="med" len="med"/>
          </a:ln>
          <a:effectLst/>
        </p:spPr>
        <p:txBody>
          <a:bodyPr wrap="none" anchor="ctr"/>
          <a:lstStyle/>
          <a:p>
            <a:endParaRPr lang="it-IT"/>
          </a:p>
        </p:txBody>
      </p:sp>
      <p:sp>
        <p:nvSpPr>
          <p:cNvPr id="434184" name="Freeform 8"/>
          <p:cNvSpPr>
            <a:spLocks/>
          </p:cNvSpPr>
          <p:nvPr/>
        </p:nvSpPr>
        <p:spPr bwMode="auto">
          <a:xfrm flipV="1">
            <a:off x="2338388" y="2674938"/>
            <a:ext cx="1408112" cy="1198562"/>
          </a:xfrm>
          <a:custGeom>
            <a:avLst/>
            <a:gdLst/>
            <a:ahLst/>
            <a:cxnLst>
              <a:cxn ang="0">
                <a:pos x="0" y="0"/>
              </a:cxn>
              <a:cxn ang="0">
                <a:pos x="428" y="375"/>
              </a:cxn>
              <a:cxn ang="0">
                <a:pos x="461" y="169"/>
              </a:cxn>
              <a:cxn ang="0">
                <a:pos x="769" y="517"/>
              </a:cxn>
            </a:cxnLst>
            <a:rect l="0" t="0" r="r" b="b"/>
            <a:pathLst>
              <a:path w="769" h="517">
                <a:moveTo>
                  <a:pt x="0" y="0"/>
                </a:moveTo>
                <a:cubicBezTo>
                  <a:pt x="71" y="62"/>
                  <a:pt x="351" y="347"/>
                  <a:pt x="428" y="375"/>
                </a:cubicBezTo>
                <a:cubicBezTo>
                  <a:pt x="505" y="403"/>
                  <a:pt x="404" y="145"/>
                  <a:pt x="461" y="169"/>
                </a:cubicBezTo>
                <a:cubicBezTo>
                  <a:pt x="518" y="192"/>
                  <a:pt x="705" y="444"/>
                  <a:pt x="769" y="517"/>
                </a:cubicBezTo>
              </a:path>
            </a:pathLst>
          </a:custGeom>
          <a:noFill/>
          <a:ln w="28575" cap="flat" cmpd="sng">
            <a:solidFill>
              <a:srgbClr val="FF0000"/>
            </a:solidFill>
            <a:prstDash val="solid"/>
            <a:round/>
            <a:headEnd type="none" w="med" len="med"/>
            <a:tailEnd type="triangle" w="med" len="med"/>
          </a:ln>
          <a:effectLst/>
        </p:spPr>
        <p:txBody>
          <a:bodyPr wrap="none" anchor="ctr"/>
          <a:lstStyle/>
          <a:p>
            <a:endParaRPr lang="it-IT"/>
          </a:p>
        </p:txBody>
      </p:sp>
      <p:sp>
        <p:nvSpPr>
          <p:cNvPr id="434185" name="Freeform 9"/>
          <p:cNvSpPr>
            <a:spLocks/>
          </p:cNvSpPr>
          <p:nvPr/>
        </p:nvSpPr>
        <p:spPr bwMode="auto">
          <a:xfrm flipV="1">
            <a:off x="5222875" y="2873375"/>
            <a:ext cx="760413" cy="881063"/>
          </a:xfrm>
          <a:custGeom>
            <a:avLst/>
            <a:gdLst/>
            <a:ahLst/>
            <a:cxnLst>
              <a:cxn ang="0">
                <a:pos x="0" y="0"/>
              </a:cxn>
              <a:cxn ang="0">
                <a:pos x="428" y="375"/>
              </a:cxn>
              <a:cxn ang="0">
                <a:pos x="461" y="169"/>
              </a:cxn>
              <a:cxn ang="0">
                <a:pos x="769" y="517"/>
              </a:cxn>
            </a:cxnLst>
            <a:rect l="0" t="0" r="r" b="b"/>
            <a:pathLst>
              <a:path w="769" h="517">
                <a:moveTo>
                  <a:pt x="0" y="0"/>
                </a:moveTo>
                <a:cubicBezTo>
                  <a:pt x="71" y="62"/>
                  <a:pt x="351" y="347"/>
                  <a:pt x="428" y="375"/>
                </a:cubicBezTo>
                <a:cubicBezTo>
                  <a:pt x="505" y="403"/>
                  <a:pt x="404" y="145"/>
                  <a:pt x="461" y="169"/>
                </a:cubicBezTo>
                <a:cubicBezTo>
                  <a:pt x="518" y="192"/>
                  <a:pt x="705" y="444"/>
                  <a:pt x="769" y="517"/>
                </a:cubicBezTo>
              </a:path>
            </a:pathLst>
          </a:custGeom>
          <a:noFill/>
          <a:ln w="28575" cap="flat" cmpd="sng">
            <a:solidFill>
              <a:srgbClr val="FF0000"/>
            </a:solidFill>
            <a:prstDash val="solid"/>
            <a:round/>
            <a:headEnd type="none" w="med" len="med"/>
            <a:tailEnd type="triangle" w="med" len="me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57C44DD1-A193-4A3F-8322-E2BDECD4F556}" type="slidenum">
              <a:rPr lang="en-US" altLang="it-IT"/>
              <a:pPr/>
              <a:t>23</a:t>
            </a:fld>
            <a:endParaRPr lang="en-US" altLang="it-IT"/>
          </a:p>
        </p:txBody>
      </p:sp>
      <p:pic>
        <p:nvPicPr>
          <p:cNvPr id="436226" name="Picture 2" descr="463 swtching methods"/>
          <p:cNvPicPr>
            <a:picLocks noChangeAspect="1" noChangeArrowheads="1"/>
          </p:cNvPicPr>
          <p:nvPr/>
        </p:nvPicPr>
        <p:blipFill>
          <a:blip r:embed="rId3" cstate="print"/>
          <a:srcRect/>
          <a:stretch>
            <a:fillRect/>
          </a:stretch>
        </p:blipFill>
        <p:spPr bwMode="auto">
          <a:xfrm>
            <a:off x="803275" y="1387475"/>
            <a:ext cx="7391400" cy="5019675"/>
          </a:xfrm>
          <a:prstGeom prst="rect">
            <a:avLst/>
          </a:prstGeom>
          <a:noFill/>
        </p:spPr>
      </p:pic>
      <p:sp>
        <p:nvSpPr>
          <p:cNvPr id="436227" name="Rectangle 3"/>
          <p:cNvSpPr>
            <a:spLocks noGrp="1" noChangeArrowheads="1"/>
          </p:cNvSpPr>
          <p:nvPr>
            <p:ph type="title"/>
          </p:nvPr>
        </p:nvSpPr>
        <p:spPr>
          <a:xfrm>
            <a:off x="520700" y="304800"/>
            <a:ext cx="8216900" cy="685800"/>
          </a:xfrm>
        </p:spPr>
        <p:txBody>
          <a:bodyPr/>
          <a:lstStyle/>
          <a:p>
            <a:pPr algn="ctr"/>
            <a:r>
              <a:rPr lang="en-US" altLang="it-IT" sz="3600"/>
              <a:t>Tre tecniche di commutazione</a:t>
            </a:r>
            <a:endParaRPr lang="en-US" altLang="it-IT"/>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egnaposto numero diapositiva 5"/>
          <p:cNvSpPr>
            <a:spLocks noGrp="1"/>
          </p:cNvSpPr>
          <p:nvPr>
            <p:ph type="sldNum" sz="quarter" idx="12"/>
          </p:nvPr>
        </p:nvSpPr>
        <p:spPr/>
        <p:txBody>
          <a:bodyPr/>
          <a:lstStyle/>
          <a:p>
            <a:r>
              <a:rPr lang="en-US" altLang="it-IT"/>
              <a:t>4-</a:t>
            </a:r>
            <a:fld id="{4EC28214-DE1A-423A-84BE-DA5C0F682164}" type="slidenum">
              <a:rPr lang="en-US" altLang="it-IT"/>
              <a:pPr/>
              <a:t>24</a:t>
            </a:fld>
            <a:endParaRPr lang="en-US" altLang="it-IT"/>
          </a:p>
        </p:txBody>
      </p:sp>
      <p:sp>
        <p:nvSpPr>
          <p:cNvPr id="437250" name="Rectangle 2"/>
          <p:cNvSpPr>
            <a:spLocks noGrp="1" noChangeArrowheads="1"/>
          </p:cNvSpPr>
          <p:nvPr>
            <p:ph type="title"/>
          </p:nvPr>
        </p:nvSpPr>
        <p:spPr>
          <a:xfrm>
            <a:off x="685800" y="228600"/>
            <a:ext cx="7772400" cy="609600"/>
          </a:xfrm>
        </p:spPr>
        <p:txBody>
          <a:bodyPr/>
          <a:lstStyle/>
          <a:p>
            <a:r>
              <a:rPr lang="en-US" altLang="it-IT" sz="3600"/>
              <a:t>Commutazione in memoria</a:t>
            </a:r>
            <a:endParaRPr lang="en-US" altLang="it-IT"/>
          </a:p>
        </p:txBody>
      </p:sp>
      <p:sp>
        <p:nvSpPr>
          <p:cNvPr id="437251" name="Rectangle 3"/>
          <p:cNvSpPr>
            <a:spLocks noGrp="1" noChangeArrowheads="1"/>
          </p:cNvSpPr>
          <p:nvPr>
            <p:ph type="body" idx="1"/>
          </p:nvPr>
        </p:nvSpPr>
        <p:spPr>
          <a:xfrm>
            <a:off x="685800" y="1066800"/>
            <a:ext cx="7848600" cy="1066800"/>
          </a:xfrm>
        </p:spPr>
        <p:txBody>
          <a:bodyPr/>
          <a:lstStyle/>
          <a:p>
            <a:pPr marL="114300" indent="-114300">
              <a:lnSpc>
                <a:spcPct val="90000"/>
              </a:lnSpc>
              <a:buFont typeface="ZapfDingbats" pitchFamily="82" charset="2"/>
              <a:buNone/>
            </a:pPr>
            <a:r>
              <a:rPr lang="it-IT" sz="2400">
                <a:solidFill>
                  <a:srgbClr val="FF0000"/>
                </a:solidFill>
              </a:rPr>
              <a:t>Prima generazione di router:</a:t>
            </a:r>
            <a:endParaRPr lang="it-IT" sz="1800"/>
          </a:p>
          <a:p>
            <a:pPr marL="114300" indent="-114300">
              <a:lnSpc>
                <a:spcPct val="90000"/>
              </a:lnSpc>
              <a:buFont typeface="Wingdings" pitchFamily="2" charset="2"/>
              <a:buChar char="r"/>
            </a:pPr>
            <a:r>
              <a:rPr lang="it-IT" sz="2000"/>
              <a:t> Erano tradizionali calcolatori e la commutazione era effettuata sotto il controllo diretto della CPU. </a:t>
            </a:r>
          </a:p>
          <a:p>
            <a:pPr marL="114300" indent="-114300">
              <a:lnSpc>
                <a:spcPct val="90000"/>
              </a:lnSpc>
              <a:buFont typeface="Wingdings" pitchFamily="2" charset="2"/>
              <a:buChar char="r"/>
            </a:pPr>
            <a:r>
              <a:rPr lang="it-IT" sz="2000"/>
              <a:t> Il pacchetto veniva copiato nella memoria del processore.</a:t>
            </a:r>
          </a:p>
          <a:p>
            <a:pPr marL="114300" indent="-114300">
              <a:lnSpc>
                <a:spcPct val="90000"/>
              </a:lnSpc>
              <a:buFont typeface="Wingdings" pitchFamily="2" charset="2"/>
              <a:buChar char="r"/>
            </a:pPr>
            <a:r>
              <a:rPr lang="it-IT" sz="2000"/>
              <a:t> I pacchetti venivano trasferiti dalle porte d’ingresso a quelle d’uscita con una frequenza totale inferiore a B/2.</a:t>
            </a:r>
            <a:endParaRPr lang="it-IT" sz="1800"/>
          </a:p>
        </p:txBody>
      </p:sp>
      <p:grpSp>
        <p:nvGrpSpPr>
          <p:cNvPr id="437252" name="Group 4"/>
          <p:cNvGrpSpPr>
            <a:grpSpLocks/>
          </p:cNvGrpSpPr>
          <p:nvPr/>
        </p:nvGrpSpPr>
        <p:grpSpPr bwMode="auto">
          <a:xfrm>
            <a:off x="1323975" y="3565525"/>
            <a:ext cx="6400800" cy="2071688"/>
            <a:chOff x="1056" y="2199"/>
            <a:chExt cx="4032" cy="1305"/>
          </a:xfrm>
        </p:grpSpPr>
        <p:sp>
          <p:nvSpPr>
            <p:cNvPr id="437253" name="Rectangle 5"/>
            <p:cNvSpPr>
              <a:spLocks noChangeArrowheads="1"/>
            </p:cNvSpPr>
            <p:nvPr/>
          </p:nvSpPr>
          <p:spPr bwMode="auto">
            <a:xfrm>
              <a:off x="1776" y="2640"/>
              <a:ext cx="528" cy="432"/>
            </a:xfrm>
            <a:prstGeom prst="rect">
              <a:avLst/>
            </a:prstGeom>
            <a:noFill/>
            <a:ln w="9525">
              <a:solidFill>
                <a:schemeClr val="tx1"/>
              </a:solidFill>
              <a:miter lim="800000"/>
              <a:headEnd/>
              <a:tailEnd/>
            </a:ln>
            <a:effectLst/>
          </p:spPr>
          <p:txBody>
            <a:bodyPr wrap="none" anchor="ctr"/>
            <a:lstStyle/>
            <a:p>
              <a:endParaRPr lang="it-IT"/>
            </a:p>
          </p:txBody>
        </p:sp>
        <p:sp>
          <p:nvSpPr>
            <p:cNvPr id="437254" name="Rectangle 6"/>
            <p:cNvSpPr>
              <a:spLocks noChangeArrowheads="1"/>
            </p:cNvSpPr>
            <p:nvPr/>
          </p:nvSpPr>
          <p:spPr bwMode="auto">
            <a:xfrm>
              <a:off x="3840" y="2640"/>
              <a:ext cx="528" cy="432"/>
            </a:xfrm>
            <a:prstGeom prst="rect">
              <a:avLst/>
            </a:prstGeom>
            <a:noFill/>
            <a:ln w="9525">
              <a:solidFill>
                <a:schemeClr val="tx1"/>
              </a:solidFill>
              <a:miter lim="800000"/>
              <a:headEnd/>
              <a:tailEnd/>
            </a:ln>
            <a:effectLst/>
          </p:spPr>
          <p:txBody>
            <a:bodyPr wrap="none" anchor="ctr"/>
            <a:lstStyle/>
            <a:p>
              <a:endParaRPr lang="it-IT"/>
            </a:p>
          </p:txBody>
        </p:sp>
        <p:sp>
          <p:nvSpPr>
            <p:cNvPr id="437255" name="Rectangle 7"/>
            <p:cNvSpPr>
              <a:spLocks noChangeArrowheads="1"/>
            </p:cNvSpPr>
            <p:nvPr/>
          </p:nvSpPr>
          <p:spPr bwMode="auto">
            <a:xfrm>
              <a:off x="2544" y="2448"/>
              <a:ext cx="1104" cy="624"/>
            </a:xfrm>
            <a:prstGeom prst="rect">
              <a:avLst/>
            </a:prstGeom>
            <a:noFill/>
            <a:ln w="9525">
              <a:solidFill>
                <a:schemeClr val="tx1"/>
              </a:solidFill>
              <a:miter lim="800000"/>
              <a:headEnd/>
              <a:tailEnd/>
            </a:ln>
            <a:effectLst/>
          </p:spPr>
          <p:txBody>
            <a:bodyPr wrap="none" anchor="ctr"/>
            <a:lstStyle/>
            <a:p>
              <a:endParaRPr lang="it-IT"/>
            </a:p>
          </p:txBody>
        </p:sp>
        <p:sp>
          <p:nvSpPr>
            <p:cNvPr id="437256" name="Line 8"/>
            <p:cNvSpPr>
              <a:spLocks noChangeShapeType="1"/>
            </p:cNvSpPr>
            <p:nvPr/>
          </p:nvSpPr>
          <p:spPr bwMode="auto">
            <a:xfrm>
              <a:off x="1584" y="3408"/>
              <a:ext cx="2928" cy="0"/>
            </a:xfrm>
            <a:prstGeom prst="line">
              <a:avLst/>
            </a:prstGeom>
            <a:noFill/>
            <a:ln w="9525">
              <a:solidFill>
                <a:schemeClr val="tx1"/>
              </a:solidFill>
              <a:round/>
              <a:headEnd/>
              <a:tailEnd/>
            </a:ln>
            <a:effectLst/>
          </p:spPr>
          <p:txBody>
            <a:bodyPr wrap="none" anchor="ctr"/>
            <a:lstStyle/>
            <a:p>
              <a:endParaRPr lang="it-IT"/>
            </a:p>
          </p:txBody>
        </p:sp>
        <p:sp>
          <p:nvSpPr>
            <p:cNvPr id="437257" name="Line 9"/>
            <p:cNvSpPr>
              <a:spLocks noChangeShapeType="1"/>
            </p:cNvSpPr>
            <p:nvPr/>
          </p:nvSpPr>
          <p:spPr bwMode="auto">
            <a:xfrm>
              <a:off x="2064" y="3072"/>
              <a:ext cx="0" cy="336"/>
            </a:xfrm>
            <a:prstGeom prst="line">
              <a:avLst/>
            </a:prstGeom>
            <a:noFill/>
            <a:ln w="9525">
              <a:solidFill>
                <a:schemeClr val="tx1"/>
              </a:solidFill>
              <a:round/>
              <a:headEnd/>
              <a:tailEnd/>
            </a:ln>
            <a:effectLst/>
          </p:spPr>
          <p:txBody>
            <a:bodyPr wrap="none" anchor="ctr"/>
            <a:lstStyle/>
            <a:p>
              <a:endParaRPr lang="it-IT"/>
            </a:p>
          </p:txBody>
        </p:sp>
        <p:sp>
          <p:nvSpPr>
            <p:cNvPr id="437258" name="Line 10"/>
            <p:cNvSpPr>
              <a:spLocks noChangeShapeType="1"/>
            </p:cNvSpPr>
            <p:nvPr/>
          </p:nvSpPr>
          <p:spPr bwMode="auto">
            <a:xfrm>
              <a:off x="3120" y="3072"/>
              <a:ext cx="0" cy="336"/>
            </a:xfrm>
            <a:prstGeom prst="line">
              <a:avLst/>
            </a:prstGeom>
            <a:noFill/>
            <a:ln w="9525">
              <a:solidFill>
                <a:schemeClr val="tx1"/>
              </a:solidFill>
              <a:round/>
              <a:headEnd/>
              <a:tailEnd/>
            </a:ln>
            <a:effectLst/>
          </p:spPr>
          <p:txBody>
            <a:bodyPr wrap="none" anchor="ctr"/>
            <a:lstStyle/>
            <a:p>
              <a:endParaRPr lang="it-IT"/>
            </a:p>
          </p:txBody>
        </p:sp>
        <p:sp>
          <p:nvSpPr>
            <p:cNvPr id="437259" name="Line 11"/>
            <p:cNvSpPr>
              <a:spLocks noChangeShapeType="1"/>
            </p:cNvSpPr>
            <p:nvPr/>
          </p:nvSpPr>
          <p:spPr bwMode="auto">
            <a:xfrm>
              <a:off x="4128" y="3072"/>
              <a:ext cx="0" cy="336"/>
            </a:xfrm>
            <a:prstGeom prst="line">
              <a:avLst/>
            </a:prstGeom>
            <a:noFill/>
            <a:ln w="9525">
              <a:solidFill>
                <a:schemeClr val="tx1"/>
              </a:solidFill>
              <a:round/>
              <a:headEnd/>
              <a:tailEnd/>
            </a:ln>
            <a:effectLst/>
          </p:spPr>
          <p:txBody>
            <a:bodyPr wrap="none" anchor="ctr"/>
            <a:lstStyle/>
            <a:p>
              <a:endParaRPr lang="it-IT"/>
            </a:p>
          </p:txBody>
        </p:sp>
        <p:sp>
          <p:nvSpPr>
            <p:cNvPr id="437260" name="Line 12"/>
            <p:cNvSpPr>
              <a:spLocks noChangeShapeType="1"/>
            </p:cNvSpPr>
            <p:nvPr/>
          </p:nvSpPr>
          <p:spPr bwMode="auto">
            <a:xfrm flipH="1">
              <a:off x="1056" y="2784"/>
              <a:ext cx="720" cy="0"/>
            </a:xfrm>
            <a:prstGeom prst="line">
              <a:avLst/>
            </a:prstGeom>
            <a:noFill/>
            <a:ln w="9525">
              <a:solidFill>
                <a:schemeClr val="tx1"/>
              </a:solidFill>
              <a:round/>
              <a:headEnd/>
              <a:tailEnd/>
            </a:ln>
            <a:effectLst/>
          </p:spPr>
          <p:txBody>
            <a:bodyPr wrap="none" anchor="ctr"/>
            <a:lstStyle/>
            <a:p>
              <a:endParaRPr lang="it-IT"/>
            </a:p>
          </p:txBody>
        </p:sp>
        <p:sp>
          <p:nvSpPr>
            <p:cNvPr id="437261" name="Line 13"/>
            <p:cNvSpPr>
              <a:spLocks noChangeShapeType="1"/>
            </p:cNvSpPr>
            <p:nvPr/>
          </p:nvSpPr>
          <p:spPr bwMode="auto">
            <a:xfrm flipH="1">
              <a:off x="4368" y="2736"/>
              <a:ext cx="720" cy="0"/>
            </a:xfrm>
            <a:prstGeom prst="line">
              <a:avLst/>
            </a:prstGeom>
            <a:noFill/>
            <a:ln w="9525">
              <a:solidFill>
                <a:schemeClr val="tx1"/>
              </a:solidFill>
              <a:round/>
              <a:headEnd/>
              <a:tailEnd/>
            </a:ln>
            <a:effectLst/>
          </p:spPr>
          <p:txBody>
            <a:bodyPr wrap="none" anchor="ctr"/>
            <a:lstStyle/>
            <a:p>
              <a:endParaRPr lang="it-IT"/>
            </a:p>
          </p:txBody>
        </p:sp>
        <p:sp>
          <p:nvSpPr>
            <p:cNvPr id="437262" name="Line 14"/>
            <p:cNvSpPr>
              <a:spLocks noChangeShapeType="1"/>
            </p:cNvSpPr>
            <p:nvPr/>
          </p:nvSpPr>
          <p:spPr bwMode="auto">
            <a:xfrm>
              <a:off x="1200" y="2880"/>
              <a:ext cx="816" cy="0"/>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3" name="Line 15"/>
            <p:cNvSpPr>
              <a:spLocks noChangeShapeType="1"/>
            </p:cNvSpPr>
            <p:nvPr/>
          </p:nvSpPr>
          <p:spPr bwMode="auto">
            <a:xfrm>
              <a:off x="2016" y="2880"/>
              <a:ext cx="0" cy="624"/>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4" name="Line 16"/>
            <p:cNvSpPr>
              <a:spLocks noChangeShapeType="1"/>
            </p:cNvSpPr>
            <p:nvPr/>
          </p:nvSpPr>
          <p:spPr bwMode="auto">
            <a:xfrm>
              <a:off x="2016" y="3504"/>
              <a:ext cx="960" cy="0"/>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5" name="Line 17"/>
            <p:cNvSpPr>
              <a:spLocks noChangeShapeType="1"/>
            </p:cNvSpPr>
            <p:nvPr/>
          </p:nvSpPr>
          <p:spPr bwMode="auto">
            <a:xfrm flipV="1">
              <a:off x="2976" y="2880"/>
              <a:ext cx="0" cy="624"/>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6" name="Line 18"/>
            <p:cNvSpPr>
              <a:spLocks noChangeShapeType="1"/>
            </p:cNvSpPr>
            <p:nvPr/>
          </p:nvSpPr>
          <p:spPr bwMode="auto">
            <a:xfrm>
              <a:off x="2976" y="2880"/>
              <a:ext cx="336" cy="0"/>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7" name="Line 19"/>
            <p:cNvSpPr>
              <a:spLocks noChangeShapeType="1"/>
            </p:cNvSpPr>
            <p:nvPr/>
          </p:nvSpPr>
          <p:spPr bwMode="auto">
            <a:xfrm>
              <a:off x="3312" y="2880"/>
              <a:ext cx="0" cy="624"/>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8" name="Line 20"/>
            <p:cNvSpPr>
              <a:spLocks noChangeShapeType="1"/>
            </p:cNvSpPr>
            <p:nvPr/>
          </p:nvSpPr>
          <p:spPr bwMode="auto">
            <a:xfrm>
              <a:off x="3312" y="3504"/>
              <a:ext cx="768" cy="0"/>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69" name="Line 21"/>
            <p:cNvSpPr>
              <a:spLocks noChangeShapeType="1"/>
            </p:cNvSpPr>
            <p:nvPr/>
          </p:nvSpPr>
          <p:spPr bwMode="auto">
            <a:xfrm flipV="1">
              <a:off x="4080" y="2784"/>
              <a:ext cx="0" cy="720"/>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70" name="Line 22"/>
            <p:cNvSpPr>
              <a:spLocks noChangeShapeType="1"/>
            </p:cNvSpPr>
            <p:nvPr/>
          </p:nvSpPr>
          <p:spPr bwMode="auto">
            <a:xfrm>
              <a:off x="4080" y="2784"/>
              <a:ext cx="768" cy="0"/>
            </a:xfrm>
            <a:prstGeom prst="line">
              <a:avLst/>
            </a:prstGeom>
            <a:noFill/>
            <a:ln w="9525">
              <a:solidFill>
                <a:schemeClr val="tx1"/>
              </a:solidFill>
              <a:prstDash val="sysDot"/>
              <a:round/>
              <a:headEnd/>
              <a:tailEnd type="arrow" w="med" len="med"/>
            </a:ln>
            <a:effectLst/>
          </p:spPr>
          <p:txBody>
            <a:bodyPr wrap="none" anchor="ctr"/>
            <a:lstStyle/>
            <a:p>
              <a:endParaRPr lang="it-IT"/>
            </a:p>
          </p:txBody>
        </p:sp>
        <p:sp>
          <p:nvSpPr>
            <p:cNvPr id="437271" name="Text Box 23"/>
            <p:cNvSpPr txBox="1">
              <a:spLocks noChangeArrowheads="1"/>
            </p:cNvSpPr>
            <p:nvPr/>
          </p:nvSpPr>
          <p:spPr bwMode="auto">
            <a:xfrm>
              <a:off x="1766" y="2262"/>
              <a:ext cx="583" cy="326"/>
            </a:xfrm>
            <a:prstGeom prst="rect">
              <a:avLst/>
            </a:prstGeom>
            <a:noFill/>
            <a:ln w="9525">
              <a:noFill/>
              <a:miter lim="800000"/>
              <a:headEnd/>
              <a:tailEnd/>
            </a:ln>
            <a:effectLst/>
          </p:spPr>
          <p:txBody>
            <a:bodyPr wrap="none">
              <a:spAutoFit/>
            </a:bodyPr>
            <a:lstStyle/>
            <a:p>
              <a:r>
                <a:rPr lang="it-IT" sz="1400">
                  <a:latin typeface="Times New Roman" pitchFamily="18" charset="0"/>
                </a:rPr>
                <a:t>Porta</a:t>
              </a:r>
            </a:p>
            <a:p>
              <a:r>
                <a:rPr lang="it-IT" sz="1400">
                  <a:latin typeface="Times New Roman" pitchFamily="18" charset="0"/>
                </a:rPr>
                <a:t>d’ingresso</a:t>
              </a:r>
              <a:endParaRPr lang="en-US" sz="3200">
                <a:latin typeface="Times New Roman" pitchFamily="18" charset="0"/>
              </a:endParaRPr>
            </a:p>
          </p:txBody>
        </p:sp>
        <p:sp>
          <p:nvSpPr>
            <p:cNvPr id="437272" name="Text Box 24"/>
            <p:cNvSpPr txBox="1">
              <a:spLocks noChangeArrowheads="1"/>
            </p:cNvSpPr>
            <p:nvPr/>
          </p:nvSpPr>
          <p:spPr bwMode="auto">
            <a:xfrm>
              <a:off x="3840" y="2271"/>
              <a:ext cx="471" cy="326"/>
            </a:xfrm>
            <a:prstGeom prst="rect">
              <a:avLst/>
            </a:prstGeom>
            <a:noFill/>
            <a:ln w="9525">
              <a:noFill/>
              <a:miter lim="800000"/>
              <a:headEnd/>
              <a:tailEnd/>
            </a:ln>
            <a:effectLst/>
          </p:spPr>
          <p:txBody>
            <a:bodyPr wrap="none">
              <a:spAutoFit/>
            </a:bodyPr>
            <a:lstStyle/>
            <a:p>
              <a:r>
                <a:rPr lang="it-IT" sz="1400">
                  <a:latin typeface="Times New Roman" pitchFamily="18" charset="0"/>
                </a:rPr>
                <a:t>Porta</a:t>
              </a:r>
            </a:p>
            <a:p>
              <a:r>
                <a:rPr lang="it-IT" sz="1400">
                  <a:latin typeface="Times New Roman" pitchFamily="18" charset="0"/>
                </a:rPr>
                <a:t>d’uscita</a:t>
              </a:r>
              <a:endParaRPr lang="en-US" sz="1400">
                <a:latin typeface="Times New Roman" pitchFamily="18" charset="0"/>
              </a:endParaRPr>
            </a:p>
          </p:txBody>
        </p:sp>
        <p:sp>
          <p:nvSpPr>
            <p:cNvPr id="437273" name="Text Box 25"/>
            <p:cNvSpPr txBox="1">
              <a:spLocks noChangeArrowheads="1"/>
            </p:cNvSpPr>
            <p:nvPr/>
          </p:nvSpPr>
          <p:spPr bwMode="auto">
            <a:xfrm>
              <a:off x="2630" y="2199"/>
              <a:ext cx="585" cy="212"/>
            </a:xfrm>
            <a:prstGeom prst="rect">
              <a:avLst/>
            </a:prstGeom>
            <a:noFill/>
            <a:ln w="9525">
              <a:noFill/>
              <a:miter lim="800000"/>
              <a:headEnd/>
              <a:tailEnd/>
            </a:ln>
            <a:effectLst/>
          </p:spPr>
          <p:txBody>
            <a:bodyPr wrap="none">
              <a:spAutoFit/>
            </a:bodyPr>
            <a:lstStyle/>
            <a:p>
              <a:r>
                <a:rPr lang="en-US" altLang="it-IT" sz="1600">
                  <a:latin typeface="Times New Roman" pitchFamily="18" charset="0"/>
                </a:rPr>
                <a:t>Memoria</a:t>
              </a:r>
              <a:endParaRPr lang="en-US" altLang="it-IT" sz="3200">
                <a:latin typeface="Times New Roman" pitchFamily="18" charset="0"/>
              </a:endParaRPr>
            </a:p>
          </p:txBody>
        </p:sp>
        <p:sp>
          <p:nvSpPr>
            <p:cNvPr id="437274" name="Text Box 26"/>
            <p:cNvSpPr txBox="1">
              <a:spLocks noChangeArrowheads="1"/>
            </p:cNvSpPr>
            <p:nvPr/>
          </p:nvSpPr>
          <p:spPr bwMode="auto">
            <a:xfrm>
              <a:off x="4310" y="3207"/>
              <a:ext cx="315" cy="212"/>
            </a:xfrm>
            <a:prstGeom prst="rect">
              <a:avLst/>
            </a:prstGeom>
            <a:noFill/>
            <a:ln w="9525">
              <a:noFill/>
              <a:miter lim="800000"/>
              <a:headEnd/>
              <a:tailEnd/>
            </a:ln>
            <a:effectLst/>
          </p:spPr>
          <p:txBody>
            <a:bodyPr wrap="none">
              <a:spAutoFit/>
            </a:bodyPr>
            <a:lstStyle/>
            <a:p>
              <a:r>
                <a:rPr lang="en-US" altLang="it-IT" sz="1600">
                  <a:latin typeface="Times New Roman" pitchFamily="18" charset="0"/>
                </a:rPr>
                <a:t>Bus</a:t>
              </a:r>
              <a:endParaRPr lang="en-US" altLang="it-IT" sz="3200">
                <a:latin typeface="Times New Roman" pitchFamily="18" charset="0"/>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r>
              <a:rPr lang="en-US" altLang="it-IT"/>
              <a:t>4-</a:t>
            </a:r>
            <a:fld id="{791E00BB-DCD4-4949-86F9-09D30ED18BFE}" type="slidenum">
              <a:rPr lang="en-US" altLang="it-IT"/>
              <a:pPr/>
              <a:t>25</a:t>
            </a:fld>
            <a:endParaRPr lang="en-US" altLang="it-IT"/>
          </a:p>
        </p:txBody>
      </p:sp>
      <p:grpSp>
        <p:nvGrpSpPr>
          <p:cNvPr id="438274" name="Group 2"/>
          <p:cNvGrpSpPr>
            <a:grpSpLocks/>
          </p:cNvGrpSpPr>
          <p:nvPr/>
        </p:nvGrpSpPr>
        <p:grpSpPr bwMode="auto">
          <a:xfrm>
            <a:off x="1203325" y="671513"/>
            <a:ext cx="7391400" cy="5184775"/>
            <a:chOff x="1002" y="245"/>
            <a:chExt cx="4656" cy="3266"/>
          </a:xfrm>
        </p:grpSpPr>
        <p:pic>
          <p:nvPicPr>
            <p:cNvPr id="438275" name="Picture 3" descr="463 swtching methods"/>
            <p:cNvPicPr>
              <a:picLocks noChangeAspect="1" noChangeArrowheads="1"/>
            </p:cNvPicPr>
            <p:nvPr/>
          </p:nvPicPr>
          <p:blipFill>
            <a:blip r:embed="rId3" cstate="print"/>
            <a:srcRect/>
            <a:stretch>
              <a:fillRect/>
            </a:stretch>
          </p:blipFill>
          <p:spPr bwMode="auto">
            <a:xfrm>
              <a:off x="1002" y="252"/>
              <a:ext cx="4656" cy="3162"/>
            </a:xfrm>
            <a:prstGeom prst="rect">
              <a:avLst/>
            </a:prstGeom>
            <a:noFill/>
          </p:spPr>
        </p:pic>
        <p:sp>
          <p:nvSpPr>
            <p:cNvPr id="438276" name="Rectangle 4"/>
            <p:cNvSpPr>
              <a:spLocks noChangeArrowheads="1"/>
            </p:cNvSpPr>
            <p:nvPr/>
          </p:nvSpPr>
          <p:spPr bwMode="auto">
            <a:xfrm>
              <a:off x="1030" y="245"/>
              <a:ext cx="2474" cy="1311"/>
            </a:xfrm>
            <a:prstGeom prst="rect">
              <a:avLst/>
            </a:prstGeom>
            <a:solidFill>
              <a:schemeClr val="bg1"/>
            </a:solidFill>
            <a:ln w="9525">
              <a:noFill/>
              <a:miter lim="800000"/>
              <a:headEnd/>
              <a:tailEnd/>
            </a:ln>
            <a:effectLst/>
          </p:spPr>
          <p:txBody>
            <a:bodyPr wrap="none" anchor="ctr"/>
            <a:lstStyle/>
            <a:p>
              <a:endParaRPr lang="it-IT"/>
            </a:p>
          </p:txBody>
        </p:sp>
        <p:sp>
          <p:nvSpPr>
            <p:cNvPr id="438277" name="Rectangle 5"/>
            <p:cNvSpPr>
              <a:spLocks noChangeArrowheads="1"/>
            </p:cNvSpPr>
            <p:nvPr/>
          </p:nvSpPr>
          <p:spPr bwMode="auto">
            <a:xfrm>
              <a:off x="1992" y="1748"/>
              <a:ext cx="3237" cy="1763"/>
            </a:xfrm>
            <a:prstGeom prst="rect">
              <a:avLst/>
            </a:prstGeom>
            <a:solidFill>
              <a:schemeClr val="bg1"/>
            </a:solidFill>
            <a:ln w="9525">
              <a:noFill/>
              <a:miter lim="800000"/>
              <a:headEnd/>
              <a:tailEnd/>
            </a:ln>
            <a:effectLst/>
          </p:spPr>
          <p:txBody>
            <a:bodyPr wrap="none" anchor="ctr"/>
            <a:lstStyle/>
            <a:p>
              <a:endParaRPr lang="it-IT"/>
            </a:p>
          </p:txBody>
        </p:sp>
      </p:grpSp>
      <p:sp>
        <p:nvSpPr>
          <p:cNvPr id="438278" name="Rectangle 6"/>
          <p:cNvSpPr>
            <a:spLocks noGrp="1" noChangeArrowheads="1"/>
          </p:cNvSpPr>
          <p:nvPr>
            <p:ph type="title"/>
          </p:nvPr>
        </p:nvSpPr>
        <p:spPr>
          <a:xfrm>
            <a:off x="650875" y="798513"/>
            <a:ext cx="7772400" cy="685800"/>
          </a:xfrm>
        </p:spPr>
        <p:txBody>
          <a:bodyPr/>
          <a:lstStyle/>
          <a:p>
            <a:r>
              <a:rPr lang="it-IT" sz="3600"/>
              <a:t>Commutazione</a:t>
            </a:r>
            <a:br>
              <a:rPr lang="it-IT" sz="3600"/>
            </a:br>
            <a:r>
              <a:rPr lang="it-IT" sz="3600"/>
              <a:t>tramite bus</a:t>
            </a:r>
            <a:endParaRPr lang="en-US"/>
          </a:p>
        </p:txBody>
      </p:sp>
      <p:sp>
        <p:nvSpPr>
          <p:cNvPr id="438279" name="Rectangle 7"/>
          <p:cNvSpPr>
            <a:spLocks noGrp="1" noChangeArrowheads="1"/>
          </p:cNvSpPr>
          <p:nvPr>
            <p:ph type="body" idx="1"/>
          </p:nvPr>
        </p:nvSpPr>
        <p:spPr>
          <a:xfrm>
            <a:off x="396875" y="2182813"/>
            <a:ext cx="5608638" cy="4071937"/>
          </a:xfrm>
        </p:spPr>
        <p:txBody>
          <a:bodyPr/>
          <a:lstStyle/>
          <a:p>
            <a:pPr>
              <a:buFont typeface="Wingdings" pitchFamily="2" charset="2"/>
              <a:buChar char="r"/>
            </a:pPr>
            <a:r>
              <a:rPr lang="it-IT" sz="2400"/>
              <a:t>Le porte d’ingresso trasferiscono un pacchetto direttamente alle porte d’uscita su un bus condiviso.</a:t>
            </a:r>
          </a:p>
          <a:p>
            <a:pPr>
              <a:buFont typeface="Wingdings" pitchFamily="2" charset="2"/>
              <a:buChar char="r"/>
            </a:pPr>
            <a:r>
              <a:rPr lang="it-IT" sz="2400">
                <a:solidFill>
                  <a:srgbClr val="FF0000"/>
                </a:solidFill>
              </a:rPr>
              <a:t>Contesa per il bus</a:t>
            </a:r>
            <a:r>
              <a:rPr lang="it-IT" sz="2400"/>
              <a:t>: la larghezza di banda della commutazione è limitata da quella del bus. </a:t>
            </a:r>
          </a:p>
          <a:p>
            <a:pPr>
              <a:buFont typeface="Wingdings" pitchFamily="2" charset="2"/>
              <a:buChar char="r"/>
            </a:pPr>
            <a:r>
              <a:rPr lang="it-IT" sz="2400"/>
              <a:t>Cisco 5600  opera con bus da 32 Gbps: è sufficiente per router che operano in reti d’accesso o in quelle aziendali</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5DB5480C-AF74-4D82-A97E-2C0D076E7861}" type="slidenum">
              <a:rPr lang="en-US" altLang="it-IT"/>
              <a:pPr/>
              <a:t>26</a:t>
            </a:fld>
            <a:endParaRPr lang="en-US" altLang="it-IT"/>
          </a:p>
        </p:txBody>
      </p:sp>
      <p:sp>
        <p:nvSpPr>
          <p:cNvPr id="439298" name="Rectangle 2"/>
          <p:cNvSpPr>
            <a:spLocks noGrp="1" noChangeArrowheads="1"/>
          </p:cNvSpPr>
          <p:nvPr>
            <p:ph type="title"/>
          </p:nvPr>
        </p:nvSpPr>
        <p:spPr>
          <a:xfrm>
            <a:off x="522288" y="508000"/>
            <a:ext cx="7772400" cy="1143000"/>
          </a:xfrm>
        </p:spPr>
        <p:txBody>
          <a:bodyPr/>
          <a:lstStyle/>
          <a:p>
            <a:r>
              <a:rPr lang="it-IT" sz="3200"/>
              <a:t>Commutazione attraverso rete d’interconnessione</a:t>
            </a:r>
            <a:endParaRPr lang="en-US" sz="3200"/>
          </a:p>
        </p:txBody>
      </p:sp>
      <p:sp>
        <p:nvSpPr>
          <p:cNvPr id="439299" name="Rectangle 3"/>
          <p:cNvSpPr>
            <a:spLocks noGrp="1" noChangeArrowheads="1"/>
          </p:cNvSpPr>
          <p:nvPr>
            <p:ph type="body" idx="1"/>
          </p:nvPr>
        </p:nvSpPr>
        <p:spPr>
          <a:xfrm>
            <a:off x="587375" y="2106613"/>
            <a:ext cx="7772400" cy="3497262"/>
          </a:xfrm>
        </p:spPr>
        <p:txBody>
          <a:bodyPr/>
          <a:lstStyle/>
          <a:p>
            <a:pPr>
              <a:lnSpc>
                <a:spcPct val="90000"/>
              </a:lnSpc>
              <a:buFont typeface="Wingdings" pitchFamily="2" charset="2"/>
              <a:buChar char="r"/>
            </a:pPr>
            <a:r>
              <a:rPr lang="it-IT" sz="2400"/>
              <a:t>Supera il limite di banda di un singolo bus condiviso.</a:t>
            </a:r>
          </a:p>
          <a:p>
            <a:pPr>
              <a:lnSpc>
                <a:spcPct val="90000"/>
              </a:lnSpc>
              <a:buFont typeface="Wingdings" pitchFamily="2" charset="2"/>
              <a:buChar char="r"/>
            </a:pPr>
            <a:r>
              <a:rPr lang="it-IT" sz="2400"/>
              <a:t>Un </a:t>
            </a:r>
            <a:r>
              <a:rPr lang="it-IT" sz="2400">
                <a:solidFill>
                  <a:srgbClr val="FF0000"/>
                </a:solidFill>
              </a:rPr>
              <a:t>crossbar switch</a:t>
            </a:r>
            <a:r>
              <a:rPr lang="it-IT" sz="2400"/>
              <a:t> è una rete d’interconnessione che consiste di 2</a:t>
            </a:r>
            <a:r>
              <a:rPr lang="it-IT" sz="2400" i="1"/>
              <a:t>n</a:t>
            </a:r>
            <a:r>
              <a:rPr lang="it-IT" sz="2400"/>
              <a:t> bus che collegano </a:t>
            </a:r>
            <a:r>
              <a:rPr lang="it-IT" sz="2400" i="1"/>
              <a:t>n</a:t>
            </a:r>
            <a:r>
              <a:rPr lang="it-IT" sz="2400"/>
              <a:t> porte d’ingresso a </a:t>
            </a:r>
            <a:r>
              <a:rPr lang="it-IT" sz="2400" i="1"/>
              <a:t>n</a:t>
            </a:r>
            <a:r>
              <a:rPr lang="it-IT" sz="2400"/>
              <a:t> porte d’uscita</a:t>
            </a:r>
            <a:endParaRPr lang="it-IT" sz="2400">
              <a:sym typeface="Zapf Dingbats" pitchFamily="64" charset="2"/>
            </a:endParaRPr>
          </a:p>
          <a:p>
            <a:pPr>
              <a:lnSpc>
                <a:spcPct val="90000"/>
              </a:lnSpc>
              <a:buFont typeface="Wingdings" pitchFamily="2" charset="2"/>
              <a:buChar char="r"/>
            </a:pPr>
            <a:r>
              <a:rPr lang="it-IT" sz="2400"/>
              <a:t>Tendenza attuale: frammentazione dei pacchetti IP a lunghezza variabile in celle di lunghezza fissa. </a:t>
            </a:r>
          </a:p>
          <a:p>
            <a:pPr>
              <a:lnSpc>
                <a:spcPct val="90000"/>
              </a:lnSpc>
              <a:buFont typeface="Wingdings" pitchFamily="2" charset="2"/>
              <a:buChar char="r"/>
            </a:pPr>
            <a:r>
              <a:rPr lang="it-IT" sz="2400"/>
              <a:t>Switch Cisco 12000: usano una rete d’interconnessione che raggiunge i 60 Gbps nella struttura di commutazione.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B1204194-702B-4300-AD65-C9F29A9A4E6A}" type="slidenum">
              <a:rPr lang="en-US" altLang="it-IT"/>
              <a:pPr/>
              <a:t>27</a:t>
            </a:fld>
            <a:endParaRPr lang="en-US" altLang="it-IT"/>
          </a:p>
        </p:txBody>
      </p:sp>
      <p:sp>
        <p:nvSpPr>
          <p:cNvPr id="440322" name="Rectangle 2"/>
          <p:cNvSpPr>
            <a:spLocks noGrp="1" noChangeArrowheads="1"/>
          </p:cNvSpPr>
          <p:nvPr>
            <p:ph type="title"/>
          </p:nvPr>
        </p:nvSpPr>
        <p:spPr>
          <a:xfrm>
            <a:off x="503238" y="400050"/>
            <a:ext cx="7772400" cy="685800"/>
          </a:xfrm>
        </p:spPr>
        <p:txBody>
          <a:bodyPr/>
          <a:lstStyle/>
          <a:p>
            <a:r>
              <a:rPr lang="en-US" altLang="it-IT" sz="3600"/>
              <a:t>Porte d’uscita</a:t>
            </a:r>
          </a:p>
        </p:txBody>
      </p:sp>
      <p:sp>
        <p:nvSpPr>
          <p:cNvPr id="440323" name="Rectangle 3"/>
          <p:cNvSpPr>
            <a:spLocks noGrp="1" noChangeArrowheads="1"/>
          </p:cNvSpPr>
          <p:nvPr>
            <p:ph type="body" idx="1"/>
          </p:nvPr>
        </p:nvSpPr>
        <p:spPr>
          <a:xfrm>
            <a:off x="549275" y="4133850"/>
            <a:ext cx="7772400" cy="914400"/>
          </a:xfrm>
        </p:spPr>
        <p:txBody>
          <a:bodyPr/>
          <a:lstStyle/>
          <a:p>
            <a:pPr>
              <a:lnSpc>
                <a:spcPct val="90000"/>
              </a:lnSpc>
              <a:buFont typeface="Wingdings" pitchFamily="2" charset="2"/>
              <a:buChar char="r"/>
            </a:pPr>
            <a:r>
              <a:rPr lang="it-IT" sz="2400">
                <a:solidFill>
                  <a:srgbClr val="FF0000"/>
                </a:solidFill>
              </a:rPr>
              <a:t>Funzionalità di accodamento: </a:t>
            </a:r>
            <a:r>
              <a:rPr lang="it-IT" sz="2400"/>
              <a:t>quando la struttura di commutazione consegna pacchetti alla porta d’uscita a una frequenza che supera quella del collegamento uscente.</a:t>
            </a:r>
            <a:endParaRPr lang="it-IT" sz="2400">
              <a:solidFill>
                <a:srgbClr val="FF0000"/>
              </a:solidFill>
            </a:endParaRPr>
          </a:p>
          <a:p>
            <a:pPr>
              <a:lnSpc>
                <a:spcPct val="90000"/>
              </a:lnSpc>
              <a:buFont typeface="Wingdings" pitchFamily="2" charset="2"/>
              <a:buChar char="r"/>
            </a:pPr>
            <a:r>
              <a:rPr lang="it-IT" sz="2400">
                <a:solidFill>
                  <a:srgbClr val="FF0000"/>
                </a:solidFill>
              </a:rPr>
              <a:t>Schedulatore di pacchetti: </a:t>
            </a:r>
            <a:r>
              <a:rPr lang="it-IT" sz="2400"/>
              <a:t>stabilisce in quale ordine trasmettere i pacchetti accodati.</a:t>
            </a:r>
            <a:endParaRPr lang="it-IT" sz="1800"/>
          </a:p>
        </p:txBody>
      </p:sp>
      <p:pic>
        <p:nvPicPr>
          <p:cNvPr id="440324" name="Picture 4" descr="464 Output Port"/>
          <p:cNvPicPr>
            <a:picLocks noChangeAspect="1" noChangeArrowheads="1"/>
          </p:cNvPicPr>
          <p:nvPr/>
        </p:nvPicPr>
        <p:blipFill>
          <a:blip r:embed="rId3" cstate="print"/>
          <a:srcRect/>
          <a:stretch>
            <a:fillRect/>
          </a:stretch>
        </p:blipFill>
        <p:spPr bwMode="auto">
          <a:xfrm>
            <a:off x="1423988" y="1519238"/>
            <a:ext cx="5943600" cy="24701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464C6BD3-108E-4B14-BE23-46DDB322BBB8}" type="slidenum">
              <a:rPr lang="en-US" altLang="it-IT"/>
              <a:pPr/>
              <a:t>28</a:t>
            </a:fld>
            <a:endParaRPr lang="en-US" altLang="it-IT"/>
          </a:p>
        </p:txBody>
      </p:sp>
      <p:sp>
        <p:nvSpPr>
          <p:cNvPr id="441346" name="Rectangle 2"/>
          <p:cNvSpPr>
            <a:spLocks noGrp="1" noChangeArrowheads="1"/>
          </p:cNvSpPr>
          <p:nvPr>
            <p:ph type="title"/>
          </p:nvPr>
        </p:nvSpPr>
        <p:spPr/>
        <p:txBody>
          <a:bodyPr/>
          <a:lstStyle/>
          <a:p>
            <a:r>
              <a:rPr lang="en-US" altLang="it-IT" sz="3600"/>
              <a:t>Dove si verifica l’accodamento?</a:t>
            </a:r>
            <a:endParaRPr lang="en-US" altLang="it-IT"/>
          </a:p>
        </p:txBody>
      </p:sp>
      <p:sp>
        <p:nvSpPr>
          <p:cNvPr id="441347" name="Rectangle 3"/>
          <p:cNvSpPr>
            <a:spLocks noGrp="1" noChangeArrowheads="1"/>
          </p:cNvSpPr>
          <p:nvPr>
            <p:ph type="body" idx="1"/>
          </p:nvPr>
        </p:nvSpPr>
        <p:spPr>
          <a:xfrm>
            <a:off x="568325" y="4635500"/>
            <a:ext cx="7772400" cy="1190625"/>
          </a:xfrm>
        </p:spPr>
        <p:txBody>
          <a:bodyPr/>
          <a:lstStyle/>
          <a:p>
            <a:pPr>
              <a:lnSpc>
                <a:spcPct val="90000"/>
              </a:lnSpc>
              <a:buFont typeface="Wingdings" pitchFamily="2" charset="2"/>
              <a:buChar char="r"/>
            </a:pPr>
            <a:r>
              <a:rPr lang="it-IT" sz="2000"/>
              <a:t>Se la struttura di commutazione non è sufficientemente rapida nel trasferire i pacchetti, si può verificare un accodamento. </a:t>
            </a:r>
          </a:p>
          <a:p>
            <a:pPr>
              <a:lnSpc>
                <a:spcPct val="90000"/>
              </a:lnSpc>
              <a:buFont typeface="Wingdings" pitchFamily="2" charset="2"/>
              <a:buChar char="r"/>
            </a:pPr>
            <a:r>
              <a:rPr lang="it-IT" sz="2000">
                <a:solidFill>
                  <a:srgbClr val="FF0000"/>
                </a:solidFill>
              </a:rPr>
              <a:t>Se le code diventano troppo lunghe, i buffer si possono saturare e  quindi causare una</a:t>
            </a:r>
            <a:r>
              <a:rPr lang="it-IT" sz="2000" i="1">
                <a:solidFill>
                  <a:srgbClr val="FF0000"/>
                </a:solidFill>
              </a:rPr>
              <a:t> perdita di pacchetti! </a:t>
            </a:r>
            <a:endParaRPr lang="it-IT" sz="2400"/>
          </a:p>
        </p:txBody>
      </p:sp>
      <p:pic>
        <p:nvPicPr>
          <p:cNvPr id="441348" name="Picture 4" descr="04-38"/>
          <p:cNvPicPr>
            <a:picLocks noChangeAspect="1" noChangeArrowheads="1"/>
          </p:cNvPicPr>
          <p:nvPr/>
        </p:nvPicPr>
        <p:blipFill>
          <a:blip r:embed="rId3" cstate="print"/>
          <a:srcRect/>
          <a:stretch>
            <a:fillRect/>
          </a:stretch>
        </p:blipFill>
        <p:spPr bwMode="auto">
          <a:xfrm>
            <a:off x="811213" y="1563688"/>
            <a:ext cx="6965950" cy="2840037"/>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3"/>
          <p:cNvSpPr>
            <a:spLocks noGrp="1"/>
          </p:cNvSpPr>
          <p:nvPr>
            <p:ph type="sldNum" sz="quarter" idx="12"/>
          </p:nvPr>
        </p:nvSpPr>
        <p:spPr/>
        <p:txBody>
          <a:bodyPr/>
          <a:lstStyle/>
          <a:p>
            <a:r>
              <a:rPr lang="en-US" altLang="it-IT"/>
              <a:t>4-</a:t>
            </a:r>
            <a:fld id="{5F46A82F-B962-49F2-85F6-5175D1798AA9}" type="slidenum">
              <a:rPr lang="en-US" altLang="it-IT"/>
              <a:pPr/>
              <a:t>29</a:t>
            </a:fld>
            <a:endParaRPr lang="en-US" altLang="it-IT"/>
          </a:p>
        </p:txBody>
      </p:sp>
      <p:sp>
        <p:nvSpPr>
          <p:cNvPr id="620546" name="Rectangle 2"/>
          <p:cNvSpPr>
            <a:spLocks noChangeArrowheads="1"/>
          </p:cNvSpPr>
          <p:nvPr/>
        </p:nvSpPr>
        <p:spPr bwMode="auto">
          <a:xfrm>
            <a:off x="247650" y="228600"/>
            <a:ext cx="8661400" cy="1143000"/>
          </a:xfrm>
          <a:prstGeom prst="rect">
            <a:avLst/>
          </a:prstGeom>
          <a:noFill/>
          <a:ln w="9525">
            <a:noFill/>
            <a:miter lim="800000"/>
            <a:headEnd/>
            <a:tailEnd/>
          </a:ln>
          <a:effectLst/>
        </p:spPr>
        <p:txBody>
          <a:bodyPr anchor="ctr"/>
          <a:lstStyle/>
          <a:p>
            <a:r>
              <a:rPr lang="en-US" altLang="it-IT" sz="3400" u="sng">
                <a:solidFill>
                  <a:schemeClr val="accent2"/>
                </a:solidFill>
              </a:rPr>
              <a:t>Quale deve essere la capacità dei buffer?</a:t>
            </a:r>
            <a:endParaRPr lang="en-US" altLang="it-IT" sz="4000" u="sng">
              <a:solidFill>
                <a:schemeClr val="accent2"/>
              </a:solidFill>
            </a:endParaRPr>
          </a:p>
        </p:txBody>
      </p:sp>
      <p:sp>
        <p:nvSpPr>
          <p:cNvPr id="620547" name="Rectangle 3"/>
          <p:cNvSpPr>
            <a:spLocks noChangeArrowheads="1"/>
          </p:cNvSpPr>
          <p:nvPr/>
        </p:nvSpPr>
        <p:spPr bwMode="auto">
          <a:xfrm>
            <a:off x="533400" y="1600200"/>
            <a:ext cx="7772400" cy="46482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r"/>
            </a:pPr>
            <a:r>
              <a:rPr lang="en-US" altLang="it-IT" sz="2600"/>
              <a:t>La  regola spannometrica della RFC 3439 diceva che la quantità di buffering dovrebbe essere uguale a una media del tempo di andata e ritorno  (RTT ad esempio 250 msec) per la capacità del collegamento C</a:t>
            </a:r>
            <a:endParaRPr lang="en-US" altLang="it-IT" sz="2800"/>
          </a:p>
          <a:p>
            <a:pPr marL="742950" lvl="1" indent="-285750">
              <a:spcBef>
                <a:spcPct val="20000"/>
              </a:spcBef>
              <a:buClr>
                <a:schemeClr val="accent2"/>
              </a:buClr>
              <a:buSzPct val="75000"/>
              <a:buFont typeface="Wingdings" pitchFamily="2" charset="2"/>
              <a:buChar char="m"/>
            </a:pPr>
            <a:r>
              <a:rPr lang="en-US" altLang="it-IT" sz="2400"/>
              <a:t>Es.: C = collegamento da 10 Gps: buffer 2.5 Gbit</a:t>
            </a:r>
          </a:p>
          <a:p>
            <a:pPr marL="342900" indent="-342900">
              <a:spcBef>
                <a:spcPct val="20000"/>
              </a:spcBef>
              <a:buClr>
                <a:schemeClr val="accent2"/>
              </a:buClr>
              <a:buSzPct val="85000"/>
              <a:buFont typeface="Wingdings" pitchFamily="2" charset="2"/>
              <a:buChar char="r"/>
            </a:pPr>
            <a:r>
              <a:rPr lang="en-US" altLang="it-IT" sz="2600"/>
              <a:t>Attuali raccomandazioni dicono che la quantità di buffering necessaria per N flussi è:</a:t>
            </a:r>
            <a:endParaRPr lang="en-US" altLang="it-IT" sz="2800"/>
          </a:p>
        </p:txBody>
      </p:sp>
      <p:grpSp>
        <p:nvGrpSpPr>
          <p:cNvPr id="620562" name="Group 18"/>
          <p:cNvGrpSpPr>
            <a:grpSpLocks/>
          </p:cNvGrpSpPr>
          <p:nvPr/>
        </p:nvGrpSpPr>
        <p:grpSpPr bwMode="auto">
          <a:xfrm>
            <a:off x="5103813" y="5124450"/>
            <a:ext cx="1157287" cy="1166813"/>
            <a:chOff x="1923" y="2807"/>
            <a:chExt cx="729" cy="735"/>
          </a:xfrm>
        </p:grpSpPr>
        <p:sp>
          <p:nvSpPr>
            <p:cNvPr id="620563" name="Text Box 19"/>
            <p:cNvSpPr txBox="1">
              <a:spLocks noChangeArrowheads="1"/>
            </p:cNvSpPr>
            <p:nvPr/>
          </p:nvSpPr>
          <p:spPr bwMode="auto">
            <a:xfrm>
              <a:off x="1923" y="2922"/>
              <a:ext cx="729" cy="326"/>
            </a:xfrm>
            <a:prstGeom prst="rect">
              <a:avLst/>
            </a:prstGeom>
            <a:noFill/>
            <a:ln w="9525">
              <a:noFill/>
              <a:miter lim="800000"/>
              <a:headEnd/>
              <a:tailEnd/>
            </a:ln>
            <a:effectLst/>
          </p:spPr>
          <p:txBody>
            <a:bodyPr wrap="none">
              <a:spAutoFit/>
            </a:bodyPr>
            <a:lstStyle/>
            <a:p>
              <a:r>
                <a:rPr lang="en-US" altLang="it-IT" sz="2400"/>
                <a:t>RTT  C</a:t>
              </a:r>
            </a:p>
          </p:txBody>
        </p:sp>
        <p:sp>
          <p:nvSpPr>
            <p:cNvPr id="620564" name="Text Box 20"/>
            <p:cNvSpPr txBox="1">
              <a:spLocks noChangeArrowheads="1"/>
            </p:cNvSpPr>
            <p:nvPr/>
          </p:nvSpPr>
          <p:spPr bwMode="auto">
            <a:xfrm>
              <a:off x="2309" y="2807"/>
              <a:ext cx="180" cy="415"/>
            </a:xfrm>
            <a:prstGeom prst="rect">
              <a:avLst/>
            </a:prstGeom>
            <a:noFill/>
            <a:ln w="9525">
              <a:noFill/>
              <a:miter lim="800000"/>
              <a:headEnd/>
              <a:tailEnd/>
            </a:ln>
            <a:effectLst/>
          </p:spPr>
          <p:txBody>
            <a:bodyPr wrap="none">
              <a:spAutoFit/>
            </a:bodyPr>
            <a:lstStyle/>
            <a:p>
              <a:r>
                <a:rPr lang="en-US" altLang="it-IT" sz="3200"/>
                <a:t>.</a:t>
              </a:r>
            </a:p>
          </p:txBody>
        </p:sp>
        <p:sp>
          <p:nvSpPr>
            <p:cNvPr id="620565" name="Line 21"/>
            <p:cNvSpPr>
              <a:spLocks noChangeShapeType="1"/>
            </p:cNvSpPr>
            <p:nvPr/>
          </p:nvSpPr>
          <p:spPr bwMode="auto">
            <a:xfrm>
              <a:off x="1929" y="3168"/>
              <a:ext cx="619" cy="0"/>
            </a:xfrm>
            <a:prstGeom prst="line">
              <a:avLst/>
            </a:prstGeom>
            <a:noFill/>
            <a:ln w="9525">
              <a:solidFill>
                <a:schemeClr val="tx1"/>
              </a:solidFill>
              <a:round/>
              <a:headEnd/>
              <a:tailEnd/>
            </a:ln>
            <a:effectLst/>
          </p:spPr>
          <p:txBody>
            <a:bodyPr wrap="none"/>
            <a:lstStyle/>
            <a:p>
              <a:endParaRPr lang="it-IT"/>
            </a:p>
          </p:txBody>
        </p:sp>
        <p:sp>
          <p:nvSpPr>
            <p:cNvPr id="620566" name="Text Box 22"/>
            <p:cNvSpPr txBox="1">
              <a:spLocks noChangeArrowheads="1"/>
            </p:cNvSpPr>
            <p:nvPr/>
          </p:nvSpPr>
          <p:spPr bwMode="auto">
            <a:xfrm>
              <a:off x="2091" y="3216"/>
              <a:ext cx="269" cy="326"/>
            </a:xfrm>
            <a:prstGeom prst="rect">
              <a:avLst/>
            </a:prstGeom>
            <a:noFill/>
            <a:ln w="9525">
              <a:noFill/>
              <a:miter lim="800000"/>
              <a:headEnd/>
              <a:tailEnd/>
            </a:ln>
            <a:effectLst/>
          </p:spPr>
          <p:txBody>
            <a:bodyPr wrap="none">
              <a:spAutoFit/>
            </a:bodyPr>
            <a:lstStyle/>
            <a:p>
              <a:r>
                <a:rPr lang="en-US" altLang="it-IT" sz="2400"/>
                <a:t>N</a:t>
              </a:r>
            </a:p>
          </p:txBody>
        </p:sp>
        <p:sp>
          <p:nvSpPr>
            <p:cNvPr id="620567" name="Freeform 23"/>
            <p:cNvSpPr>
              <a:spLocks/>
            </p:cNvSpPr>
            <p:nvPr/>
          </p:nvSpPr>
          <p:spPr bwMode="auto">
            <a:xfrm>
              <a:off x="2062" y="3218"/>
              <a:ext cx="279" cy="209"/>
            </a:xfrm>
            <a:custGeom>
              <a:avLst/>
              <a:gdLst/>
              <a:ahLst/>
              <a:cxnLst>
                <a:cxn ang="0">
                  <a:pos x="0" y="148"/>
                </a:cxn>
                <a:cxn ang="0">
                  <a:pos x="26" y="105"/>
                </a:cxn>
                <a:cxn ang="0">
                  <a:pos x="44" y="209"/>
                </a:cxn>
                <a:cxn ang="0">
                  <a:pos x="61" y="0"/>
                </a:cxn>
                <a:cxn ang="0">
                  <a:pos x="279" y="0"/>
                </a:cxn>
              </a:cxnLst>
              <a:rect l="0" t="0" r="r" b="b"/>
              <a:pathLst>
                <a:path w="279" h="209">
                  <a:moveTo>
                    <a:pt x="0" y="148"/>
                  </a:moveTo>
                  <a:lnTo>
                    <a:pt x="26" y="105"/>
                  </a:lnTo>
                  <a:lnTo>
                    <a:pt x="44" y="209"/>
                  </a:lnTo>
                  <a:lnTo>
                    <a:pt x="61" y="0"/>
                  </a:lnTo>
                  <a:lnTo>
                    <a:pt x="279" y="0"/>
                  </a:lnTo>
                </a:path>
              </a:pathLst>
            </a:custGeom>
            <a:noFill/>
            <a:ln w="9525" cap="flat" cmpd="sng">
              <a:solidFill>
                <a:schemeClr val="tx1"/>
              </a:solidFill>
              <a:prstDash val="solid"/>
              <a:round/>
              <a:headEnd/>
              <a:tailEnd/>
            </a:ln>
            <a:effectLst/>
          </p:spPr>
          <p:txBody>
            <a:bodyPr wrap="none"/>
            <a:lstStyle/>
            <a:p>
              <a:endParaRPr lang="it-IT"/>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A78E6498-109A-4D56-9156-7557C32B4116}" type="slidenum">
              <a:rPr lang="en-US" altLang="it-IT"/>
              <a:pPr/>
              <a:t>3</a:t>
            </a:fld>
            <a:endParaRPr lang="en-US" altLang="it-IT"/>
          </a:p>
        </p:txBody>
      </p:sp>
      <p:sp>
        <p:nvSpPr>
          <p:cNvPr id="521220" name="Rectangle 4"/>
          <p:cNvSpPr>
            <a:spLocks noGrp="1" noChangeArrowheads="1"/>
          </p:cNvSpPr>
          <p:nvPr>
            <p:ph type="title"/>
          </p:nvPr>
        </p:nvSpPr>
        <p:spPr>
          <a:xfrm>
            <a:off x="533400" y="0"/>
            <a:ext cx="7772400" cy="1143000"/>
          </a:xfrm>
        </p:spPr>
        <p:txBody>
          <a:bodyPr/>
          <a:lstStyle/>
          <a:p>
            <a:r>
              <a:rPr lang="en-US" altLang="it-IT"/>
              <a:t>Capitolo 4: Livello di rete</a:t>
            </a:r>
          </a:p>
        </p:txBody>
      </p:sp>
      <p:sp>
        <p:nvSpPr>
          <p:cNvPr id="521225" name="Rectangle 9"/>
          <p:cNvSpPr>
            <a:spLocks noChangeArrowheads="1"/>
          </p:cNvSpPr>
          <p:nvPr/>
        </p:nvSpPr>
        <p:spPr bwMode="auto">
          <a:xfrm>
            <a:off x="652463" y="1311275"/>
            <a:ext cx="3810000" cy="4648200"/>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Wingdings" pitchFamily="2" charset="2"/>
              <a:buChar char="r"/>
            </a:pPr>
            <a:r>
              <a:rPr lang="it-IT" sz="2400">
                <a:solidFill>
                  <a:srgbClr val="FF0000"/>
                </a:solidFill>
              </a:rPr>
              <a:t>4. 1 Introduzione</a:t>
            </a:r>
            <a:endParaRPr lang="it-IT" sz="2400"/>
          </a:p>
          <a:p>
            <a:pPr marL="342900" indent="-342900">
              <a:lnSpc>
                <a:spcPct val="90000"/>
              </a:lnSpc>
              <a:spcBef>
                <a:spcPct val="20000"/>
              </a:spcBef>
              <a:buClr>
                <a:schemeClr val="accent2"/>
              </a:buClr>
              <a:buSzPct val="85000"/>
              <a:buFont typeface="Wingdings" pitchFamily="2" charset="2"/>
              <a:buChar char="r"/>
            </a:pPr>
            <a:r>
              <a:rPr lang="it-IT" sz="2400">
                <a:solidFill>
                  <a:schemeClr val="accent2"/>
                </a:solidFill>
              </a:rPr>
              <a:t>4.2</a:t>
            </a:r>
            <a:r>
              <a:rPr lang="it-IT" sz="2400"/>
              <a:t> Reti a circuito virtuale e</a:t>
            </a:r>
            <a:br>
              <a:rPr lang="it-IT" sz="2400"/>
            </a:br>
            <a:r>
              <a:rPr lang="it-IT" sz="2400"/>
              <a:t>a datagramma</a:t>
            </a:r>
            <a:endParaRPr lang="it-IT" sz="2400">
              <a:solidFill>
                <a:srgbClr val="FF0000"/>
              </a:solidFill>
            </a:endParaRPr>
          </a:p>
          <a:p>
            <a:pPr marL="342900" indent="-342900">
              <a:lnSpc>
                <a:spcPct val="90000"/>
              </a:lnSpc>
              <a:spcBef>
                <a:spcPct val="20000"/>
              </a:spcBef>
              <a:buClr>
                <a:schemeClr val="accent2"/>
              </a:buClr>
              <a:buSzPct val="85000"/>
              <a:buFont typeface="Wingdings" pitchFamily="2" charset="2"/>
              <a:buChar char="r"/>
            </a:pPr>
            <a:r>
              <a:rPr lang="it-IT" sz="2400">
                <a:solidFill>
                  <a:schemeClr val="accent2"/>
                </a:solidFill>
              </a:rPr>
              <a:t>4.3</a:t>
            </a:r>
            <a:r>
              <a:rPr lang="it-IT" sz="2400"/>
              <a:t> Che cosa si trova all’interno di un router?</a:t>
            </a:r>
          </a:p>
          <a:p>
            <a:pPr marL="342900" indent="-342900">
              <a:lnSpc>
                <a:spcPct val="90000"/>
              </a:lnSpc>
              <a:spcBef>
                <a:spcPct val="20000"/>
              </a:spcBef>
              <a:buClr>
                <a:schemeClr val="accent2"/>
              </a:buClr>
              <a:buSzPct val="85000"/>
              <a:buFont typeface="Wingdings" pitchFamily="2" charset="2"/>
              <a:buChar char="r"/>
            </a:pPr>
            <a:r>
              <a:rPr lang="it-IT" sz="2400">
                <a:solidFill>
                  <a:schemeClr val="accent2"/>
                </a:solidFill>
              </a:rPr>
              <a:t>4.4</a:t>
            </a:r>
            <a:r>
              <a:rPr lang="it-IT" sz="2400"/>
              <a:t> Protocollo Internet (IP)</a:t>
            </a:r>
          </a:p>
          <a:p>
            <a:pPr marL="742950" lvl="1" indent="-285750">
              <a:lnSpc>
                <a:spcPct val="90000"/>
              </a:lnSpc>
              <a:spcBef>
                <a:spcPct val="20000"/>
              </a:spcBef>
              <a:buClr>
                <a:schemeClr val="accent2"/>
              </a:buClr>
              <a:buSzPct val="75000"/>
              <a:buFont typeface="Wingdings" pitchFamily="2" charset="2"/>
              <a:buChar char="m"/>
            </a:pPr>
            <a:r>
              <a:rPr lang="it-IT" sz="2000"/>
              <a:t>Formato dei datagrammi</a:t>
            </a:r>
          </a:p>
          <a:p>
            <a:pPr marL="742950" lvl="1" indent="-285750">
              <a:lnSpc>
                <a:spcPct val="90000"/>
              </a:lnSpc>
              <a:spcBef>
                <a:spcPct val="20000"/>
              </a:spcBef>
              <a:buClr>
                <a:schemeClr val="accent2"/>
              </a:buClr>
              <a:buSzPct val="75000"/>
              <a:buFont typeface="Wingdings" pitchFamily="2" charset="2"/>
              <a:buChar char="m"/>
            </a:pPr>
            <a:r>
              <a:rPr lang="it-IT" sz="2000"/>
              <a:t>Indirizzamento IPv4</a:t>
            </a:r>
          </a:p>
          <a:p>
            <a:pPr marL="742950" lvl="1" indent="-285750">
              <a:lnSpc>
                <a:spcPct val="90000"/>
              </a:lnSpc>
              <a:spcBef>
                <a:spcPct val="20000"/>
              </a:spcBef>
              <a:buClr>
                <a:schemeClr val="accent2"/>
              </a:buClr>
              <a:buSzPct val="75000"/>
              <a:buFont typeface="Wingdings" pitchFamily="2" charset="2"/>
              <a:buChar char="m"/>
            </a:pPr>
            <a:r>
              <a:rPr lang="it-IT" sz="2000"/>
              <a:t>ICMP</a:t>
            </a:r>
          </a:p>
          <a:p>
            <a:pPr marL="742950" lvl="1" indent="-285750">
              <a:lnSpc>
                <a:spcPct val="90000"/>
              </a:lnSpc>
              <a:spcBef>
                <a:spcPct val="20000"/>
              </a:spcBef>
              <a:buClr>
                <a:schemeClr val="accent2"/>
              </a:buClr>
              <a:buSzPct val="75000"/>
              <a:buFont typeface="Wingdings" pitchFamily="2" charset="2"/>
              <a:buChar char="m"/>
            </a:pPr>
            <a:r>
              <a:rPr lang="it-IT" sz="2000"/>
              <a:t>IPv6</a:t>
            </a:r>
          </a:p>
        </p:txBody>
      </p:sp>
      <p:sp>
        <p:nvSpPr>
          <p:cNvPr id="521226" name="Rectangle 10"/>
          <p:cNvSpPr>
            <a:spLocks noGrp="1" noChangeArrowheads="1"/>
          </p:cNvSpPr>
          <p:nvPr>
            <p:ph type="body" sz="half" idx="2"/>
          </p:nvPr>
        </p:nvSpPr>
        <p:spPr>
          <a:xfrm>
            <a:off x="4478338" y="1346200"/>
            <a:ext cx="3810000" cy="4648200"/>
          </a:xfrm>
          <a:noFill/>
          <a:ln/>
        </p:spPr>
        <p:txBody>
          <a:bodyPr/>
          <a:lstStyle/>
          <a:p>
            <a:pPr>
              <a:buFont typeface="Wingdings" pitchFamily="2" charset="2"/>
              <a:buChar char="r"/>
            </a:pPr>
            <a:r>
              <a:rPr lang="it-IT" sz="2000">
                <a:solidFill>
                  <a:schemeClr val="accent2"/>
                </a:solidFill>
              </a:rPr>
              <a:t>4.5</a:t>
            </a:r>
            <a:r>
              <a:rPr lang="it-IT" sz="2000"/>
              <a:t> Algoritmi di instradamento</a:t>
            </a:r>
            <a:endParaRPr lang="it-IT" sz="1800"/>
          </a:p>
          <a:p>
            <a:pPr lvl="1">
              <a:buFont typeface="Wingdings" pitchFamily="2" charset="2"/>
              <a:buChar char="m"/>
            </a:pPr>
            <a:r>
              <a:rPr lang="it-IT" sz="1800"/>
              <a:t>Stato del collegamento</a:t>
            </a:r>
          </a:p>
          <a:p>
            <a:pPr lvl="1">
              <a:buFont typeface="Wingdings" pitchFamily="2" charset="2"/>
              <a:buChar char="m"/>
            </a:pPr>
            <a:r>
              <a:rPr lang="it-IT" sz="1800"/>
              <a:t>Vettore distanza</a:t>
            </a:r>
          </a:p>
          <a:p>
            <a:pPr lvl="1">
              <a:buFont typeface="Wingdings" pitchFamily="2" charset="2"/>
              <a:buChar char="m"/>
            </a:pPr>
            <a:r>
              <a:rPr lang="it-IT" sz="1800"/>
              <a:t>Instradamento gerarchico</a:t>
            </a:r>
            <a:endParaRPr lang="it-IT" sz="1600"/>
          </a:p>
          <a:p>
            <a:pPr>
              <a:buFont typeface="Wingdings" pitchFamily="2" charset="2"/>
              <a:buChar char="r"/>
            </a:pPr>
            <a:r>
              <a:rPr lang="it-IT" sz="2000">
                <a:solidFill>
                  <a:schemeClr val="accent2"/>
                </a:solidFill>
              </a:rPr>
              <a:t>4.6</a:t>
            </a:r>
            <a:r>
              <a:rPr lang="it-IT" sz="2000"/>
              <a:t> Instradamento in Internet</a:t>
            </a:r>
            <a:endParaRPr lang="it-IT" sz="1800"/>
          </a:p>
          <a:p>
            <a:pPr lvl="1">
              <a:buFont typeface="Wingdings" pitchFamily="2" charset="2"/>
              <a:buChar char="m"/>
            </a:pPr>
            <a:r>
              <a:rPr lang="it-IT" sz="1800"/>
              <a:t>RIP</a:t>
            </a:r>
          </a:p>
          <a:p>
            <a:pPr lvl="1">
              <a:buFont typeface="Wingdings" pitchFamily="2" charset="2"/>
              <a:buChar char="m"/>
            </a:pPr>
            <a:r>
              <a:rPr lang="it-IT" sz="1800"/>
              <a:t>OSPF</a:t>
            </a:r>
          </a:p>
          <a:p>
            <a:pPr lvl="1">
              <a:buFont typeface="Wingdings" pitchFamily="2" charset="2"/>
              <a:buChar char="m"/>
            </a:pPr>
            <a:r>
              <a:rPr lang="it-IT" sz="1800"/>
              <a:t>BGP</a:t>
            </a:r>
          </a:p>
          <a:p>
            <a:pPr>
              <a:buFont typeface="Wingdings" pitchFamily="2" charset="2"/>
              <a:buChar char="r"/>
            </a:pPr>
            <a:r>
              <a:rPr lang="it-IT" sz="2000">
                <a:solidFill>
                  <a:schemeClr val="accent2"/>
                </a:solidFill>
              </a:rPr>
              <a:t>4.7</a:t>
            </a:r>
            <a:r>
              <a:rPr lang="it-IT" sz="2000"/>
              <a:t> Instradamento broadcast e multicast</a:t>
            </a:r>
          </a:p>
          <a:p>
            <a:pPr>
              <a:buFont typeface="Wingdings" pitchFamily="2" charset="2"/>
              <a:buChar char="r"/>
            </a:pPr>
            <a:endParaRPr lang="it-IT" sz="18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F533AD7E-75D2-4225-917E-8BF409468489}" type="slidenum">
              <a:rPr lang="en-US" altLang="it-IT"/>
              <a:pPr/>
              <a:t>30</a:t>
            </a:fld>
            <a:endParaRPr lang="en-US" altLang="it-IT"/>
          </a:p>
        </p:txBody>
      </p:sp>
      <p:sp>
        <p:nvSpPr>
          <p:cNvPr id="435202" name="Rectangle 2"/>
          <p:cNvSpPr>
            <a:spLocks noGrp="1" noChangeArrowheads="1"/>
          </p:cNvSpPr>
          <p:nvPr>
            <p:ph type="title"/>
          </p:nvPr>
        </p:nvSpPr>
        <p:spPr>
          <a:xfrm>
            <a:off x="685800" y="369888"/>
            <a:ext cx="7772400" cy="457200"/>
          </a:xfrm>
        </p:spPr>
        <p:txBody>
          <a:bodyPr/>
          <a:lstStyle/>
          <a:p>
            <a:r>
              <a:rPr lang="en-US" altLang="it-IT" sz="3600"/>
              <a:t>Dove si verifica l’accodamento?</a:t>
            </a:r>
          </a:p>
        </p:txBody>
      </p:sp>
      <p:sp>
        <p:nvSpPr>
          <p:cNvPr id="435203" name="Rectangle 3"/>
          <p:cNvSpPr>
            <a:spLocks noGrp="1" noChangeArrowheads="1"/>
          </p:cNvSpPr>
          <p:nvPr>
            <p:ph type="body" idx="1"/>
          </p:nvPr>
        </p:nvSpPr>
        <p:spPr>
          <a:xfrm>
            <a:off x="731838" y="1127125"/>
            <a:ext cx="8101012" cy="3017838"/>
          </a:xfrm>
        </p:spPr>
        <p:txBody>
          <a:bodyPr/>
          <a:lstStyle/>
          <a:p>
            <a:pPr>
              <a:lnSpc>
                <a:spcPct val="90000"/>
              </a:lnSpc>
              <a:buFont typeface="Wingdings" pitchFamily="2" charset="2"/>
              <a:buChar char="r"/>
            </a:pPr>
            <a:r>
              <a:rPr lang="it-IT" sz="2200">
                <a:solidFill>
                  <a:srgbClr val="FF0000"/>
                </a:solidFill>
              </a:rPr>
              <a:t>Blocco in testa alla fila (HOL):</a:t>
            </a:r>
            <a:r>
              <a:rPr lang="it-IT" sz="2200"/>
              <a:t> un pacchetto nella coda d’ingresso deve attendere il trasferimento (anche se la propria destinazione è libera) in quanto risulta bloccato da un altro pacchetto in testa alla fila. </a:t>
            </a:r>
          </a:p>
          <a:p>
            <a:pPr>
              <a:lnSpc>
                <a:spcPct val="90000"/>
              </a:lnSpc>
              <a:buFont typeface="Wingdings" pitchFamily="2" charset="2"/>
              <a:buChar char="r"/>
            </a:pPr>
            <a:r>
              <a:rPr lang="it-IT" sz="2200">
                <a:solidFill>
                  <a:srgbClr val="FF0000"/>
                </a:solidFill>
              </a:rPr>
              <a:t>Se le code diventano troppo lunghe, i buffer si possono saturare e  quindi causare una</a:t>
            </a:r>
            <a:r>
              <a:rPr lang="it-IT" sz="2200" i="1">
                <a:solidFill>
                  <a:srgbClr val="FF0000"/>
                </a:solidFill>
              </a:rPr>
              <a:t> perdita di pacchetti!</a:t>
            </a:r>
            <a:endParaRPr lang="it-IT" sz="2200" i="1">
              <a:solidFill>
                <a:srgbClr val="FF0000"/>
              </a:solidFill>
              <a:sym typeface="Zapf Dingbats" pitchFamily="64" charset="2"/>
            </a:endParaRPr>
          </a:p>
        </p:txBody>
      </p:sp>
      <p:pic>
        <p:nvPicPr>
          <p:cNvPr id="435204" name="Picture 4" descr="466 HOL Blocking"/>
          <p:cNvPicPr>
            <a:picLocks noChangeAspect="1" noChangeArrowheads="1"/>
          </p:cNvPicPr>
          <p:nvPr/>
        </p:nvPicPr>
        <p:blipFill>
          <a:blip r:embed="rId3" cstate="print"/>
          <a:srcRect/>
          <a:stretch>
            <a:fillRect/>
          </a:stretch>
        </p:blipFill>
        <p:spPr bwMode="auto">
          <a:xfrm>
            <a:off x="1081088" y="4029075"/>
            <a:ext cx="6900862" cy="249555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F775334F-F65C-4A60-A9D6-22CEC48560B4}" type="slidenum">
              <a:rPr lang="en-US" altLang="it-IT"/>
              <a:pPr/>
              <a:t>31</a:t>
            </a:fld>
            <a:endParaRPr lang="en-US" altLang="it-IT"/>
          </a:p>
        </p:txBody>
      </p:sp>
      <p:sp>
        <p:nvSpPr>
          <p:cNvPr id="525317" name="Rectangle 5"/>
          <p:cNvSpPr>
            <a:spLocks noChangeArrowheads="1"/>
          </p:cNvSpPr>
          <p:nvPr/>
        </p:nvSpPr>
        <p:spPr bwMode="auto">
          <a:xfrm>
            <a:off x="685800" y="3810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Capitolo 4: Livello di rete</a:t>
            </a:r>
          </a:p>
        </p:txBody>
      </p:sp>
      <p:sp>
        <p:nvSpPr>
          <p:cNvPr id="525320"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rgbClr val="FF0000"/>
                </a:solidFill>
              </a:rPr>
              <a:t>4.4 Protocollo Internet (IP)</a:t>
            </a: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p>
        </p:txBody>
      </p:sp>
      <p:sp>
        <p:nvSpPr>
          <p:cNvPr id="525322" name="Rectangle 10"/>
          <p:cNvSpPr>
            <a:spLocks noGrp="1" noChangeArrowheads="1"/>
          </p:cNvSpPr>
          <p:nvPr>
            <p:ph type="body" sz="half" idx="2"/>
          </p:nvPr>
        </p:nvSpPr>
        <p:spPr>
          <a:noFill/>
          <a:ln/>
        </p:spPr>
        <p:txBody>
          <a:bodyPr/>
          <a:lstStyle/>
          <a:p>
            <a:pPr>
              <a:buFont typeface="ZapfDingbats" pitchFamily="82" charset="2"/>
              <a:buNone/>
            </a:pPr>
            <a:r>
              <a:rPr lang="it-IT" sz="2000">
                <a:solidFill>
                  <a:schemeClr val="accent2"/>
                </a:solidFill>
              </a:rPr>
              <a:t>4.5</a:t>
            </a:r>
            <a:r>
              <a:rPr lang="it-IT" sz="1800"/>
              <a:t> </a:t>
            </a:r>
            <a:r>
              <a:rPr lang="it-IT" sz="2000"/>
              <a:t>Algoritmi di instradamento</a:t>
            </a:r>
          </a:p>
          <a:p>
            <a:pPr lvl="1">
              <a:buFont typeface="Wingdings" pitchFamily="2" charset="2"/>
              <a:buChar char="m"/>
            </a:pPr>
            <a:r>
              <a:rPr lang="it-IT" sz="1800"/>
              <a:t>Stato del collegamento</a:t>
            </a:r>
          </a:p>
          <a:p>
            <a:pPr lvl="1">
              <a:buFont typeface="Wingdings" pitchFamily="2" charset="2"/>
              <a:buChar char="m"/>
            </a:pPr>
            <a:r>
              <a:rPr lang="it-IT" sz="1800"/>
              <a:t>Vettore distanza</a:t>
            </a:r>
          </a:p>
          <a:p>
            <a:pPr lvl="1">
              <a:buFont typeface="Wingdings" pitchFamily="2" charset="2"/>
              <a:buChar char="m"/>
            </a:pPr>
            <a:r>
              <a:rPr lang="it-IT" sz="1800"/>
              <a:t>Instradamento gerarchico</a:t>
            </a:r>
          </a:p>
          <a:p>
            <a:pPr>
              <a:buFont typeface="ZapfDingbats" pitchFamily="82" charset="2"/>
              <a:buNone/>
            </a:pPr>
            <a:r>
              <a:rPr lang="it-IT" sz="2000">
                <a:solidFill>
                  <a:schemeClr val="accent2"/>
                </a:solidFill>
              </a:rPr>
              <a:t>4.6 </a:t>
            </a:r>
            <a:r>
              <a:rPr lang="it-IT" sz="2000"/>
              <a:t>Instradamento in Internet</a:t>
            </a:r>
            <a:endParaRPr lang="it-IT" sz="2000">
              <a:solidFill>
                <a:schemeClr val="accent2"/>
              </a:solidFill>
            </a:endParaRPr>
          </a:p>
          <a:p>
            <a:pPr lvl="1">
              <a:buFont typeface="Wingdings" pitchFamily="2" charset="2"/>
              <a:buChar char="m"/>
            </a:pPr>
            <a:r>
              <a:rPr lang="it-IT" sz="1800"/>
              <a:t>RIP</a:t>
            </a:r>
          </a:p>
          <a:p>
            <a:pPr lvl="1">
              <a:buFont typeface="Wingdings" pitchFamily="2" charset="2"/>
              <a:buChar char="m"/>
            </a:pPr>
            <a:r>
              <a:rPr lang="it-IT" sz="1800"/>
              <a:t>OSPF</a:t>
            </a:r>
          </a:p>
          <a:p>
            <a:pPr lvl="1">
              <a:buFont typeface="Wingdings" pitchFamily="2" charset="2"/>
              <a:buChar char="m"/>
            </a:pPr>
            <a:r>
              <a:rPr lang="it-IT" sz="1800"/>
              <a:t>BGP</a:t>
            </a:r>
            <a:endParaRPr lang="it-IT" sz="1600"/>
          </a:p>
          <a:p>
            <a:pPr>
              <a:buFont typeface="ZapfDingbats" pitchFamily="82" charset="2"/>
              <a:buNone/>
            </a:pPr>
            <a:r>
              <a:rPr lang="it-IT" sz="2000">
                <a:solidFill>
                  <a:schemeClr val="accent2"/>
                </a:solidFill>
              </a:rPr>
              <a:t>4.7</a:t>
            </a:r>
            <a:r>
              <a:rPr lang="it-IT" sz="1800"/>
              <a:t> </a:t>
            </a:r>
            <a:r>
              <a:rPr lang="it-IT" sz="2000"/>
              <a:t>Instradamento broadcast e multicast</a:t>
            </a:r>
            <a:endParaRPr lang="it-IT" sz="1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egnaposto numero diapositiva 6"/>
          <p:cNvSpPr>
            <a:spLocks noGrp="1"/>
          </p:cNvSpPr>
          <p:nvPr>
            <p:ph type="sldNum" sz="quarter" idx="12"/>
          </p:nvPr>
        </p:nvSpPr>
        <p:spPr/>
        <p:txBody>
          <a:bodyPr/>
          <a:lstStyle/>
          <a:p>
            <a:r>
              <a:rPr lang="en-US" altLang="it-IT"/>
              <a:t>4-</a:t>
            </a:r>
            <a:fld id="{B4A3562D-D8CA-4802-B65B-3EC2D3933930}" type="slidenum">
              <a:rPr lang="en-US" altLang="it-IT"/>
              <a:pPr/>
              <a:t>32</a:t>
            </a:fld>
            <a:endParaRPr lang="en-US" altLang="it-IT"/>
          </a:p>
        </p:txBody>
      </p:sp>
      <p:sp>
        <p:nvSpPr>
          <p:cNvPr id="161794" name="Rectangle 2"/>
          <p:cNvSpPr>
            <a:spLocks noChangeArrowheads="1"/>
          </p:cNvSpPr>
          <p:nvPr/>
        </p:nvSpPr>
        <p:spPr bwMode="auto">
          <a:xfrm>
            <a:off x="1704975" y="1819275"/>
            <a:ext cx="6534150" cy="4076700"/>
          </a:xfrm>
          <a:prstGeom prst="rect">
            <a:avLst/>
          </a:prstGeom>
          <a:solidFill>
            <a:schemeClr val="bg2"/>
          </a:solidFill>
          <a:ln w="19050">
            <a:noFill/>
            <a:miter lim="800000"/>
            <a:headEnd/>
            <a:tailEnd/>
          </a:ln>
          <a:effectLst/>
        </p:spPr>
        <p:txBody>
          <a:bodyPr wrap="none" anchor="ctr"/>
          <a:lstStyle/>
          <a:p>
            <a:endParaRPr lang="it-IT"/>
          </a:p>
        </p:txBody>
      </p:sp>
      <p:sp>
        <p:nvSpPr>
          <p:cNvPr id="161795" name="Rectangle 3"/>
          <p:cNvSpPr>
            <a:spLocks noChangeArrowheads="1"/>
          </p:cNvSpPr>
          <p:nvPr/>
        </p:nvSpPr>
        <p:spPr bwMode="auto">
          <a:xfrm>
            <a:off x="1625600" y="1847850"/>
            <a:ext cx="6534150" cy="4076700"/>
          </a:xfrm>
          <a:prstGeom prst="rect">
            <a:avLst/>
          </a:prstGeom>
          <a:solidFill>
            <a:srgbClr val="FFFFFF"/>
          </a:solidFill>
          <a:ln w="19050">
            <a:solidFill>
              <a:schemeClr val="tx1"/>
            </a:solidFill>
            <a:miter lim="800000"/>
            <a:headEnd/>
            <a:tailEnd/>
          </a:ln>
          <a:effectLst/>
        </p:spPr>
        <p:txBody>
          <a:bodyPr wrap="none" anchor="ctr"/>
          <a:lstStyle/>
          <a:p>
            <a:endParaRPr lang="it-IT"/>
          </a:p>
        </p:txBody>
      </p:sp>
      <p:sp>
        <p:nvSpPr>
          <p:cNvPr id="161796" name="Rectangle 4"/>
          <p:cNvSpPr>
            <a:spLocks noGrp="1" noChangeArrowheads="1"/>
          </p:cNvSpPr>
          <p:nvPr>
            <p:ph type="title"/>
          </p:nvPr>
        </p:nvSpPr>
        <p:spPr>
          <a:xfrm>
            <a:off x="419100" y="133350"/>
            <a:ext cx="7772400" cy="1143000"/>
          </a:xfrm>
        </p:spPr>
        <p:txBody>
          <a:bodyPr/>
          <a:lstStyle/>
          <a:p>
            <a:r>
              <a:rPr lang="en-US" altLang="it-IT" sz="3200"/>
              <a:t>Protocollo Internet (IP): inoltro e indirizzamento in Internet</a:t>
            </a:r>
            <a:endParaRPr lang="en-US" altLang="it-IT"/>
          </a:p>
        </p:txBody>
      </p:sp>
      <p:graphicFrame>
        <p:nvGraphicFramePr>
          <p:cNvPr id="161797" name="Rectangle 5"/>
          <p:cNvGraphicFramePr>
            <a:graphicFrameLocks/>
          </p:cNvGraphicFramePr>
          <p:nvPr/>
        </p:nvGraphicFramePr>
        <p:xfrm>
          <a:off x="1524000" y="1397000"/>
          <a:ext cx="6096000" cy="4064000"/>
        </p:xfrm>
        <a:graphic>
          <a:graphicData uri="http://schemas.openxmlformats.org/presentationml/2006/ole">
            <p:oleObj spid="_x0000_s161797" name="Clip" r:id="rId4" imgW="0" imgH="0" progId="">
              <p:embed/>
            </p:oleObj>
          </a:graphicData>
        </a:graphic>
      </p:graphicFrame>
      <p:grpSp>
        <p:nvGrpSpPr>
          <p:cNvPr id="161798" name="Group 6"/>
          <p:cNvGrpSpPr>
            <a:grpSpLocks/>
          </p:cNvGrpSpPr>
          <p:nvPr/>
        </p:nvGrpSpPr>
        <p:grpSpPr bwMode="auto">
          <a:xfrm>
            <a:off x="3771900" y="3479800"/>
            <a:ext cx="1250950" cy="1214438"/>
            <a:chOff x="3996" y="2883"/>
            <a:chExt cx="609" cy="765"/>
          </a:xfrm>
        </p:grpSpPr>
        <p:sp>
          <p:nvSpPr>
            <p:cNvPr id="161799" name="Rectangle 7"/>
            <p:cNvSpPr>
              <a:spLocks noChangeArrowheads="1"/>
            </p:cNvSpPr>
            <p:nvPr/>
          </p:nvSpPr>
          <p:spPr bwMode="auto">
            <a:xfrm>
              <a:off x="4023" y="2883"/>
              <a:ext cx="582" cy="738"/>
            </a:xfrm>
            <a:prstGeom prst="rect">
              <a:avLst/>
            </a:prstGeom>
            <a:solidFill>
              <a:schemeClr val="accent2"/>
            </a:solidFill>
            <a:ln w="19050">
              <a:noFill/>
              <a:miter lim="800000"/>
              <a:headEnd/>
              <a:tailEnd/>
            </a:ln>
            <a:effectLst/>
          </p:spPr>
          <p:txBody>
            <a:bodyPr wrap="none" anchor="ctr"/>
            <a:lstStyle/>
            <a:p>
              <a:endParaRPr lang="it-IT"/>
            </a:p>
          </p:txBody>
        </p:sp>
        <p:sp>
          <p:nvSpPr>
            <p:cNvPr id="161800" name="Rectangle 8"/>
            <p:cNvSpPr>
              <a:spLocks noChangeArrowheads="1"/>
            </p:cNvSpPr>
            <p:nvPr/>
          </p:nvSpPr>
          <p:spPr bwMode="auto">
            <a:xfrm>
              <a:off x="3996" y="2910"/>
              <a:ext cx="582" cy="738"/>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161801" name="Text Box 9"/>
            <p:cNvSpPr txBox="1">
              <a:spLocks noChangeArrowheads="1"/>
            </p:cNvSpPr>
            <p:nvPr/>
          </p:nvSpPr>
          <p:spPr bwMode="auto">
            <a:xfrm>
              <a:off x="4040" y="3074"/>
              <a:ext cx="518" cy="404"/>
            </a:xfrm>
            <a:prstGeom prst="rect">
              <a:avLst/>
            </a:prstGeom>
            <a:noFill/>
            <a:ln w="9525">
              <a:noFill/>
              <a:miter lim="800000"/>
              <a:headEnd/>
              <a:tailEnd/>
            </a:ln>
            <a:effectLst/>
          </p:spPr>
          <p:txBody>
            <a:bodyPr wrap="none">
              <a:spAutoFit/>
            </a:bodyPr>
            <a:lstStyle/>
            <a:p>
              <a:pPr algn="ctr"/>
              <a:r>
                <a:rPr lang="en-US" altLang="it-IT"/>
                <a:t>Tabella</a:t>
              </a:r>
            </a:p>
            <a:p>
              <a:pPr algn="ctr"/>
              <a:r>
                <a:rPr lang="en-US" altLang="it-IT"/>
                <a:t>d’inoltro</a:t>
              </a:r>
            </a:p>
          </p:txBody>
        </p:sp>
        <p:sp>
          <p:nvSpPr>
            <p:cNvPr id="161802" name="Line 10"/>
            <p:cNvSpPr>
              <a:spLocks noChangeShapeType="1"/>
            </p:cNvSpPr>
            <p:nvPr/>
          </p:nvSpPr>
          <p:spPr bwMode="auto">
            <a:xfrm>
              <a:off x="4065" y="2994"/>
              <a:ext cx="435" cy="0"/>
            </a:xfrm>
            <a:prstGeom prst="line">
              <a:avLst/>
            </a:prstGeom>
            <a:noFill/>
            <a:ln w="19050">
              <a:solidFill>
                <a:schemeClr val="tx1"/>
              </a:solidFill>
              <a:round/>
              <a:headEnd/>
              <a:tailEnd/>
            </a:ln>
            <a:effectLst/>
          </p:spPr>
          <p:txBody>
            <a:bodyPr wrap="none" anchor="ctr"/>
            <a:lstStyle/>
            <a:p>
              <a:endParaRPr lang="it-IT"/>
            </a:p>
          </p:txBody>
        </p:sp>
        <p:sp>
          <p:nvSpPr>
            <p:cNvPr id="161803" name="Line 11"/>
            <p:cNvSpPr>
              <a:spLocks noChangeShapeType="1"/>
            </p:cNvSpPr>
            <p:nvPr/>
          </p:nvSpPr>
          <p:spPr bwMode="auto">
            <a:xfrm>
              <a:off x="4071" y="3048"/>
              <a:ext cx="435" cy="0"/>
            </a:xfrm>
            <a:prstGeom prst="line">
              <a:avLst/>
            </a:prstGeom>
            <a:noFill/>
            <a:ln w="19050">
              <a:solidFill>
                <a:schemeClr val="tx1"/>
              </a:solidFill>
              <a:round/>
              <a:headEnd/>
              <a:tailEnd/>
            </a:ln>
            <a:effectLst/>
          </p:spPr>
          <p:txBody>
            <a:bodyPr wrap="none" anchor="ctr"/>
            <a:lstStyle/>
            <a:p>
              <a:endParaRPr lang="it-IT"/>
            </a:p>
          </p:txBody>
        </p:sp>
        <p:sp>
          <p:nvSpPr>
            <p:cNvPr id="161804" name="Line 12"/>
            <p:cNvSpPr>
              <a:spLocks noChangeShapeType="1"/>
            </p:cNvSpPr>
            <p:nvPr/>
          </p:nvSpPr>
          <p:spPr bwMode="auto">
            <a:xfrm>
              <a:off x="4074" y="3102"/>
              <a:ext cx="435" cy="0"/>
            </a:xfrm>
            <a:prstGeom prst="line">
              <a:avLst/>
            </a:prstGeom>
            <a:noFill/>
            <a:ln w="19050">
              <a:solidFill>
                <a:schemeClr val="tx1"/>
              </a:solidFill>
              <a:round/>
              <a:headEnd/>
              <a:tailEnd/>
            </a:ln>
            <a:effectLst/>
          </p:spPr>
          <p:txBody>
            <a:bodyPr wrap="none" anchor="ctr"/>
            <a:lstStyle/>
            <a:p>
              <a:endParaRPr lang="it-IT"/>
            </a:p>
          </p:txBody>
        </p:sp>
        <p:sp>
          <p:nvSpPr>
            <p:cNvPr id="161805" name="Line 13"/>
            <p:cNvSpPr>
              <a:spLocks noChangeShapeType="1"/>
            </p:cNvSpPr>
            <p:nvPr/>
          </p:nvSpPr>
          <p:spPr bwMode="auto">
            <a:xfrm>
              <a:off x="4065" y="3477"/>
              <a:ext cx="435" cy="0"/>
            </a:xfrm>
            <a:prstGeom prst="line">
              <a:avLst/>
            </a:prstGeom>
            <a:noFill/>
            <a:ln w="19050">
              <a:solidFill>
                <a:schemeClr val="tx1"/>
              </a:solidFill>
              <a:round/>
              <a:headEnd/>
              <a:tailEnd/>
            </a:ln>
            <a:effectLst/>
          </p:spPr>
          <p:txBody>
            <a:bodyPr wrap="none" anchor="ctr"/>
            <a:lstStyle/>
            <a:p>
              <a:endParaRPr lang="it-IT"/>
            </a:p>
          </p:txBody>
        </p:sp>
        <p:sp>
          <p:nvSpPr>
            <p:cNvPr id="161806" name="Line 14"/>
            <p:cNvSpPr>
              <a:spLocks noChangeShapeType="1"/>
            </p:cNvSpPr>
            <p:nvPr/>
          </p:nvSpPr>
          <p:spPr bwMode="auto">
            <a:xfrm>
              <a:off x="4068" y="3528"/>
              <a:ext cx="435" cy="0"/>
            </a:xfrm>
            <a:prstGeom prst="line">
              <a:avLst/>
            </a:prstGeom>
            <a:noFill/>
            <a:ln w="19050">
              <a:solidFill>
                <a:schemeClr val="tx1"/>
              </a:solidFill>
              <a:round/>
              <a:headEnd/>
              <a:tailEnd/>
            </a:ln>
            <a:effectLst/>
          </p:spPr>
          <p:txBody>
            <a:bodyPr wrap="none" anchor="ctr"/>
            <a:lstStyle/>
            <a:p>
              <a:endParaRPr lang="it-IT"/>
            </a:p>
          </p:txBody>
        </p:sp>
        <p:sp>
          <p:nvSpPr>
            <p:cNvPr id="161807" name="Line 15"/>
            <p:cNvSpPr>
              <a:spLocks noChangeShapeType="1"/>
            </p:cNvSpPr>
            <p:nvPr/>
          </p:nvSpPr>
          <p:spPr bwMode="auto">
            <a:xfrm>
              <a:off x="4071" y="3579"/>
              <a:ext cx="435" cy="0"/>
            </a:xfrm>
            <a:prstGeom prst="line">
              <a:avLst/>
            </a:prstGeom>
            <a:noFill/>
            <a:ln w="19050">
              <a:solidFill>
                <a:schemeClr val="tx1"/>
              </a:solidFill>
              <a:round/>
              <a:headEnd/>
              <a:tailEnd/>
            </a:ln>
            <a:effectLst/>
          </p:spPr>
          <p:txBody>
            <a:bodyPr wrap="none" anchor="ctr"/>
            <a:lstStyle/>
            <a:p>
              <a:endParaRPr lang="it-IT"/>
            </a:p>
          </p:txBody>
        </p:sp>
      </p:grpSp>
      <p:sp>
        <p:nvSpPr>
          <p:cNvPr id="161808" name="Rectangle 16"/>
          <p:cNvSpPr>
            <a:spLocks noGrp="1" noChangeArrowheads="1"/>
          </p:cNvSpPr>
          <p:nvPr>
            <p:ph type="body" sz="half" idx="1"/>
          </p:nvPr>
        </p:nvSpPr>
        <p:spPr>
          <a:xfrm>
            <a:off x="555625" y="1336675"/>
            <a:ext cx="7534275" cy="438150"/>
          </a:xfrm>
        </p:spPr>
        <p:txBody>
          <a:bodyPr/>
          <a:lstStyle/>
          <a:p>
            <a:pPr>
              <a:buFont typeface="ZapfDingbats" pitchFamily="82" charset="2"/>
              <a:buNone/>
            </a:pPr>
            <a:r>
              <a:rPr lang="en-US" altLang="it-IT" sz="2000"/>
              <a:t>Uno sguardo al livello di rete Internet:</a:t>
            </a:r>
          </a:p>
        </p:txBody>
      </p:sp>
      <p:sp>
        <p:nvSpPr>
          <p:cNvPr id="161809" name="Line 17"/>
          <p:cNvSpPr>
            <a:spLocks noChangeShapeType="1"/>
          </p:cNvSpPr>
          <p:nvPr/>
        </p:nvSpPr>
        <p:spPr bwMode="auto">
          <a:xfrm flipV="1">
            <a:off x="1628775" y="5410200"/>
            <a:ext cx="6505575" cy="9525"/>
          </a:xfrm>
          <a:prstGeom prst="line">
            <a:avLst/>
          </a:prstGeom>
          <a:noFill/>
          <a:ln w="19050">
            <a:solidFill>
              <a:schemeClr val="tx1"/>
            </a:solidFill>
            <a:round/>
            <a:headEnd/>
            <a:tailEnd/>
          </a:ln>
          <a:effectLst/>
        </p:spPr>
        <p:txBody>
          <a:bodyPr wrap="none" anchor="ctr"/>
          <a:lstStyle/>
          <a:p>
            <a:endParaRPr lang="it-IT"/>
          </a:p>
        </p:txBody>
      </p:sp>
      <p:sp>
        <p:nvSpPr>
          <p:cNvPr id="161810" name="Line 18"/>
          <p:cNvSpPr>
            <a:spLocks noChangeShapeType="1"/>
          </p:cNvSpPr>
          <p:nvPr/>
        </p:nvSpPr>
        <p:spPr bwMode="auto">
          <a:xfrm flipV="1">
            <a:off x="1657350" y="4886325"/>
            <a:ext cx="6524625" cy="9525"/>
          </a:xfrm>
          <a:prstGeom prst="line">
            <a:avLst/>
          </a:prstGeom>
          <a:noFill/>
          <a:ln w="19050">
            <a:solidFill>
              <a:schemeClr val="tx1"/>
            </a:solidFill>
            <a:round/>
            <a:headEnd/>
            <a:tailEnd/>
          </a:ln>
          <a:effectLst/>
        </p:spPr>
        <p:txBody>
          <a:bodyPr wrap="none" anchor="ctr"/>
          <a:lstStyle/>
          <a:p>
            <a:endParaRPr lang="it-IT"/>
          </a:p>
        </p:txBody>
      </p:sp>
      <p:grpSp>
        <p:nvGrpSpPr>
          <p:cNvPr id="161811" name="Group 19"/>
          <p:cNvGrpSpPr>
            <a:grpSpLocks/>
          </p:cNvGrpSpPr>
          <p:nvPr/>
        </p:nvGrpSpPr>
        <p:grpSpPr bwMode="auto">
          <a:xfrm>
            <a:off x="1747838" y="2667000"/>
            <a:ext cx="2019300" cy="1160463"/>
            <a:chOff x="1175" y="1848"/>
            <a:chExt cx="1189" cy="652"/>
          </a:xfrm>
        </p:grpSpPr>
        <p:sp>
          <p:nvSpPr>
            <p:cNvPr id="161812" name="Rectangle 20"/>
            <p:cNvSpPr>
              <a:spLocks noChangeArrowheads="1"/>
            </p:cNvSpPr>
            <p:nvPr/>
          </p:nvSpPr>
          <p:spPr bwMode="auto">
            <a:xfrm>
              <a:off x="1224" y="1848"/>
              <a:ext cx="1140" cy="516"/>
            </a:xfrm>
            <a:prstGeom prst="rect">
              <a:avLst/>
            </a:prstGeom>
            <a:solidFill>
              <a:schemeClr val="accent2"/>
            </a:solidFill>
            <a:ln w="19050">
              <a:noFill/>
              <a:miter lim="800000"/>
              <a:headEnd/>
              <a:tailEnd/>
            </a:ln>
            <a:effectLst/>
          </p:spPr>
          <p:txBody>
            <a:bodyPr wrap="none" anchor="ctr"/>
            <a:lstStyle/>
            <a:p>
              <a:endParaRPr lang="it-IT"/>
            </a:p>
          </p:txBody>
        </p:sp>
        <p:sp>
          <p:nvSpPr>
            <p:cNvPr id="161813" name="Rectangle 21"/>
            <p:cNvSpPr>
              <a:spLocks noChangeArrowheads="1"/>
            </p:cNvSpPr>
            <p:nvPr/>
          </p:nvSpPr>
          <p:spPr bwMode="auto">
            <a:xfrm>
              <a:off x="1182" y="1890"/>
              <a:ext cx="1140" cy="516"/>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161814" name="Text Box 22"/>
            <p:cNvSpPr txBox="1">
              <a:spLocks noChangeArrowheads="1"/>
            </p:cNvSpPr>
            <p:nvPr/>
          </p:nvSpPr>
          <p:spPr bwMode="auto">
            <a:xfrm>
              <a:off x="1175" y="1911"/>
              <a:ext cx="1121" cy="589"/>
            </a:xfrm>
            <a:prstGeom prst="rect">
              <a:avLst/>
            </a:prstGeom>
            <a:noFill/>
            <a:ln w="9525">
              <a:noFill/>
              <a:miter lim="800000"/>
              <a:headEnd/>
              <a:tailEnd/>
            </a:ln>
            <a:effectLst/>
          </p:spPr>
          <p:txBody>
            <a:bodyPr wrap="none">
              <a:spAutoFit/>
            </a:bodyPr>
            <a:lstStyle/>
            <a:p>
              <a:r>
                <a:rPr lang="en-US" altLang="it-IT" sz="1400">
                  <a:solidFill>
                    <a:srgbClr val="FF0000"/>
                  </a:solidFill>
                </a:rPr>
                <a:t>Protocolli </a:t>
              </a:r>
            </a:p>
            <a:p>
              <a:r>
                <a:rPr lang="en-US" altLang="it-IT" sz="1400">
                  <a:solidFill>
                    <a:srgbClr val="FF0000"/>
                  </a:solidFill>
                </a:rPr>
                <a:t>di instradamento</a:t>
              </a:r>
            </a:p>
            <a:p>
              <a:pPr>
                <a:buFontTx/>
                <a:buChar char="•"/>
              </a:pPr>
              <a:r>
                <a:rPr lang="en-US" altLang="it-IT" sz="1300"/>
                <a:t>Selezione di percorso</a:t>
              </a:r>
            </a:p>
            <a:p>
              <a:pPr>
                <a:buFontTx/>
                <a:buChar char="•"/>
              </a:pPr>
              <a:r>
                <a:rPr lang="en-US" altLang="it-IT" sz="1300"/>
                <a:t>RIP, OSPF, BGP</a:t>
              </a:r>
              <a:endParaRPr lang="en-US" altLang="it-IT"/>
            </a:p>
          </p:txBody>
        </p:sp>
      </p:grpSp>
      <p:sp>
        <p:nvSpPr>
          <p:cNvPr id="161815" name="Freeform 23"/>
          <p:cNvSpPr>
            <a:spLocks/>
          </p:cNvSpPr>
          <p:nvPr/>
        </p:nvSpPr>
        <p:spPr bwMode="auto">
          <a:xfrm>
            <a:off x="3143250" y="3657600"/>
            <a:ext cx="628650" cy="390525"/>
          </a:xfrm>
          <a:custGeom>
            <a:avLst/>
            <a:gdLst/>
            <a:ahLst/>
            <a:cxnLst>
              <a:cxn ang="0">
                <a:pos x="0" y="0"/>
              </a:cxn>
              <a:cxn ang="0">
                <a:pos x="150" y="186"/>
              </a:cxn>
              <a:cxn ang="0">
                <a:pos x="396" y="210"/>
              </a:cxn>
            </a:cxnLst>
            <a:rect l="0" t="0" r="r" b="b"/>
            <a:pathLst>
              <a:path w="396" h="246">
                <a:moveTo>
                  <a:pt x="0" y="0"/>
                </a:moveTo>
                <a:cubicBezTo>
                  <a:pt x="30" y="16"/>
                  <a:pt x="42" y="126"/>
                  <a:pt x="150" y="186"/>
                </a:cubicBezTo>
                <a:cubicBezTo>
                  <a:pt x="258" y="246"/>
                  <a:pt x="345" y="205"/>
                  <a:pt x="396" y="210"/>
                </a:cubicBezTo>
              </a:path>
            </a:pathLst>
          </a:custGeom>
          <a:noFill/>
          <a:ln w="38100" cap="flat" cmpd="sng">
            <a:solidFill>
              <a:schemeClr val="accent2"/>
            </a:solidFill>
            <a:prstDash val="solid"/>
            <a:round/>
            <a:headEnd type="triangle" w="med" len="med"/>
            <a:tailEnd type="triangle" w="med" len="med"/>
          </a:ln>
          <a:effectLst/>
        </p:spPr>
        <p:txBody>
          <a:bodyPr wrap="none" anchor="ctr"/>
          <a:lstStyle/>
          <a:p>
            <a:endParaRPr lang="it-IT"/>
          </a:p>
        </p:txBody>
      </p:sp>
      <p:sp>
        <p:nvSpPr>
          <p:cNvPr id="161817" name="Rectangle 25"/>
          <p:cNvSpPr>
            <a:spLocks noChangeArrowheads="1"/>
          </p:cNvSpPr>
          <p:nvPr/>
        </p:nvSpPr>
        <p:spPr bwMode="auto">
          <a:xfrm>
            <a:off x="5159375" y="2563813"/>
            <a:ext cx="2933700" cy="1095375"/>
          </a:xfrm>
          <a:prstGeom prst="rect">
            <a:avLst/>
          </a:prstGeom>
          <a:solidFill>
            <a:schemeClr val="accent2"/>
          </a:solidFill>
          <a:ln w="19050">
            <a:noFill/>
            <a:miter lim="800000"/>
            <a:headEnd/>
            <a:tailEnd/>
          </a:ln>
          <a:effectLst/>
        </p:spPr>
        <p:txBody>
          <a:bodyPr wrap="none" anchor="ctr"/>
          <a:lstStyle/>
          <a:p>
            <a:endParaRPr lang="it-IT"/>
          </a:p>
        </p:txBody>
      </p:sp>
      <p:sp>
        <p:nvSpPr>
          <p:cNvPr id="161818" name="Rectangle 26"/>
          <p:cNvSpPr>
            <a:spLocks noChangeArrowheads="1"/>
          </p:cNvSpPr>
          <p:nvPr/>
        </p:nvSpPr>
        <p:spPr bwMode="auto">
          <a:xfrm>
            <a:off x="5092700" y="2630488"/>
            <a:ext cx="2933700" cy="1114425"/>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161819" name="Text Box 27"/>
          <p:cNvSpPr txBox="1">
            <a:spLocks noChangeArrowheads="1"/>
          </p:cNvSpPr>
          <p:nvPr/>
        </p:nvSpPr>
        <p:spPr bwMode="auto">
          <a:xfrm>
            <a:off x="5114925" y="2587625"/>
            <a:ext cx="2505075" cy="1260475"/>
          </a:xfrm>
          <a:prstGeom prst="rect">
            <a:avLst/>
          </a:prstGeom>
          <a:noFill/>
          <a:ln w="9525">
            <a:noFill/>
            <a:miter lim="800000"/>
            <a:headEnd/>
            <a:tailEnd/>
          </a:ln>
          <a:effectLst/>
        </p:spPr>
        <p:txBody>
          <a:bodyPr wrap="none">
            <a:spAutoFit/>
          </a:bodyPr>
          <a:lstStyle/>
          <a:p>
            <a:r>
              <a:rPr lang="it-IT" sz="1400">
                <a:solidFill>
                  <a:srgbClr val="FF0000"/>
                </a:solidFill>
              </a:rPr>
              <a:t>Protocollo IP</a:t>
            </a:r>
          </a:p>
          <a:p>
            <a:pPr>
              <a:buFontTx/>
              <a:buChar char="•"/>
            </a:pPr>
            <a:r>
              <a:rPr lang="it-IT" sz="1300"/>
              <a:t>Convenzioni di indirizzamento</a:t>
            </a:r>
          </a:p>
          <a:p>
            <a:pPr>
              <a:buFontTx/>
              <a:buChar char="•"/>
            </a:pPr>
            <a:r>
              <a:rPr lang="it-IT" sz="1300"/>
              <a:t>Formato dei datagrammi</a:t>
            </a:r>
          </a:p>
          <a:p>
            <a:pPr>
              <a:buFontTx/>
              <a:buChar char="•"/>
            </a:pPr>
            <a:r>
              <a:rPr lang="it-IT" sz="1300"/>
              <a:t>Convenzioni di manipolazione</a:t>
            </a:r>
          </a:p>
          <a:p>
            <a:r>
              <a:rPr lang="it-IT" sz="1300"/>
              <a:t> dei pacchetti</a:t>
            </a:r>
            <a:endParaRPr lang="it-IT"/>
          </a:p>
        </p:txBody>
      </p:sp>
      <p:grpSp>
        <p:nvGrpSpPr>
          <p:cNvPr id="161820" name="Group 28"/>
          <p:cNvGrpSpPr>
            <a:grpSpLocks/>
          </p:cNvGrpSpPr>
          <p:nvPr/>
        </p:nvGrpSpPr>
        <p:grpSpPr bwMode="auto">
          <a:xfrm>
            <a:off x="5149850" y="3889375"/>
            <a:ext cx="2330450" cy="885825"/>
            <a:chOff x="72" y="1146"/>
            <a:chExt cx="1260" cy="558"/>
          </a:xfrm>
        </p:grpSpPr>
        <p:sp>
          <p:nvSpPr>
            <p:cNvPr id="161821" name="Rectangle 29"/>
            <p:cNvSpPr>
              <a:spLocks noChangeArrowheads="1"/>
            </p:cNvSpPr>
            <p:nvPr/>
          </p:nvSpPr>
          <p:spPr bwMode="auto">
            <a:xfrm>
              <a:off x="114" y="1146"/>
              <a:ext cx="1218" cy="516"/>
            </a:xfrm>
            <a:prstGeom prst="rect">
              <a:avLst/>
            </a:prstGeom>
            <a:solidFill>
              <a:schemeClr val="accent2"/>
            </a:solidFill>
            <a:ln w="19050">
              <a:noFill/>
              <a:miter lim="800000"/>
              <a:headEnd/>
              <a:tailEnd/>
            </a:ln>
            <a:effectLst/>
          </p:spPr>
          <p:txBody>
            <a:bodyPr wrap="none" anchor="ctr"/>
            <a:lstStyle/>
            <a:p>
              <a:endParaRPr lang="it-IT"/>
            </a:p>
          </p:txBody>
        </p:sp>
        <p:sp>
          <p:nvSpPr>
            <p:cNvPr id="161822" name="Rectangle 30"/>
            <p:cNvSpPr>
              <a:spLocks noChangeArrowheads="1"/>
            </p:cNvSpPr>
            <p:nvPr/>
          </p:nvSpPr>
          <p:spPr bwMode="auto">
            <a:xfrm>
              <a:off x="72" y="1188"/>
              <a:ext cx="1218" cy="516"/>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161823" name="Text Box 31"/>
            <p:cNvSpPr txBox="1">
              <a:spLocks noChangeArrowheads="1"/>
            </p:cNvSpPr>
            <p:nvPr/>
          </p:nvSpPr>
          <p:spPr bwMode="auto">
            <a:xfrm>
              <a:off x="80" y="1187"/>
              <a:ext cx="1197" cy="504"/>
            </a:xfrm>
            <a:prstGeom prst="rect">
              <a:avLst/>
            </a:prstGeom>
            <a:noFill/>
            <a:ln w="9525">
              <a:noFill/>
              <a:miter lim="800000"/>
              <a:headEnd/>
              <a:tailEnd/>
            </a:ln>
            <a:effectLst/>
          </p:spPr>
          <p:txBody>
            <a:bodyPr>
              <a:spAutoFit/>
            </a:bodyPr>
            <a:lstStyle/>
            <a:p>
              <a:r>
                <a:rPr lang="it-IT" sz="1400">
                  <a:solidFill>
                    <a:srgbClr val="FF0000"/>
                  </a:solidFill>
                </a:rPr>
                <a:t>Protocollo ICMP</a:t>
              </a:r>
            </a:p>
            <a:p>
              <a:pPr>
                <a:buFontTx/>
                <a:buChar char="•"/>
              </a:pPr>
              <a:r>
                <a:rPr lang="it-IT" sz="1300"/>
                <a:t>Notifica degli errori</a:t>
              </a:r>
            </a:p>
            <a:p>
              <a:pPr>
                <a:buFontTx/>
                <a:buChar char="•"/>
              </a:pPr>
              <a:r>
                <a:rPr lang="it-IT" sz="1300"/>
                <a:t>Segnalazioni del router</a:t>
              </a:r>
            </a:p>
          </p:txBody>
        </p:sp>
      </p:grpSp>
      <p:sp>
        <p:nvSpPr>
          <p:cNvPr id="161824" name="Line 32"/>
          <p:cNvSpPr>
            <a:spLocks noChangeShapeType="1"/>
          </p:cNvSpPr>
          <p:nvPr/>
        </p:nvSpPr>
        <p:spPr bwMode="auto">
          <a:xfrm flipV="1">
            <a:off x="1657350" y="2466975"/>
            <a:ext cx="6524625" cy="9525"/>
          </a:xfrm>
          <a:prstGeom prst="line">
            <a:avLst/>
          </a:prstGeom>
          <a:noFill/>
          <a:ln w="19050">
            <a:solidFill>
              <a:schemeClr val="tx1"/>
            </a:solidFill>
            <a:round/>
            <a:headEnd/>
            <a:tailEnd/>
          </a:ln>
          <a:effectLst/>
        </p:spPr>
        <p:txBody>
          <a:bodyPr wrap="none" anchor="ctr"/>
          <a:lstStyle/>
          <a:p>
            <a:endParaRPr lang="it-IT"/>
          </a:p>
        </p:txBody>
      </p:sp>
      <p:sp>
        <p:nvSpPr>
          <p:cNvPr id="161825" name="Text Box 33"/>
          <p:cNvSpPr txBox="1">
            <a:spLocks noChangeArrowheads="1"/>
          </p:cNvSpPr>
          <p:nvPr/>
        </p:nvSpPr>
        <p:spPr bwMode="auto">
          <a:xfrm>
            <a:off x="3098800" y="1993900"/>
            <a:ext cx="3349625" cy="366713"/>
          </a:xfrm>
          <a:prstGeom prst="rect">
            <a:avLst/>
          </a:prstGeom>
          <a:noFill/>
          <a:ln w="9525">
            <a:noFill/>
            <a:miter lim="800000"/>
            <a:headEnd/>
            <a:tailEnd/>
          </a:ln>
          <a:effectLst/>
        </p:spPr>
        <p:txBody>
          <a:bodyPr wrap="none">
            <a:spAutoFit/>
          </a:bodyPr>
          <a:lstStyle/>
          <a:p>
            <a:r>
              <a:rPr lang="en-US" altLang="it-IT">
                <a:solidFill>
                  <a:schemeClr val="bg2"/>
                </a:solidFill>
              </a:rPr>
              <a:t>Livello di trasporto: TCP, UDP</a:t>
            </a:r>
            <a:endParaRPr lang="en-US" altLang="it-IT"/>
          </a:p>
        </p:txBody>
      </p:sp>
      <p:sp>
        <p:nvSpPr>
          <p:cNvPr id="161826" name="Text Box 34"/>
          <p:cNvSpPr txBox="1">
            <a:spLocks noChangeArrowheads="1"/>
          </p:cNvSpPr>
          <p:nvPr/>
        </p:nvSpPr>
        <p:spPr bwMode="auto">
          <a:xfrm>
            <a:off x="3514725" y="4965700"/>
            <a:ext cx="2568575" cy="366713"/>
          </a:xfrm>
          <a:prstGeom prst="rect">
            <a:avLst/>
          </a:prstGeom>
          <a:noFill/>
          <a:ln w="9525">
            <a:noFill/>
            <a:miter lim="800000"/>
            <a:headEnd/>
            <a:tailEnd/>
          </a:ln>
          <a:effectLst/>
        </p:spPr>
        <p:txBody>
          <a:bodyPr wrap="none">
            <a:spAutoFit/>
          </a:bodyPr>
          <a:lstStyle/>
          <a:p>
            <a:r>
              <a:rPr lang="it-IT">
                <a:solidFill>
                  <a:schemeClr val="bg2"/>
                </a:solidFill>
              </a:rPr>
              <a:t>Livello di collegamento</a:t>
            </a:r>
            <a:endParaRPr lang="it-IT"/>
          </a:p>
        </p:txBody>
      </p:sp>
      <p:sp>
        <p:nvSpPr>
          <p:cNvPr id="161827" name="Text Box 35"/>
          <p:cNvSpPr txBox="1">
            <a:spLocks noChangeArrowheads="1"/>
          </p:cNvSpPr>
          <p:nvPr/>
        </p:nvSpPr>
        <p:spPr bwMode="auto">
          <a:xfrm>
            <a:off x="4060825" y="5489575"/>
            <a:ext cx="1517650" cy="366713"/>
          </a:xfrm>
          <a:prstGeom prst="rect">
            <a:avLst/>
          </a:prstGeom>
          <a:noFill/>
          <a:ln w="9525">
            <a:noFill/>
            <a:miter lim="800000"/>
            <a:headEnd/>
            <a:tailEnd/>
          </a:ln>
          <a:effectLst/>
        </p:spPr>
        <p:txBody>
          <a:bodyPr wrap="none">
            <a:spAutoFit/>
          </a:bodyPr>
          <a:lstStyle/>
          <a:p>
            <a:r>
              <a:rPr lang="en-US" altLang="it-IT">
                <a:solidFill>
                  <a:schemeClr val="bg2"/>
                </a:solidFill>
              </a:rPr>
              <a:t>Livello fisico</a:t>
            </a:r>
            <a:endParaRPr lang="en-US" altLang="it-IT"/>
          </a:p>
        </p:txBody>
      </p:sp>
      <p:sp>
        <p:nvSpPr>
          <p:cNvPr id="161828" name="Text Box 36"/>
          <p:cNvSpPr txBox="1">
            <a:spLocks noChangeArrowheads="1"/>
          </p:cNvSpPr>
          <p:nvPr/>
        </p:nvSpPr>
        <p:spPr bwMode="auto">
          <a:xfrm>
            <a:off x="433388" y="3265488"/>
            <a:ext cx="1163637" cy="822325"/>
          </a:xfrm>
          <a:prstGeom prst="rect">
            <a:avLst/>
          </a:prstGeom>
          <a:noFill/>
          <a:ln w="9525">
            <a:noFill/>
            <a:miter lim="800000"/>
            <a:headEnd/>
            <a:tailEnd/>
          </a:ln>
          <a:effectLst/>
        </p:spPr>
        <p:txBody>
          <a:bodyPr wrap="none">
            <a:spAutoFit/>
          </a:bodyPr>
          <a:lstStyle/>
          <a:p>
            <a:pPr algn="r"/>
            <a:r>
              <a:rPr lang="en-US" altLang="it-IT" sz="2400">
                <a:solidFill>
                  <a:srgbClr val="FF0000"/>
                </a:solidFill>
              </a:rPr>
              <a:t>Livello</a:t>
            </a:r>
          </a:p>
          <a:p>
            <a:pPr algn="r"/>
            <a:r>
              <a:rPr lang="en-US" altLang="it-IT" sz="2400">
                <a:solidFill>
                  <a:srgbClr val="FF0000"/>
                </a:solidFill>
              </a:rPr>
              <a:t>di rete</a:t>
            </a:r>
            <a:endParaRPr lang="en-US" altLang="it-IT"/>
          </a:p>
        </p:txBody>
      </p:sp>
      <p:sp>
        <p:nvSpPr>
          <p:cNvPr id="161829" name="Line 37"/>
          <p:cNvSpPr>
            <a:spLocks noChangeShapeType="1"/>
          </p:cNvSpPr>
          <p:nvPr/>
        </p:nvSpPr>
        <p:spPr bwMode="auto">
          <a:xfrm flipV="1">
            <a:off x="1381125" y="2486025"/>
            <a:ext cx="0" cy="742950"/>
          </a:xfrm>
          <a:prstGeom prst="line">
            <a:avLst/>
          </a:prstGeom>
          <a:noFill/>
          <a:ln w="28575">
            <a:solidFill>
              <a:srgbClr val="FF0000"/>
            </a:solidFill>
            <a:round/>
            <a:headEnd/>
            <a:tailEnd type="triangle" w="med" len="med"/>
          </a:ln>
          <a:effectLst/>
        </p:spPr>
        <p:txBody>
          <a:bodyPr wrap="none" anchor="ctr"/>
          <a:lstStyle/>
          <a:p>
            <a:endParaRPr lang="it-IT"/>
          </a:p>
        </p:txBody>
      </p:sp>
      <p:sp>
        <p:nvSpPr>
          <p:cNvPr id="161830" name="Line 38"/>
          <p:cNvSpPr>
            <a:spLocks noChangeShapeType="1"/>
          </p:cNvSpPr>
          <p:nvPr/>
        </p:nvSpPr>
        <p:spPr bwMode="auto">
          <a:xfrm>
            <a:off x="1381125" y="4152900"/>
            <a:ext cx="0" cy="742950"/>
          </a:xfrm>
          <a:prstGeom prst="line">
            <a:avLst/>
          </a:prstGeom>
          <a:noFill/>
          <a:ln w="28575">
            <a:solidFill>
              <a:srgbClr val="FF0000"/>
            </a:solidFill>
            <a:round/>
            <a:headEnd/>
            <a:tailEnd type="triangle" w="med" len="me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51378433-84C1-4C29-B3F9-9427F44ED156}" type="slidenum">
              <a:rPr lang="en-US" altLang="it-IT"/>
              <a:pPr/>
              <a:t>33</a:t>
            </a:fld>
            <a:endParaRPr lang="en-US" altLang="it-IT"/>
          </a:p>
        </p:txBody>
      </p:sp>
      <p:sp>
        <p:nvSpPr>
          <p:cNvPr id="571397" name="Rectangle 5"/>
          <p:cNvSpPr>
            <a:spLocks noChangeArrowheads="1"/>
          </p:cNvSpPr>
          <p:nvPr/>
        </p:nvSpPr>
        <p:spPr bwMode="auto">
          <a:xfrm>
            <a:off x="660400" y="1905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Capitolo 4: Livello di rete</a:t>
            </a:r>
          </a:p>
        </p:txBody>
      </p:sp>
      <p:sp>
        <p:nvSpPr>
          <p:cNvPr id="571400" name="Rectangle 8"/>
          <p:cNvSpPr>
            <a:spLocks noGrp="1" noChangeArrowheads="1"/>
          </p:cNvSpPr>
          <p:nvPr>
            <p:ph type="body" sz="half" idx="1"/>
          </p:nvPr>
        </p:nvSpPr>
        <p:spPr>
          <a:xfrm>
            <a:off x="546100" y="1600200"/>
            <a:ext cx="3810000" cy="4648200"/>
          </a:xfrm>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rgbClr val="FF0000"/>
                </a:solidFill>
              </a:rPr>
              <a:t>4.4 Protocollo Internet (IP)</a:t>
            </a:r>
          </a:p>
          <a:p>
            <a:pPr lvl="1">
              <a:lnSpc>
                <a:spcPct val="90000"/>
              </a:lnSpc>
              <a:buFont typeface="Wingdings" pitchFamily="2" charset="2"/>
              <a:buChar char="m"/>
            </a:pPr>
            <a:r>
              <a:rPr lang="it-IT" sz="2000">
                <a:solidFill>
                  <a:srgbClr val="FF0000"/>
                </a:solidFill>
              </a:rPr>
              <a:t>Formato dei datagrammi</a:t>
            </a:r>
            <a:endParaRPr lang="it-IT" sz="2000"/>
          </a:p>
          <a:p>
            <a:pPr lvl="1">
              <a:lnSpc>
                <a:spcPct val="90000"/>
              </a:lnSpc>
              <a:buFont typeface="Wingdings" pitchFamily="2" charset="2"/>
              <a:buChar char="m"/>
            </a:pPr>
            <a:r>
              <a:rPr lang="it-IT" sz="2000"/>
              <a:t>Indirizzamento IPv4</a:t>
            </a: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71402" name="Rectangle 10"/>
          <p:cNvSpPr>
            <a:spLocks noGrp="1" noChangeArrowheads="1"/>
          </p:cNvSpPr>
          <p:nvPr>
            <p:ph type="body" sz="half" idx="2"/>
          </p:nvPr>
        </p:nvSpPr>
        <p:spPr>
          <a:xfrm>
            <a:off x="4495800" y="1600200"/>
            <a:ext cx="4241800" cy="4648200"/>
          </a:xfrm>
          <a:noFill/>
          <a:ln/>
        </p:spPr>
        <p:txBody>
          <a:bodyPr/>
          <a:lstStyle/>
          <a:p>
            <a:pPr>
              <a:lnSpc>
                <a:spcPct val="90000"/>
              </a:lnSpc>
              <a:buFont typeface="ZapfDingbats" pitchFamily="82" charset="2"/>
              <a:buNone/>
            </a:pPr>
            <a:r>
              <a:rPr lang="it-IT" sz="2400">
                <a:solidFill>
                  <a:schemeClr val="accent2"/>
                </a:solidFill>
              </a:rPr>
              <a:t>4.5</a:t>
            </a:r>
            <a:r>
              <a:rPr lang="it-IT" sz="2400">
                <a:solidFill>
                  <a:srgbClr val="FF0000"/>
                </a:solidFill>
              </a:rPr>
              <a:t> </a:t>
            </a:r>
            <a:r>
              <a:rPr lang="it-IT" sz="2400"/>
              <a:t>Algoritmi di instradamento</a:t>
            </a:r>
          </a:p>
          <a:p>
            <a:pPr lvl="1">
              <a:lnSpc>
                <a:spcPct val="90000"/>
              </a:lnSpc>
              <a:buFont typeface="Wingdings" pitchFamily="2" charset="2"/>
              <a:buChar char="m"/>
            </a:pPr>
            <a:r>
              <a:rPr lang="it-IT" sz="2000"/>
              <a:t>Stato del collegamento</a:t>
            </a: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endParaRPr lang="it-IT" sz="1800">
              <a:solidFill>
                <a:srgbClr val="FF0000"/>
              </a:solidFill>
            </a:endParaRPr>
          </a:p>
          <a:p>
            <a:pPr>
              <a:lnSpc>
                <a:spcPct val="90000"/>
              </a:lnSpc>
              <a:buFont typeface="ZapfDingbats" pitchFamily="82" charset="2"/>
              <a:buNone/>
            </a:pPr>
            <a:r>
              <a:rPr lang="it-IT" sz="2400">
                <a:solidFill>
                  <a:schemeClr val="accent2"/>
                </a:solidFill>
              </a:rPr>
              <a:t>4.6</a:t>
            </a:r>
            <a:r>
              <a:rPr lang="it-IT" sz="2000">
                <a:solidFill>
                  <a:schemeClr val="accent2"/>
                </a:solidFill>
              </a:rPr>
              <a:t> </a:t>
            </a:r>
            <a:r>
              <a:rPr lang="it-IT" sz="2400"/>
              <a:t>Instradamento in Internet</a:t>
            </a: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p>
          <a:p>
            <a:pPr lvl="1">
              <a:lnSpc>
                <a:spcPct val="90000"/>
              </a:lnSpc>
              <a:buFont typeface="Wingdings" pitchFamily="2" charset="2"/>
              <a:buChar char="m"/>
            </a:pPr>
            <a:r>
              <a:rPr lang="it-IT" sz="2000"/>
              <a:t>BGP</a:t>
            </a:r>
            <a:endParaRPr lang="it-IT" sz="1600"/>
          </a:p>
          <a:p>
            <a:pPr>
              <a:lnSpc>
                <a:spcPct val="90000"/>
              </a:lnSpc>
              <a:buFont typeface="ZapfDingbats" pitchFamily="82" charset="2"/>
              <a:buNone/>
            </a:pPr>
            <a:r>
              <a:rPr lang="it-IT" sz="2400">
                <a:solidFill>
                  <a:schemeClr val="accent2"/>
                </a:solidFill>
              </a:rPr>
              <a:t>4.7</a:t>
            </a:r>
            <a:r>
              <a:rPr lang="it-IT" sz="1800"/>
              <a:t> </a:t>
            </a:r>
            <a:r>
              <a:rPr lang="it-IT" sz="2400"/>
              <a:t>Instradamento broadcast e multicast</a:t>
            </a:r>
          </a:p>
          <a:p>
            <a:pPr>
              <a:lnSpc>
                <a:spcPct val="90000"/>
              </a:lnSpc>
              <a:buFont typeface="ZapfDingbats" pitchFamily="82" charset="2"/>
              <a:buNone/>
            </a:pPr>
            <a:endParaRPr lang="it-IT" sz="24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egnaposto numero diapositiva 4"/>
          <p:cNvSpPr>
            <a:spLocks noGrp="1"/>
          </p:cNvSpPr>
          <p:nvPr>
            <p:ph type="sldNum" sz="quarter" idx="12"/>
          </p:nvPr>
        </p:nvSpPr>
        <p:spPr/>
        <p:txBody>
          <a:bodyPr/>
          <a:lstStyle/>
          <a:p>
            <a:r>
              <a:rPr lang="en-US" altLang="it-IT"/>
              <a:t>4-</a:t>
            </a:r>
            <a:fld id="{B94A1BF8-C4C4-4713-AC7A-1AAFF4EF6840}" type="slidenum">
              <a:rPr lang="en-US" altLang="it-IT"/>
              <a:pPr/>
              <a:t>34</a:t>
            </a:fld>
            <a:endParaRPr lang="en-US" altLang="it-IT"/>
          </a:p>
        </p:txBody>
      </p:sp>
      <p:sp>
        <p:nvSpPr>
          <p:cNvPr id="575490" name="Rectangle 2"/>
          <p:cNvSpPr>
            <a:spLocks noGrp="1" noChangeArrowheads="1"/>
          </p:cNvSpPr>
          <p:nvPr>
            <p:ph type="title"/>
          </p:nvPr>
        </p:nvSpPr>
        <p:spPr>
          <a:xfrm>
            <a:off x="520700" y="0"/>
            <a:ext cx="7772400" cy="781050"/>
          </a:xfrm>
        </p:spPr>
        <p:txBody>
          <a:bodyPr/>
          <a:lstStyle/>
          <a:p>
            <a:r>
              <a:rPr lang="it-IT" sz="3600"/>
              <a:t>Formato dei datagrammi</a:t>
            </a:r>
            <a:endParaRPr lang="en-US"/>
          </a:p>
        </p:txBody>
      </p:sp>
      <p:sp>
        <p:nvSpPr>
          <p:cNvPr id="575492" name="Rectangle 4"/>
          <p:cNvSpPr>
            <a:spLocks noChangeArrowheads="1"/>
          </p:cNvSpPr>
          <p:nvPr/>
        </p:nvSpPr>
        <p:spPr bwMode="auto">
          <a:xfrm>
            <a:off x="3149600" y="1377950"/>
            <a:ext cx="3951288" cy="4824413"/>
          </a:xfrm>
          <a:prstGeom prst="rect">
            <a:avLst/>
          </a:prstGeom>
          <a:solidFill>
            <a:schemeClr val="accent2"/>
          </a:solidFill>
          <a:ln w="19050">
            <a:noFill/>
            <a:miter lim="800000"/>
            <a:headEnd/>
            <a:tailEnd/>
          </a:ln>
          <a:effectLst/>
        </p:spPr>
        <p:txBody>
          <a:bodyPr wrap="none" anchor="ctr"/>
          <a:lstStyle/>
          <a:p>
            <a:endParaRPr lang="it-IT"/>
          </a:p>
        </p:txBody>
      </p:sp>
      <p:sp>
        <p:nvSpPr>
          <p:cNvPr id="575493" name="Rectangle 5"/>
          <p:cNvSpPr>
            <a:spLocks noChangeArrowheads="1"/>
          </p:cNvSpPr>
          <p:nvPr/>
        </p:nvSpPr>
        <p:spPr bwMode="auto">
          <a:xfrm>
            <a:off x="3054350" y="1484313"/>
            <a:ext cx="3951288" cy="4805362"/>
          </a:xfrm>
          <a:prstGeom prst="rect">
            <a:avLst/>
          </a:prstGeom>
          <a:solidFill>
            <a:schemeClr val="bg1"/>
          </a:solidFill>
          <a:ln w="19050">
            <a:solidFill>
              <a:schemeClr val="tx1"/>
            </a:solidFill>
            <a:miter lim="800000"/>
            <a:headEnd/>
            <a:tailEnd/>
          </a:ln>
          <a:effectLst/>
        </p:spPr>
        <p:txBody>
          <a:bodyPr wrap="none" anchor="ctr"/>
          <a:lstStyle/>
          <a:p>
            <a:pPr algn="ctr"/>
            <a:endParaRPr lang="it-IT" sz="2400">
              <a:latin typeface="Times New Roman" pitchFamily="18" charset="0"/>
            </a:endParaRPr>
          </a:p>
        </p:txBody>
      </p:sp>
      <p:sp>
        <p:nvSpPr>
          <p:cNvPr id="575494" name="Text Box 6"/>
          <p:cNvSpPr txBox="1">
            <a:spLocks noChangeArrowheads="1"/>
          </p:cNvSpPr>
          <p:nvPr/>
        </p:nvSpPr>
        <p:spPr bwMode="auto">
          <a:xfrm>
            <a:off x="2998788" y="1549400"/>
            <a:ext cx="530225" cy="366713"/>
          </a:xfrm>
          <a:prstGeom prst="rect">
            <a:avLst/>
          </a:prstGeom>
          <a:noFill/>
          <a:ln w="9525">
            <a:noFill/>
            <a:miter lim="800000"/>
            <a:headEnd/>
            <a:tailEnd/>
          </a:ln>
          <a:effectLst/>
        </p:spPr>
        <p:txBody>
          <a:bodyPr wrap="none">
            <a:spAutoFit/>
          </a:bodyPr>
          <a:lstStyle/>
          <a:p>
            <a:pPr algn="ctr"/>
            <a:r>
              <a:rPr lang="en-US" altLang="it-IT"/>
              <a:t>ver</a:t>
            </a:r>
            <a:endParaRPr lang="en-US" altLang="it-IT" sz="2400">
              <a:latin typeface="Times New Roman" pitchFamily="18" charset="0"/>
            </a:endParaRPr>
          </a:p>
        </p:txBody>
      </p:sp>
      <p:sp>
        <p:nvSpPr>
          <p:cNvPr id="575495" name="Text Box 7"/>
          <p:cNvSpPr txBox="1">
            <a:spLocks noChangeArrowheads="1"/>
          </p:cNvSpPr>
          <p:nvPr/>
        </p:nvSpPr>
        <p:spPr bwMode="auto">
          <a:xfrm>
            <a:off x="5454650" y="1584325"/>
            <a:ext cx="1044575" cy="304800"/>
          </a:xfrm>
          <a:prstGeom prst="rect">
            <a:avLst/>
          </a:prstGeom>
          <a:noFill/>
          <a:ln w="9525">
            <a:noFill/>
            <a:miter lim="800000"/>
            <a:headEnd/>
            <a:tailEnd/>
          </a:ln>
          <a:effectLst/>
        </p:spPr>
        <p:txBody>
          <a:bodyPr wrap="none">
            <a:spAutoFit/>
          </a:bodyPr>
          <a:lstStyle/>
          <a:p>
            <a:pPr algn="ctr"/>
            <a:r>
              <a:rPr lang="en-US" altLang="it-IT" sz="1400"/>
              <a:t>Lunghezza</a:t>
            </a:r>
            <a:endParaRPr lang="en-US" altLang="it-IT" sz="1400">
              <a:latin typeface="Times New Roman" pitchFamily="18" charset="0"/>
            </a:endParaRPr>
          </a:p>
        </p:txBody>
      </p:sp>
      <p:sp>
        <p:nvSpPr>
          <p:cNvPr id="575496" name="Line 8"/>
          <p:cNvSpPr>
            <a:spLocks noChangeShapeType="1"/>
          </p:cNvSpPr>
          <p:nvPr/>
        </p:nvSpPr>
        <p:spPr bwMode="auto">
          <a:xfrm>
            <a:off x="3067050" y="2001838"/>
            <a:ext cx="3946525" cy="4762"/>
          </a:xfrm>
          <a:prstGeom prst="line">
            <a:avLst/>
          </a:prstGeom>
          <a:noFill/>
          <a:ln w="19050">
            <a:solidFill>
              <a:schemeClr val="tx1"/>
            </a:solidFill>
            <a:round/>
            <a:headEnd/>
            <a:tailEnd/>
          </a:ln>
          <a:effectLst/>
        </p:spPr>
        <p:txBody>
          <a:bodyPr wrap="none" anchor="ctr"/>
          <a:lstStyle/>
          <a:p>
            <a:endParaRPr lang="it-IT"/>
          </a:p>
        </p:txBody>
      </p:sp>
      <p:sp>
        <p:nvSpPr>
          <p:cNvPr id="575497" name="Line 9"/>
          <p:cNvSpPr>
            <a:spLocks noChangeShapeType="1"/>
          </p:cNvSpPr>
          <p:nvPr/>
        </p:nvSpPr>
        <p:spPr bwMode="auto">
          <a:xfrm flipH="1" flipV="1">
            <a:off x="5006975" y="1493838"/>
            <a:ext cx="0" cy="506412"/>
          </a:xfrm>
          <a:prstGeom prst="line">
            <a:avLst/>
          </a:prstGeom>
          <a:noFill/>
          <a:ln w="19050">
            <a:solidFill>
              <a:schemeClr val="tx1"/>
            </a:solidFill>
            <a:round/>
            <a:headEnd/>
            <a:tailEnd/>
          </a:ln>
          <a:effectLst/>
        </p:spPr>
        <p:txBody>
          <a:bodyPr wrap="none" anchor="ctr"/>
          <a:lstStyle/>
          <a:p>
            <a:endParaRPr lang="it-IT"/>
          </a:p>
        </p:txBody>
      </p:sp>
      <p:sp>
        <p:nvSpPr>
          <p:cNvPr id="575498" name="Text Box 10"/>
          <p:cNvSpPr txBox="1">
            <a:spLocks noChangeArrowheads="1"/>
          </p:cNvSpPr>
          <p:nvPr/>
        </p:nvSpPr>
        <p:spPr bwMode="auto">
          <a:xfrm>
            <a:off x="4560888" y="968375"/>
            <a:ext cx="838200" cy="366713"/>
          </a:xfrm>
          <a:prstGeom prst="rect">
            <a:avLst/>
          </a:prstGeom>
          <a:noFill/>
          <a:ln w="9525">
            <a:noFill/>
            <a:miter lim="800000"/>
            <a:headEnd/>
            <a:tailEnd/>
          </a:ln>
          <a:effectLst/>
        </p:spPr>
        <p:txBody>
          <a:bodyPr wrap="none">
            <a:spAutoFit/>
          </a:bodyPr>
          <a:lstStyle/>
          <a:p>
            <a:pPr algn="ctr"/>
            <a:r>
              <a:rPr lang="en-US" altLang="it-IT"/>
              <a:t>32 bit</a:t>
            </a:r>
            <a:endParaRPr lang="en-US" altLang="it-IT" sz="2400">
              <a:latin typeface="Times New Roman" pitchFamily="18" charset="0"/>
            </a:endParaRPr>
          </a:p>
        </p:txBody>
      </p:sp>
      <p:sp>
        <p:nvSpPr>
          <p:cNvPr id="575499" name="Line 11"/>
          <p:cNvSpPr>
            <a:spLocks noChangeShapeType="1"/>
          </p:cNvSpPr>
          <p:nvPr/>
        </p:nvSpPr>
        <p:spPr bwMode="auto">
          <a:xfrm>
            <a:off x="5549900" y="1209675"/>
            <a:ext cx="1427163" cy="4763"/>
          </a:xfrm>
          <a:prstGeom prst="line">
            <a:avLst/>
          </a:prstGeom>
          <a:noFill/>
          <a:ln w="19050">
            <a:solidFill>
              <a:schemeClr val="tx1"/>
            </a:solidFill>
            <a:round/>
            <a:headEnd/>
            <a:tailEnd type="triangle" w="med" len="med"/>
          </a:ln>
          <a:effectLst/>
        </p:spPr>
        <p:txBody>
          <a:bodyPr wrap="none" anchor="ctr"/>
          <a:lstStyle/>
          <a:p>
            <a:endParaRPr lang="it-IT"/>
          </a:p>
        </p:txBody>
      </p:sp>
      <p:sp>
        <p:nvSpPr>
          <p:cNvPr id="575500" name="Line 12"/>
          <p:cNvSpPr>
            <a:spLocks noChangeShapeType="1"/>
          </p:cNvSpPr>
          <p:nvPr/>
        </p:nvSpPr>
        <p:spPr bwMode="auto">
          <a:xfrm rot="10800000">
            <a:off x="3041650" y="1220788"/>
            <a:ext cx="1341438" cy="0"/>
          </a:xfrm>
          <a:prstGeom prst="line">
            <a:avLst/>
          </a:prstGeom>
          <a:noFill/>
          <a:ln w="19050">
            <a:solidFill>
              <a:schemeClr val="tx1"/>
            </a:solidFill>
            <a:round/>
            <a:headEnd/>
            <a:tailEnd type="triangle" w="med" len="med"/>
          </a:ln>
          <a:effectLst/>
        </p:spPr>
        <p:txBody>
          <a:bodyPr wrap="none" anchor="ctr"/>
          <a:lstStyle/>
          <a:p>
            <a:endParaRPr lang="it-IT"/>
          </a:p>
        </p:txBody>
      </p:sp>
      <p:sp>
        <p:nvSpPr>
          <p:cNvPr id="575501" name="Text Box 13"/>
          <p:cNvSpPr txBox="1">
            <a:spLocks noChangeArrowheads="1"/>
          </p:cNvSpPr>
          <p:nvPr/>
        </p:nvSpPr>
        <p:spPr bwMode="auto">
          <a:xfrm>
            <a:off x="4032250" y="4486275"/>
            <a:ext cx="2216150" cy="1069975"/>
          </a:xfrm>
          <a:prstGeom prst="rect">
            <a:avLst/>
          </a:prstGeom>
          <a:noFill/>
          <a:ln w="9525">
            <a:noFill/>
            <a:miter lim="800000"/>
            <a:headEnd/>
            <a:tailEnd/>
          </a:ln>
          <a:effectLst/>
        </p:spPr>
        <p:txBody>
          <a:bodyPr wrap="none">
            <a:spAutoFit/>
          </a:bodyPr>
          <a:lstStyle/>
          <a:p>
            <a:pPr algn="ctr"/>
            <a:r>
              <a:rPr lang="it-IT" sz="1600"/>
              <a:t>Dati</a:t>
            </a:r>
          </a:p>
          <a:p>
            <a:pPr algn="ctr"/>
            <a:r>
              <a:rPr lang="it-IT" sz="1600"/>
              <a:t>(contiene il segmento</a:t>
            </a:r>
          </a:p>
          <a:p>
            <a:pPr algn="ctr"/>
            <a:r>
              <a:rPr lang="it-IT" sz="1600"/>
              <a:t>a livello di trasporto, </a:t>
            </a:r>
          </a:p>
          <a:p>
            <a:pPr algn="ctr"/>
            <a:r>
              <a:rPr lang="it-IT" sz="1600"/>
              <a:t>TCP o UDP)</a:t>
            </a:r>
            <a:endParaRPr lang="it-IT" sz="2400">
              <a:latin typeface="Times New Roman" pitchFamily="18" charset="0"/>
            </a:endParaRPr>
          </a:p>
        </p:txBody>
      </p:sp>
      <p:sp>
        <p:nvSpPr>
          <p:cNvPr id="575502" name="Text Box 14"/>
          <p:cNvSpPr txBox="1">
            <a:spLocks noChangeArrowheads="1"/>
          </p:cNvSpPr>
          <p:nvPr/>
        </p:nvSpPr>
        <p:spPr bwMode="auto">
          <a:xfrm>
            <a:off x="2947988" y="2095500"/>
            <a:ext cx="2152650" cy="304800"/>
          </a:xfrm>
          <a:prstGeom prst="rect">
            <a:avLst/>
          </a:prstGeom>
          <a:noFill/>
          <a:ln w="9525">
            <a:noFill/>
            <a:miter lim="800000"/>
            <a:headEnd/>
            <a:tailEnd/>
          </a:ln>
          <a:effectLst/>
        </p:spPr>
        <p:txBody>
          <a:bodyPr>
            <a:spAutoFit/>
          </a:bodyPr>
          <a:lstStyle/>
          <a:p>
            <a:pPr algn="ctr"/>
            <a:r>
              <a:rPr lang="en-US" altLang="it-IT" sz="1400"/>
              <a:t>Identificatore a 16 bit</a:t>
            </a:r>
            <a:endParaRPr lang="en-US" altLang="it-IT" sz="2000">
              <a:latin typeface="Times New Roman" pitchFamily="18" charset="0"/>
            </a:endParaRPr>
          </a:p>
        </p:txBody>
      </p:sp>
      <p:sp>
        <p:nvSpPr>
          <p:cNvPr id="575503" name="Line 15"/>
          <p:cNvSpPr>
            <a:spLocks noChangeShapeType="1"/>
          </p:cNvSpPr>
          <p:nvPr/>
        </p:nvSpPr>
        <p:spPr bwMode="auto">
          <a:xfrm flipV="1">
            <a:off x="3060700" y="3500438"/>
            <a:ext cx="3951288" cy="0"/>
          </a:xfrm>
          <a:prstGeom prst="line">
            <a:avLst/>
          </a:prstGeom>
          <a:noFill/>
          <a:ln w="19050">
            <a:solidFill>
              <a:schemeClr val="tx1"/>
            </a:solidFill>
            <a:round/>
            <a:headEnd/>
            <a:tailEnd/>
          </a:ln>
          <a:effectLst/>
        </p:spPr>
        <p:txBody>
          <a:bodyPr wrap="none" anchor="ctr"/>
          <a:lstStyle/>
          <a:p>
            <a:endParaRPr lang="it-IT"/>
          </a:p>
        </p:txBody>
      </p:sp>
      <p:sp>
        <p:nvSpPr>
          <p:cNvPr id="575504" name="Line 16"/>
          <p:cNvSpPr>
            <a:spLocks noChangeShapeType="1"/>
          </p:cNvSpPr>
          <p:nvPr/>
        </p:nvSpPr>
        <p:spPr bwMode="auto">
          <a:xfrm flipV="1">
            <a:off x="3060700" y="3976688"/>
            <a:ext cx="3951288" cy="0"/>
          </a:xfrm>
          <a:prstGeom prst="line">
            <a:avLst/>
          </a:prstGeom>
          <a:noFill/>
          <a:ln w="19050">
            <a:solidFill>
              <a:schemeClr val="tx1"/>
            </a:solidFill>
            <a:round/>
            <a:headEnd/>
            <a:tailEnd/>
          </a:ln>
          <a:effectLst/>
        </p:spPr>
        <p:txBody>
          <a:bodyPr wrap="none" anchor="ctr"/>
          <a:lstStyle/>
          <a:p>
            <a:endParaRPr lang="it-IT"/>
          </a:p>
        </p:txBody>
      </p:sp>
      <p:sp>
        <p:nvSpPr>
          <p:cNvPr id="575505" name="Text Box 17"/>
          <p:cNvSpPr txBox="1">
            <a:spLocks noChangeArrowheads="1"/>
          </p:cNvSpPr>
          <p:nvPr/>
        </p:nvSpPr>
        <p:spPr bwMode="auto">
          <a:xfrm>
            <a:off x="5303838" y="2513013"/>
            <a:ext cx="1530350" cy="517525"/>
          </a:xfrm>
          <a:prstGeom prst="rect">
            <a:avLst/>
          </a:prstGeom>
          <a:noFill/>
          <a:ln w="9525">
            <a:noFill/>
            <a:miter lim="800000"/>
            <a:headEnd/>
            <a:tailEnd/>
          </a:ln>
          <a:effectLst/>
        </p:spPr>
        <p:txBody>
          <a:bodyPr wrap="none">
            <a:spAutoFit/>
          </a:bodyPr>
          <a:lstStyle/>
          <a:p>
            <a:pPr algn="ctr"/>
            <a:r>
              <a:rPr lang="en-US" altLang="it-IT" sz="1400"/>
              <a:t>Checksum</a:t>
            </a:r>
          </a:p>
          <a:p>
            <a:pPr algn="ctr"/>
            <a:r>
              <a:rPr lang="en-US" altLang="it-IT" sz="1400"/>
              <a:t>dell’intestazione</a:t>
            </a:r>
            <a:endParaRPr lang="en-US" altLang="it-IT">
              <a:latin typeface="Times New Roman" pitchFamily="18" charset="0"/>
            </a:endParaRPr>
          </a:p>
        </p:txBody>
      </p:sp>
      <p:sp>
        <p:nvSpPr>
          <p:cNvPr id="575506" name="Text Box 18"/>
          <p:cNvSpPr txBox="1">
            <a:spLocks noChangeArrowheads="1"/>
          </p:cNvSpPr>
          <p:nvPr/>
        </p:nvSpPr>
        <p:spPr bwMode="auto">
          <a:xfrm>
            <a:off x="2962275" y="2484438"/>
            <a:ext cx="1157288" cy="517525"/>
          </a:xfrm>
          <a:prstGeom prst="rect">
            <a:avLst/>
          </a:prstGeom>
          <a:noFill/>
          <a:ln w="9525">
            <a:noFill/>
            <a:miter lim="800000"/>
            <a:headEnd/>
            <a:tailEnd/>
          </a:ln>
          <a:effectLst/>
        </p:spPr>
        <p:txBody>
          <a:bodyPr wrap="none">
            <a:spAutoFit/>
          </a:bodyPr>
          <a:lstStyle/>
          <a:p>
            <a:pPr algn="ctr"/>
            <a:r>
              <a:rPr lang="en-US" altLang="it-IT" sz="1400"/>
              <a:t>Tempo di </a:t>
            </a:r>
          </a:p>
          <a:p>
            <a:pPr algn="ctr"/>
            <a:r>
              <a:rPr lang="en-US" altLang="it-IT" sz="1400"/>
              <a:t>vita residuo</a:t>
            </a:r>
            <a:endParaRPr lang="en-US" altLang="it-IT">
              <a:latin typeface="Times New Roman" pitchFamily="18" charset="0"/>
            </a:endParaRPr>
          </a:p>
        </p:txBody>
      </p:sp>
      <p:sp>
        <p:nvSpPr>
          <p:cNvPr id="575507" name="Text Box 19"/>
          <p:cNvSpPr txBox="1">
            <a:spLocks noChangeArrowheads="1"/>
          </p:cNvSpPr>
          <p:nvPr/>
        </p:nvSpPr>
        <p:spPr bwMode="auto">
          <a:xfrm>
            <a:off x="3435350" y="3114675"/>
            <a:ext cx="3213100" cy="336550"/>
          </a:xfrm>
          <a:prstGeom prst="rect">
            <a:avLst/>
          </a:prstGeom>
          <a:noFill/>
          <a:ln w="9525">
            <a:noFill/>
            <a:miter lim="800000"/>
            <a:headEnd/>
            <a:tailEnd/>
          </a:ln>
          <a:effectLst/>
        </p:spPr>
        <p:txBody>
          <a:bodyPr>
            <a:spAutoFit/>
          </a:bodyPr>
          <a:lstStyle/>
          <a:p>
            <a:pPr algn="ctr"/>
            <a:r>
              <a:rPr lang="en-US" altLang="it-IT" sz="1600"/>
              <a:t>Indirizzo IP origine (32 bit)</a:t>
            </a:r>
            <a:endParaRPr lang="en-US" altLang="it-IT" sz="2400">
              <a:latin typeface="Times New Roman" pitchFamily="18" charset="0"/>
            </a:endParaRPr>
          </a:p>
        </p:txBody>
      </p:sp>
      <p:sp>
        <p:nvSpPr>
          <p:cNvPr id="575508" name="Text Box 20"/>
          <p:cNvSpPr txBox="1">
            <a:spLocks noChangeArrowheads="1"/>
          </p:cNvSpPr>
          <p:nvPr/>
        </p:nvSpPr>
        <p:spPr bwMode="auto">
          <a:xfrm>
            <a:off x="785813" y="887413"/>
            <a:ext cx="2011362" cy="336550"/>
          </a:xfrm>
          <a:prstGeom prst="rect">
            <a:avLst/>
          </a:prstGeom>
          <a:noFill/>
          <a:ln w="9525">
            <a:noFill/>
            <a:miter lim="800000"/>
            <a:headEnd/>
            <a:tailEnd/>
          </a:ln>
          <a:effectLst/>
        </p:spPr>
        <p:txBody>
          <a:bodyPr wrap="none">
            <a:spAutoFit/>
          </a:bodyPr>
          <a:lstStyle/>
          <a:p>
            <a:pPr algn="r"/>
            <a:r>
              <a:rPr lang="en-US" altLang="it-IT" sz="1600"/>
              <a:t>Numero di versione</a:t>
            </a:r>
            <a:endParaRPr lang="en-US" altLang="it-IT" sz="1000">
              <a:latin typeface="Times New Roman" pitchFamily="18" charset="0"/>
            </a:endParaRPr>
          </a:p>
        </p:txBody>
      </p:sp>
      <p:sp>
        <p:nvSpPr>
          <p:cNvPr id="575509" name="Text Box 21"/>
          <p:cNvSpPr txBox="1">
            <a:spLocks noChangeArrowheads="1"/>
          </p:cNvSpPr>
          <p:nvPr/>
        </p:nvSpPr>
        <p:spPr bwMode="auto">
          <a:xfrm>
            <a:off x="25400" y="1435100"/>
            <a:ext cx="2767013" cy="336550"/>
          </a:xfrm>
          <a:prstGeom prst="rect">
            <a:avLst/>
          </a:prstGeom>
          <a:noFill/>
          <a:ln w="9525">
            <a:noFill/>
            <a:miter lim="800000"/>
            <a:headEnd/>
            <a:tailEnd/>
          </a:ln>
          <a:effectLst/>
        </p:spPr>
        <p:txBody>
          <a:bodyPr wrap="none">
            <a:spAutoFit/>
          </a:bodyPr>
          <a:lstStyle/>
          <a:p>
            <a:pPr algn="r"/>
            <a:r>
              <a:rPr lang="en-US" altLang="it-IT" sz="1600"/>
              <a:t>Lunghezza dell’intestazione</a:t>
            </a:r>
            <a:endParaRPr lang="en-US" altLang="it-IT" sz="1000">
              <a:latin typeface="Times New Roman" pitchFamily="18" charset="0"/>
            </a:endParaRPr>
          </a:p>
        </p:txBody>
      </p:sp>
      <p:sp>
        <p:nvSpPr>
          <p:cNvPr id="575510" name="Text Box 22"/>
          <p:cNvSpPr txBox="1">
            <a:spLocks noChangeArrowheads="1"/>
          </p:cNvSpPr>
          <p:nvPr/>
        </p:nvSpPr>
        <p:spPr bwMode="auto">
          <a:xfrm>
            <a:off x="374650" y="2435225"/>
            <a:ext cx="2555875" cy="1069975"/>
          </a:xfrm>
          <a:prstGeom prst="rect">
            <a:avLst/>
          </a:prstGeom>
          <a:noFill/>
          <a:ln w="9525">
            <a:noFill/>
            <a:miter lim="800000"/>
            <a:headEnd/>
            <a:tailEnd/>
          </a:ln>
          <a:effectLst/>
        </p:spPr>
        <p:txBody>
          <a:bodyPr wrap="none">
            <a:spAutoFit/>
          </a:bodyPr>
          <a:lstStyle/>
          <a:p>
            <a:pPr algn="r"/>
            <a:r>
              <a:rPr lang="en-US" altLang="it-IT" sz="1600"/>
              <a:t>Tempo di vita</a:t>
            </a:r>
          </a:p>
          <a:p>
            <a:pPr algn="r"/>
            <a:r>
              <a:rPr lang="en-US" altLang="it-IT" sz="1600"/>
              <a:t>(si decrementa ogni volta</a:t>
            </a:r>
          </a:p>
          <a:p>
            <a:pPr algn="r"/>
            <a:r>
              <a:rPr lang="en-US" altLang="it-IT" sz="1600"/>
              <a:t>che viene elaborato</a:t>
            </a:r>
          </a:p>
          <a:p>
            <a:pPr algn="r"/>
            <a:r>
              <a:rPr lang="en-US" altLang="it-IT" sz="1600"/>
              <a:t>dal router)</a:t>
            </a:r>
            <a:endParaRPr lang="en-US" altLang="it-IT"/>
          </a:p>
        </p:txBody>
      </p:sp>
      <p:sp>
        <p:nvSpPr>
          <p:cNvPr id="575511" name="Line 23"/>
          <p:cNvSpPr>
            <a:spLocks noChangeShapeType="1"/>
          </p:cNvSpPr>
          <p:nvPr/>
        </p:nvSpPr>
        <p:spPr bwMode="auto">
          <a:xfrm>
            <a:off x="2652713" y="1189038"/>
            <a:ext cx="528637" cy="461962"/>
          </a:xfrm>
          <a:prstGeom prst="line">
            <a:avLst/>
          </a:prstGeom>
          <a:noFill/>
          <a:ln w="19050">
            <a:solidFill>
              <a:srgbClr val="FF0000"/>
            </a:solidFill>
            <a:round/>
            <a:headEnd/>
            <a:tailEnd/>
          </a:ln>
          <a:effectLst/>
        </p:spPr>
        <p:txBody>
          <a:bodyPr wrap="none" anchor="ctr"/>
          <a:lstStyle/>
          <a:p>
            <a:endParaRPr lang="it-IT"/>
          </a:p>
        </p:txBody>
      </p:sp>
      <p:sp>
        <p:nvSpPr>
          <p:cNvPr id="575512" name="Line 24"/>
          <p:cNvSpPr>
            <a:spLocks noChangeShapeType="1"/>
          </p:cNvSpPr>
          <p:nvPr/>
        </p:nvSpPr>
        <p:spPr bwMode="auto">
          <a:xfrm>
            <a:off x="2681288" y="1746250"/>
            <a:ext cx="904875" cy="147638"/>
          </a:xfrm>
          <a:prstGeom prst="line">
            <a:avLst/>
          </a:prstGeom>
          <a:noFill/>
          <a:ln w="19050">
            <a:solidFill>
              <a:srgbClr val="FF0000"/>
            </a:solidFill>
            <a:round/>
            <a:headEnd/>
            <a:tailEnd/>
          </a:ln>
          <a:effectLst/>
        </p:spPr>
        <p:txBody>
          <a:bodyPr wrap="none" anchor="ctr"/>
          <a:lstStyle/>
          <a:p>
            <a:endParaRPr lang="it-IT"/>
          </a:p>
        </p:txBody>
      </p:sp>
      <p:sp>
        <p:nvSpPr>
          <p:cNvPr id="575513" name="Text Box 25"/>
          <p:cNvSpPr txBox="1">
            <a:spLocks noChangeArrowheads="1"/>
          </p:cNvSpPr>
          <p:nvPr/>
        </p:nvSpPr>
        <p:spPr bwMode="auto">
          <a:xfrm>
            <a:off x="7194550" y="1930400"/>
            <a:ext cx="1949450" cy="1069975"/>
          </a:xfrm>
          <a:prstGeom prst="rect">
            <a:avLst/>
          </a:prstGeom>
          <a:noFill/>
          <a:ln w="9525">
            <a:noFill/>
            <a:miter lim="800000"/>
            <a:headEnd/>
            <a:tailEnd/>
          </a:ln>
          <a:effectLst/>
        </p:spPr>
        <p:txBody>
          <a:bodyPr wrap="none">
            <a:spAutoFit/>
          </a:bodyPr>
          <a:lstStyle/>
          <a:p>
            <a:r>
              <a:rPr lang="en-US" altLang="it-IT" sz="1600"/>
              <a:t>Identificatore,</a:t>
            </a:r>
          </a:p>
          <a:p>
            <a:r>
              <a:rPr lang="en-US" altLang="it-IT" sz="1600"/>
              <a:t>flag, </a:t>
            </a:r>
          </a:p>
          <a:p>
            <a:r>
              <a:rPr lang="en-US" altLang="it-IT" sz="1600"/>
              <a:t>Spiazzamento</a:t>
            </a:r>
          </a:p>
          <a:p>
            <a:r>
              <a:rPr lang="en-US" altLang="it-IT" sz="1600"/>
              <a:t>di frammentazione</a:t>
            </a:r>
          </a:p>
        </p:txBody>
      </p:sp>
      <p:sp>
        <p:nvSpPr>
          <p:cNvPr id="575514" name="Text Box 26"/>
          <p:cNvSpPr txBox="1">
            <a:spLocks noChangeArrowheads="1"/>
          </p:cNvSpPr>
          <p:nvPr/>
        </p:nvSpPr>
        <p:spPr bwMode="auto">
          <a:xfrm>
            <a:off x="7289800" y="1082675"/>
            <a:ext cx="1682750" cy="825500"/>
          </a:xfrm>
          <a:prstGeom prst="rect">
            <a:avLst/>
          </a:prstGeom>
          <a:noFill/>
          <a:ln w="9525">
            <a:noFill/>
            <a:miter lim="800000"/>
            <a:headEnd/>
            <a:tailEnd/>
          </a:ln>
          <a:effectLst/>
        </p:spPr>
        <p:txBody>
          <a:bodyPr wrap="none">
            <a:spAutoFit/>
          </a:bodyPr>
          <a:lstStyle/>
          <a:p>
            <a:r>
              <a:rPr lang="en-US" altLang="it-IT" sz="1600"/>
              <a:t>Lunghezza</a:t>
            </a:r>
          </a:p>
          <a:p>
            <a:r>
              <a:rPr lang="en-US" altLang="it-IT" sz="1600"/>
              <a:t>del datagramma</a:t>
            </a:r>
          </a:p>
          <a:p>
            <a:r>
              <a:rPr lang="en-US" altLang="it-IT" sz="1600"/>
              <a:t>(byte)</a:t>
            </a:r>
            <a:endParaRPr lang="en-US" altLang="it-IT"/>
          </a:p>
        </p:txBody>
      </p:sp>
      <p:sp>
        <p:nvSpPr>
          <p:cNvPr id="575515" name="Text Box 27"/>
          <p:cNvSpPr txBox="1">
            <a:spLocks noChangeArrowheads="1"/>
          </p:cNvSpPr>
          <p:nvPr/>
        </p:nvSpPr>
        <p:spPr bwMode="auto">
          <a:xfrm>
            <a:off x="949325" y="3711575"/>
            <a:ext cx="1965325" cy="581025"/>
          </a:xfrm>
          <a:prstGeom prst="rect">
            <a:avLst/>
          </a:prstGeom>
          <a:noFill/>
          <a:ln w="9525">
            <a:noFill/>
            <a:miter lim="800000"/>
            <a:headEnd/>
            <a:tailEnd/>
          </a:ln>
          <a:effectLst/>
        </p:spPr>
        <p:txBody>
          <a:bodyPr wrap="none">
            <a:spAutoFit/>
          </a:bodyPr>
          <a:lstStyle/>
          <a:p>
            <a:pPr algn="r"/>
            <a:r>
              <a:rPr lang="en-US" altLang="it-IT" sz="1600"/>
              <a:t>Protocollo di livello</a:t>
            </a:r>
          </a:p>
          <a:p>
            <a:pPr algn="r"/>
            <a:r>
              <a:rPr lang="en-US" altLang="it-IT" sz="1600"/>
              <a:t>superiore</a:t>
            </a:r>
            <a:endParaRPr lang="en-US" altLang="it-IT"/>
          </a:p>
        </p:txBody>
      </p:sp>
      <p:sp>
        <p:nvSpPr>
          <p:cNvPr id="575516" name="Line 28"/>
          <p:cNvSpPr>
            <a:spLocks noChangeShapeType="1"/>
          </p:cNvSpPr>
          <p:nvPr/>
        </p:nvSpPr>
        <p:spPr bwMode="auto">
          <a:xfrm flipV="1">
            <a:off x="2795588" y="2732088"/>
            <a:ext cx="1466850" cy="1123950"/>
          </a:xfrm>
          <a:prstGeom prst="line">
            <a:avLst/>
          </a:prstGeom>
          <a:noFill/>
          <a:ln w="19050">
            <a:solidFill>
              <a:srgbClr val="FF0000"/>
            </a:solidFill>
            <a:round/>
            <a:headEnd/>
            <a:tailEnd/>
          </a:ln>
          <a:effectLst/>
        </p:spPr>
        <p:txBody>
          <a:bodyPr wrap="none" anchor="ctr"/>
          <a:lstStyle/>
          <a:p>
            <a:endParaRPr lang="it-IT"/>
          </a:p>
        </p:txBody>
      </p:sp>
      <p:sp>
        <p:nvSpPr>
          <p:cNvPr id="575517" name="Line 29"/>
          <p:cNvSpPr>
            <a:spLocks noChangeShapeType="1"/>
          </p:cNvSpPr>
          <p:nvPr/>
        </p:nvSpPr>
        <p:spPr bwMode="auto">
          <a:xfrm flipH="1">
            <a:off x="5376863" y="2246313"/>
            <a:ext cx="2038350" cy="190500"/>
          </a:xfrm>
          <a:prstGeom prst="line">
            <a:avLst/>
          </a:prstGeom>
          <a:noFill/>
          <a:ln w="19050">
            <a:solidFill>
              <a:srgbClr val="FF0000"/>
            </a:solidFill>
            <a:round/>
            <a:headEnd/>
            <a:tailEnd/>
          </a:ln>
          <a:effectLst/>
        </p:spPr>
        <p:txBody>
          <a:bodyPr wrap="none" anchor="ctr"/>
          <a:lstStyle/>
          <a:p>
            <a:endParaRPr lang="it-IT"/>
          </a:p>
        </p:txBody>
      </p:sp>
      <p:sp>
        <p:nvSpPr>
          <p:cNvPr id="575518" name="Line 30"/>
          <p:cNvSpPr>
            <a:spLocks noChangeShapeType="1"/>
          </p:cNvSpPr>
          <p:nvPr/>
        </p:nvSpPr>
        <p:spPr bwMode="auto">
          <a:xfrm flipH="1">
            <a:off x="6757988" y="1379538"/>
            <a:ext cx="638175" cy="409575"/>
          </a:xfrm>
          <a:prstGeom prst="line">
            <a:avLst/>
          </a:prstGeom>
          <a:noFill/>
          <a:ln w="19050">
            <a:solidFill>
              <a:srgbClr val="FF0000"/>
            </a:solidFill>
            <a:round/>
            <a:headEnd/>
            <a:tailEnd/>
          </a:ln>
          <a:effectLst/>
        </p:spPr>
        <p:txBody>
          <a:bodyPr wrap="none" anchor="ctr"/>
          <a:lstStyle/>
          <a:p>
            <a:endParaRPr lang="it-IT"/>
          </a:p>
        </p:txBody>
      </p:sp>
      <p:sp>
        <p:nvSpPr>
          <p:cNvPr id="575519" name="Text Box 31"/>
          <p:cNvSpPr txBox="1">
            <a:spLocks noChangeArrowheads="1"/>
          </p:cNvSpPr>
          <p:nvPr/>
        </p:nvSpPr>
        <p:spPr bwMode="auto">
          <a:xfrm>
            <a:off x="3429000" y="1493838"/>
            <a:ext cx="782638" cy="579437"/>
          </a:xfrm>
          <a:prstGeom prst="rect">
            <a:avLst/>
          </a:prstGeom>
          <a:noFill/>
          <a:ln w="9525">
            <a:noFill/>
            <a:miter lim="800000"/>
            <a:headEnd/>
            <a:tailEnd/>
          </a:ln>
          <a:effectLst/>
        </p:spPr>
        <p:txBody>
          <a:bodyPr wrap="none">
            <a:spAutoFit/>
          </a:bodyPr>
          <a:lstStyle/>
          <a:p>
            <a:pPr algn="ctr"/>
            <a:r>
              <a:rPr lang="en-US" altLang="it-IT" sz="1400"/>
              <a:t>Lungh.</a:t>
            </a:r>
          </a:p>
          <a:p>
            <a:pPr algn="ctr"/>
            <a:r>
              <a:rPr lang="en-US" altLang="it-IT" sz="1400"/>
              <a:t>Intest</a:t>
            </a:r>
            <a:r>
              <a:rPr lang="en-US" altLang="it-IT"/>
              <a:t>.</a:t>
            </a:r>
            <a:endParaRPr lang="en-US" altLang="it-IT" sz="2400">
              <a:latin typeface="Times New Roman" pitchFamily="18" charset="0"/>
            </a:endParaRPr>
          </a:p>
        </p:txBody>
      </p:sp>
      <p:sp>
        <p:nvSpPr>
          <p:cNvPr id="575520" name="Text Box 32"/>
          <p:cNvSpPr txBox="1">
            <a:spLocks noChangeArrowheads="1"/>
          </p:cNvSpPr>
          <p:nvPr/>
        </p:nvSpPr>
        <p:spPr bwMode="auto">
          <a:xfrm>
            <a:off x="4157663" y="1484313"/>
            <a:ext cx="828675" cy="517525"/>
          </a:xfrm>
          <a:prstGeom prst="rect">
            <a:avLst/>
          </a:prstGeom>
          <a:noFill/>
          <a:ln w="9525">
            <a:noFill/>
            <a:miter lim="800000"/>
            <a:headEnd/>
            <a:tailEnd/>
          </a:ln>
          <a:effectLst/>
        </p:spPr>
        <p:txBody>
          <a:bodyPr wrap="none">
            <a:spAutoFit/>
          </a:bodyPr>
          <a:lstStyle/>
          <a:p>
            <a:pPr algn="ctr"/>
            <a:r>
              <a:rPr lang="en-US" altLang="it-IT" sz="1400"/>
              <a:t>Tipo di</a:t>
            </a:r>
          </a:p>
          <a:p>
            <a:pPr algn="ctr"/>
            <a:r>
              <a:rPr lang="en-US" altLang="it-IT" sz="1400"/>
              <a:t>servizio</a:t>
            </a:r>
            <a:endParaRPr lang="en-US" altLang="it-IT" sz="2400">
              <a:latin typeface="Times New Roman" pitchFamily="18" charset="0"/>
            </a:endParaRPr>
          </a:p>
        </p:txBody>
      </p:sp>
      <p:sp>
        <p:nvSpPr>
          <p:cNvPr id="575521" name="Line 33"/>
          <p:cNvSpPr>
            <a:spLocks noChangeShapeType="1"/>
          </p:cNvSpPr>
          <p:nvPr/>
        </p:nvSpPr>
        <p:spPr bwMode="auto">
          <a:xfrm flipH="1" flipV="1">
            <a:off x="4111625" y="1489075"/>
            <a:ext cx="0" cy="506413"/>
          </a:xfrm>
          <a:prstGeom prst="line">
            <a:avLst/>
          </a:prstGeom>
          <a:noFill/>
          <a:ln w="19050">
            <a:solidFill>
              <a:schemeClr val="tx1"/>
            </a:solidFill>
            <a:round/>
            <a:headEnd/>
            <a:tailEnd/>
          </a:ln>
          <a:effectLst/>
        </p:spPr>
        <p:txBody>
          <a:bodyPr wrap="none" anchor="ctr"/>
          <a:lstStyle/>
          <a:p>
            <a:endParaRPr lang="it-IT"/>
          </a:p>
        </p:txBody>
      </p:sp>
      <p:sp>
        <p:nvSpPr>
          <p:cNvPr id="575522" name="Line 34"/>
          <p:cNvSpPr>
            <a:spLocks noChangeShapeType="1"/>
          </p:cNvSpPr>
          <p:nvPr/>
        </p:nvSpPr>
        <p:spPr bwMode="auto">
          <a:xfrm flipH="1" flipV="1">
            <a:off x="3497263" y="1498600"/>
            <a:ext cx="0" cy="506413"/>
          </a:xfrm>
          <a:prstGeom prst="line">
            <a:avLst/>
          </a:prstGeom>
          <a:noFill/>
          <a:ln w="19050">
            <a:solidFill>
              <a:schemeClr val="tx1"/>
            </a:solidFill>
            <a:round/>
            <a:headEnd/>
            <a:tailEnd/>
          </a:ln>
          <a:effectLst/>
        </p:spPr>
        <p:txBody>
          <a:bodyPr wrap="none" anchor="ctr"/>
          <a:lstStyle/>
          <a:p>
            <a:endParaRPr lang="it-IT"/>
          </a:p>
        </p:txBody>
      </p:sp>
      <p:sp>
        <p:nvSpPr>
          <p:cNvPr id="575523" name="Text Box 35"/>
          <p:cNvSpPr txBox="1">
            <a:spLocks noChangeArrowheads="1"/>
          </p:cNvSpPr>
          <p:nvPr/>
        </p:nvSpPr>
        <p:spPr bwMode="auto">
          <a:xfrm>
            <a:off x="1116013" y="1963738"/>
            <a:ext cx="1697037" cy="366712"/>
          </a:xfrm>
          <a:prstGeom prst="rect">
            <a:avLst/>
          </a:prstGeom>
          <a:noFill/>
          <a:ln w="9525">
            <a:noFill/>
            <a:miter lim="800000"/>
            <a:headEnd/>
            <a:tailEnd/>
          </a:ln>
          <a:effectLst/>
        </p:spPr>
        <p:txBody>
          <a:bodyPr wrap="none">
            <a:spAutoFit/>
          </a:bodyPr>
          <a:lstStyle/>
          <a:p>
            <a:pPr algn="r"/>
            <a:r>
              <a:rPr lang="en-US" altLang="it-IT" sz="1600"/>
              <a:t>Tipo di servizio</a:t>
            </a:r>
            <a:r>
              <a:rPr lang="en-US" altLang="it-IT"/>
              <a:t> </a:t>
            </a:r>
            <a:endParaRPr lang="en-US" altLang="it-IT" sz="1000">
              <a:latin typeface="Times New Roman" pitchFamily="18" charset="0"/>
            </a:endParaRPr>
          </a:p>
        </p:txBody>
      </p:sp>
      <p:sp>
        <p:nvSpPr>
          <p:cNvPr id="575524" name="Line 36"/>
          <p:cNvSpPr>
            <a:spLocks noChangeShapeType="1"/>
          </p:cNvSpPr>
          <p:nvPr/>
        </p:nvSpPr>
        <p:spPr bwMode="auto">
          <a:xfrm flipV="1">
            <a:off x="2700338" y="1760538"/>
            <a:ext cx="1533525" cy="414337"/>
          </a:xfrm>
          <a:prstGeom prst="line">
            <a:avLst/>
          </a:prstGeom>
          <a:noFill/>
          <a:ln w="19050">
            <a:solidFill>
              <a:srgbClr val="FF0000"/>
            </a:solidFill>
            <a:round/>
            <a:headEnd/>
            <a:tailEnd/>
          </a:ln>
          <a:effectLst/>
        </p:spPr>
        <p:txBody>
          <a:bodyPr wrap="none" anchor="ctr"/>
          <a:lstStyle/>
          <a:p>
            <a:endParaRPr lang="it-IT"/>
          </a:p>
        </p:txBody>
      </p:sp>
      <p:sp>
        <p:nvSpPr>
          <p:cNvPr id="575525" name="Line 37"/>
          <p:cNvSpPr>
            <a:spLocks noChangeShapeType="1"/>
          </p:cNvSpPr>
          <p:nvPr/>
        </p:nvSpPr>
        <p:spPr bwMode="auto">
          <a:xfrm flipH="1" flipV="1">
            <a:off x="5006975" y="2008188"/>
            <a:ext cx="0" cy="506412"/>
          </a:xfrm>
          <a:prstGeom prst="line">
            <a:avLst/>
          </a:prstGeom>
          <a:noFill/>
          <a:ln w="19050">
            <a:solidFill>
              <a:schemeClr val="tx1"/>
            </a:solidFill>
            <a:round/>
            <a:headEnd/>
            <a:tailEnd/>
          </a:ln>
          <a:effectLst/>
        </p:spPr>
        <p:txBody>
          <a:bodyPr wrap="none" anchor="ctr"/>
          <a:lstStyle/>
          <a:p>
            <a:endParaRPr lang="it-IT"/>
          </a:p>
        </p:txBody>
      </p:sp>
      <p:sp>
        <p:nvSpPr>
          <p:cNvPr id="575526" name="Text Box 38"/>
          <p:cNvSpPr txBox="1">
            <a:spLocks noChangeArrowheads="1"/>
          </p:cNvSpPr>
          <p:nvPr/>
        </p:nvSpPr>
        <p:spPr bwMode="auto">
          <a:xfrm>
            <a:off x="4884738" y="2098675"/>
            <a:ext cx="771525" cy="304800"/>
          </a:xfrm>
          <a:prstGeom prst="rect">
            <a:avLst/>
          </a:prstGeom>
          <a:noFill/>
          <a:ln w="9525">
            <a:noFill/>
            <a:miter lim="800000"/>
            <a:headEnd/>
            <a:tailEnd/>
          </a:ln>
          <a:effectLst/>
        </p:spPr>
        <p:txBody>
          <a:bodyPr>
            <a:spAutoFit/>
          </a:bodyPr>
          <a:lstStyle/>
          <a:p>
            <a:pPr algn="ctr"/>
            <a:r>
              <a:rPr lang="en-US" altLang="it-IT" sz="1400"/>
              <a:t>flag</a:t>
            </a:r>
            <a:endParaRPr lang="en-US" altLang="it-IT" sz="2000">
              <a:latin typeface="Times New Roman" pitchFamily="18" charset="0"/>
            </a:endParaRPr>
          </a:p>
        </p:txBody>
      </p:sp>
      <p:sp>
        <p:nvSpPr>
          <p:cNvPr id="575527" name="Line 39"/>
          <p:cNvSpPr>
            <a:spLocks noChangeShapeType="1"/>
          </p:cNvSpPr>
          <p:nvPr/>
        </p:nvSpPr>
        <p:spPr bwMode="auto">
          <a:xfrm flipH="1" flipV="1">
            <a:off x="5473700" y="1998663"/>
            <a:ext cx="0" cy="506412"/>
          </a:xfrm>
          <a:prstGeom prst="line">
            <a:avLst/>
          </a:prstGeom>
          <a:noFill/>
          <a:ln w="19050">
            <a:solidFill>
              <a:schemeClr val="tx1"/>
            </a:solidFill>
            <a:round/>
            <a:headEnd/>
            <a:tailEnd/>
          </a:ln>
          <a:effectLst/>
        </p:spPr>
        <p:txBody>
          <a:bodyPr wrap="none" anchor="ctr"/>
          <a:lstStyle/>
          <a:p>
            <a:endParaRPr lang="it-IT"/>
          </a:p>
        </p:txBody>
      </p:sp>
      <p:sp>
        <p:nvSpPr>
          <p:cNvPr id="575528" name="Text Box 40"/>
          <p:cNvSpPr txBox="1">
            <a:spLocks noChangeArrowheads="1"/>
          </p:cNvSpPr>
          <p:nvPr/>
        </p:nvSpPr>
        <p:spPr bwMode="auto">
          <a:xfrm>
            <a:off x="5402263" y="1952625"/>
            <a:ext cx="1670050" cy="517525"/>
          </a:xfrm>
          <a:prstGeom prst="rect">
            <a:avLst/>
          </a:prstGeom>
          <a:noFill/>
          <a:ln w="9525">
            <a:noFill/>
            <a:miter lim="800000"/>
            <a:headEnd/>
            <a:tailEnd/>
          </a:ln>
          <a:effectLst/>
        </p:spPr>
        <p:txBody>
          <a:bodyPr>
            <a:spAutoFit/>
          </a:bodyPr>
          <a:lstStyle/>
          <a:p>
            <a:pPr algn="ctr"/>
            <a:r>
              <a:rPr lang="en-US" altLang="it-IT" sz="1400"/>
              <a:t>Spiazzamento</a:t>
            </a:r>
          </a:p>
          <a:p>
            <a:pPr algn="ctr"/>
            <a:r>
              <a:rPr lang="en-US" altLang="it-IT" sz="1400"/>
              <a:t>di framm. a 13 bit</a:t>
            </a:r>
            <a:endParaRPr lang="en-US" altLang="it-IT" sz="2000">
              <a:latin typeface="Times New Roman" pitchFamily="18" charset="0"/>
            </a:endParaRPr>
          </a:p>
        </p:txBody>
      </p:sp>
      <p:sp>
        <p:nvSpPr>
          <p:cNvPr id="575529" name="Line 41"/>
          <p:cNvSpPr>
            <a:spLocks noChangeShapeType="1"/>
          </p:cNvSpPr>
          <p:nvPr/>
        </p:nvSpPr>
        <p:spPr bwMode="auto">
          <a:xfrm flipH="1" flipV="1">
            <a:off x="6738938" y="2141538"/>
            <a:ext cx="657225" cy="114300"/>
          </a:xfrm>
          <a:prstGeom prst="line">
            <a:avLst/>
          </a:prstGeom>
          <a:noFill/>
          <a:ln w="19050">
            <a:solidFill>
              <a:srgbClr val="FF0000"/>
            </a:solidFill>
            <a:round/>
            <a:headEnd/>
            <a:tailEnd/>
          </a:ln>
          <a:effectLst/>
        </p:spPr>
        <p:txBody>
          <a:bodyPr wrap="none" anchor="ctr"/>
          <a:lstStyle/>
          <a:p>
            <a:endParaRPr lang="it-IT"/>
          </a:p>
        </p:txBody>
      </p:sp>
      <p:sp>
        <p:nvSpPr>
          <p:cNvPr id="575530" name="Line 42"/>
          <p:cNvSpPr>
            <a:spLocks noChangeShapeType="1"/>
          </p:cNvSpPr>
          <p:nvPr/>
        </p:nvSpPr>
        <p:spPr bwMode="auto">
          <a:xfrm flipH="1">
            <a:off x="4862513" y="2255838"/>
            <a:ext cx="2514600" cy="57150"/>
          </a:xfrm>
          <a:prstGeom prst="line">
            <a:avLst/>
          </a:prstGeom>
          <a:noFill/>
          <a:ln w="19050">
            <a:solidFill>
              <a:srgbClr val="FF0000"/>
            </a:solidFill>
            <a:round/>
            <a:headEnd/>
            <a:tailEnd/>
          </a:ln>
          <a:effectLst/>
        </p:spPr>
        <p:txBody>
          <a:bodyPr wrap="none" anchor="ctr"/>
          <a:lstStyle/>
          <a:p>
            <a:endParaRPr lang="it-IT"/>
          </a:p>
        </p:txBody>
      </p:sp>
      <p:sp>
        <p:nvSpPr>
          <p:cNvPr id="575531" name="Line 43"/>
          <p:cNvSpPr>
            <a:spLocks noChangeShapeType="1"/>
          </p:cNvSpPr>
          <p:nvPr/>
        </p:nvSpPr>
        <p:spPr bwMode="auto">
          <a:xfrm flipV="1">
            <a:off x="3060700" y="2509838"/>
            <a:ext cx="3951288" cy="0"/>
          </a:xfrm>
          <a:prstGeom prst="line">
            <a:avLst/>
          </a:prstGeom>
          <a:noFill/>
          <a:ln w="19050">
            <a:solidFill>
              <a:schemeClr val="tx1"/>
            </a:solidFill>
            <a:round/>
            <a:headEnd/>
            <a:tailEnd/>
          </a:ln>
          <a:effectLst/>
        </p:spPr>
        <p:txBody>
          <a:bodyPr wrap="none" anchor="ctr"/>
          <a:lstStyle/>
          <a:p>
            <a:endParaRPr lang="it-IT"/>
          </a:p>
        </p:txBody>
      </p:sp>
      <p:sp>
        <p:nvSpPr>
          <p:cNvPr id="575532" name="Line 44"/>
          <p:cNvSpPr>
            <a:spLocks noChangeShapeType="1"/>
          </p:cNvSpPr>
          <p:nvPr/>
        </p:nvSpPr>
        <p:spPr bwMode="auto">
          <a:xfrm flipH="1" flipV="1">
            <a:off x="5006975" y="2513013"/>
            <a:ext cx="0" cy="506412"/>
          </a:xfrm>
          <a:prstGeom prst="line">
            <a:avLst/>
          </a:prstGeom>
          <a:noFill/>
          <a:ln w="19050">
            <a:solidFill>
              <a:schemeClr val="tx1"/>
            </a:solidFill>
            <a:round/>
            <a:headEnd/>
            <a:tailEnd/>
          </a:ln>
          <a:effectLst/>
        </p:spPr>
        <p:txBody>
          <a:bodyPr wrap="none" anchor="ctr"/>
          <a:lstStyle/>
          <a:p>
            <a:endParaRPr lang="it-IT"/>
          </a:p>
        </p:txBody>
      </p:sp>
      <p:sp>
        <p:nvSpPr>
          <p:cNvPr id="575533" name="Line 45"/>
          <p:cNvSpPr>
            <a:spLocks noChangeShapeType="1"/>
          </p:cNvSpPr>
          <p:nvPr/>
        </p:nvSpPr>
        <p:spPr bwMode="auto">
          <a:xfrm flipV="1">
            <a:off x="3041650" y="3024188"/>
            <a:ext cx="3951288" cy="0"/>
          </a:xfrm>
          <a:prstGeom prst="line">
            <a:avLst/>
          </a:prstGeom>
          <a:noFill/>
          <a:ln w="19050">
            <a:solidFill>
              <a:schemeClr val="tx1"/>
            </a:solidFill>
            <a:round/>
            <a:headEnd/>
            <a:tailEnd/>
          </a:ln>
          <a:effectLst/>
        </p:spPr>
        <p:txBody>
          <a:bodyPr wrap="none" anchor="ctr"/>
          <a:lstStyle/>
          <a:p>
            <a:endParaRPr lang="it-IT"/>
          </a:p>
        </p:txBody>
      </p:sp>
      <p:sp>
        <p:nvSpPr>
          <p:cNvPr id="575534" name="Text Box 46"/>
          <p:cNvSpPr txBox="1">
            <a:spLocks noChangeArrowheads="1"/>
          </p:cNvSpPr>
          <p:nvPr/>
        </p:nvSpPr>
        <p:spPr bwMode="auto">
          <a:xfrm>
            <a:off x="4021138" y="2474913"/>
            <a:ext cx="1028700" cy="517525"/>
          </a:xfrm>
          <a:prstGeom prst="rect">
            <a:avLst/>
          </a:prstGeom>
          <a:noFill/>
          <a:ln w="9525">
            <a:noFill/>
            <a:miter lim="800000"/>
            <a:headEnd/>
            <a:tailEnd/>
          </a:ln>
          <a:effectLst/>
        </p:spPr>
        <p:txBody>
          <a:bodyPr wrap="none">
            <a:spAutoFit/>
          </a:bodyPr>
          <a:lstStyle/>
          <a:p>
            <a:pPr algn="ctr"/>
            <a:r>
              <a:rPr lang="en-US" altLang="it-IT" sz="1400"/>
              <a:t>Protoc. di </a:t>
            </a:r>
          </a:p>
          <a:p>
            <a:pPr algn="ctr"/>
            <a:r>
              <a:rPr lang="en-US" altLang="it-IT" sz="1400"/>
              <a:t>livello sup.</a:t>
            </a:r>
            <a:endParaRPr lang="en-US" altLang="it-IT">
              <a:latin typeface="Times New Roman" pitchFamily="18" charset="0"/>
            </a:endParaRPr>
          </a:p>
        </p:txBody>
      </p:sp>
      <p:sp>
        <p:nvSpPr>
          <p:cNvPr id="575535" name="Line 47"/>
          <p:cNvSpPr>
            <a:spLocks noChangeShapeType="1"/>
          </p:cNvSpPr>
          <p:nvPr/>
        </p:nvSpPr>
        <p:spPr bwMode="auto">
          <a:xfrm flipH="1" flipV="1">
            <a:off x="4054475" y="2522538"/>
            <a:ext cx="0" cy="506412"/>
          </a:xfrm>
          <a:prstGeom prst="line">
            <a:avLst/>
          </a:prstGeom>
          <a:noFill/>
          <a:ln w="19050">
            <a:solidFill>
              <a:schemeClr val="tx1"/>
            </a:solidFill>
            <a:round/>
            <a:headEnd/>
            <a:tailEnd/>
          </a:ln>
          <a:effectLst/>
        </p:spPr>
        <p:txBody>
          <a:bodyPr wrap="none" anchor="ctr"/>
          <a:lstStyle/>
          <a:p>
            <a:endParaRPr lang="it-IT"/>
          </a:p>
        </p:txBody>
      </p:sp>
      <p:sp>
        <p:nvSpPr>
          <p:cNvPr id="575536" name="Line 48"/>
          <p:cNvSpPr>
            <a:spLocks noChangeShapeType="1"/>
          </p:cNvSpPr>
          <p:nvPr/>
        </p:nvSpPr>
        <p:spPr bwMode="auto">
          <a:xfrm>
            <a:off x="2776538" y="2698750"/>
            <a:ext cx="552450" cy="90488"/>
          </a:xfrm>
          <a:prstGeom prst="line">
            <a:avLst/>
          </a:prstGeom>
          <a:noFill/>
          <a:ln w="19050">
            <a:solidFill>
              <a:srgbClr val="FF0000"/>
            </a:solidFill>
            <a:round/>
            <a:headEnd/>
            <a:tailEnd/>
          </a:ln>
          <a:effectLst/>
        </p:spPr>
        <p:txBody>
          <a:bodyPr wrap="none" anchor="ctr"/>
          <a:lstStyle/>
          <a:p>
            <a:endParaRPr lang="it-IT"/>
          </a:p>
        </p:txBody>
      </p:sp>
      <p:sp>
        <p:nvSpPr>
          <p:cNvPr id="575537" name="Text Box 49"/>
          <p:cNvSpPr txBox="1">
            <a:spLocks noChangeArrowheads="1"/>
          </p:cNvSpPr>
          <p:nvPr/>
        </p:nvSpPr>
        <p:spPr bwMode="auto">
          <a:xfrm>
            <a:off x="3370263" y="3576638"/>
            <a:ext cx="3371850" cy="336550"/>
          </a:xfrm>
          <a:prstGeom prst="rect">
            <a:avLst/>
          </a:prstGeom>
          <a:noFill/>
          <a:ln w="9525">
            <a:noFill/>
            <a:miter lim="800000"/>
            <a:headEnd/>
            <a:tailEnd/>
          </a:ln>
          <a:effectLst/>
        </p:spPr>
        <p:txBody>
          <a:bodyPr wrap="none">
            <a:spAutoFit/>
          </a:bodyPr>
          <a:lstStyle/>
          <a:p>
            <a:pPr algn="ctr"/>
            <a:r>
              <a:rPr lang="en-US" altLang="it-IT" sz="1600"/>
              <a:t>Indirizzo IP destinazione (32 bit)</a:t>
            </a:r>
            <a:endParaRPr lang="en-US" altLang="it-IT" sz="1600">
              <a:latin typeface="Times New Roman" pitchFamily="18" charset="0"/>
            </a:endParaRPr>
          </a:p>
        </p:txBody>
      </p:sp>
      <p:sp>
        <p:nvSpPr>
          <p:cNvPr id="575538" name="Line 50"/>
          <p:cNvSpPr>
            <a:spLocks noChangeShapeType="1"/>
          </p:cNvSpPr>
          <p:nvPr/>
        </p:nvSpPr>
        <p:spPr bwMode="auto">
          <a:xfrm flipV="1">
            <a:off x="3060700" y="4424363"/>
            <a:ext cx="3951288" cy="0"/>
          </a:xfrm>
          <a:prstGeom prst="line">
            <a:avLst/>
          </a:prstGeom>
          <a:noFill/>
          <a:ln w="19050">
            <a:solidFill>
              <a:schemeClr val="tx1"/>
            </a:solidFill>
            <a:round/>
            <a:headEnd/>
            <a:tailEnd/>
          </a:ln>
          <a:effectLst/>
        </p:spPr>
        <p:txBody>
          <a:bodyPr wrap="none" anchor="ctr"/>
          <a:lstStyle/>
          <a:p>
            <a:endParaRPr lang="it-IT"/>
          </a:p>
        </p:txBody>
      </p:sp>
      <p:sp>
        <p:nvSpPr>
          <p:cNvPr id="575539" name="Text Box 51"/>
          <p:cNvSpPr txBox="1">
            <a:spLocks noChangeArrowheads="1"/>
          </p:cNvSpPr>
          <p:nvPr/>
        </p:nvSpPr>
        <p:spPr bwMode="auto">
          <a:xfrm>
            <a:off x="4203700" y="4043363"/>
            <a:ext cx="1606550" cy="336550"/>
          </a:xfrm>
          <a:prstGeom prst="rect">
            <a:avLst/>
          </a:prstGeom>
          <a:noFill/>
          <a:ln w="9525">
            <a:noFill/>
            <a:miter lim="800000"/>
            <a:headEnd/>
            <a:tailEnd/>
          </a:ln>
          <a:effectLst/>
        </p:spPr>
        <p:txBody>
          <a:bodyPr wrap="none">
            <a:spAutoFit/>
          </a:bodyPr>
          <a:lstStyle/>
          <a:p>
            <a:pPr algn="ctr"/>
            <a:r>
              <a:rPr lang="en-US" altLang="it-IT" sz="1600"/>
              <a:t>Campi opzionali</a:t>
            </a:r>
            <a:endParaRPr lang="en-US" altLang="it-IT" sz="1600">
              <a:latin typeface="Times New Roman" pitchFamily="18" charset="0"/>
            </a:endParaRPr>
          </a:p>
        </p:txBody>
      </p:sp>
      <p:sp>
        <p:nvSpPr>
          <p:cNvPr id="575540" name="Text Box 52"/>
          <p:cNvSpPr txBox="1">
            <a:spLocks noChangeArrowheads="1"/>
          </p:cNvSpPr>
          <p:nvPr/>
        </p:nvSpPr>
        <p:spPr bwMode="auto">
          <a:xfrm>
            <a:off x="7205663" y="4041775"/>
            <a:ext cx="1601787" cy="942975"/>
          </a:xfrm>
          <a:prstGeom prst="rect">
            <a:avLst/>
          </a:prstGeom>
          <a:noFill/>
          <a:ln w="9525">
            <a:noFill/>
            <a:miter lim="800000"/>
            <a:headEnd/>
            <a:tailEnd/>
          </a:ln>
          <a:effectLst/>
        </p:spPr>
        <p:txBody>
          <a:bodyPr wrap="none">
            <a:spAutoFit/>
          </a:bodyPr>
          <a:lstStyle/>
          <a:p>
            <a:r>
              <a:rPr lang="it-IT" sz="1400"/>
              <a:t>Es.: timestamp,</a:t>
            </a:r>
          </a:p>
          <a:p>
            <a:r>
              <a:rPr lang="it-IT" sz="1400"/>
              <a:t>registrazione</a:t>
            </a:r>
          </a:p>
          <a:p>
            <a:r>
              <a:rPr lang="it-IT" sz="1400"/>
              <a:t>dei percorsi,</a:t>
            </a:r>
          </a:p>
          <a:p>
            <a:r>
              <a:rPr lang="it-IT" sz="1400"/>
              <a:t>elenco dei router</a:t>
            </a:r>
            <a:endParaRPr lang="it-IT" sz="1400">
              <a:solidFill>
                <a:srgbClr val="FF0000"/>
              </a:solidFill>
            </a:endParaRPr>
          </a:p>
        </p:txBody>
      </p:sp>
      <p:sp>
        <p:nvSpPr>
          <p:cNvPr id="575541" name="Line 53"/>
          <p:cNvSpPr>
            <a:spLocks noChangeShapeType="1"/>
          </p:cNvSpPr>
          <p:nvPr/>
        </p:nvSpPr>
        <p:spPr bwMode="auto">
          <a:xfrm flipH="1">
            <a:off x="6443663" y="4208463"/>
            <a:ext cx="819150" cy="9525"/>
          </a:xfrm>
          <a:prstGeom prst="line">
            <a:avLst/>
          </a:prstGeom>
          <a:noFill/>
          <a:ln w="19050">
            <a:solidFill>
              <a:srgbClr val="FF0000"/>
            </a:solidFill>
            <a:round/>
            <a:headEnd/>
            <a:tailEnd/>
          </a:ln>
          <a:effectLst/>
        </p:spPr>
        <p:txBody>
          <a:bodyPr wrap="none" anchor="ctr"/>
          <a:lstStyle/>
          <a:p>
            <a:endParaRPr lang="it-IT"/>
          </a:p>
        </p:txBody>
      </p:sp>
      <p:sp>
        <p:nvSpPr>
          <p:cNvPr id="575543" name="Rectangle 55"/>
          <p:cNvSpPr>
            <a:spLocks noChangeArrowheads="1"/>
          </p:cNvSpPr>
          <p:nvPr/>
        </p:nvSpPr>
        <p:spPr bwMode="auto">
          <a:xfrm>
            <a:off x="233363" y="4451350"/>
            <a:ext cx="2587625" cy="2141538"/>
          </a:xfrm>
          <a:prstGeom prst="rect">
            <a:avLst/>
          </a:prstGeom>
          <a:noFill/>
          <a:ln w="9525">
            <a:solidFill>
              <a:srgbClr val="FF0000"/>
            </a:solidFill>
            <a:miter lim="800000"/>
            <a:headEnd/>
            <a:tailEnd/>
          </a:ln>
          <a:effectLst/>
        </p:spPr>
        <p:txBody>
          <a:bodyPr/>
          <a:lstStyle/>
          <a:p>
            <a:pPr marL="342900" indent="-342900">
              <a:spcBef>
                <a:spcPct val="20000"/>
              </a:spcBef>
              <a:buClr>
                <a:schemeClr val="accent2"/>
              </a:buClr>
              <a:buSzPct val="85000"/>
              <a:buFont typeface="ZapfDingbats" pitchFamily="82" charset="2"/>
              <a:buNone/>
            </a:pPr>
            <a:r>
              <a:rPr lang="en-US" altLang="it-IT" sz="1700" b="1" u="sng"/>
              <a:t>I datagrammi che trasportano segmenti TCP hanno 40 byte d’intestazione: 20 di intestaz. IP+ 20 di intestaz. TCP</a:t>
            </a:r>
            <a:endParaRPr lang="en-US" altLang="it-IT" sz="2000" b="1"/>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egnaposto numero diapositiva 6"/>
          <p:cNvSpPr>
            <a:spLocks noGrp="1"/>
          </p:cNvSpPr>
          <p:nvPr>
            <p:ph type="sldNum" sz="quarter" idx="12"/>
          </p:nvPr>
        </p:nvSpPr>
        <p:spPr/>
        <p:txBody>
          <a:bodyPr/>
          <a:lstStyle/>
          <a:p>
            <a:r>
              <a:rPr lang="en-US" altLang="it-IT"/>
              <a:t>4-</a:t>
            </a:r>
            <a:fld id="{06403876-CA37-4D93-9AB2-FE1005F51376}" type="slidenum">
              <a:rPr lang="en-US" altLang="it-IT"/>
              <a:pPr/>
              <a:t>35</a:t>
            </a:fld>
            <a:endParaRPr lang="en-US" altLang="it-IT"/>
          </a:p>
        </p:txBody>
      </p:sp>
      <p:sp>
        <p:nvSpPr>
          <p:cNvPr id="576514" name="Rectangle 2"/>
          <p:cNvSpPr>
            <a:spLocks noGrp="1" noChangeArrowheads="1"/>
          </p:cNvSpPr>
          <p:nvPr>
            <p:ph type="title"/>
          </p:nvPr>
        </p:nvSpPr>
        <p:spPr/>
        <p:txBody>
          <a:bodyPr/>
          <a:lstStyle/>
          <a:p>
            <a:r>
              <a:rPr lang="en-US" altLang="it-IT" sz="3600"/>
              <a:t>Frammentazione dei datagrammi IP</a:t>
            </a:r>
            <a:endParaRPr lang="en-US" altLang="it-IT"/>
          </a:p>
        </p:txBody>
      </p:sp>
      <p:sp>
        <p:nvSpPr>
          <p:cNvPr id="576515" name="Rectangle 3"/>
          <p:cNvSpPr>
            <a:spLocks noGrp="1" noChangeArrowheads="1"/>
          </p:cNvSpPr>
          <p:nvPr>
            <p:ph type="body" sz="half" idx="1"/>
          </p:nvPr>
        </p:nvSpPr>
        <p:spPr>
          <a:xfrm>
            <a:off x="276225" y="1304925"/>
            <a:ext cx="3810000" cy="4648200"/>
          </a:xfrm>
        </p:spPr>
        <p:txBody>
          <a:bodyPr/>
          <a:lstStyle/>
          <a:p>
            <a:pPr>
              <a:buFont typeface="Wingdings" pitchFamily="2" charset="2"/>
              <a:buChar char="r"/>
            </a:pPr>
            <a:r>
              <a:rPr lang="it-IT" sz="1600"/>
              <a:t>L’unità massima di trasmissione (MTU) è la massima quantità di dati che un frame a livello di collegamento può trasportare.</a:t>
            </a:r>
            <a:endParaRPr lang="it-IT" sz="1800"/>
          </a:p>
          <a:p>
            <a:pPr lvl="1">
              <a:buFont typeface="Wingdings" pitchFamily="2" charset="2"/>
              <a:buChar char="m"/>
            </a:pPr>
            <a:r>
              <a:rPr lang="it-IT" sz="1600"/>
              <a:t>Differenti tipi di link, differenti MTU. </a:t>
            </a:r>
          </a:p>
          <a:p>
            <a:pPr>
              <a:buFont typeface="Wingdings" pitchFamily="2" charset="2"/>
              <a:buChar char="r"/>
            </a:pPr>
            <a:r>
              <a:rPr lang="it-IT" sz="1600"/>
              <a:t>Datagrammi IP grandi vengono suddivisi (“frammentati”) in datagrammi IP più piccoli.</a:t>
            </a:r>
          </a:p>
          <a:p>
            <a:pPr lvl="1">
              <a:buFont typeface="Wingdings" pitchFamily="2" charset="2"/>
              <a:buChar char="m"/>
            </a:pPr>
            <a:r>
              <a:rPr lang="it-IT" sz="1600"/>
              <a:t>Un datagramma viene frammentato.</a:t>
            </a:r>
            <a:endParaRPr lang="it-IT" sz="1400"/>
          </a:p>
          <a:p>
            <a:pPr lvl="1">
              <a:buFont typeface="Wingdings" pitchFamily="2" charset="2"/>
              <a:buChar char="m"/>
            </a:pPr>
            <a:r>
              <a:rPr lang="it-IT" sz="1600"/>
              <a:t>I frammenti saranno riassemblati solo una volta raggiunta la destinazione</a:t>
            </a:r>
          </a:p>
          <a:p>
            <a:pPr lvl="1">
              <a:buFont typeface="Wingdings" pitchFamily="2" charset="2"/>
              <a:buChar char="m"/>
            </a:pPr>
            <a:r>
              <a:rPr lang="it-IT" sz="1600"/>
              <a:t>I bit dell’intestazione IP sono usati per identificare e ordinare i frammenti</a:t>
            </a:r>
          </a:p>
        </p:txBody>
      </p:sp>
      <p:sp>
        <p:nvSpPr>
          <p:cNvPr id="576516" name="Freeform 4"/>
          <p:cNvSpPr>
            <a:spLocks/>
          </p:cNvSpPr>
          <p:nvPr/>
        </p:nvSpPr>
        <p:spPr bwMode="auto">
          <a:xfrm>
            <a:off x="4597400" y="1628775"/>
            <a:ext cx="2436813" cy="2255838"/>
          </a:xfrm>
          <a:custGeom>
            <a:avLst/>
            <a:gdLst/>
            <a:ahLst/>
            <a:cxnLst>
              <a:cxn ang="0">
                <a:pos x="239" y="7"/>
              </a:cxn>
              <a:cxn ang="0">
                <a:pos x="35" y="157"/>
              </a:cxn>
              <a:cxn ang="0">
                <a:pos x="29" y="523"/>
              </a:cxn>
              <a:cxn ang="0">
                <a:pos x="53" y="829"/>
              </a:cxn>
              <a:cxn ang="0">
                <a:pos x="245" y="871"/>
              </a:cxn>
              <a:cxn ang="0">
                <a:pos x="647" y="1129"/>
              </a:cxn>
              <a:cxn ang="0">
                <a:pos x="995" y="1237"/>
              </a:cxn>
              <a:cxn ang="0">
                <a:pos x="1199" y="1021"/>
              </a:cxn>
              <a:cxn ang="0">
                <a:pos x="1271" y="445"/>
              </a:cxn>
              <a:cxn ang="0">
                <a:pos x="1205" y="211"/>
              </a:cxn>
              <a:cxn ang="0">
                <a:pos x="749" y="115"/>
              </a:cxn>
              <a:cxn ang="0">
                <a:pos x="239" y="7"/>
              </a:cxn>
            </a:cxnLst>
            <a:rect l="0" t="0" r="r" b="b"/>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00FFFF"/>
          </a:solidFill>
          <a:ln w="9525">
            <a:noFill/>
            <a:round/>
            <a:headEnd/>
            <a:tailEnd/>
          </a:ln>
          <a:effectLst/>
        </p:spPr>
        <p:txBody>
          <a:bodyPr wrap="none" anchor="ctr"/>
          <a:lstStyle/>
          <a:p>
            <a:endParaRPr lang="it-IT"/>
          </a:p>
        </p:txBody>
      </p:sp>
      <p:sp>
        <p:nvSpPr>
          <p:cNvPr id="576517" name="Freeform 5"/>
          <p:cNvSpPr>
            <a:spLocks/>
          </p:cNvSpPr>
          <p:nvPr/>
        </p:nvSpPr>
        <p:spPr bwMode="auto">
          <a:xfrm>
            <a:off x="4597400" y="4030663"/>
            <a:ext cx="1976438" cy="1987550"/>
          </a:xfrm>
          <a:custGeom>
            <a:avLst/>
            <a:gdLst/>
            <a:ahLst/>
            <a:cxnLst>
              <a:cxn ang="0">
                <a:pos x="2" y="405"/>
              </a:cxn>
              <a:cxn ang="0">
                <a:pos x="230" y="65"/>
              </a:cxn>
              <a:cxn ang="0">
                <a:pos x="555" y="22"/>
              </a:cxn>
              <a:cxn ang="0">
                <a:pos x="800" y="197"/>
              </a:cxn>
              <a:cxn ang="0">
                <a:pos x="866" y="347"/>
              </a:cxn>
              <a:cxn ang="0">
                <a:pos x="842" y="527"/>
              </a:cxn>
              <a:cxn ang="0">
                <a:pos x="788" y="767"/>
              </a:cxn>
              <a:cxn ang="0">
                <a:pos x="608" y="845"/>
              </a:cxn>
              <a:cxn ang="0">
                <a:pos x="418" y="925"/>
              </a:cxn>
              <a:cxn ang="0">
                <a:pos x="139" y="754"/>
              </a:cxn>
              <a:cxn ang="0">
                <a:pos x="2" y="405"/>
              </a:cxn>
            </a:cxnLst>
            <a:rect l="0" t="0" r="r" b="b"/>
            <a:pathLst>
              <a:path w="873" h="940">
                <a:moveTo>
                  <a:pt x="2" y="405"/>
                </a:moveTo>
                <a:cubicBezTo>
                  <a:pt x="17" y="290"/>
                  <a:pt x="138" y="129"/>
                  <a:pt x="230" y="65"/>
                </a:cubicBezTo>
                <a:cubicBezTo>
                  <a:pt x="322" y="1"/>
                  <a:pt x="460" y="0"/>
                  <a:pt x="555" y="22"/>
                </a:cubicBezTo>
                <a:cubicBezTo>
                  <a:pt x="650" y="44"/>
                  <a:pt x="748" y="143"/>
                  <a:pt x="800" y="197"/>
                </a:cubicBezTo>
                <a:cubicBezTo>
                  <a:pt x="852" y="251"/>
                  <a:pt x="859" y="292"/>
                  <a:pt x="866" y="347"/>
                </a:cubicBezTo>
                <a:cubicBezTo>
                  <a:pt x="873" y="402"/>
                  <a:pt x="855" y="457"/>
                  <a:pt x="842" y="527"/>
                </a:cubicBezTo>
                <a:cubicBezTo>
                  <a:pt x="829" y="597"/>
                  <a:pt x="827" y="714"/>
                  <a:pt x="788" y="767"/>
                </a:cubicBezTo>
                <a:cubicBezTo>
                  <a:pt x="749" y="820"/>
                  <a:pt x="670" y="819"/>
                  <a:pt x="608" y="845"/>
                </a:cubicBezTo>
                <a:cubicBezTo>
                  <a:pt x="546" y="871"/>
                  <a:pt x="496" y="940"/>
                  <a:pt x="418" y="925"/>
                </a:cubicBezTo>
                <a:cubicBezTo>
                  <a:pt x="340" y="910"/>
                  <a:pt x="208" y="840"/>
                  <a:pt x="139" y="754"/>
                </a:cubicBezTo>
                <a:cubicBezTo>
                  <a:pt x="69" y="667"/>
                  <a:pt x="0" y="546"/>
                  <a:pt x="2" y="405"/>
                </a:cubicBezTo>
                <a:close/>
              </a:path>
            </a:pathLst>
          </a:custGeom>
          <a:solidFill>
            <a:srgbClr val="00FFFF"/>
          </a:solidFill>
          <a:ln w="9525">
            <a:noFill/>
            <a:round/>
            <a:headEnd/>
            <a:tailEnd/>
          </a:ln>
          <a:effectLst/>
        </p:spPr>
        <p:txBody>
          <a:bodyPr wrap="none" anchor="ctr"/>
          <a:lstStyle/>
          <a:p>
            <a:endParaRPr lang="it-IT"/>
          </a:p>
        </p:txBody>
      </p:sp>
      <p:grpSp>
        <p:nvGrpSpPr>
          <p:cNvPr id="576518" name="Group 6"/>
          <p:cNvGrpSpPr>
            <a:grpSpLocks/>
          </p:cNvGrpSpPr>
          <p:nvPr/>
        </p:nvGrpSpPr>
        <p:grpSpPr bwMode="auto">
          <a:xfrm>
            <a:off x="4191000" y="2008188"/>
            <a:ext cx="649288" cy="1247775"/>
            <a:chOff x="3314" y="1248"/>
            <a:chExt cx="344" cy="694"/>
          </a:xfrm>
        </p:grpSpPr>
        <p:graphicFrame>
          <p:nvGraphicFramePr>
            <p:cNvPr id="576519" name="Object 7"/>
            <p:cNvGraphicFramePr>
              <a:graphicFrameLocks noChangeAspect="1"/>
            </p:cNvGraphicFramePr>
            <p:nvPr/>
          </p:nvGraphicFramePr>
          <p:xfrm>
            <a:off x="3314" y="1248"/>
            <a:ext cx="299" cy="248"/>
          </p:xfrm>
          <a:graphic>
            <a:graphicData uri="http://schemas.openxmlformats.org/presentationml/2006/ole">
              <p:oleObj spid="_x0000_s576519" name="ClipArt" r:id="rId4" imgW="1305000" imgH="1085760" progId="">
                <p:embed/>
              </p:oleObj>
            </a:graphicData>
          </a:graphic>
        </p:graphicFrame>
        <p:sp>
          <p:nvSpPr>
            <p:cNvPr id="576520" name="Line 8"/>
            <p:cNvSpPr>
              <a:spLocks noChangeShapeType="1"/>
            </p:cNvSpPr>
            <p:nvPr/>
          </p:nvSpPr>
          <p:spPr bwMode="auto">
            <a:xfrm flipV="1">
              <a:off x="3606" y="1433"/>
              <a:ext cx="52" cy="5"/>
            </a:xfrm>
            <a:prstGeom prst="line">
              <a:avLst/>
            </a:prstGeom>
            <a:noFill/>
            <a:ln w="19050">
              <a:solidFill>
                <a:schemeClr val="tx1"/>
              </a:solidFill>
              <a:round/>
              <a:headEnd/>
              <a:tailEnd/>
            </a:ln>
            <a:effectLst/>
          </p:spPr>
          <p:txBody>
            <a:bodyPr wrap="none" anchor="ctr"/>
            <a:lstStyle/>
            <a:p>
              <a:endParaRPr lang="it-IT"/>
            </a:p>
          </p:txBody>
        </p:sp>
        <p:graphicFrame>
          <p:nvGraphicFramePr>
            <p:cNvPr id="576521" name="Object 9"/>
            <p:cNvGraphicFramePr>
              <a:graphicFrameLocks noChangeAspect="1"/>
            </p:cNvGraphicFramePr>
            <p:nvPr/>
          </p:nvGraphicFramePr>
          <p:xfrm>
            <a:off x="3314" y="1694"/>
            <a:ext cx="299" cy="248"/>
          </p:xfrm>
          <a:graphic>
            <a:graphicData uri="http://schemas.openxmlformats.org/presentationml/2006/ole">
              <p:oleObj spid="_x0000_s576521" name="ClipArt" r:id="rId5" imgW="1305000" imgH="1085760" progId="">
                <p:embed/>
              </p:oleObj>
            </a:graphicData>
          </a:graphic>
        </p:graphicFrame>
        <p:sp>
          <p:nvSpPr>
            <p:cNvPr id="576522" name="Line 10"/>
            <p:cNvSpPr>
              <a:spLocks noChangeShapeType="1"/>
            </p:cNvSpPr>
            <p:nvPr/>
          </p:nvSpPr>
          <p:spPr bwMode="auto">
            <a:xfrm flipV="1">
              <a:off x="3606" y="1882"/>
              <a:ext cx="52" cy="2"/>
            </a:xfrm>
            <a:prstGeom prst="line">
              <a:avLst/>
            </a:prstGeom>
            <a:noFill/>
            <a:ln w="19050">
              <a:solidFill>
                <a:schemeClr val="tx1"/>
              </a:solidFill>
              <a:round/>
              <a:headEnd/>
              <a:tailEnd/>
            </a:ln>
            <a:effectLst/>
          </p:spPr>
          <p:txBody>
            <a:bodyPr wrap="none" anchor="ctr"/>
            <a:lstStyle/>
            <a:p>
              <a:endParaRPr lang="it-IT"/>
            </a:p>
          </p:txBody>
        </p:sp>
        <p:grpSp>
          <p:nvGrpSpPr>
            <p:cNvPr id="576523" name="Group 11"/>
            <p:cNvGrpSpPr>
              <a:grpSpLocks/>
            </p:cNvGrpSpPr>
            <p:nvPr/>
          </p:nvGrpSpPr>
          <p:grpSpPr bwMode="auto">
            <a:xfrm>
              <a:off x="3404" y="1504"/>
              <a:ext cx="51" cy="167"/>
              <a:chOff x="3842" y="406"/>
              <a:chExt cx="51" cy="167"/>
            </a:xfrm>
          </p:grpSpPr>
          <p:sp>
            <p:nvSpPr>
              <p:cNvPr id="576524" name="Oval 12"/>
              <p:cNvSpPr>
                <a:spLocks noChangeArrowheads="1"/>
              </p:cNvSpPr>
              <p:nvPr/>
            </p:nvSpPr>
            <p:spPr bwMode="auto">
              <a:xfrm>
                <a:off x="3842" y="406"/>
                <a:ext cx="47" cy="47"/>
              </a:xfrm>
              <a:prstGeom prst="ellipse">
                <a:avLst/>
              </a:prstGeom>
              <a:solidFill>
                <a:schemeClr val="accent2"/>
              </a:solidFill>
              <a:ln w="9525">
                <a:noFill/>
                <a:round/>
                <a:headEnd/>
                <a:tailEnd/>
              </a:ln>
              <a:effectLst/>
            </p:spPr>
            <p:txBody>
              <a:bodyPr wrap="none" anchor="ctr"/>
              <a:lstStyle/>
              <a:p>
                <a:endParaRPr lang="it-IT"/>
              </a:p>
            </p:txBody>
          </p:sp>
          <p:sp>
            <p:nvSpPr>
              <p:cNvPr id="576525" name="Oval 13"/>
              <p:cNvSpPr>
                <a:spLocks noChangeArrowheads="1"/>
              </p:cNvSpPr>
              <p:nvPr/>
            </p:nvSpPr>
            <p:spPr bwMode="auto">
              <a:xfrm>
                <a:off x="3844" y="466"/>
                <a:ext cx="47" cy="47"/>
              </a:xfrm>
              <a:prstGeom prst="ellipse">
                <a:avLst/>
              </a:prstGeom>
              <a:solidFill>
                <a:schemeClr val="accent2"/>
              </a:solidFill>
              <a:ln w="9525">
                <a:noFill/>
                <a:round/>
                <a:headEnd/>
                <a:tailEnd/>
              </a:ln>
              <a:effectLst/>
            </p:spPr>
            <p:txBody>
              <a:bodyPr wrap="none" anchor="ctr"/>
              <a:lstStyle/>
              <a:p>
                <a:endParaRPr lang="it-IT"/>
              </a:p>
            </p:txBody>
          </p:sp>
          <p:sp>
            <p:nvSpPr>
              <p:cNvPr id="576526" name="Oval 14"/>
              <p:cNvSpPr>
                <a:spLocks noChangeArrowheads="1"/>
              </p:cNvSpPr>
              <p:nvPr/>
            </p:nvSpPr>
            <p:spPr bwMode="auto">
              <a:xfrm>
                <a:off x="3846" y="526"/>
                <a:ext cx="47" cy="47"/>
              </a:xfrm>
              <a:prstGeom prst="ellipse">
                <a:avLst/>
              </a:prstGeom>
              <a:solidFill>
                <a:schemeClr val="accent2"/>
              </a:solidFill>
              <a:ln w="9525">
                <a:noFill/>
                <a:round/>
                <a:headEnd/>
                <a:tailEnd/>
              </a:ln>
              <a:effectLst/>
            </p:spPr>
            <p:txBody>
              <a:bodyPr wrap="none" anchor="ctr"/>
              <a:lstStyle/>
              <a:p>
                <a:endParaRPr lang="it-IT"/>
              </a:p>
            </p:txBody>
          </p:sp>
        </p:grpSp>
        <p:sp>
          <p:nvSpPr>
            <p:cNvPr id="576527" name="Line 15"/>
            <p:cNvSpPr>
              <a:spLocks noChangeShapeType="1"/>
            </p:cNvSpPr>
            <p:nvPr/>
          </p:nvSpPr>
          <p:spPr bwMode="auto">
            <a:xfrm>
              <a:off x="3654" y="1431"/>
              <a:ext cx="0" cy="450"/>
            </a:xfrm>
            <a:prstGeom prst="line">
              <a:avLst/>
            </a:prstGeom>
            <a:noFill/>
            <a:ln w="12700">
              <a:solidFill>
                <a:schemeClr val="tx1"/>
              </a:solidFill>
              <a:round/>
              <a:headEnd/>
              <a:tailEnd/>
            </a:ln>
            <a:effectLst/>
          </p:spPr>
          <p:txBody>
            <a:bodyPr wrap="none" anchor="ctr"/>
            <a:lstStyle/>
            <a:p>
              <a:endParaRPr lang="it-IT"/>
            </a:p>
          </p:txBody>
        </p:sp>
      </p:grpSp>
      <p:sp>
        <p:nvSpPr>
          <p:cNvPr id="576528" name="Line 16"/>
          <p:cNvSpPr>
            <a:spLocks noChangeShapeType="1"/>
          </p:cNvSpPr>
          <p:nvPr/>
        </p:nvSpPr>
        <p:spPr bwMode="auto">
          <a:xfrm flipV="1">
            <a:off x="4670425" y="2584450"/>
            <a:ext cx="127000" cy="3175"/>
          </a:xfrm>
          <a:prstGeom prst="line">
            <a:avLst/>
          </a:prstGeom>
          <a:noFill/>
          <a:ln w="12700">
            <a:solidFill>
              <a:schemeClr val="tx1"/>
            </a:solidFill>
            <a:round/>
            <a:headEnd/>
            <a:tailEnd/>
          </a:ln>
          <a:effectLst/>
        </p:spPr>
        <p:txBody>
          <a:bodyPr wrap="none" anchor="ctr"/>
          <a:lstStyle/>
          <a:p>
            <a:endParaRPr lang="it-IT"/>
          </a:p>
        </p:txBody>
      </p:sp>
      <p:sp>
        <p:nvSpPr>
          <p:cNvPr id="576529" name="Line 17"/>
          <p:cNvSpPr>
            <a:spLocks noChangeShapeType="1"/>
          </p:cNvSpPr>
          <p:nvPr/>
        </p:nvSpPr>
        <p:spPr bwMode="auto">
          <a:xfrm>
            <a:off x="5246688" y="1909763"/>
            <a:ext cx="658812" cy="279400"/>
          </a:xfrm>
          <a:prstGeom prst="line">
            <a:avLst/>
          </a:prstGeom>
          <a:noFill/>
          <a:ln w="12700">
            <a:solidFill>
              <a:schemeClr val="tx1"/>
            </a:solidFill>
            <a:round/>
            <a:headEnd/>
            <a:tailEnd/>
          </a:ln>
          <a:effectLst/>
        </p:spPr>
        <p:txBody>
          <a:bodyPr wrap="none" anchor="ctr"/>
          <a:lstStyle/>
          <a:p>
            <a:endParaRPr lang="it-IT"/>
          </a:p>
        </p:txBody>
      </p:sp>
      <p:sp>
        <p:nvSpPr>
          <p:cNvPr id="576530" name="Line 18"/>
          <p:cNvSpPr>
            <a:spLocks noChangeShapeType="1"/>
          </p:cNvSpPr>
          <p:nvPr/>
        </p:nvSpPr>
        <p:spPr bwMode="auto">
          <a:xfrm>
            <a:off x="6092825" y="2246313"/>
            <a:ext cx="196850" cy="669925"/>
          </a:xfrm>
          <a:prstGeom prst="line">
            <a:avLst/>
          </a:prstGeom>
          <a:noFill/>
          <a:ln w="12700">
            <a:solidFill>
              <a:schemeClr val="tx1"/>
            </a:solidFill>
            <a:round/>
            <a:headEnd/>
            <a:tailEnd/>
          </a:ln>
          <a:effectLst/>
        </p:spPr>
        <p:txBody>
          <a:bodyPr wrap="none" anchor="ctr"/>
          <a:lstStyle/>
          <a:p>
            <a:endParaRPr lang="it-IT"/>
          </a:p>
        </p:txBody>
      </p:sp>
      <p:sp>
        <p:nvSpPr>
          <p:cNvPr id="576531" name="Line 19"/>
          <p:cNvSpPr>
            <a:spLocks noChangeShapeType="1"/>
          </p:cNvSpPr>
          <p:nvPr/>
        </p:nvSpPr>
        <p:spPr bwMode="auto">
          <a:xfrm>
            <a:off x="4995863" y="2022475"/>
            <a:ext cx="1587" cy="582613"/>
          </a:xfrm>
          <a:prstGeom prst="line">
            <a:avLst/>
          </a:prstGeom>
          <a:noFill/>
          <a:ln w="12700">
            <a:solidFill>
              <a:schemeClr val="tx1"/>
            </a:solidFill>
            <a:round/>
            <a:headEnd/>
            <a:tailEnd/>
          </a:ln>
          <a:effectLst/>
        </p:spPr>
        <p:txBody>
          <a:bodyPr wrap="none" anchor="ctr"/>
          <a:lstStyle/>
          <a:p>
            <a:endParaRPr lang="it-IT"/>
          </a:p>
        </p:txBody>
      </p:sp>
      <p:sp>
        <p:nvSpPr>
          <p:cNvPr id="576532" name="Line 20"/>
          <p:cNvSpPr>
            <a:spLocks noChangeShapeType="1"/>
          </p:cNvSpPr>
          <p:nvPr/>
        </p:nvSpPr>
        <p:spPr bwMode="auto">
          <a:xfrm>
            <a:off x="5021263" y="2670175"/>
            <a:ext cx="971550" cy="401638"/>
          </a:xfrm>
          <a:prstGeom prst="line">
            <a:avLst/>
          </a:prstGeom>
          <a:noFill/>
          <a:ln w="12700">
            <a:solidFill>
              <a:schemeClr val="tx1"/>
            </a:solidFill>
            <a:round/>
            <a:headEnd/>
            <a:tailEnd/>
          </a:ln>
          <a:effectLst/>
        </p:spPr>
        <p:txBody>
          <a:bodyPr wrap="none" anchor="ctr"/>
          <a:lstStyle/>
          <a:p>
            <a:endParaRPr lang="it-IT"/>
          </a:p>
        </p:txBody>
      </p:sp>
      <p:sp>
        <p:nvSpPr>
          <p:cNvPr id="576533" name="Line 21"/>
          <p:cNvSpPr>
            <a:spLocks noChangeShapeType="1"/>
          </p:cNvSpPr>
          <p:nvPr/>
        </p:nvSpPr>
        <p:spPr bwMode="auto">
          <a:xfrm flipH="1" flipV="1">
            <a:off x="6548438" y="3162300"/>
            <a:ext cx="476250" cy="687388"/>
          </a:xfrm>
          <a:prstGeom prst="line">
            <a:avLst/>
          </a:prstGeom>
          <a:noFill/>
          <a:ln w="12700">
            <a:solidFill>
              <a:schemeClr val="tx1"/>
            </a:solidFill>
            <a:round/>
            <a:headEnd/>
            <a:tailEnd/>
          </a:ln>
          <a:effectLst/>
        </p:spPr>
        <p:txBody>
          <a:bodyPr wrap="none" anchor="ctr"/>
          <a:lstStyle/>
          <a:p>
            <a:endParaRPr lang="it-IT"/>
          </a:p>
        </p:txBody>
      </p:sp>
      <p:sp>
        <p:nvSpPr>
          <p:cNvPr id="576534" name="Line 22"/>
          <p:cNvSpPr>
            <a:spLocks noChangeShapeType="1"/>
          </p:cNvSpPr>
          <p:nvPr/>
        </p:nvSpPr>
        <p:spPr bwMode="auto">
          <a:xfrm flipH="1">
            <a:off x="5254625" y="2214563"/>
            <a:ext cx="758825" cy="517525"/>
          </a:xfrm>
          <a:prstGeom prst="line">
            <a:avLst/>
          </a:prstGeom>
          <a:noFill/>
          <a:ln w="12700">
            <a:solidFill>
              <a:schemeClr val="tx1"/>
            </a:solidFill>
            <a:round/>
            <a:headEnd/>
            <a:tailEnd/>
          </a:ln>
          <a:effectLst/>
        </p:spPr>
        <p:txBody>
          <a:bodyPr wrap="none" anchor="ctr"/>
          <a:lstStyle/>
          <a:p>
            <a:endParaRPr lang="it-IT"/>
          </a:p>
        </p:txBody>
      </p:sp>
      <p:sp>
        <p:nvSpPr>
          <p:cNvPr id="576535" name="Line 23"/>
          <p:cNvSpPr>
            <a:spLocks noChangeShapeType="1"/>
          </p:cNvSpPr>
          <p:nvPr/>
        </p:nvSpPr>
        <p:spPr bwMode="auto">
          <a:xfrm flipH="1">
            <a:off x="5264150" y="1654175"/>
            <a:ext cx="476250" cy="342900"/>
          </a:xfrm>
          <a:prstGeom prst="line">
            <a:avLst/>
          </a:prstGeom>
          <a:noFill/>
          <a:ln w="12700">
            <a:solidFill>
              <a:schemeClr val="tx1"/>
            </a:solidFill>
            <a:round/>
            <a:headEnd/>
            <a:tailEnd/>
          </a:ln>
          <a:effectLst/>
        </p:spPr>
        <p:txBody>
          <a:bodyPr wrap="none" anchor="ctr"/>
          <a:lstStyle/>
          <a:p>
            <a:endParaRPr lang="it-IT"/>
          </a:p>
        </p:txBody>
      </p:sp>
      <p:sp>
        <p:nvSpPr>
          <p:cNvPr id="576536" name="Line 24"/>
          <p:cNvSpPr>
            <a:spLocks noChangeShapeType="1"/>
          </p:cNvSpPr>
          <p:nvPr/>
        </p:nvSpPr>
        <p:spPr bwMode="auto">
          <a:xfrm flipH="1">
            <a:off x="5981700" y="1830388"/>
            <a:ext cx="273050" cy="236537"/>
          </a:xfrm>
          <a:prstGeom prst="line">
            <a:avLst/>
          </a:prstGeom>
          <a:noFill/>
          <a:ln w="12700">
            <a:solidFill>
              <a:schemeClr val="tx1"/>
            </a:solidFill>
            <a:round/>
            <a:headEnd/>
            <a:tailEnd/>
          </a:ln>
          <a:effectLst/>
        </p:spPr>
        <p:txBody>
          <a:bodyPr wrap="none" anchor="ctr"/>
          <a:lstStyle/>
          <a:p>
            <a:endParaRPr lang="it-IT"/>
          </a:p>
        </p:txBody>
      </p:sp>
      <p:grpSp>
        <p:nvGrpSpPr>
          <p:cNvPr id="576537" name="Group 25"/>
          <p:cNvGrpSpPr>
            <a:grpSpLocks/>
          </p:cNvGrpSpPr>
          <p:nvPr/>
        </p:nvGrpSpPr>
        <p:grpSpPr bwMode="auto">
          <a:xfrm>
            <a:off x="4745038" y="1793875"/>
            <a:ext cx="679450" cy="314325"/>
            <a:chOff x="3600" y="219"/>
            <a:chExt cx="360" cy="175"/>
          </a:xfrm>
        </p:grpSpPr>
        <p:sp>
          <p:nvSpPr>
            <p:cNvPr id="576538" name="Oval 2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6539" name="Line 2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6540" name="Line 2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6541" name="Rectangle 2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6542" name="Oval 3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6543" name="Group 31"/>
            <p:cNvGrpSpPr>
              <a:grpSpLocks/>
            </p:cNvGrpSpPr>
            <p:nvPr/>
          </p:nvGrpSpPr>
          <p:grpSpPr bwMode="auto">
            <a:xfrm>
              <a:off x="3686" y="244"/>
              <a:ext cx="177" cy="66"/>
              <a:chOff x="2848" y="848"/>
              <a:chExt cx="140" cy="98"/>
            </a:xfrm>
          </p:grpSpPr>
          <p:sp>
            <p:nvSpPr>
              <p:cNvPr id="576544" name="Line 3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45" name="Line 3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46" name="Line 3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6547" name="Group 35"/>
            <p:cNvGrpSpPr>
              <a:grpSpLocks/>
            </p:cNvGrpSpPr>
            <p:nvPr/>
          </p:nvGrpSpPr>
          <p:grpSpPr bwMode="auto">
            <a:xfrm flipV="1">
              <a:off x="3686" y="243"/>
              <a:ext cx="177" cy="66"/>
              <a:chOff x="2848" y="848"/>
              <a:chExt cx="140" cy="98"/>
            </a:xfrm>
          </p:grpSpPr>
          <p:sp>
            <p:nvSpPr>
              <p:cNvPr id="576548" name="Line 3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49" name="Line 3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50" name="Line 3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76551" name="Group 39"/>
          <p:cNvGrpSpPr>
            <a:grpSpLocks/>
          </p:cNvGrpSpPr>
          <p:nvPr/>
        </p:nvGrpSpPr>
        <p:grpSpPr bwMode="auto">
          <a:xfrm>
            <a:off x="4762500" y="2451100"/>
            <a:ext cx="679450" cy="314325"/>
            <a:chOff x="3600" y="219"/>
            <a:chExt cx="360" cy="175"/>
          </a:xfrm>
        </p:grpSpPr>
        <p:sp>
          <p:nvSpPr>
            <p:cNvPr id="576552" name="Oval 4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6553" name="Line 4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6554" name="Line 4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6555" name="Rectangle 4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6556" name="Oval 4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6557" name="Group 45"/>
            <p:cNvGrpSpPr>
              <a:grpSpLocks/>
            </p:cNvGrpSpPr>
            <p:nvPr/>
          </p:nvGrpSpPr>
          <p:grpSpPr bwMode="auto">
            <a:xfrm>
              <a:off x="3686" y="244"/>
              <a:ext cx="177" cy="66"/>
              <a:chOff x="2848" y="848"/>
              <a:chExt cx="140" cy="98"/>
            </a:xfrm>
          </p:grpSpPr>
          <p:sp>
            <p:nvSpPr>
              <p:cNvPr id="576558" name="Line 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59" name="Line 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60" name="Line 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6561" name="Group 49"/>
            <p:cNvGrpSpPr>
              <a:grpSpLocks/>
            </p:cNvGrpSpPr>
            <p:nvPr/>
          </p:nvGrpSpPr>
          <p:grpSpPr bwMode="auto">
            <a:xfrm flipV="1">
              <a:off x="3686" y="243"/>
              <a:ext cx="177" cy="66"/>
              <a:chOff x="2848" y="848"/>
              <a:chExt cx="140" cy="98"/>
            </a:xfrm>
          </p:grpSpPr>
          <p:sp>
            <p:nvSpPr>
              <p:cNvPr id="576562" name="Line 5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63" name="Line 5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64" name="Line 5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76565" name="Group 53"/>
          <p:cNvGrpSpPr>
            <a:grpSpLocks/>
          </p:cNvGrpSpPr>
          <p:nvPr/>
        </p:nvGrpSpPr>
        <p:grpSpPr bwMode="auto">
          <a:xfrm>
            <a:off x="5732463" y="2001838"/>
            <a:ext cx="676275" cy="314325"/>
            <a:chOff x="3600" y="219"/>
            <a:chExt cx="360" cy="175"/>
          </a:xfrm>
        </p:grpSpPr>
        <p:sp>
          <p:nvSpPr>
            <p:cNvPr id="576566" name="Oval 54"/>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6567" name="Line 5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6568" name="Line 5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6569" name="Rectangle 57"/>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6570" name="Oval 58"/>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6571" name="Group 59"/>
            <p:cNvGrpSpPr>
              <a:grpSpLocks/>
            </p:cNvGrpSpPr>
            <p:nvPr/>
          </p:nvGrpSpPr>
          <p:grpSpPr bwMode="auto">
            <a:xfrm>
              <a:off x="3686" y="244"/>
              <a:ext cx="177" cy="66"/>
              <a:chOff x="2848" y="848"/>
              <a:chExt cx="140" cy="98"/>
            </a:xfrm>
          </p:grpSpPr>
          <p:sp>
            <p:nvSpPr>
              <p:cNvPr id="576572" name="Line 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73" name="Line 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74" name="Line 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6575" name="Group 63"/>
            <p:cNvGrpSpPr>
              <a:grpSpLocks/>
            </p:cNvGrpSpPr>
            <p:nvPr/>
          </p:nvGrpSpPr>
          <p:grpSpPr bwMode="auto">
            <a:xfrm flipV="1">
              <a:off x="3686" y="243"/>
              <a:ext cx="177" cy="66"/>
              <a:chOff x="2848" y="848"/>
              <a:chExt cx="140" cy="98"/>
            </a:xfrm>
          </p:grpSpPr>
          <p:sp>
            <p:nvSpPr>
              <p:cNvPr id="576576" name="Line 6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77" name="Line 6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78" name="Line 6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76579" name="Group 67"/>
          <p:cNvGrpSpPr>
            <a:grpSpLocks/>
          </p:cNvGrpSpPr>
          <p:nvPr/>
        </p:nvGrpSpPr>
        <p:grpSpPr bwMode="auto">
          <a:xfrm>
            <a:off x="5976938" y="2908300"/>
            <a:ext cx="679450" cy="314325"/>
            <a:chOff x="3600" y="219"/>
            <a:chExt cx="360" cy="175"/>
          </a:xfrm>
        </p:grpSpPr>
        <p:sp>
          <p:nvSpPr>
            <p:cNvPr id="576580" name="Oval 6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6581" name="Line 6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6582" name="Line 7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6583" name="Rectangle 7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6584" name="Oval 7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6585" name="Group 73"/>
            <p:cNvGrpSpPr>
              <a:grpSpLocks/>
            </p:cNvGrpSpPr>
            <p:nvPr/>
          </p:nvGrpSpPr>
          <p:grpSpPr bwMode="auto">
            <a:xfrm>
              <a:off x="3686" y="244"/>
              <a:ext cx="177" cy="66"/>
              <a:chOff x="2848" y="848"/>
              <a:chExt cx="140" cy="98"/>
            </a:xfrm>
          </p:grpSpPr>
          <p:sp>
            <p:nvSpPr>
              <p:cNvPr id="576586" name="Line 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87" name="Line 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88" name="Line 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6589" name="Group 77"/>
            <p:cNvGrpSpPr>
              <a:grpSpLocks/>
            </p:cNvGrpSpPr>
            <p:nvPr/>
          </p:nvGrpSpPr>
          <p:grpSpPr bwMode="auto">
            <a:xfrm flipV="1">
              <a:off x="3686" y="243"/>
              <a:ext cx="177" cy="66"/>
              <a:chOff x="2848" y="848"/>
              <a:chExt cx="140" cy="98"/>
            </a:xfrm>
          </p:grpSpPr>
          <p:sp>
            <p:nvSpPr>
              <p:cNvPr id="576590" name="Line 7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591" name="Line 7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592" name="Line 8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76593" name="Group 81"/>
          <p:cNvGrpSpPr>
            <a:grpSpLocks/>
          </p:cNvGrpSpPr>
          <p:nvPr/>
        </p:nvGrpSpPr>
        <p:grpSpPr bwMode="auto">
          <a:xfrm>
            <a:off x="5745163" y="4900613"/>
            <a:ext cx="715962" cy="311150"/>
            <a:chOff x="3600" y="219"/>
            <a:chExt cx="360" cy="175"/>
          </a:xfrm>
        </p:grpSpPr>
        <p:sp>
          <p:nvSpPr>
            <p:cNvPr id="576594" name="Oval 8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6595" name="Line 8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6596" name="Line 8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6597" name="Rectangle 8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6598" name="Oval 8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6599" name="Group 87"/>
            <p:cNvGrpSpPr>
              <a:grpSpLocks/>
            </p:cNvGrpSpPr>
            <p:nvPr/>
          </p:nvGrpSpPr>
          <p:grpSpPr bwMode="auto">
            <a:xfrm>
              <a:off x="3686" y="244"/>
              <a:ext cx="177" cy="66"/>
              <a:chOff x="2848" y="848"/>
              <a:chExt cx="140" cy="98"/>
            </a:xfrm>
          </p:grpSpPr>
          <p:sp>
            <p:nvSpPr>
              <p:cNvPr id="576600" name="Line 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601" name="Line 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602" name="Line 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6603" name="Group 91"/>
            <p:cNvGrpSpPr>
              <a:grpSpLocks/>
            </p:cNvGrpSpPr>
            <p:nvPr/>
          </p:nvGrpSpPr>
          <p:grpSpPr bwMode="auto">
            <a:xfrm flipV="1">
              <a:off x="3686" y="243"/>
              <a:ext cx="177" cy="66"/>
              <a:chOff x="2848" y="848"/>
              <a:chExt cx="140" cy="98"/>
            </a:xfrm>
          </p:grpSpPr>
          <p:sp>
            <p:nvSpPr>
              <p:cNvPr id="576604" name="Line 9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605" name="Line 9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606" name="Line 9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576607" name="Group 95"/>
          <p:cNvGrpSpPr>
            <a:grpSpLocks/>
          </p:cNvGrpSpPr>
          <p:nvPr/>
        </p:nvGrpSpPr>
        <p:grpSpPr bwMode="auto">
          <a:xfrm>
            <a:off x="6738938" y="3889375"/>
            <a:ext cx="679450" cy="314325"/>
            <a:chOff x="3600" y="219"/>
            <a:chExt cx="360" cy="175"/>
          </a:xfrm>
        </p:grpSpPr>
        <p:sp>
          <p:nvSpPr>
            <p:cNvPr id="576608" name="Oval 9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6609" name="Line 9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6610" name="Line 9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6611" name="Rectangle 9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6612" name="Oval 10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6613" name="Group 101"/>
            <p:cNvGrpSpPr>
              <a:grpSpLocks/>
            </p:cNvGrpSpPr>
            <p:nvPr/>
          </p:nvGrpSpPr>
          <p:grpSpPr bwMode="auto">
            <a:xfrm>
              <a:off x="3686" y="244"/>
              <a:ext cx="177" cy="66"/>
              <a:chOff x="2848" y="848"/>
              <a:chExt cx="140" cy="98"/>
            </a:xfrm>
          </p:grpSpPr>
          <p:sp>
            <p:nvSpPr>
              <p:cNvPr id="576614" name="Line 10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615" name="Line 10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616" name="Line 10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6617" name="Group 105"/>
            <p:cNvGrpSpPr>
              <a:grpSpLocks/>
            </p:cNvGrpSpPr>
            <p:nvPr/>
          </p:nvGrpSpPr>
          <p:grpSpPr bwMode="auto">
            <a:xfrm flipV="1">
              <a:off x="3686" y="243"/>
              <a:ext cx="177" cy="66"/>
              <a:chOff x="2848" y="848"/>
              <a:chExt cx="140" cy="98"/>
            </a:xfrm>
          </p:grpSpPr>
          <p:sp>
            <p:nvSpPr>
              <p:cNvPr id="576618" name="Line 10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6619" name="Line 10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6620" name="Line 10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aphicFrame>
        <p:nvGraphicFramePr>
          <p:cNvPr id="576621" name="Object 109"/>
          <p:cNvGraphicFramePr>
            <a:graphicFrameLocks noChangeAspect="1"/>
          </p:cNvGraphicFramePr>
          <p:nvPr/>
        </p:nvGraphicFramePr>
        <p:xfrm>
          <a:off x="4705350" y="4392613"/>
          <a:ext cx="563563" cy="446087"/>
        </p:xfrm>
        <a:graphic>
          <a:graphicData uri="http://schemas.openxmlformats.org/presentationml/2006/ole">
            <p:oleObj spid="_x0000_s576621" name="ClipArt" r:id="rId6" imgW="1305000" imgH="1085760" progId="">
              <p:embed/>
            </p:oleObj>
          </a:graphicData>
        </a:graphic>
      </p:graphicFrame>
      <p:sp>
        <p:nvSpPr>
          <p:cNvPr id="576622" name="Line 110"/>
          <p:cNvSpPr>
            <a:spLocks noChangeShapeType="1"/>
          </p:cNvSpPr>
          <p:nvPr/>
        </p:nvSpPr>
        <p:spPr bwMode="auto">
          <a:xfrm>
            <a:off x="5249863" y="4721225"/>
            <a:ext cx="314325" cy="1588"/>
          </a:xfrm>
          <a:prstGeom prst="line">
            <a:avLst/>
          </a:prstGeom>
          <a:noFill/>
          <a:ln w="19050">
            <a:solidFill>
              <a:schemeClr val="tx1"/>
            </a:solidFill>
            <a:round/>
            <a:headEnd/>
            <a:tailEnd/>
          </a:ln>
          <a:effectLst/>
        </p:spPr>
        <p:txBody>
          <a:bodyPr wrap="none" anchor="ctr"/>
          <a:lstStyle/>
          <a:p>
            <a:endParaRPr lang="it-IT"/>
          </a:p>
        </p:txBody>
      </p:sp>
      <p:graphicFrame>
        <p:nvGraphicFramePr>
          <p:cNvPr id="576623" name="Object 111"/>
          <p:cNvGraphicFramePr>
            <a:graphicFrameLocks noChangeAspect="1"/>
          </p:cNvGraphicFramePr>
          <p:nvPr/>
        </p:nvGraphicFramePr>
        <p:xfrm>
          <a:off x="4914900" y="5191125"/>
          <a:ext cx="563563" cy="446088"/>
        </p:xfrm>
        <a:graphic>
          <a:graphicData uri="http://schemas.openxmlformats.org/presentationml/2006/ole">
            <p:oleObj spid="_x0000_s576623" name="ClipArt" r:id="rId7" imgW="1305000" imgH="1085760" progId="">
              <p:embed/>
            </p:oleObj>
          </a:graphicData>
        </a:graphic>
      </p:graphicFrame>
      <p:sp>
        <p:nvSpPr>
          <p:cNvPr id="576624" name="Line 112"/>
          <p:cNvSpPr>
            <a:spLocks noChangeShapeType="1"/>
          </p:cNvSpPr>
          <p:nvPr/>
        </p:nvSpPr>
        <p:spPr bwMode="auto">
          <a:xfrm flipV="1">
            <a:off x="5465763" y="5529263"/>
            <a:ext cx="98425" cy="3175"/>
          </a:xfrm>
          <a:prstGeom prst="line">
            <a:avLst/>
          </a:prstGeom>
          <a:noFill/>
          <a:ln w="19050">
            <a:solidFill>
              <a:schemeClr val="tx1"/>
            </a:solidFill>
            <a:round/>
            <a:headEnd/>
            <a:tailEnd/>
          </a:ln>
          <a:effectLst/>
        </p:spPr>
        <p:txBody>
          <a:bodyPr wrap="none" anchor="ctr"/>
          <a:lstStyle/>
          <a:p>
            <a:endParaRPr lang="it-IT"/>
          </a:p>
        </p:txBody>
      </p:sp>
      <p:grpSp>
        <p:nvGrpSpPr>
          <p:cNvPr id="576625" name="Group 113"/>
          <p:cNvGrpSpPr>
            <a:grpSpLocks/>
          </p:cNvGrpSpPr>
          <p:nvPr/>
        </p:nvGrpSpPr>
        <p:grpSpPr bwMode="auto">
          <a:xfrm>
            <a:off x="5084763" y="4849813"/>
            <a:ext cx="96837" cy="300037"/>
            <a:chOff x="3842" y="406"/>
            <a:chExt cx="51" cy="167"/>
          </a:xfrm>
        </p:grpSpPr>
        <p:sp>
          <p:nvSpPr>
            <p:cNvPr id="576626" name="Oval 114"/>
            <p:cNvSpPr>
              <a:spLocks noChangeArrowheads="1"/>
            </p:cNvSpPr>
            <p:nvPr/>
          </p:nvSpPr>
          <p:spPr bwMode="auto">
            <a:xfrm>
              <a:off x="3842" y="406"/>
              <a:ext cx="47" cy="47"/>
            </a:xfrm>
            <a:prstGeom prst="ellipse">
              <a:avLst/>
            </a:prstGeom>
            <a:solidFill>
              <a:schemeClr val="accent2"/>
            </a:solidFill>
            <a:ln w="9525">
              <a:noFill/>
              <a:round/>
              <a:headEnd/>
              <a:tailEnd/>
            </a:ln>
            <a:effectLst/>
          </p:spPr>
          <p:txBody>
            <a:bodyPr wrap="none" anchor="ctr"/>
            <a:lstStyle/>
            <a:p>
              <a:endParaRPr lang="it-IT"/>
            </a:p>
          </p:txBody>
        </p:sp>
        <p:sp>
          <p:nvSpPr>
            <p:cNvPr id="576627" name="Oval 115"/>
            <p:cNvSpPr>
              <a:spLocks noChangeArrowheads="1"/>
            </p:cNvSpPr>
            <p:nvPr/>
          </p:nvSpPr>
          <p:spPr bwMode="auto">
            <a:xfrm>
              <a:off x="3844" y="466"/>
              <a:ext cx="47" cy="47"/>
            </a:xfrm>
            <a:prstGeom prst="ellipse">
              <a:avLst/>
            </a:prstGeom>
            <a:solidFill>
              <a:schemeClr val="accent2"/>
            </a:solidFill>
            <a:ln w="9525">
              <a:noFill/>
              <a:round/>
              <a:headEnd/>
              <a:tailEnd/>
            </a:ln>
            <a:effectLst/>
          </p:spPr>
          <p:txBody>
            <a:bodyPr wrap="none" anchor="ctr"/>
            <a:lstStyle/>
            <a:p>
              <a:endParaRPr lang="it-IT"/>
            </a:p>
          </p:txBody>
        </p:sp>
        <p:sp>
          <p:nvSpPr>
            <p:cNvPr id="576628" name="Oval 116"/>
            <p:cNvSpPr>
              <a:spLocks noChangeArrowheads="1"/>
            </p:cNvSpPr>
            <p:nvPr/>
          </p:nvSpPr>
          <p:spPr bwMode="auto">
            <a:xfrm>
              <a:off x="3846" y="526"/>
              <a:ext cx="47" cy="47"/>
            </a:xfrm>
            <a:prstGeom prst="ellipse">
              <a:avLst/>
            </a:prstGeom>
            <a:solidFill>
              <a:schemeClr val="accent2"/>
            </a:solidFill>
            <a:ln w="9525">
              <a:noFill/>
              <a:round/>
              <a:headEnd/>
              <a:tailEnd/>
            </a:ln>
            <a:effectLst/>
          </p:spPr>
          <p:txBody>
            <a:bodyPr wrap="none" anchor="ctr"/>
            <a:lstStyle/>
            <a:p>
              <a:endParaRPr lang="it-IT"/>
            </a:p>
          </p:txBody>
        </p:sp>
      </p:grpSp>
      <p:sp>
        <p:nvSpPr>
          <p:cNvPr id="576629" name="Line 117"/>
          <p:cNvSpPr>
            <a:spLocks noChangeShapeType="1"/>
          </p:cNvSpPr>
          <p:nvPr/>
        </p:nvSpPr>
        <p:spPr bwMode="auto">
          <a:xfrm>
            <a:off x="5556250" y="4718050"/>
            <a:ext cx="0" cy="809625"/>
          </a:xfrm>
          <a:prstGeom prst="line">
            <a:avLst/>
          </a:prstGeom>
          <a:noFill/>
          <a:ln w="12700">
            <a:solidFill>
              <a:schemeClr val="tx1"/>
            </a:solidFill>
            <a:round/>
            <a:headEnd/>
            <a:tailEnd/>
          </a:ln>
          <a:effectLst/>
        </p:spPr>
        <p:txBody>
          <a:bodyPr wrap="none" anchor="ctr"/>
          <a:lstStyle/>
          <a:p>
            <a:endParaRPr lang="it-IT"/>
          </a:p>
        </p:txBody>
      </p:sp>
      <p:sp>
        <p:nvSpPr>
          <p:cNvPr id="576630" name="Line 118"/>
          <p:cNvSpPr>
            <a:spLocks noChangeShapeType="1"/>
          </p:cNvSpPr>
          <p:nvPr/>
        </p:nvSpPr>
        <p:spPr bwMode="auto">
          <a:xfrm>
            <a:off x="5556250" y="5067300"/>
            <a:ext cx="187325" cy="3175"/>
          </a:xfrm>
          <a:prstGeom prst="line">
            <a:avLst/>
          </a:prstGeom>
          <a:noFill/>
          <a:ln w="12700">
            <a:solidFill>
              <a:schemeClr val="tx1"/>
            </a:solidFill>
            <a:round/>
            <a:headEnd/>
            <a:tailEnd/>
          </a:ln>
          <a:effectLst/>
        </p:spPr>
        <p:txBody>
          <a:bodyPr wrap="none" anchor="ctr"/>
          <a:lstStyle/>
          <a:p>
            <a:endParaRPr lang="it-IT"/>
          </a:p>
        </p:txBody>
      </p:sp>
      <p:sp>
        <p:nvSpPr>
          <p:cNvPr id="576631" name="Line 119"/>
          <p:cNvSpPr>
            <a:spLocks noChangeShapeType="1"/>
          </p:cNvSpPr>
          <p:nvPr/>
        </p:nvSpPr>
        <p:spPr bwMode="auto">
          <a:xfrm flipH="1">
            <a:off x="6461125" y="4206875"/>
            <a:ext cx="636588" cy="877888"/>
          </a:xfrm>
          <a:prstGeom prst="line">
            <a:avLst/>
          </a:prstGeom>
          <a:noFill/>
          <a:ln w="12700">
            <a:solidFill>
              <a:schemeClr val="tx1"/>
            </a:solidFill>
            <a:round/>
            <a:headEnd/>
            <a:tailEnd/>
          </a:ln>
          <a:effectLst/>
        </p:spPr>
        <p:txBody>
          <a:bodyPr wrap="none" anchor="ctr"/>
          <a:lstStyle/>
          <a:p>
            <a:endParaRPr lang="it-IT"/>
          </a:p>
        </p:txBody>
      </p:sp>
      <p:grpSp>
        <p:nvGrpSpPr>
          <p:cNvPr id="576632" name="Group 120"/>
          <p:cNvGrpSpPr>
            <a:grpSpLocks/>
          </p:cNvGrpSpPr>
          <p:nvPr/>
        </p:nvGrpSpPr>
        <p:grpSpPr bwMode="auto">
          <a:xfrm rot="1433392">
            <a:off x="5003800" y="2955925"/>
            <a:ext cx="1028700" cy="171450"/>
            <a:chOff x="4712" y="1742"/>
            <a:chExt cx="648" cy="108"/>
          </a:xfrm>
        </p:grpSpPr>
        <p:sp>
          <p:nvSpPr>
            <p:cNvPr id="576633" name="Rectangle 121"/>
            <p:cNvSpPr>
              <a:spLocks noChangeArrowheads="1"/>
            </p:cNvSpPr>
            <p:nvPr/>
          </p:nvSpPr>
          <p:spPr bwMode="auto">
            <a:xfrm>
              <a:off x="4712" y="1742"/>
              <a:ext cx="648" cy="108"/>
            </a:xfrm>
            <a:prstGeom prst="rect">
              <a:avLst/>
            </a:prstGeom>
            <a:solidFill>
              <a:schemeClr val="accent2"/>
            </a:solidFill>
            <a:ln w="9525">
              <a:noFill/>
              <a:miter lim="800000"/>
              <a:headEnd/>
              <a:tailEnd/>
            </a:ln>
            <a:effectLst/>
          </p:spPr>
          <p:txBody>
            <a:bodyPr wrap="none" anchor="ctr"/>
            <a:lstStyle/>
            <a:p>
              <a:endParaRPr lang="it-IT"/>
            </a:p>
          </p:txBody>
        </p:sp>
        <p:sp>
          <p:nvSpPr>
            <p:cNvPr id="576634" name="Rectangle 122"/>
            <p:cNvSpPr>
              <a:spLocks noChangeArrowheads="1"/>
            </p:cNvSpPr>
            <p:nvPr/>
          </p:nvSpPr>
          <p:spPr bwMode="auto">
            <a:xfrm>
              <a:off x="4712" y="1742"/>
              <a:ext cx="534" cy="108"/>
            </a:xfrm>
            <a:prstGeom prst="rect">
              <a:avLst/>
            </a:prstGeom>
            <a:solidFill>
              <a:srgbClr val="FF0000"/>
            </a:solidFill>
            <a:ln w="9525">
              <a:noFill/>
              <a:miter lim="800000"/>
              <a:headEnd/>
              <a:tailEnd/>
            </a:ln>
            <a:effectLst/>
          </p:spPr>
          <p:txBody>
            <a:bodyPr wrap="none" anchor="ctr"/>
            <a:lstStyle/>
            <a:p>
              <a:endParaRPr lang="it-IT"/>
            </a:p>
          </p:txBody>
        </p:sp>
      </p:grpSp>
      <p:grpSp>
        <p:nvGrpSpPr>
          <p:cNvPr id="576635" name="Group 123"/>
          <p:cNvGrpSpPr>
            <a:grpSpLocks/>
          </p:cNvGrpSpPr>
          <p:nvPr/>
        </p:nvGrpSpPr>
        <p:grpSpPr bwMode="auto">
          <a:xfrm rot="3346875">
            <a:off x="6283325" y="3241676"/>
            <a:ext cx="447675" cy="171450"/>
            <a:chOff x="5078" y="1860"/>
            <a:chExt cx="282" cy="108"/>
          </a:xfrm>
        </p:grpSpPr>
        <p:sp>
          <p:nvSpPr>
            <p:cNvPr id="576636" name="Rectangle 124"/>
            <p:cNvSpPr>
              <a:spLocks noChangeArrowheads="1"/>
            </p:cNvSpPr>
            <p:nvPr/>
          </p:nvSpPr>
          <p:spPr bwMode="auto">
            <a:xfrm>
              <a:off x="5216" y="1860"/>
              <a:ext cx="144" cy="108"/>
            </a:xfrm>
            <a:prstGeom prst="rect">
              <a:avLst/>
            </a:prstGeom>
            <a:solidFill>
              <a:schemeClr val="accent2"/>
            </a:solidFill>
            <a:ln w="9525">
              <a:noFill/>
              <a:miter lim="800000"/>
              <a:headEnd/>
              <a:tailEnd/>
            </a:ln>
            <a:effectLst/>
          </p:spPr>
          <p:txBody>
            <a:bodyPr wrap="none" anchor="ctr"/>
            <a:lstStyle/>
            <a:p>
              <a:endParaRPr lang="it-IT"/>
            </a:p>
          </p:txBody>
        </p:sp>
        <p:sp>
          <p:nvSpPr>
            <p:cNvPr id="576637" name="Rectangle 125"/>
            <p:cNvSpPr>
              <a:spLocks noChangeArrowheads="1"/>
            </p:cNvSpPr>
            <p:nvPr/>
          </p:nvSpPr>
          <p:spPr bwMode="auto">
            <a:xfrm>
              <a:off x="5078" y="1860"/>
              <a:ext cx="166" cy="108"/>
            </a:xfrm>
            <a:prstGeom prst="rect">
              <a:avLst/>
            </a:prstGeom>
            <a:solidFill>
              <a:srgbClr val="FF0000"/>
            </a:solidFill>
            <a:ln w="9525">
              <a:noFill/>
              <a:miter lim="800000"/>
              <a:headEnd/>
              <a:tailEnd/>
            </a:ln>
            <a:effectLst/>
          </p:spPr>
          <p:txBody>
            <a:bodyPr wrap="none" anchor="ctr"/>
            <a:lstStyle/>
            <a:p>
              <a:endParaRPr lang="it-IT"/>
            </a:p>
          </p:txBody>
        </p:sp>
      </p:grpSp>
      <p:grpSp>
        <p:nvGrpSpPr>
          <p:cNvPr id="576638" name="Group 126"/>
          <p:cNvGrpSpPr>
            <a:grpSpLocks/>
          </p:cNvGrpSpPr>
          <p:nvPr/>
        </p:nvGrpSpPr>
        <p:grpSpPr bwMode="auto">
          <a:xfrm rot="3215306">
            <a:off x="6600825" y="3346451"/>
            <a:ext cx="447675" cy="171450"/>
            <a:chOff x="5078" y="1860"/>
            <a:chExt cx="282" cy="108"/>
          </a:xfrm>
        </p:grpSpPr>
        <p:sp>
          <p:nvSpPr>
            <p:cNvPr id="576639" name="Rectangle 127"/>
            <p:cNvSpPr>
              <a:spLocks noChangeArrowheads="1"/>
            </p:cNvSpPr>
            <p:nvPr/>
          </p:nvSpPr>
          <p:spPr bwMode="auto">
            <a:xfrm>
              <a:off x="5216" y="1860"/>
              <a:ext cx="144" cy="108"/>
            </a:xfrm>
            <a:prstGeom prst="rect">
              <a:avLst/>
            </a:prstGeom>
            <a:solidFill>
              <a:schemeClr val="accent2"/>
            </a:solidFill>
            <a:ln w="9525">
              <a:noFill/>
              <a:miter lim="800000"/>
              <a:headEnd/>
              <a:tailEnd/>
            </a:ln>
            <a:effectLst/>
          </p:spPr>
          <p:txBody>
            <a:bodyPr wrap="none" anchor="ctr"/>
            <a:lstStyle/>
            <a:p>
              <a:endParaRPr lang="it-IT"/>
            </a:p>
          </p:txBody>
        </p:sp>
        <p:sp>
          <p:nvSpPr>
            <p:cNvPr id="576640" name="Rectangle 128"/>
            <p:cNvSpPr>
              <a:spLocks noChangeArrowheads="1"/>
            </p:cNvSpPr>
            <p:nvPr/>
          </p:nvSpPr>
          <p:spPr bwMode="auto">
            <a:xfrm>
              <a:off x="5078" y="1860"/>
              <a:ext cx="166" cy="108"/>
            </a:xfrm>
            <a:prstGeom prst="rect">
              <a:avLst/>
            </a:prstGeom>
            <a:solidFill>
              <a:srgbClr val="FF0000"/>
            </a:solidFill>
            <a:ln w="9525">
              <a:noFill/>
              <a:miter lim="800000"/>
              <a:headEnd/>
              <a:tailEnd/>
            </a:ln>
            <a:effectLst/>
          </p:spPr>
          <p:txBody>
            <a:bodyPr wrap="none" anchor="ctr"/>
            <a:lstStyle/>
            <a:p>
              <a:endParaRPr lang="it-IT"/>
            </a:p>
          </p:txBody>
        </p:sp>
      </p:grpSp>
      <p:grpSp>
        <p:nvGrpSpPr>
          <p:cNvPr id="576641" name="Group 129"/>
          <p:cNvGrpSpPr>
            <a:grpSpLocks/>
          </p:cNvGrpSpPr>
          <p:nvPr/>
        </p:nvGrpSpPr>
        <p:grpSpPr bwMode="auto">
          <a:xfrm rot="3051000">
            <a:off x="6953250" y="3467101"/>
            <a:ext cx="447675" cy="171450"/>
            <a:chOff x="5078" y="1860"/>
            <a:chExt cx="282" cy="108"/>
          </a:xfrm>
        </p:grpSpPr>
        <p:sp>
          <p:nvSpPr>
            <p:cNvPr id="576642" name="Rectangle 130"/>
            <p:cNvSpPr>
              <a:spLocks noChangeArrowheads="1"/>
            </p:cNvSpPr>
            <p:nvPr/>
          </p:nvSpPr>
          <p:spPr bwMode="auto">
            <a:xfrm>
              <a:off x="5216" y="1860"/>
              <a:ext cx="144" cy="108"/>
            </a:xfrm>
            <a:prstGeom prst="rect">
              <a:avLst/>
            </a:prstGeom>
            <a:solidFill>
              <a:schemeClr val="accent2"/>
            </a:solidFill>
            <a:ln w="9525">
              <a:noFill/>
              <a:miter lim="800000"/>
              <a:headEnd/>
              <a:tailEnd/>
            </a:ln>
            <a:effectLst/>
          </p:spPr>
          <p:txBody>
            <a:bodyPr wrap="none" anchor="ctr"/>
            <a:lstStyle/>
            <a:p>
              <a:endParaRPr lang="it-IT"/>
            </a:p>
          </p:txBody>
        </p:sp>
        <p:sp>
          <p:nvSpPr>
            <p:cNvPr id="576643" name="Rectangle 131"/>
            <p:cNvSpPr>
              <a:spLocks noChangeArrowheads="1"/>
            </p:cNvSpPr>
            <p:nvPr/>
          </p:nvSpPr>
          <p:spPr bwMode="auto">
            <a:xfrm>
              <a:off x="5078" y="1860"/>
              <a:ext cx="166" cy="108"/>
            </a:xfrm>
            <a:prstGeom prst="rect">
              <a:avLst/>
            </a:prstGeom>
            <a:solidFill>
              <a:srgbClr val="FF0000"/>
            </a:solidFill>
            <a:ln w="9525">
              <a:noFill/>
              <a:miter lim="800000"/>
              <a:headEnd/>
              <a:tailEnd/>
            </a:ln>
            <a:effectLst/>
          </p:spPr>
          <p:txBody>
            <a:bodyPr wrap="none" anchor="ctr"/>
            <a:lstStyle/>
            <a:p>
              <a:endParaRPr lang="it-IT"/>
            </a:p>
          </p:txBody>
        </p:sp>
      </p:grpSp>
      <p:sp>
        <p:nvSpPr>
          <p:cNvPr id="576644" name="Line 132"/>
          <p:cNvSpPr>
            <a:spLocks noChangeShapeType="1"/>
          </p:cNvSpPr>
          <p:nvPr/>
        </p:nvSpPr>
        <p:spPr bwMode="auto">
          <a:xfrm>
            <a:off x="6007100" y="3276600"/>
            <a:ext cx="219075" cy="69850"/>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45" name="Line 133"/>
          <p:cNvSpPr>
            <a:spLocks noChangeShapeType="1"/>
          </p:cNvSpPr>
          <p:nvPr/>
        </p:nvSpPr>
        <p:spPr bwMode="auto">
          <a:xfrm>
            <a:off x="6642100" y="3517900"/>
            <a:ext cx="133350" cy="177800"/>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46" name="Line 134"/>
          <p:cNvSpPr>
            <a:spLocks noChangeShapeType="1"/>
          </p:cNvSpPr>
          <p:nvPr/>
        </p:nvSpPr>
        <p:spPr bwMode="auto">
          <a:xfrm>
            <a:off x="6965950" y="3616325"/>
            <a:ext cx="117475" cy="177800"/>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47" name="Line 135"/>
          <p:cNvSpPr>
            <a:spLocks noChangeShapeType="1"/>
          </p:cNvSpPr>
          <p:nvPr/>
        </p:nvSpPr>
        <p:spPr bwMode="auto">
          <a:xfrm>
            <a:off x="7334250" y="3730625"/>
            <a:ext cx="101600" cy="187325"/>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48" name="Text Box 136"/>
          <p:cNvSpPr txBox="1">
            <a:spLocks noChangeArrowheads="1"/>
          </p:cNvSpPr>
          <p:nvPr/>
        </p:nvSpPr>
        <p:spPr bwMode="auto">
          <a:xfrm>
            <a:off x="6446838" y="1814513"/>
            <a:ext cx="2697162" cy="1314450"/>
          </a:xfrm>
          <a:prstGeom prst="rect">
            <a:avLst/>
          </a:prstGeom>
          <a:noFill/>
          <a:ln w="9525">
            <a:noFill/>
            <a:miter lim="800000"/>
            <a:headEnd/>
            <a:tailEnd/>
          </a:ln>
          <a:effectLst/>
        </p:spPr>
        <p:txBody>
          <a:bodyPr wrap="none">
            <a:spAutoFit/>
          </a:bodyPr>
          <a:lstStyle/>
          <a:p>
            <a:r>
              <a:rPr lang="it-IT" sz="1600"/>
              <a:t>Frammentazione: </a:t>
            </a:r>
          </a:p>
          <a:p>
            <a:r>
              <a:rPr lang="it-IT" sz="1600">
                <a:solidFill>
                  <a:schemeClr val="accent2"/>
                </a:solidFill>
              </a:rPr>
              <a:t>   ingresso:</a:t>
            </a:r>
            <a:r>
              <a:rPr lang="it-IT" sz="1600"/>
              <a:t> un datagramma</a:t>
            </a:r>
          </a:p>
          <a:p>
            <a:r>
              <a:rPr lang="it-IT" sz="1600"/>
              <a:t>   grande</a:t>
            </a:r>
          </a:p>
          <a:p>
            <a:r>
              <a:rPr lang="it-IT" sz="1600">
                <a:solidFill>
                  <a:schemeClr val="accent2"/>
                </a:solidFill>
              </a:rPr>
              <a:t>   uscita:</a:t>
            </a:r>
            <a:r>
              <a:rPr lang="it-IT" sz="1600"/>
              <a:t> 3 datagrammi</a:t>
            </a:r>
          </a:p>
          <a:p>
            <a:r>
              <a:rPr lang="it-IT" sz="1600"/>
              <a:t>   più piccoli</a:t>
            </a:r>
            <a:endParaRPr lang="it-IT"/>
          </a:p>
        </p:txBody>
      </p:sp>
      <p:grpSp>
        <p:nvGrpSpPr>
          <p:cNvPr id="576649" name="Group 137"/>
          <p:cNvGrpSpPr>
            <a:grpSpLocks/>
          </p:cNvGrpSpPr>
          <p:nvPr/>
        </p:nvGrpSpPr>
        <p:grpSpPr bwMode="auto">
          <a:xfrm rot="-10773343">
            <a:off x="5610225" y="4352925"/>
            <a:ext cx="447675" cy="171450"/>
            <a:chOff x="5078" y="1860"/>
            <a:chExt cx="282" cy="108"/>
          </a:xfrm>
        </p:grpSpPr>
        <p:sp>
          <p:nvSpPr>
            <p:cNvPr id="576650" name="Rectangle 138"/>
            <p:cNvSpPr>
              <a:spLocks noChangeArrowheads="1"/>
            </p:cNvSpPr>
            <p:nvPr/>
          </p:nvSpPr>
          <p:spPr bwMode="auto">
            <a:xfrm>
              <a:off x="5216" y="1860"/>
              <a:ext cx="144" cy="108"/>
            </a:xfrm>
            <a:prstGeom prst="rect">
              <a:avLst/>
            </a:prstGeom>
            <a:solidFill>
              <a:schemeClr val="accent2"/>
            </a:solidFill>
            <a:ln w="9525">
              <a:noFill/>
              <a:miter lim="800000"/>
              <a:headEnd/>
              <a:tailEnd/>
            </a:ln>
            <a:effectLst/>
          </p:spPr>
          <p:txBody>
            <a:bodyPr wrap="none" anchor="ctr"/>
            <a:lstStyle/>
            <a:p>
              <a:endParaRPr lang="it-IT"/>
            </a:p>
          </p:txBody>
        </p:sp>
        <p:sp>
          <p:nvSpPr>
            <p:cNvPr id="576651" name="Rectangle 139"/>
            <p:cNvSpPr>
              <a:spLocks noChangeArrowheads="1"/>
            </p:cNvSpPr>
            <p:nvPr/>
          </p:nvSpPr>
          <p:spPr bwMode="auto">
            <a:xfrm>
              <a:off x="5078" y="1860"/>
              <a:ext cx="166" cy="108"/>
            </a:xfrm>
            <a:prstGeom prst="rect">
              <a:avLst/>
            </a:prstGeom>
            <a:solidFill>
              <a:srgbClr val="FF0000"/>
            </a:solidFill>
            <a:ln w="9525">
              <a:noFill/>
              <a:miter lim="800000"/>
              <a:headEnd/>
              <a:tailEnd/>
            </a:ln>
            <a:effectLst/>
          </p:spPr>
          <p:txBody>
            <a:bodyPr wrap="none" anchor="ctr"/>
            <a:lstStyle/>
            <a:p>
              <a:endParaRPr lang="it-IT"/>
            </a:p>
          </p:txBody>
        </p:sp>
      </p:grpSp>
      <p:grpSp>
        <p:nvGrpSpPr>
          <p:cNvPr id="576652" name="Group 140"/>
          <p:cNvGrpSpPr>
            <a:grpSpLocks/>
          </p:cNvGrpSpPr>
          <p:nvPr/>
        </p:nvGrpSpPr>
        <p:grpSpPr bwMode="auto">
          <a:xfrm rot="-10773343">
            <a:off x="5613400" y="4546600"/>
            <a:ext cx="447675" cy="171450"/>
            <a:chOff x="5078" y="1860"/>
            <a:chExt cx="282" cy="108"/>
          </a:xfrm>
        </p:grpSpPr>
        <p:sp>
          <p:nvSpPr>
            <p:cNvPr id="576653" name="Rectangle 141"/>
            <p:cNvSpPr>
              <a:spLocks noChangeArrowheads="1"/>
            </p:cNvSpPr>
            <p:nvPr/>
          </p:nvSpPr>
          <p:spPr bwMode="auto">
            <a:xfrm>
              <a:off x="5216" y="1860"/>
              <a:ext cx="144" cy="108"/>
            </a:xfrm>
            <a:prstGeom prst="rect">
              <a:avLst/>
            </a:prstGeom>
            <a:solidFill>
              <a:schemeClr val="accent2"/>
            </a:solidFill>
            <a:ln w="9525">
              <a:noFill/>
              <a:miter lim="800000"/>
              <a:headEnd/>
              <a:tailEnd/>
            </a:ln>
            <a:effectLst/>
          </p:spPr>
          <p:txBody>
            <a:bodyPr wrap="none" anchor="ctr"/>
            <a:lstStyle/>
            <a:p>
              <a:endParaRPr lang="it-IT"/>
            </a:p>
          </p:txBody>
        </p:sp>
        <p:sp>
          <p:nvSpPr>
            <p:cNvPr id="576654" name="Rectangle 142"/>
            <p:cNvSpPr>
              <a:spLocks noChangeArrowheads="1"/>
            </p:cNvSpPr>
            <p:nvPr/>
          </p:nvSpPr>
          <p:spPr bwMode="auto">
            <a:xfrm>
              <a:off x="5078" y="1860"/>
              <a:ext cx="166" cy="108"/>
            </a:xfrm>
            <a:prstGeom prst="rect">
              <a:avLst/>
            </a:prstGeom>
            <a:solidFill>
              <a:srgbClr val="FF0000"/>
            </a:solidFill>
            <a:ln w="9525">
              <a:noFill/>
              <a:miter lim="800000"/>
              <a:headEnd/>
              <a:tailEnd/>
            </a:ln>
            <a:effectLst/>
          </p:spPr>
          <p:txBody>
            <a:bodyPr wrap="none" anchor="ctr"/>
            <a:lstStyle/>
            <a:p>
              <a:endParaRPr lang="it-IT"/>
            </a:p>
          </p:txBody>
        </p:sp>
      </p:grpSp>
      <p:grpSp>
        <p:nvGrpSpPr>
          <p:cNvPr id="576655" name="Group 143"/>
          <p:cNvGrpSpPr>
            <a:grpSpLocks/>
          </p:cNvGrpSpPr>
          <p:nvPr/>
        </p:nvGrpSpPr>
        <p:grpSpPr bwMode="auto">
          <a:xfrm rot="-10773343">
            <a:off x="5616575" y="4740275"/>
            <a:ext cx="447675" cy="171450"/>
            <a:chOff x="5078" y="1860"/>
            <a:chExt cx="282" cy="108"/>
          </a:xfrm>
        </p:grpSpPr>
        <p:sp>
          <p:nvSpPr>
            <p:cNvPr id="576656" name="Rectangle 144"/>
            <p:cNvSpPr>
              <a:spLocks noChangeArrowheads="1"/>
            </p:cNvSpPr>
            <p:nvPr/>
          </p:nvSpPr>
          <p:spPr bwMode="auto">
            <a:xfrm>
              <a:off x="5216" y="1860"/>
              <a:ext cx="144" cy="108"/>
            </a:xfrm>
            <a:prstGeom prst="rect">
              <a:avLst/>
            </a:prstGeom>
            <a:solidFill>
              <a:schemeClr val="accent2"/>
            </a:solidFill>
            <a:ln w="9525">
              <a:noFill/>
              <a:miter lim="800000"/>
              <a:headEnd/>
              <a:tailEnd/>
            </a:ln>
            <a:effectLst/>
          </p:spPr>
          <p:txBody>
            <a:bodyPr wrap="none" anchor="ctr"/>
            <a:lstStyle/>
            <a:p>
              <a:endParaRPr lang="it-IT"/>
            </a:p>
          </p:txBody>
        </p:sp>
        <p:sp>
          <p:nvSpPr>
            <p:cNvPr id="576657" name="Rectangle 145"/>
            <p:cNvSpPr>
              <a:spLocks noChangeArrowheads="1"/>
            </p:cNvSpPr>
            <p:nvPr/>
          </p:nvSpPr>
          <p:spPr bwMode="auto">
            <a:xfrm>
              <a:off x="5078" y="1860"/>
              <a:ext cx="166" cy="108"/>
            </a:xfrm>
            <a:prstGeom prst="rect">
              <a:avLst/>
            </a:prstGeom>
            <a:solidFill>
              <a:srgbClr val="FF0000"/>
            </a:solidFill>
            <a:ln w="9525">
              <a:noFill/>
              <a:miter lim="800000"/>
              <a:headEnd/>
              <a:tailEnd/>
            </a:ln>
            <a:effectLst/>
          </p:spPr>
          <p:txBody>
            <a:bodyPr wrap="none" anchor="ctr"/>
            <a:lstStyle/>
            <a:p>
              <a:endParaRPr lang="it-IT"/>
            </a:p>
          </p:txBody>
        </p:sp>
      </p:grpSp>
      <p:sp>
        <p:nvSpPr>
          <p:cNvPr id="576658" name="Line 146"/>
          <p:cNvSpPr>
            <a:spLocks noChangeShapeType="1"/>
          </p:cNvSpPr>
          <p:nvPr/>
        </p:nvSpPr>
        <p:spPr bwMode="auto">
          <a:xfrm rot="9691848">
            <a:off x="5365750" y="4410075"/>
            <a:ext cx="219075" cy="69850"/>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59" name="Line 147"/>
          <p:cNvSpPr>
            <a:spLocks noChangeShapeType="1"/>
          </p:cNvSpPr>
          <p:nvPr/>
        </p:nvSpPr>
        <p:spPr bwMode="auto">
          <a:xfrm rot="9691848">
            <a:off x="5356225" y="4584700"/>
            <a:ext cx="219075" cy="69850"/>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60" name="Line 148"/>
          <p:cNvSpPr>
            <a:spLocks noChangeShapeType="1"/>
          </p:cNvSpPr>
          <p:nvPr/>
        </p:nvSpPr>
        <p:spPr bwMode="auto">
          <a:xfrm rot="9691848">
            <a:off x="5359400" y="4791075"/>
            <a:ext cx="219075" cy="69850"/>
          </a:xfrm>
          <a:prstGeom prst="line">
            <a:avLst/>
          </a:prstGeom>
          <a:noFill/>
          <a:ln w="9525">
            <a:solidFill>
              <a:schemeClr val="tx1"/>
            </a:solidFill>
            <a:round/>
            <a:headEnd/>
            <a:tailEnd type="triangle" w="med" len="med"/>
          </a:ln>
          <a:effectLst/>
        </p:spPr>
        <p:txBody>
          <a:bodyPr wrap="none" anchor="ctr"/>
          <a:lstStyle/>
          <a:p>
            <a:endParaRPr lang="it-IT"/>
          </a:p>
        </p:txBody>
      </p:sp>
      <p:grpSp>
        <p:nvGrpSpPr>
          <p:cNvPr id="576661" name="Group 149"/>
          <p:cNvGrpSpPr>
            <a:grpSpLocks/>
          </p:cNvGrpSpPr>
          <p:nvPr/>
        </p:nvGrpSpPr>
        <p:grpSpPr bwMode="auto">
          <a:xfrm rot="10793026">
            <a:off x="4281488" y="4189413"/>
            <a:ext cx="1030287" cy="173037"/>
            <a:chOff x="4712" y="1742"/>
            <a:chExt cx="648" cy="108"/>
          </a:xfrm>
        </p:grpSpPr>
        <p:sp>
          <p:nvSpPr>
            <p:cNvPr id="576662" name="Rectangle 150"/>
            <p:cNvSpPr>
              <a:spLocks noChangeArrowheads="1"/>
            </p:cNvSpPr>
            <p:nvPr/>
          </p:nvSpPr>
          <p:spPr bwMode="auto">
            <a:xfrm>
              <a:off x="4712" y="1742"/>
              <a:ext cx="648" cy="108"/>
            </a:xfrm>
            <a:prstGeom prst="rect">
              <a:avLst/>
            </a:prstGeom>
            <a:solidFill>
              <a:schemeClr val="accent2"/>
            </a:solidFill>
            <a:ln w="9525">
              <a:noFill/>
              <a:miter lim="800000"/>
              <a:headEnd/>
              <a:tailEnd/>
            </a:ln>
            <a:effectLst/>
          </p:spPr>
          <p:txBody>
            <a:bodyPr wrap="none" anchor="ctr"/>
            <a:lstStyle/>
            <a:p>
              <a:endParaRPr lang="it-IT"/>
            </a:p>
          </p:txBody>
        </p:sp>
        <p:sp>
          <p:nvSpPr>
            <p:cNvPr id="576663" name="Rectangle 151"/>
            <p:cNvSpPr>
              <a:spLocks noChangeArrowheads="1"/>
            </p:cNvSpPr>
            <p:nvPr/>
          </p:nvSpPr>
          <p:spPr bwMode="auto">
            <a:xfrm>
              <a:off x="4712" y="1742"/>
              <a:ext cx="534" cy="108"/>
            </a:xfrm>
            <a:prstGeom prst="rect">
              <a:avLst/>
            </a:prstGeom>
            <a:solidFill>
              <a:srgbClr val="FF0000"/>
            </a:solidFill>
            <a:ln w="9525">
              <a:noFill/>
              <a:miter lim="800000"/>
              <a:headEnd/>
              <a:tailEnd/>
            </a:ln>
            <a:effectLst/>
          </p:spPr>
          <p:txBody>
            <a:bodyPr wrap="none" anchor="ctr"/>
            <a:lstStyle/>
            <a:p>
              <a:endParaRPr lang="it-IT"/>
            </a:p>
          </p:txBody>
        </p:sp>
      </p:grpSp>
      <p:sp>
        <p:nvSpPr>
          <p:cNvPr id="576664" name="Line 152"/>
          <p:cNvSpPr>
            <a:spLocks noChangeShapeType="1"/>
          </p:cNvSpPr>
          <p:nvPr/>
        </p:nvSpPr>
        <p:spPr bwMode="auto">
          <a:xfrm rot="9691848">
            <a:off x="4032250" y="4232275"/>
            <a:ext cx="219075" cy="69850"/>
          </a:xfrm>
          <a:prstGeom prst="line">
            <a:avLst/>
          </a:prstGeom>
          <a:noFill/>
          <a:ln w="9525">
            <a:solidFill>
              <a:schemeClr val="tx1"/>
            </a:solidFill>
            <a:round/>
            <a:headEnd/>
            <a:tailEnd type="triangle" w="med" len="med"/>
          </a:ln>
          <a:effectLst/>
        </p:spPr>
        <p:txBody>
          <a:bodyPr wrap="none" anchor="ctr"/>
          <a:lstStyle/>
          <a:p>
            <a:endParaRPr lang="it-IT"/>
          </a:p>
        </p:txBody>
      </p:sp>
      <p:sp>
        <p:nvSpPr>
          <p:cNvPr id="576665" name="Text Box 153"/>
          <p:cNvSpPr txBox="1">
            <a:spLocks noChangeArrowheads="1"/>
          </p:cNvSpPr>
          <p:nvPr/>
        </p:nvSpPr>
        <p:spPr bwMode="auto">
          <a:xfrm>
            <a:off x="4672013" y="3843338"/>
            <a:ext cx="1600200" cy="336550"/>
          </a:xfrm>
          <a:prstGeom prst="rect">
            <a:avLst/>
          </a:prstGeom>
          <a:noFill/>
          <a:ln w="9525">
            <a:noFill/>
            <a:miter lim="800000"/>
            <a:headEnd/>
            <a:tailEnd/>
          </a:ln>
          <a:effectLst/>
        </p:spPr>
        <p:txBody>
          <a:bodyPr wrap="none">
            <a:spAutoFit/>
          </a:bodyPr>
          <a:lstStyle/>
          <a:p>
            <a:r>
              <a:rPr lang="en-US" altLang="it-IT" sz="1600"/>
              <a:t>Riassemblaggio</a:t>
            </a:r>
            <a:endParaRPr lang="en-US" altLang="it-IT"/>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egnaposto numero diapositiva 6"/>
          <p:cNvSpPr>
            <a:spLocks noGrp="1"/>
          </p:cNvSpPr>
          <p:nvPr>
            <p:ph type="sldNum" sz="quarter" idx="12"/>
          </p:nvPr>
        </p:nvSpPr>
        <p:spPr/>
        <p:txBody>
          <a:bodyPr/>
          <a:lstStyle/>
          <a:p>
            <a:r>
              <a:rPr lang="en-US" altLang="it-IT"/>
              <a:t>4-</a:t>
            </a:r>
            <a:fld id="{6055101C-EF6D-4E29-A180-580C2D823CAE}" type="slidenum">
              <a:rPr lang="en-US" altLang="it-IT"/>
              <a:pPr/>
              <a:t>36</a:t>
            </a:fld>
            <a:endParaRPr lang="en-US" altLang="it-IT"/>
          </a:p>
        </p:txBody>
      </p:sp>
      <p:sp>
        <p:nvSpPr>
          <p:cNvPr id="577538" name="Rectangle 2"/>
          <p:cNvSpPr>
            <a:spLocks noGrp="1" noChangeArrowheads="1"/>
          </p:cNvSpPr>
          <p:nvPr>
            <p:ph type="title"/>
          </p:nvPr>
        </p:nvSpPr>
        <p:spPr>
          <a:xfrm>
            <a:off x="533400" y="228600"/>
            <a:ext cx="8128000" cy="1143000"/>
          </a:xfrm>
        </p:spPr>
        <p:txBody>
          <a:bodyPr/>
          <a:lstStyle/>
          <a:p>
            <a:r>
              <a:rPr lang="en-US" altLang="it-IT" sz="3600"/>
              <a:t>Frammentazione e riassemblaggio IP</a:t>
            </a:r>
            <a:endParaRPr lang="en-US" altLang="it-IT"/>
          </a:p>
        </p:txBody>
      </p:sp>
      <p:sp>
        <p:nvSpPr>
          <p:cNvPr id="577541" name="Rectangle 5"/>
          <p:cNvSpPr>
            <a:spLocks noChangeArrowheads="1"/>
          </p:cNvSpPr>
          <p:nvPr/>
        </p:nvSpPr>
        <p:spPr bwMode="auto">
          <a:xfrm>
            <a:off x="3673475" y="1504950"/>
            <a:ext cx="4181475" cy="542925"/>
          </a:xfrm>
          <a:prstGeom prst="rect">
            <a:avLst/>
          </a:prstGeom>
          <a:solidFill>
            <a:schemeClr val="accent2"/>
          </a:solidFill>
          <a:ln w="9525">
            <a:noFill/>
            <a:miter lim="800000"/>
            <a:headEnd/>
            <a:tailEnd/>
          </a:ln>
          <a:effectLst/>
        </p:spPr>
        <p:txBody>
          <a:bodyPr wrap="none" anchor="ctr"/>
          <a:lstStyle/>
          <a:p>
            <a:pPr algn="ctr"/>
            <a:endParaRPr lang="it-IT"/>
          </a:p>
        </p:txBody>
      </p:sp>
      <p:sp>
        <p:nvSpPr>
          <p:cNvPr id="577542" name="Rectangle 6"/>
          <p:cNvSpPr>
            <a:spLocks noChangeArrowheads="1"/>
          </p:cNvSpPr>
          <p:nvPr/>
        </p:nvSpPr>
        <p:spPr bwMode="auto">
          <a:xfrm>
            <a:off x="3606800" y="1552575"/>
            <a:ext cx="4181475" cy="542925"/>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577543" name="Text Box 7"/>
          <p:cNvSpPr txBox="1">
            <a:spLocks noChangeArrowheads="1"/>
          </p:cNvSpPr>
          <p:nvPr/>
        </p:nvSpPr>
        <p:spPr bwMode="auto">
          <a:xfrm>
            <a:off x="4762500" y="1498600"/>
            <a:ext cx="474663" cy="641350"/>
          </a:xfrm>
          <a:prstGeom prst="rect">
            <a:avLst/>
          </a:prstGeom>
          <a:noFill/>
          <a:ln w="9525">
            <a:noFill/>
            <a:miter lim="800000"/>
            <a:headEnd/>
            <a:tailEnd/>
          </a:ln>
          <a:effectLst/>
        </p:spPr>
        <p:txBody>
          <a:bodyPr wrap="none">
            <a:spAutoFit/>
          </a:bodyPr>
          <a:lstStyle/>
          <a:p>
            <a:r>
              <a:rPr lang="en-US" altLang="it-IT"/>
              <a:t>ID</a:t>
            </a:r>
          </a:p>
          <a:p>
            <a:r>
              <a:rPr lang="en-US" altLang="it-IT"/>
              <a:t>=x</a:t>
            </a:r>
          </a:p>
        </p:txBody>
      </p:sp>
      <p:sp>
        <p:nvSpPr>
          <p:cNvPr id="577544" name="Text Box 8"/>
          <p:cNvSpPr txBox="1">
            <a:spLocks noChangeArrowheads="1"/>
          </p:cNvSpPr>
          <p:nvPr/>
        </p:nvSpPr>
        <p:spPr bwMode="auto">
          <a:xfrm>
            <a:off x="6156325" y="1541463"/>
            <a:ext cx="863600" cy="611187"/>
          </a:xfrm>
          <a:prstGeom prst="rect">
            <a:avLst/>
          </a:prstGeom>
          <a:noFill/>
          <a:ln w="9525">
            <a:noFill/>
            <a:miter lim="800000"/>
            <a:headEnd/>
            <a:tailEnd/>
          </a:ln>
          <a:effectLst/>
        </p:spPr>
        <p:txBody>
          <a:bodyPr wrap="none">
            <a:spAutoFit/>
          </a:bodyPr>
          <a:lstStyle/>
          <a:p>
            <a:pPr algn="ctr"/>
            <a:r>
              <a:rPr lang="en-US" altLang="it-IT" sz="1600"/>
              <a:t>Spiazz.</a:t>
            </a:r>
            <a:endParaRPr lang="en-US" altLang="it-IT"/>
          </a:p>
          <a:p>
            <a:pPr algn="ctr"/>
            <a:r>
              <a:rPr lang="en-US" altLang="it-IT"/>
              <a:t>=0</a:t>
            </a:r>
          </a:p>
        </p:txBody>
      </p:sp>
      <p:sp>
        <p:nvSpPr>
          <p:cNvPr id="577545" name="Text Box 9"/>
          <p:cNvSpPr txBox="1">
            <a:spLocks noChangeArrowheads="1"/>
          </p:cNvSpPr>
          <p:nvPr/>
        </p:nvSpPr>
        <p:spPr bwMode="auto">
          <a:xfrm>
            <a:off x="5373688" y="1517650"/>
            <a:ext cx="623887" cy="641350"/>
          </a:xfrm>
          <a:prstGeom prst="rect">
            <a:avLst/>
          </a:prstGeom>
          <a:noFill/>
          <a:ln w="9525">
            <a:noFill/>
            <a:miter lim="800000"/>
            <a:headEnd/>
            <a:tailEnd/>
          </a:ln>
          <a:effectLst/>
        </p:spPr>
        <p:txBody>
          <a:bodyPr wrap="none">
            <a:spAutoFit/>
          </a:bodyPr>
          <a:lstStyle/>
          <a:p>
            <a:pPr algn="ctr"/>
            <a:r>
              <a:rPr lang="en-US" altLang="it-IT"/>
              <a:t>Flag</a:t>
            </a:r>
          </a:p>
          <a:p>
            <a:pPr algn="ctr"/>
            <a:r>
              <a:rPr lang="en-US" altLang="it-IT"/>
              <a:t>=0</a:t>
            </a:r>
          </a:p>
        </p:txBody>
      </p:sp>
      <p:sp>
        <p:nvSpPr>
          <p:cNvPr id="577546" name="Text Box 10"/>
          <p:cNvSpPr txBox="1">
            <a:spLocks noChangeArrowheads="1"/>
          </p:cNvSpPr>
          <p:nvPr/>
        </p:nvSpPr>
        <p:spPr bwMode="auto">
          <a:xfrm>
            <a:off x="3937000" y="1535113"/>
            <a:ext cx="901700" cy="579437"/>
          </a:xfrm>
          <a:prstGeom prst="rect">
            <a:avLst/>
          </a:prstGeom>
          <a:noFill/>
          <a:ln w="9525">
            <a:noFill/>
            <a:miter lim="800000"/>
            <a:headEnd/>
            <a:tailEnd/>
          </a:ln>
          <a:effectLst/>
        </p:spPr>
        <p:txBody>
          <a:bodyPr wrap="none">
            <a:spAutoFit/>
          </a:bodyPr>
          <a:lstStyle/>
          <a:p>
            <a:r>
              <a:rPr lang="en-US" altLang="it-IT" sz="1400"/>
              <a:t>Lunghez.</a:t>
            </a:r>
          </a:p>
          <a:p>
            <a:r>
              <a:rPr lang="en-US" altLang="it-IT"/>
              <a:t>=4000</a:t>
            </a:r>
          </a:p>
        </p:txBody>
      </p:sp>
      <p:sp>
        <p:nvSpPr>
          <p:cNvPr id="577547" name="Line 11"/>
          <p:cNvSpPr>
            <a:spLocks noChangeShapeType="1"/>
          </p:cNvSpPr>
          <p:nvPr/>
        </p:nvSpPr>
        <p:spPr bwMode="auto">
          <a:xfrm>
            <a:off x="3987800" y="1552575"/>
            <a:ext cx="0" cy="542925"/>
          </a:xfrm>
          <a:prstGeom prst="line">
            <a:avLst/>
          </a:prstGeom>
          <a:noFill/>
          <a:ln w="19050">
            <a:solidFill>
              <a:schemeClr val="tx1"/>
            </a:solidFill>
            <a:round/>
            <a:headEnd/>
            <a:tailEnd/>
          </a:ln>
          <a:effectLst/>
        </p:spPr>
        <p:txBody>
          <a:bodyPr wrap="none" anchor="ctr"/>
          <a:lstStyle/>
          <a:p>
            <a:endParaRPr lang="it-IT"/>
          </a:p>
        </p:txBody>
      </p:sp>
      <p:sp>
        <p:nvSpPr>
          <p:cNvPr id="577548" name="Line 12"/>
          <p:cNvSpPr>
            <a:spLocks noChangeShapeType="1"/>
          </p:cNvSpPr>
          <p:nvPr/>
        </p:nvSpPr>
        <p:spPr bwMode="auto">
          <a:xfrm>
            <a:off x="4787900" y="1552575"/>
            <a:ext cx="0" cy="542925"/>
          </a:xfrm>
          <a:prstGeom prst="line">
            <a:avLst/>
          </a:prstGeom>
          <a:noFill/>
          <a:ln w="19050">
            <a:solidFill>
              <a:schemeClr val="tx1"/>
            </a:solidFill>
            <a:round/>
            <a:headEnd/>
            <a:tailEnd/>
          </a:ln>
          <a:effectLst/>
        </p:spPr>
        <p:txBody>
          <a:bodyPr wrap="none" anchor="ctr"/>
          <a:lstStyle/>
          <a:p>
            <a:endParaRPr lang="it-IT"/>
          </a:p>
        </p:txBody>
      </p:sp>
      <p:sp>
        <p:nvSpPr>
          <p:cNvPr id="577549" name="Line 13"/>
          <p:cNvSpPr>
            <a:spLocks noChangeShapeType="1"/>
          </p:cNvSpPr>
          <p:nvPr/>
        </p:nvSpPr>
        <p:spPr bwMode="auto">
          <a:xfrm>
            <a:off x="5216525" y="1571625"/>
            <a:ext cx="0" cy="542925"/>
          </a:xfrm>
          <a:prstGeom prst="line">
            <a:avLst/>
          </a:prstGeom>
          <a:noFill/>
          <a:ln w="19050">
            <a:solidFill>
              <a:schemeClr val="tx1"/>
            </a:solidFill>
            <a:round/>
            <a:headEnd/>
            <a:tailEnd/>
          </a:ln>
          <a:effectLst/>
        </p:spPr>
        <p:txBody>
          <a:bodyPr wrap="none" anchor="ctr"/>
          <a:lstStyle/>
          <a:p>
            <a:endParaRPr lang="it-IT"/>
          </a:p>
        </p:txBody>
      </p:sp>
      <p:sp>
        <p:nvSpPr>
          <p:cNvPr id="577550" name="Line 14"/>
          <p:cNvSpPr>
            <a:spLocks noChangeShapeType="1"/>
          </p:cNvSpPr>
          <p:nvPr/>
        </p:nvSpPr>
        <p:spPr bwMode="auto">
          <a:xfrm>
            <a:off x="6197600" y="1552575"/>
            <a:ext cx="0" cy="542925"/>
          </a:xfrm>
          <a:prstGeom prst="line">
            <a:avLst/>
          </a:prstGeom>
          <a:noFill/>
          <a:ln w="19050">
            <a:solidFill>
              <a:schemeClr val="tx1"/>
            </a:solidFill>
            <a:round/>
            <a:headEnd/>
            <a:tailEnd/>
          </a:ln>
          <a:effectLst/>
        </p:spPr>
        <p:txBody>
          <a:bodyPr wrap="none" anchor="ctr"/>
          <a:lstStyle/>
          <a:p>
            <a:endParaRPr lang="it-IT"/>
          </a:p>
        </p:txBody>
      </p:sp>
      <p:sp>
        <p:nvSpPr>
          <p:cNvPr id="577551" name="Line 15"/>
          <p:cNvSpPr>
            <a:spLocks noChangeShapeType="1"/>
          </p:cNvSpPr>
          <p:nvPr/>
        </p:nvSpPr>
        <p:spPr bwMode="auto">
          <a:xfrm>
            <a:off x="6950075" y="1552575"/>
            <a:ext cx="0" cy="542925"/>
          </a:xfrm>
          <a:prstGeom prst="line">
            <a:avLst/>
          </a:prstGeom>
          <a:noFill/>
          <a:ln w="19050">
            <a:solidFill>
              <a:schemeClr val="tx1"/>
            </a:solidFill>
            <a:round/>
            <a:headEnd/>
            <a:tailEnd/>
          </a:ln>
          <a:effectLst/>
        </p:spPr>
        <p:txBody>
          <a:bodyPr wrap="none" anchor="ctr"/>
          <a:lstStyle/>
          <a:p>
            <a:endParaRPr lang="it-IT"/>
          </a:p>
        </p:txBody>
      </p:sp>
      <p:sp>
        <p:nvSpPr>
          <p:cNvPr id="577552" name="Rectangle 16"/>
          <p:cNvSpPr>
            <a:spLocks noChangeArrowheads="1"/>
          </p:cNvSpPr>
          <p:nvPr/>
        </p:nvSpPr>
        <p:spPr bwMode="auto">
          <a:xfrm>
            <a:off x="7140575" y="1504950"/>
            <a:ext cx="219075" cy="600075"/>
          </a:xfrm>
          <a:prstGeom prst="rect">
            <a:avLst/>
          </a:prstGeom>
          <a:solidFill>
            <a:srgbClr val="FFFFFF"/>
          </a:solidFill>
          <a:ln w="9525">
            <a:noFill/>
            <a:miter lim="800000"/>
            <a:headEnd/>
            <a:tailEnd/>
          </a:ln>
          <a:effectLst/>
        </p:spPr>
        <p:txBody>
          <a:bodyPr wrap="none" anchor="ctr"/>
          <a:lstStyle/>
          <a:p>
            <a:endParaRPr lang="it-IT"/>
          </a:p>
        </p:txBody>
      </p:sp>
      <p:grpSp>
        <p:nvGrpSpPr>
          <p:cNvPr id="577553" name="Group 17"/>
          <p:cNvGrpSpPr>
            <a:grpSpLocks/>
          </p:cNvGrpSpPr>
          <p:nvPr/>
        </p:nvGrpSpPr>
        <p:grpSpPr bwMode="auto">
          <a:xfrm>
            <a:off x="4171950" y="3251200"/>
            <a:ext cx="4248150" cy="660400"/>
            <a:chOff x="3006" y="1208"/>
            <a:chExt cx="2676" cy="416"/>
          </a:xfrm>
        </p:grpSpPr>
        <p:sp>
          <p:nvSpPr>
            <p:cNvPr id="577554" name="Rectangle 18"/>
            <p:cNvSpPr>
              <a:spLocks noChangeArrowheads="1"/>
            </p:cNvSpPr>
            <p:nvPr/>
          </p:nvSpPr>
          <p:spPr bwMode="auto">
            <a:xfrm>
              <a:off x="3048" y="1212"/>
              <a:ext cx="2634" cy="342"/>
            </a:xfrm>
            <a:prstGeom prst="rect">
              <a:avLst/>
            </a:prstGeom>
            <a:solidFill>
              <a:schemeClr val="accent2"/>
            </a:solidFill>
            <a:ln w="9525">
              <a:noFill/>
              <a:miter lim="800000"/>
              <a:headEnd/>
              <a:tailEnd/>
            </a:ln>
            <a:effectLst/>
          </p:spPr>
          <p:txBody>
            <a:bodyPr wrap="none" anchor="ctr"/>
            <a:lstStyle/>
            <a:p>
              <a:pPr algn="ctr"/>
              <a:endParaRPr lang="it-IT"/>
            </a:p>
          </p:txBody>
        </p:sp>
        <p:sp>
          <p:nvSpPr>
            <p:cNvPr id="577555" name="Rectangle 19"/>
            <p:cNvSpPr>
              <a:spLocks noChangeArrowheads="1"/>
            </p:cNvSpPr>
            <p:nvPr/>
          </p:nvSpPr>
          <p:spPr bwMode="auto">
            <a:xfrm>
              <a:off x="3006" y="1242"/>
              <a:ext cx="2634" cy="342"/>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577556" name="Text Box 20"/>
            <p:cNvSpPr txBox="1">
              <a:spLocks noChangeArrowheads="1"/>
            </p:cNvSpPr>
            <p:nvPr/>
          </p:nvSpPr>
          <p:spPr bwMode="auto">
            <a:xfrm>
              <a:off x="3734" y="1208"/>
              <a:ext cx="299" cy="404"/>
            </a:xfrm>
            <a:prstGeom prst="rect">
              <a:avLst/>
            </a:prstGeom>
            <a:noFill/>
            <a:ln w="9525">
              <a:noFill/>
              <a:miter lim="800000"/>
              <a:headEnd/>
              <a:tailEnd/>
            </a:ln>
            <a:effectLst/>
          </p:spPr>
          <p:txBody>
            <a:bodyPr wrap="none">
              <a:spAutoFit/>
            </a:bodyPr>
            <a:lstStyle/>
            <a:p>
              <a:r>
                <a:rPr lang="en-US" altLang="it-IT"/>
                <a:t>ID</a:t>
              </a:r>
            </a:p>
            <a:p>
              <a:r>
                <a:rPr lang="en-US" altLang="it-IT"/>
                <a:t>=x</a:t>
              </a:r>
            </a:p>
          </p:txBody>
        </p:sp>
        <p:sp>
          <p:nvSpPr>
            <p:cNvPr id="577557" name="Text Box 21"/>
            <p:cNvSpPr txBox="1">
              <a:spLocks noChangeArrowheads="1"/>
            </p:cNvSpPr>
            <p:nvPr/>
          </p:nvSpPr>
          <p:spPr bwMode="auto">
            <a:xfrm>
              <a:off x="4611" y="1235"/>
              <a:ext cx="544" cy="385"/>
            </a:xfrm>
            <a:prstGeom prst="rect">
              <a:avLst/>
            </a:prstGeom>
            <a:noFill/>
            <a:ln w="9525">
              <a:noFill/>
              <a:miter lim="800000"/>
              <a:headEnd/>
              <a:tailEnd/>
            </a:ln>
            <a:effectLst/>
          </p:spPr>
          <p:txBody>
            <a:bodyPr wrap="none">
              <a:spAutoFit/>
            </a:bodyPr>
            <a:lstStyle/>
            <a:p>
              <a:pPr algn="ctr"/>
              <a:r>
                <a:rPr lang="en-US" altLang="it-IT" sz="1600"/>
                <a:t>Spiazz.</a:t>
              </a:r>
              <a:endParaRPr lang="en-US" altLang="it-IT"/>
            </a:p>
            <a:p>
              <a:pPr algn="ctr"/>
              <a:r>
                <a:rPr lang="en-US" altLang="it-IT"/>
                <a:t>=0</a:t>
              </a:r>
            </a:p>
          </p:txBody>
        </p:sp>
        <p:sp>
          <p:nvSpPr>
            <p:cNvPr id="577558" name="Text Box 22"/>
            <p:cNvSpPr txBox="1">
              <a:spLocks noChangeArrowheads="1"/>
            </p:cNvSpPr>
            <p:nvPr/>
          </p:nvSpPr>
          <p:spPr bwMode="auto">
            <a:xfrm>
              <a:off x="4119" y="1220"/>
              <a:ext cx="393" cy="404"/>
            </a:xfrm>
            <a:prstGeom prst="rect">
              <a:avLst/>
            </a:prstGeom>
            <a:noFill/>
            <a:ln w="9525">
              <a:noFill/>
              <a:miter lim="800000"/>
              <a:headEnd/>
              <a:tailEnd/>
            </a:ln>
            <a:effectLst/>
          </p:spPr>
          <p:txBody>
            <a:bodyPr wrap="none">
              <a:spAutoFit/>
            </a:bodyPr>
            <a:lstStyle/>
            <a:p>
              <a:pPr algn="ctr"/>
              <a:r>
                <a:rPr lang="en-US" altLang="it-IT"/>
                <a:t>Flag</a:t>
              </a:r>
            </a:p>
            <a:p>
              <a:pPr algn="ctr"/>
              <a:r>
                <a:rPr lang="en-US" altLang="it-IT"/>
                <a:t>=1</a:t>
              </a:r>
            </a:p>
          </p:txBody>
        </p:sp>
        <p:sp>
          <p:nvSpPr>
            <p:cNvPr id="577559" name="Text Box 23"/>
            <p:cNvSpPr txBox="1">
              <a:spLocks noChangeArrowheads="1"/>
            </p:cNvSpPr>
            <p:nvPr/>
          </p:nvSpPr>
          <p:spPr bwMode="auto">
            <a:xfrm>
              <a:off x="3230" y="1239"/>
              <a:ext cx="568" cy="365"/>
            </a:xfrm>
            <a:prstGeom prst="rect">
              <a:avLst/>
            </a:prstGeom>
            <a:noFill/>
            <a:ln w="9525">
              <a:noFill/>
              <a:miter lim="800000"/>
              <a:headEnd/>
              <a:tailEnd/>
            </a:ln>
            <a:effectLst/>
          </p:spPr>
          <p:txBody>
            <a:bodyPr wrap="none">
              <a:spAutoFit/>
            </a:bodyPr>
            <a:lstStyle/>
            <a:p>
              <a:r>
                <a:rPr lang="en-US" altLang="it-IT" sz="1400"/>
                <a:t>Lunghez.</a:t>
              </a:r>
            </a:p>
            <a:p>
              <a:r>
                <a:rPr lang="en-US" altLang="it-IT"/>
                <a:t>=1500</a:t>
              </a:r>
            </a:p>
          </p:txBody>
        </p:sp>
        <p:sp>
          <p:nvSpPr>
            <p:cNvPr id="577560" name="Line 24"/>
            <p:cNvSpPr>
              <a:spLocks noChangeShapeType="1"/>
            </p:cNvSpPr>
            <p:nvPr/>
          </p:nvSpPr>
          <p:spPr bwMode="auto">
            <a:xfrm>
              <a:off x="3246" y="1242"/>
              <a:ext cx="0" cy="342"/>
            </a:xfrm>
            <a:prstGeom prst="line">
              <a:avLst/>
            </a:prstGeom>
            <a:noFill/>
            <a:ln w="19050">
              <a:solidFill>
                <a:schemeClr val="tx1"/>
              </a:solidFill>
              <a:round/>
              <a:headEnd/>
              <a:tailEnd/>
            </a:ln>
            <a:effectLst/>
          </p:spPr>
          <p:txBody>
            <a:bodyPr wrap="none" anchor="ctr"/>
            <a:lstStyle/>
            <a:p>
              <a:endParaRPr lang="it-IT"/>
            </a:p>
          </p:txBody>
        </p:sp>
        <p:sp>
          <p:nvSpPr>
            <p:cNvPr id="577561" name="Line 25"/>
            <p:cNvSpPr>
              <a:spLocks noChangeShapeType="1"/>
            </p:cNvSpPr>
            <p:nvPr/>
          </p:nvSpPr>
          <p:spPr bwMode="auto">
            <a:xfrm>
              <a:off x="3750" y="1242"/>
              <a:ext cx="0" cy="342"/>
            </a:xfrm>
            <a:prstGeom prst="line">
              <a:avLst/>
            </a:prstGeom>
            <a:noFill/>
            <a:ln w="19050">
              <a:solidFill>
                <a:schemeClr val="tx1"/>
              </a:solidFill>
              <a:round/>
              <a:headEnd/>
              <a:tailEnd/>
            </a:ln>
            <a:effectLst/>
          </p:spPr>
          <p:txBody>
            <a:bodyPr wrap="none" anchor="ctr"/>
            <a:lstStyle/>
            <a:p>
              <a:endParaRPr lang="it-IT"/>
            </a:p>
          </p:txBody>
        </p:sp>
        <p:sp>
          <p:nvSpPr>
            <p:cNvPr id="577562" name="Line 26"/>
            <p:cNvSpPr>
              <a:spLocks noChangeShapeType="1"/>
            </p:cNvSpPr>
            <p:nvPr/>
          </p:nvSpPr>
          <p:spPr bwMode="auto">
            <a:xfrm>
              <a:off x="4020" y="1254"/>
              <a:ext cx="0" cy="342"/>
            </a:xfrm>
            <a:prstGeom prst="line">
              <a:avLst/>
            </a:prstGeom>
            <a:noFill/>
            <a:ln w="19050">
              <a:solidFill>
                <a:schemeClr val="tx1"/>
              </a:solidFill>
              <a:round/>
              <a:headEnd/>
              <a:tailEnd/>
            </a:ln>
            <a:effectLst/>
          </p:spPr>
          <p:txBody>
            <a:bodyPr wrap="none" anchor="ctr"/>
            <a:lstStyle/>
            <a:p>
              <a:endParaRPr lang="it-IT"/>
            </a:p>
          </p:txBody>
        </p:sp>
        <p:sp>
          <p:nvSpPr>
            <p:cNvPr id="577563" name="Line 27"/>
            <p:cNvSpPr>
              <a:spLocks noChangeShapeType="1"/>
            </p:cNvSpPr>
            <p:nvPr/>
          </p:nvSpPr>
          <p:spPr bwMode="auto">
            <a:xfrm>
              <a:off x="4638" y="1242"/>
              <a:ext cx="0" cy="342"/>
            </a:xfrm>
            <a:prstGeom prst="line">
              <a:avLst/>
            </a:prstGeom>
            <a:noFill/>
            <a:ln w="19050">
              <a:solidFill>
                <a:schemeClr val="tx1"/>
              </a:solidFill>
              <a:round/>
              <a:headEnd/>
              <a:tailEnd/>
            </a:ln>
            <a:effectLst/>
          </p:spPr>
          <p:txBody>
            <a:bodyPr wrap="none" anchor="ctr"/>
            <a:lstStyle/>
            <a:p>
              <a:endParaRPr lang="it-IT"/>
            </a:p>
          </p:txBody>
        </p:sp>
        <p:sp>
          <p:nvSpPr>
            <p:cNvPr id="577564" name="Line 28"/>
            <p:cNvSpPr>
              <a:spLocks noChangeShapeType="1"/>
            </p:cNvSpPr>
            <p:nvPr/>
          </p:nvSpPr>
          <p:spPr bwMode="auto">
            <a:xfrm>
              <a:off x="5112" y="1242"/>
              <a:ext cx="0" cy="342"/>
            </a:xfrm>
            <a:prstGeom prst="line">
              <a:avLst/>
            </a:prstGeom>
            <a:noFill/>
            <a:ln w="19050">
              <a:solidFill>
                <a:schemeClr val="tx1"/>
              </a:solidFill>
              <a:round/>
              <a:headEnd/>
              <a:tailEnd/>
            </a:ln>
            <a:effectLst/>
          </p:spPr>
          <p:txBody>
            <a:bodyPr wrap="none" anchor="ctr"/>
            <a:lstStyle/>
            <a:p>
              <a:endParaRPr lang="it-IT"/>
            </a:p>
          </p:txBody>
        </p:sp>
        <p:sp>
          <p:nvSpPr>
            <p:cNvPr id="577565" name="Rectangle 29"/>
            <p:cNvSpPr>
              <a:spLocks noChangeArrowheads="1"/>
            </p:cNvSpPr>
            <p:nvPr/>
          </p:nvSpPr>
          <p:spPr bwMode="auto">
            <a:xfrm>
              <a:off x="5232" y="1212"/>
              <a:ext cx="138" cy="378"/>
            </a:xfrm>
            <a:prstGeom prst="rect">
              <a:avLst/>
            </a:prstGeom>
            <a:solidFill>
              <a:srgbClr val="FFFFFF"/>
            </a:solidFill>
            <a:ln w="9525">
              <a:noFill/>
              <a:miter lim="800000"/>
              <a:headEnd/>
              <a:tailEnd/>
            </a:ln>
            <a:effectLst/>
          </p:spPr>
          <p:txBody>
            <a:bodyPr wrap="none" anchor="ctr"/>
            <a:lstStyle/>
            <a:p>
              <a:endParaRPr lang="it-IT"/>
            </a:p>
          </p:txBody>
        </p:sp>
      </p:grpSp>
      <p:grpSp>
        <p:nvGrpSpPr>
          <p:cNvPr id="577566" name="Group 30"/>
          <p:cNvGrpSpPr>
            <a:grpSpLocks/>
          </p:cNvGrpSpPr>
          <p:nvPr/>
        </p:nvGrpSpPr>
        <p:grpSpPr bwMode="auto">
          <a:xfrm>
            <a:off x="4171950" y="4051300"/>
            <a:ext cx="4248150" cy="660400"/>
            <a:chOff x="3006" y="1208"/>
            <a:chExt cx="2676" cy="416"/>
          </a:xfrm>
        </p:grpSpPr>
        <p:sp>
          <p:nvSpPr>
            <p:cNvPr id="577567" name="Rectangle 31"/>
            <p:cNvSpPr>
              <a:spLocks noChangeArrowheads="1"/>
            </p:cNvSpPr>
            <p:nvPr/>
          </p:nvSpPr>
          <p:spPr bwMode="auto">
            <a:xfrm>
              <a:off x="3048" y="1212"/>
              <a:ext cx="2634" cy="342"/>
            </a:xfrm>
            <a:prstGeom prst="rect">
              <a:avLst/>
            </a:prstGeom>
            <a:solidFill>
              <a:schemeClr val="accent2"/>
            </a:solidFill>
            <a:ln w="9525">
              <a:noFill/>
              <a:miter lim="800000"/>
              <a:headEnd/>
              <a:tailEnd/>
            </a:ln>
            <a:effectLst/>
          </p:spPr>
          <p:txBody>
            <a:bodyPr wrap="none" anchor="ctr"/>
            <a:lstStyle/>
            <a:p>
              <a:pPr algn="ctr"/>
              <a:endParaRPr lang="it-IT"/>
            </a:p>
          </p:txBody>
        </p:sp>
        <p:sp>
          <p:nvSpPr>
            <p:cNvPr id="577568" name="Rectangle 32"/>
            <p:cNvSpPr>
              <a:spLocks noChangeArrowheads="1"/>
            </p:cNvSpPr>
            <p:nvPr/>
          </p:nvSpPr>
          <p:spPr bwMode="auto">
            <a:xfrm>
              <a:off x="3006" y="1242"/>
              <a:ext cx="2634" cy="342"/>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577569" name="Text Box 33"/>
            <p:cNvSpPr txBox="1">
              <a:spLocks noChangeArrowheads="1"/>
            </p:cNvSpPr>
            <p:nvPr/>
          </p:nvSpPr>
          <p:spPr bwMode="auto">
            <a:xfrm>
              <a:off x="3734" y="1208"/>
              <a:ext cx="299" cy="404"/>
            </a:xfrm>
            <a:prstGeom prst="rect">
              <a:avLst/>
            </a:prstGeom>
            <a:noFill/>
            <a:ln w="9525">
              <a:noFill/>
              <a:miter lim="800000"/>
              <a:headEnd/>
              <a:tailEnd/>
            </a:ln>
            <a:effectLst/>
          </p:spPr>
          <p:txBody>
            <a:bodyPr wrap="none">
              <a:spAutoFit/>
            </a:bodyPr>
            <a:lstStyle/>
            <a:p>
              <a:r>
                <a:rPr lang="en-US" altLang="it-IT"/>
                <a:t>ID</a:t>
              </a:r>
            </a:p>
            <a:p>
              <a:r>
                <a:rPr lang="en-US" altLang="it-IT"/>
                <a:t>=x</a:t>
              </a:r>
            </a:p>
          </p:txBody>
        </p:sp>
        <p:sp>
          <p:nvSpPr>
            <p:cNvPr id="577570" name="Text Box 34"/>
            <p:cNvSpPr txBox="1">
              <a:spLocks noChangeArrowheads="1"/>
            </p:cNvSpPr>
            <p:nvPr/>
          </p:nvSpPr>
          <p:spPr bwMode="auto">
            <a:xfrm>
              <a:off x="4611" y="1235"/>
              <a:ext cx="544" cy="385"/>
            </a:xfrm>
            <a:prstGeom prst="rect">
              <a:avLst/>
            </a:prstGeom>
            <a:noFill/>
            <a:ln w="9525">
              <a:noFill/>
              <a:miter lim="800000"/>
              <a:headEnd/>
              <a:tailEnd/>
            </a:ln>
            <a:effectLst/>
          </p:spPr>
          <p:txBody>
            <a:bodyPr wrap="none">
              <a:spAutoFit/>
            </a:bodyPr>
            <a:lstStyle/>
            <a:p>
              <a:pPr algn="ctr"/>
              <a:r>
                <a:rPr lang="en-US" altLang="it-IT" sz="1600"/>
                <a:t>Spiazz.</a:t>
              </a:r>
              <a:endParaRPr lang="en-US" altLang="it-IT"/>
            </a:p>
            <a:p>
              <a:pPr algn="ctr"/>
              <a:r>
                <a:rPr lang="en-US" altLang="it-IT"/>
                <a:t>=185</a:t>
              </a:r>
            </a:p>
          </p:txBody>
        </p:sp>
        <p:sp>
          <p:nvSpPr>
            <p:cNvPr id="577571" name="Text Box 35"/>
            <p:cNvSpPr txBox="1">
              <a:spLocks noChangeArrowheads="1"/>
            </p:cNvSpPr>
            <p:nvPr/>
          </p:nvSpPr>
          <p:spPr bwMode="auto">
            <a:xfrm>
              <a:off x="4119" y="1220"/>
              <a:ext cx="393" cy="404"/>
            </a:xfrm>
            <a:prstGeom prst="rect">
              <a:avLst/>
            </a:prstGeom>
            <a:noFill/>
            <a:ln w="9525">
              <a:noFill/>
              <a:miter lim="800000"/>
              <a:headEnd/>
              <a:tailEnd/>
            </a:ln>
            <a:effectLst/>
          </p:spPr>
          <p:txBody>
            <a:bodyPr wrap="none">
              <a:spAutoFit/>
            </a:bodyPr>
            <a:lstStyle/>
            <a:p>
              <a:pPr algn="ctr"/>
              <a:r>
                <a:rPr lang="en-US" altLang="it-IT"/>
                <a:t>Flag</a:t>
              </a:r>
            </a:p>
            <a:p>
              <a:pPr algn="ctr"/>
              <a:r>
                <a:rPr lang="en-US" altLang="it-IT"/>
                <a:t>=1</a:t>
              </a:r>
            </a:p>
          </p:txBody>
        </p:sp>
        <p:sp>
          <p:nvSpPr>
            <p:cNvPr id="577572" name="Text Box 36"/>
            <p:cNvSpPr txBox="1">
              <a:spLocks noChangeArrowheads="1"/>
            </p:cNvSpPr>
            <p:nvPr/>
          </p:nvSpPr>
          <p:spPr bwMode="auto">
            <a:xfrm>
              <a:off x="3230" y="1239"/>
              <a:ext cx="568" cy="365"/>
            </a:xfrm>
            <a:prstGeom prst="rect">
              <a:avLst/>
            </a:prstGeom>
            <a:noFill/>
            <a:ln w="9525">
              <a:noFill/>
              <a:miter lim="800000"/>
              <a:headEnd/>
              <a:tailEnd/>
            </a:ln>
            <a:effectLst/>
          </p:spPr>
          <p:txBody>
            <a:bodyPr wrap="none">
              <a:spAutoFit/>
            </a:bodyPr>
            <a:lstStyle/>
            <a:p>
              <a:r>
                <a:rPr lang="en-US" altLang="it-IT" sz="1400"/>
                <a:t>Lunghez.</a:t>
              </a:r>
            </a:p>
            <a:p>
              <a:r>
                <a:rPr lang="en-US" altLang="it-IT"/>
                <a:t>=1500</a:t>
              </a:r>
            </a:p>
          </p:txBody>
        </p:sp>
        <p:sp>
          <p:nvSpPr>
            <p:cNvPr id="577573" name="Line 37"/>
            <p:cNvSpPr>
              <a:spLocks noChangeShapeType="1"/>
            </p:cNvSpPr>
            <p:nvPr/>
          </p:nvSpPr>
          <p:spPr bwMode="auto">
            <a:xfrm>
              <a:off x="3246" y="1242"/>
              <a:ext cx="0" cy="342"/>
            </a:xfrm>
            <a:prstGeom prst="line">
              <a:avLst/>
            </a:prstGeom>
            <a:noFill/>
            <a:ln w="19050">
              <a:solidFill>
                <a:schemeClr val="tx1"/>
              </a:solidFill>
              <a:round/>
              <a:headEnd/>
              <a:tailEnd/>
            </a:ln>
            <a:effectLst/>
          </p:spPr>
          <p:txBody>
            <a:bodyPr wrap="none" anchor="ctr"/>
            <a:lstStyle/>
            <a:p>
              <a:endParaRPr lang="it-IT"/>
            </a:p>
          </p:txBody>
        </p:sp>
        <p:sp>
          <p:nvSpPr>
            <p:cNvPr id="577574" name="Line 38"/>
            <p:cNvSpPr>
              <a:spLocks noChangeShapeType="1"/>
            </p:cNvSpPr>
            <p:nvPr/>
          </p:nvSpPr>
          <p:spPr bwMode="auto">
            <a:xfrm>
              <a:off x="3750" y="1242"/>
              <a:ext cx="0" cy="342"/>
            </a:xfrm>
            <a:prstGeom prst="line">
              <a:avLst/>
            </a:prstGeom>
            <a:noFill/>
            <a:ln w="19050">
              <a:solidFill>
                <a:schemeClr val="tx1"/>
              </a:solidFill>
              <a:round/>
              <a:headEnd/>
              <a:tailEnd/>
            </a:ln>
            <a:effectLst/>
          </p:spPr>
          <p:txBody>
            <a:bodyPr wrap="none" anchor="ctr"/>
            <a:lstStyle/>
            <a:p>
              <a:endParaRPr lang="it-IT"/>
            </a:p>
          </p:txBody>
        </p:sp>
        <p:sp>
          <p:nvSpPr>
            <p:cNvPr id="577575" name="Line 39"/>
            <p:cNvSpPr>
              <a:spLocks noChangeShapeType="1"/>
            </p:cNvSpPr>
            <p:nvPr/>
          </p:nvSpPr>
          <p:spPr bwMode="auto">
            <a:xfrm>
              <a:off x="4020" y="1254"/>
              <a:ext cx="0" cy="342"/>
            </a:xfrm>
            <a:prstGeom prst="line">
              <a:avLst/>
            </a:prstGeom>
            <a:noFill/>
            <a:ln w="19050">
              <a:solidFill>
                <a:schemeClr val="tx1"/>
              </a:solidFill>
              <a:round/>
              <a:headEnd/>
              <a:tailEnd/>
            </a:ln>
            <a:effectLst/>
          </p:spPr>
          <p:txBody>
            <a:bodyPr wrap="none" anchor="ctr"/>
            <a:lstStyle/>
            <a:p>
              <a:endParaRPr lang="it-IT"/>
            </a:p>
          </p:txBody>
        </p:sp>
        <p:sp>
          <p:nvSpPr>
            <p:cNvPr id="577576" name="Line 40"/>
            <p:cNvSpPr>
              <a:spLocks noChangeShapeType="1"/>
            </p:cNvSpPr>
            <p:nvPr/>
          </p:nvSpPr>
          <p:spPr bwMode="auto">
            <a:xfrm>
              <a:off x="4638" y="1242"/>
              <a:ext cx="0" cy="342"/>
            </a:xfrm>
            <a:prstGeom prst="line">
              <a:avLst/>
            </a:prstGeom>
            <a:noFill/>
            <a:ln w="19050">
              <a:solidFill>
                <a:schemeClr val="tx1"/>
              </a:solidFill>
              <a:round/>
              <a:headEnd/>
              <a:tailEnd/>
            </a:ln>
            <a:effectLst/>
          </p:spPr>
          <p:txBody>
            <a:bodyPr wrap="none" anchor="ctr"/>
            <a:lstStyle/>
            <a:p>
              <a:endParaRPr lang="it-IT"/>
            </a:p>
          </p:txBody>
        </p:sp>
        <p:sp>
          <p:nvSpPr>
            <p:cNvPr id="577577" name="Line 41"/>
            <p:cNvSpPr>
              <a:spLocks noChangeShapeType="1"/>
            </p:cNvSpPr>
            <p:nvPr/>
          </p:nvSpPr>
          <p:spPr bwMode="auto">
            <a:xfrm>
              <a:off x="5112" y="1242"/>
              <a:ext cx="0" cy="342"/>
            </a:xfrm>
            <a:prstGeom prst="line">
              <a:avLst/>
            </a:prstGeom>
            <a:noFill/>
            <a:ln w="19050">
              <a:solidFill>
                <a:schemeClr val="tx1"/>
              </a:solidFill>
              <a:round/>
              <a:headEnd/>
              <a:tailEnd/>
            </a:ln>
            <a:effectLst/>
          </p:spPr>
          <p:txBody>
            <a:bodyPr wrap="none" anchor="ctr"/>
            <a:lstStyle/>
            <a:p>
              <a:endParaRPr lang="it-IT"/>
            </a:p>
          </p:txBody>
        </p:sp>
        <p:sp>
          <p:nvSpPr>
            <p:cNvPr id="577578" name="Rectangle 42"/>
            <p:cNvSpPr>
              <a:spLocks noChangeArrowheads="1"/>
            </p:cNvSpPr>
            <p:nvPr/>
          </p:nvSpPr>
          <p:spPr bwMode="auto">
            <a:xfrm>
              <a:off x="5232" y="1212"/>
              <a:ext cx="138" cy="378"/>
            </a:xfrm>
            <a:prstGeom prst="rect">
              <a:avLst/>
            </a:prstGeom>
            <a:solidFill>
              <a:srgbClr val="FFFFFF"/>
            </a:solidFill>
            <a:ln w="9525">
              <a:noFill/>
              <a:miter lim="800000"/>
              <a:headEnd/>
              <a:tailEnd/>
            </a:ln>
            <a:effectLst/>
          </p:spPr>
          <p:txBody>
            <a:bodyPr wrap="none" anchor="ctr"/>
            <a:lstStyle/>
            <a:p>
              <a:endParaRPr lang="it-IT"/>
            </a:p>
          </p:txBody>
        </p:sp>
      </p:grpSp>
      <p:grpSp>
        <p:nvGrpSpPr>
          <p:cNvPr id="577579" name="Group 43"/>
          <p:cNvGrpSpPr>
            <a:grpSpLocks/>
          </p:cNvGrpSpPr>
          <p:nvPr/>
        </p:nvGrpSpPr>
        <p:grpSpPr bwMode="auto">
          <a:xfrm>
            <a:off x="4162425" y="4879975"/>
            <a:ext cx="4248150" cy="660400"/>
            <a:chOff x="3006" y="1208"/>
            <a:chExt cx="2676" cy="416"/>
          </a:xfrm>
        </p:grpSpPr>
        <p:sp>
          <p:nvSpPr>
            <p:cNvPr id="577580" name="Rectangle 44"/>
            <p:cNvSpPr>
              <a:spLocks noChangeArrowheads="1"/>
            </p:cNvSpPr>
            <p:nvPr/>
          </p:nvSpPr>
          <p:spPr bwMode="auto">
            <a:xfrm>
              <a:off x="3048" y="1212"/>
              <a:ext cx="2634" cy="342"/>
            </a:xfrm>
            <a:prstGeom prst="rect">
              <a:avLst/>
            </a:prstGeom>
            <a:solidFill>
              <a:schemeClr val="accent2"/>
            </a:solidFill>
            <a:ln w="9525">
              <a:noFill/>
              <a:miter lim="800000"/>
              <a:headEnd/>
              <a:tailEnd/>
            </a:ln>
            <a:effectLst/>
          </p:spPr>
          <p:txBody>
            <a:bodyPr wrap="none" anchor="ctr"/>
            <a:lstStyle/>
            <a:p>
              <a:pPr algn="ctr"/>
              <a:endParaRPr lang="it-IT"/>
            </a:p>
          </p:txBody>
        </p:sp>
        <p:sp>
          <p:nvSpPr>
            <p:cNvPr id="577581" name="Rectangle 45"/>
            <p:cNvSpPr>
              <a:spLocks noChangeArrowheads="1"/>
            </p:cNvSpPr>
            <p:nvPr/>
          </p:nvSpPr>
          <p:spPr bwMode="auto">
            <a:xfrm>
              <a:off x="3006" y="1242"/>
              <a:ext cx="2634" cy="342"/>
            </a:xfrm>
            <a:prstGeom prst="rect">
              <a:avLst/>
            </a:prstGeom>
            <a:solidFill>
              <a:schemeClr val="bg1"/>
            </a:solidFill>
            <a:ln w="19050">
              <a:solidFill>
                <a:schemeClr val="tx1"/>
              </a:solidFill>
              <a:miter lim="800000"/>
              <a:headEnd/>
              <a:tailEnd/>
            </a:ln>
            <a:effectLst/>
          </p:spPr>
          <p:txBody>
            <a:bodyPr wrap="none" anchor="ctr"/>
            <a:lstStyle/>
            <a:p>
              <a:endParaRPr lang="it-IT"/>
            </a:p>
          </p:txBody>
        </p:sp>
        <p:sp>
          <p:nvSpPr>
            <p:cNvPr id="577582" name="Text Box 46"/>
            <p:cNvSpPr txBox="1">
              <a:spLocks noChangeArrowheads="1"/>
            </p:cNvSpPr>
            <p:nvPr/>
          </p:nvSpPr>
          <p:spPr bwMode="auto">
            <a:xfrm>
              <a:off x="3734" y="1208"/>
              <a:ext cx="299" cy="404"/>
            </a:xfrm>
            <a:prstGeom prst="rect">
              <a:avLst/>
            </a:prstGeom>
            <a:noFill/>
            <a:ln w="9525">
              <a:noFill/>
              <a:miter lim="800000"/>
              <a:headEnd/>
              <a:tailEnd/>
            </a:ln>
            <a:effectLst/>
          </p:spPr>
          <p:txBody>
            <a:bodyPr wrap="none">
              <a:spAutoFit/>
            </a:bodyPr>
            <a:lstStyle/>
            <a:p>
              <a:r>
                <a:rPr lang="en-US" altLang="it-IT"/>
                <a:t>ID</a:t>
              </a:r>
            </a:p>
            <a:p>
              <a:r>
                <a:rPr lang="en-US" altLang="it-IT"/>
                <a:t>=x</a:t>
              </a:r>
            </a:p>
          </p:txBody>
        </p:sp>
        <p:sp>
          <p:nvSpPr>
            <p:cNvPr id="577583" name="Text Box 47"/>
            <p:cNvSpPr txBox="1">
              <a:spLocks noChangeArrowheads="1"/>
            </p:cNvSpPr>
            <p:nvPr/>
          </p:nvSpPr>
          <p:spPr bwMode="auto">
            <a:xfrm>
              <a:off x="4611" y="1235"/>
              <a:ext cx="544" cy="385"/>
            </a:xfrm>
            <a:prstGeom prst="rect">
              <a:avLst/>
            </a:prstGeom>
            <a:noFill/>
            <a:ln w="9525">
              <a:noFill/>
              <a:miter lim="800000"/>
              <a:headEnd/>
              <a:tailEnd/>
            </a:ln>
            <a:effectLst/>
          </p:spPr>
          <p:txBody>
            <a:bodyPr wrap="none">
              <a:spAutoFit/>
            </a:bodyPr>
            <a:lstStyle/>
            <a:p>
              <a:pPr algn="ctr"/>
              <a:r>
                <a:rPr lang="en-US" altLang="it-IT" sz="1600"/>
                <a:t>Spiazz.</a:t>
              </a:r>
              <a:endParaRPr lang="en-US" altLang="it-IT"/>
            </a:p>
            <a:p>
              <a:pPr algn="ctr"/>
              <a:r>
                <a:rPr lang="en-US" altLang="it-IT"/>
                <a:t>=370</a:t>
              </a:r>
            </a:p>
          </p:txBody>
        </p:sp>
        <p:sp>
          <p:nvSpPr>
            <p:cNvPr id="577584" name="Text Box 48"/>
            <p:cNvSpPr txBox="1">
              <a:spLocks noChangeArrowheads="1"/>
            </p:cNvSpPr>
            <p:nvPr/>
          </p:nvSpPr>
          <p:spPr bwMode="auto">
            <a:xfrm>
              <a:off x="4119" y="1220"/>
              <a:ext cx="393" cy="404"/>
            </a:xfrm>
            <a:prstGeom prst="rect">
              <a:avLst/>
            </a:prstGeom>
            <a:noFill/>
            <a:ln w="9525">
              <a:noFill/>
              <a:miter lim="800000"/>
              <a:headEnd/>
              <a:tailEnd/>
            </a:ln>
            <a:effectLst/>
          </p:spPr>
          <p:txBody>
            <a:bodyPr wrap="none">
              <a:spAutoFit/>
            </a:bodyPr>
            <a:lstStyle/>
            <a:p>
              <a:pPr algn="ctr"/>
              <a:r>
                <a:rPr lang="en-US" altLang="it-IT"/>
                <a:t>Flag</a:t>
              </a:r>
            </a:p>
            <a:p>
              <a:pPr algn="ctr"/>
              <a:r>
                <a:rPr lang="en-US" altLang="it-IT"/>
                <a:t>=0</a:t>
              </a:r>
            </a:p>
          </p:txBody>
        </p:sp>
        <p:sp>
          <p:nvSpPr>
            <p:cNvPr id="577585" name="Text Box 49"/>
            <p:cNvSpPr txBox="1">
              <a:spLocks noChangeArrowheads="1"/>
            </p:cNvSpPr>
            <p:nvPr/>
          </p:nvSpPr>
          <p:spPr bwMode="auto">
            <a:xfrm>
              <a:off x="3230" y="1239"/>
              <a:ext cx="568" cy="365"/>
            </a:xfrm>
            <a:prstGeom prst="rect">
              <a:avLst/>
            </a:prstGeom>
            <a:noFill/>
            <a:ln w="9525">
              <a:noFill/>
              <a:miter lim="800000"/>
              <a:headEnd/>
              <a:tailEnd/>
            </a:ln>
            <a:effectLst/>
          </p:spPr>
          <p:txBody>
            <a:bodyPr wrap="none">
              <a:spAutoFit/>
            </a:bodyPr>
            <a:lstStyle/>
            <a:p>
              <a:r>
                <a:rPr lang="en-US" altLang="it-IT" sz="1400" dirty="0" err="1"/>
                <a:t>Lunghez</a:t>
              </a:r>
              <a:r>
                <a:rPr lang="en-US" altLang="it-IT" sz="1400" dirty="0"/>
                <a:t>.</a:t>
              </a:r>
            </a:p>
            <a:p>
              <a:r>
                <a:rPr lang="en-US" altLang="it-IT" dirty="0"/>
                <a:t>=</a:t>
              </a:r>
              <a:r>
                <a:rPr lang="en-US" altLang="it-IT" dirty="0" smtClean="0"/>
                <a:t>1060</a:t>
              </a:r>
              <a:endParaRPr lang="en-US" altLang="it-IT" dirty="0"/>
            </a:p>
          </p:txBody>
        </p:sp>
        <p:sp>
          <p:nvSpPr>
            <p:cNvPr id="577586" name="Line 50"/>
            <p:cNvSpPr>
              <a:spLocks noChangeShapeType="1"/>
            </p:cNvSpPr>
            <p:nvPr/>
          </p:nvSpPr>
          <p:spPr bwMode="auto">
            <a:xfrm>
              <a:off x="3246" y="1242"/>
              <a:ext cx="0" cy="342"/>
            </a:xfrm>
            <a:prstGeom prst="line">
              <a:avLst/>
            </a:prstGeom>
            <a:noFill/>
            <a:ln w="19050">
              <a:solidFill>
                <a:schemeClr val="tx1"/>
              </a:solidFill>
              <a:round/>
              <a:headEnd/>
              <a:tailEnd/>
            </a:ln>
            <a:effectLst/>
          </p:spPr>
          <p:txBody>
            <a:bodyPr wrap="none" anchor="ctr"/>
            <a:lstStyle/>
            <a:p>
              <a:endParaRPr lang="it-IT"/>
            </a:p>
          </p:txBody>
        </p:sp>
        <p:sp>
          <p:nvSpPr>
            <p:cNvPr id="577587" name="Line 51"/>
            <p:cNvSpPr>
              <a:spLocks noChangeShapeType="1"/>
            </p:cNvSpPr>
            <p:nvPr/>
          </p:nvSpPr>
          <p:spPr bwMode="auto">
            <a:xfrm>
              <a:off x="3750" y="1242"/>
              <a:ext cx="0" cy="342"/>
            </a:xfrm>
            <a:prstGeom prst="line">
              <a:avLst/>
            </a:prstGeom>
            <a:noFill/>
            <a:ln w="19050">
              <a:solidFill>
                <a:schemeClr val="tx1"/>
              </a:solidFill>
              <a:round/>
              <a:headEnd/>
              <a:tailEnd/>
            </a:ln>
            <a:effectLst/>
          </p:spPr>
          <p:txBody>
            <a:bodyPr wrap="none" anchor="ctr"/>
            <a:lstStyle/>
            <a:p>
              <a:endParaRPr lang="it-IT"/>
            </a:p>
          </p:txBody>
        </p:sp>
        <p:sp>
          <p:nvSpPr>
            <p:cNvPr id="577588" name="Line 52"/>
            <p:cNvSpPr>
              <a:spLocks noChangeShapeType="1"/>
            </p:cNvSpPr>
            <p:nvPr/>
          </p:nvSpPr>
          <p:spPr bwMode="auto">
            <a:xfrm>
              <a:off x="4020" y="1254"/>
              <a:ext cx="0" cy="342"/>
            </a:xfrm>
            <a:prstGeom prst="line">
              <a:avLst/>
            </a:prstGeom>
            <a:noFill/>
            <a:ln w="19050">
              <a:solidFill>
                <a:schemeClr val="tx1"/>
              </a:solidFill>
              <a:round/>
              <a:headEnd/>
              <a:tailEnd/>
            </a:ln>
            <a:effectLst/>
          </p:spPr>
          <p:txBody>
            <a:bodyPr wrap="none" anchor="ctr"/>
            <a:lstStyle/>
            <a:p>
              <a:endParaRPr lang="it-IT"/>
            </a:p>
          </p:txBody>
        </p:sp>
        <p:sp>
          <p:nvSpPr>
            <p:cNvPr id="577589" name="Line 53"/>
            <p:cNvSpPr>
              <a:spLocks noChangeShapeType="1"/>
            </p:cNvSpPr>
            <p:nvPr/>
          </p:nvSpPr>
          <p:spPr bwMode="auto">
            <a:xfrm>
              <a:off x="4638" y="1242"/>
              <a:ext cx="0" cy="342"/>
            </a:xfrm>
            <a:prstGeom prst="line">
              <a:avLst/>
            </a:prstGeom>
            <a:noFill/>
            <a:ln w="19050">
              <a:solidFill>
                <a:schemeClr val="tx1"/>
              </a:solidFill>
              <a:round/>
              <a:headEnd/>
              <a:tailEnd/>
            </a:ln>
            <a:effectLst/>
          </p:spPr>
          <p:txBody>
            <a:bodyPr wrap="none" anchor="ctr"/>
            <a:lstStyle/>
            <a:p>
              <a:endParaRPr lang="it-IT"/>
            </a:p>
          </p:txBody>
        </p:sp>
        <p:sp>
          <p:nvSpPr>
            <p:cNvPr id="577590" name="Line 54"/>
            <p:cNvSpPr>
              <a:spLocks noChangeShapeType="1"/>
            </p:cNvSpPr>
            <p:nvPr/>
          </p:nvSpPr>
          <p:spPr bwMode="auto">
            <a:xfrm>
              <a:off x="5112" y="1242"/>
              <a:ext cx="0" cy="342"/>
            </a:xfrm>
            <a:prstGeom prst="line">
              <a:avLst/>
            </a:prstGeom>
            <a:noFill/>
            <a:ln w="19050">
              <a:solidFill>
                <a:schemeClr val="tx1"/>
              </a:solidFill>
              <a:round/>
              <a:headEnd/>
              <a:tailEnd/>
            </a:ln>
            <a:effectLst/>
          </p:spPr>
          <p:txBody>
            <a:bodyPr wrap="none" anchor="ctr"/>
            <a:lstStyle/>
            <a:p>
              <a:endParaRPr lang="it-IT"/>
            </a:p>
          </p:txBody>
        </p:sp>
        <p:sp>
          <p:nvSpPr>
            <p:cNvPr id="577591" name="Rectangle 55"/>
            <p:cNvSpPr>
              <a:spLocks noChangeArrowheads="1"/>
            </p:cNvSpPr>
            <p:nvPr/>
          </p:nvSpPr>
          <p:spPr bwMode="auto">
            <a:xfrm>
              <a:off x="5232" y="1212"/>
              <a:ext cx="138" cy="378"/>
            </a:xfrm>
            <a:prstGeom prst="rect">
              <a:avLst/>
            </a:prstGeom>
            <a:solidFill>
              <a:srgbClr val="FFFFFF"/>
            </a:solidFill>
            <a:ln w="9525">
              <a:noFill/>
              <a:miter lim="800000"/>
              <a:headEnd/>
              <a:tailEnd/>
            </a:ln>
            <a:effectLst/>
          </p:spPr>
          <p:txBody>
            <a:bodyPr wrap="none" anchor="ctr"/>
            <a:lstStyle/>
            <a:p>
              <a:endParaRPr lang="it-IT"/>
            </a:p>
          </p:txBody>
        </p:sp>
      </p:grpSp>
      <p:sp>
        <p:nvSpPr>
          <p:cNvPr id="577592" name="Freeform 56"/>
          <p:cNvSpPr>
            <a:spLocks/>
          </p:cNvSpPr>
          <p:nvPr/>
        </p:nvSpPr>
        <p:spPr bwMode="auto">
          <a:xfrm>
            <a:off x="3733800" y="2257425"/>
            <a:ext cx="333375" cy="2162175"/>
          </a:xfrm>
          <a:custGeom>
            <a:avLst/>
            <a:gdLst/>
            <a:ahLst/>
            <a:cxnLst>
              <a:cxn ang="0">
                <a:pos x="0" y="0"/>
              </a:cxn>
              <a:cxn ang="0">
                <a:pos x="0" y="1362"/>
              </a:cxn>
              <a:cxn ang="0">
                <a:pos x="210" y="858"/>
              </a:cxn>
            </a:cxnLst>
            <a:rect l="0" t="0" r="r" b="b"/>
            <a:pathLst>
              <a:path w="210" h="1362">
                <a:moveTo>
                  <a:pt x="0" y="0"/>
                </a:moveTo>
                <a:lnTo>
                  <a:pt x="0" y="1362"/>
                </a:lnTo>
                <a:lnTo>
                  <a:pt x="210" y="858"/>
                </a:lnTo>
              </a:path>
            </a:pathLst>
          </a:custGeom>
          <a:noFill/>
          <a:ln w="19050" cap="flat" cmpd="sng">
            <a:solidFill>
              <a:srgbClr val="FF0000"/>
            </a:solidFill>
            <a:prstDash val="solid"/>
            <a:round/>
            <a:headEnd type="none" w="med" len="med"/>
            <a:tailEnd type="triangle" w="med" len="med"/>
          </a:ln>
          <a:effectLst/>
        </p:spPr>
        <p:txBody>
          <a:bodyPr wrap="none" anchor="ctr"/>
          <a:lstStyle/>
          <a:p>
            <a:endParaRPr lang="it-IT"/>
          </a:p>
        </p:txBody>
      </p:sp>
      <p:sp>
        <p:nvSpPr>
          <p:cNvPr id="577593" name="Line 57"/>
          <p:cNvSpPr>
            <a:spLocks noChangeShapeType="1"/>
          </p:cNvSpPr>
          <p:nvPr/>
        </p:nvSpPr>
        <p:spPr bwMode="auto">
          <a:xfrm>
            <a:off x="3733800" y="4391025"/>
            <a:ext cx="361950" cy="0"/>
          </a:xfrm>
          <a:prstGeom prst="line">
            <a:avLst/>
          </a:prstGeom>
          <a:noFill/>
          <a:ln w="19050">
            <a:solidFill>
              <a:srgbClr val="FF0000"/>
            </a:solidFill>
            <a:round/>
            <a:headEnd/>
            <a:tailEnd type="triangle" w="med" len="med"/>
          </a:ln>
          <a:effectLst/>
        </p:spPr>
        <p:txBody>
          <a:bodyPr wrap="none" anchor="ctr"/>
          <a:lstStyle/>
          <a:p>
            <a:endParaRPr lang="it-IT"/>
          </a:p>
        </p:txBody>
      </p:sp>
      <p:sp>
        <p:nvSpPr>
          <p:cNvPr id="577594" name="Line 58"/>
          <p:cNvSpPr>
            <a:spLocks noChangeShapeType="1"/>
          </p:cNvSpPr>
          <p:nvPr/>
        </p:nvSpPr>
        <p:spPr bwMode="auto">
          <a:xfrm>
            <a:off x="3743325" y="4400550"/>
            <a:ext cx="333375" cy="790575"/>
          </a:xfrm>
          <a:prstGeom prst="line">
            <a:avLst/>
          </a:prstGeom>
          <a:noFill/>
          <a:ln w="19050">
            <a:solidFill>
              <a:srgbClr val="FF0000"/>
            </a:solidFill>
            <a:round/>
            <a:headEnd/>
            <a:tailEnd type="triangle" w="med" len="med"/>
          </a:ln>
          <a:effectLst/>
        </p:spPr>
        <p:txBody>
          <a:bodyPr wrap="none" anchor="ctr"/>
          <a:lstStyle/>
          <a:p>
            <a:endParaRPr lang="it-IT"/>
          </a:p>
        </p:txBody>
      </p:sp>
      <p:sp>
        <p:nvSpPr>
          <p:cNvPr id="577595" name="Text Box 59"/>
          <p:cNvSpPr txBox="1">
            <a:spLocks noChangeArrowheads="1"/>
          </p:cNvSpPr>
          <p:nvPr/>
        </p:nvSpPr>
        <p:spPr bwMode="auto">
          <a:xfrm>
            <a:off x="3708400" y="2336800"/>
            <a:ext cx="4622800" cy="641350"/>
          </a:xfrm>
          <a:prstGeom prst="rect">
            <a:avLst/>
          </a:prstGeom>
          <a:noFill/>
          <a:ln w="9525">
            <a:noFill/>
            <a:miter lim="800000"/>
            <a:headEnd/>
            <a:tailEnd/>
          </a:ln>
          <a:effectLst/>
        </p:spPr>
        <p:txBody>
          <a:bodyPr wrap="none">
            <a:spAutoFit/>
          </a:bodyPr>
          <a:lstStyle/>
          <a:p>
            <a:r>
              <a:rPr lang="it-IT" altLang="ja-JP">
                <a:solidFill>
                  <a:srgbClr val="FF0000"/>
                </a:solidFill>
                <a:ea typeface="ＭＳ Ｐゴシック" charset="-128"/>
              </a:rPr>
              <a:t>Un datagramma IP grande viene </a:t>
            </a:r>
          </a:p>
          <a:p>
            <a:r>
              <a:rPr lang="it-IT" altLang="ja-JP">
                <a:solidFill>
                  <a:srgbClr val="FF0000"/>
                </a:solidFill>
                <a:ea typeface="ＭＳ Ｐゴシック" charset="-128"/>
              </a:rPr>
              <a:t>frammentato in datagrammi IP più piccoli.</a:t>
            </a:r>
            <a:endParaRPr lang="it-IT" altLang="ja-JP">
              <a:ea typeface="ＭＳ Ｐゴシック" charset="-128"/>
            </a:endParaRPr>
          </a:p>
        </p:txBody>
      </p:sp>
      <p:sp>
        <p:nvSpPr>
          <p:cNvPr id="577596" name="Rectangle 60"/>
          <p:cNvSpPr>
            <a:spLocks noChangeArrowheads="1"/>
          </p:cNvSpPr>
          <p:nvPr/>
        </p:nvSpPr>
        <p:spPr bwMode="auto">
          <a:xfrm>
            <a:off x="331788" y="1801813"/>
            <a:ext cx="2830512" cy="1677987"/>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ZapfDingbats" pitchFamily="82" charset="2"/>
              <a:buNone/>
            </a:pPr>
            <a:r>
              <a:rPr lang="en-US" altLang="it-IT" sz="2000" u="sng">
                <a:solidFill>
                  <a:srgbClr val="FF0000"/>
                </a:solidFill>
              </a:rPr>
              <a:t>Esempio</a:t>
            </a:r>
            <a:endParaRPr lang="en-US" altLang="it-IT" sz="2000"/>
          </a:p>
          <a:p>
            <a:pPr marL="342900" indent="-342900">
              <a:spcBef>
                <a:spcPct val="20000"/>
              </a:spcBef>
              <a:buClr>
                <a:schemeClr val="accent2"/>
              </a:buClr>
              <a:buSzPct val="85000"/>
              <a:buFont typeface="ZapfDingbats" pitchFamily="82" charset="2"/>
              <a:buChar char="r"/>
            </a:pPr>
            <a:r>
              <a:rPr lang="en-US" altLang="it-IT" sz="2000"/>
              <a:t>Datagramma</a:t>
            </a:r>
          </a:p>
          <a:p>
            <a:pPr marL="342900" indent="-342900">
              <a:spcBef>
                <a:spcPct val="20000"/>
              </a:spcBef>
              <a:buClr>
                <a:schemeClr val="accent2"/>
              </a:buClr>
              <a:buSzPct val="85000"/>
              <a:buFont typeface="ZapfDingbats" pitchFamily="82" charset="2"/>
              <a:buNone/>
            </a:pPr>
            <a:r>
              <a:rPr lang="en-US" altLang="it-IT" sz="2000"/>
              <a:t>	di 4000 byte</a:t>
            </a:r>
          </a:p>
          <a:p>
            <a:pPr marL="342900" indent="-342900">
              <a:spcBef>
                <a:spcPct val="20000"/>
              </a:spcBef>
              <a:buClr>
                <a:schemeClr val="accent2"/>
              </a:buClr>
              <a:buSzPct val="85000"/>
              <a:buFont typeface="ZapfDingbats" pitchFamily="82" charset="2"/>
              <a:buChar char="r"/>
            </a:pPr>
            <a:r>
              <a:rPr lang="en-US" altLang="it-IT" sz="2000"/>
              <a:t>MTU = 1500 byte</a:t>
            </a:r>
          </a:p>
          <a:p>
            <a:pPr marL="342900" indent="-342900">
              <a:spcBef>
                <a:spcPct val="20000"/>
              </a:spcBef>
              <a:buClr>
                <a:schemeClr val="accent2"/>
              </a:buClr>
              <a:buSzPct val="85000"/>
              <a:buFont typeface="ZapfDingbats" pitchFamily="82" charset="2"/>
              <a:buChar char="r"/>
            </a:pPr>
            <a:endParaRPr lang="en-US" altLang="it-IT" sz="2000"/>
          </a:p>
        </p:txBody>
      </p:sp>
      <p:sp>
        <p:nvSpPr>
          <p:cNvPr id="577597" name="Text Box 61"/>
          <p:cNvSpPr txBox="1">
            <a:spLocks noChangeArrowheads="1"/>
          </p:cNvSpPr>
          <p:nvPr/>
        </p:nvSpPr>
        <p:spPr bwMode="auto">
          <a:xfrm>
            <a:off x="552450" y="3844925"/>
            <a:ext cx="1704975" cy="641350"/>
          </a:xfrm>
          <a:prstGeom prst="rect">
            <a:avLst/>
          </a:prstGeom>
          <a:noFill/>
          <a:ln w="9525">
            <a:noFill/>
            <a:miter lim="800000"/>
            <a:headEnd/>
            <a:tailEnd/>
          </a:ln>
          <a:effectLst/>
        </p:spPr>
        <p:txBody>
          <a:bodyPr wrap="none">
            <a:spAutoFit/>
          </a:bodyPr>
          <a:lstStyle/>
          <a:p>
            <a:r>
              <a:rPr lang="en-US" altLang="it-IT"/>
              <a:t>1480 byte nel </a:t>
            </a:r>
          </a:p>
          <a:p>
            <a:r>
              <a:rPr lang="en-US" altLang="it-IT"/>
              <a:t>campo dati</a:t>
            </a:r>
          </a:p>
        </p:txBody>
      </p:sp>
      <p:sp>
        <p:nvSpPr>
          <p:cNvPr id="577598" name="Line 62"/>
          <p:cNvSpPr>
            <a:spLocks noChangeShapeType="1"/>
          </p:cNvSpPr>
          <p:nvPr/>
        </p:nvSpPr>
        <p:spPr bwMode="auto">
          <a:xfrm flipV="1">
            <a:off x="2085975" y="3592513"/>
            <a:ext cx="2536825" cy="581025"/>
          </a:xfrm>
          <a:prstGeom prst="line">
            <a:avLst/>
          </a:prstGeom>
          <a:noFill/>
          <a:ln w="19050">
            <a:solidFill>
              <a:srgbClr val="008000"/>
            </a:solidFill>
            <a:prstDash val="sysDot"/>
            <a:round/>
            <a:headEnd/>
            <a:tailEnd type="triangle" w="med" len="med"/>
          </a:ln>
          <a:effectLst/>
        </p:spPr>
        <p:txBody>
          <a:bodyPr wrap="none"/>
          <a:lstStyle/>
          <a:p>
            <a:endParaRPr lang="it-IT"/>
          </a:p>
        </p:txBody>
      </p:sp>
      <p:sp>
        <p:nvSpPr>
          <p:cNvPr id="577599" name="Text Box 63"/>
          <p:cNvSpPr txBox="1">
            <a:spLocks noChangeArrowheads="1"/>
          </p:cNvSpPr>
          <p:nvPr/>
        </p:nvSpPr>
        <p:spPr bwMode="auto">
          <a:xfrm>
            <a:off x="950913" y="4859338"/>
            <a:ext cx="2720975" cy="366712"/>
          </a:xfrm>
          <a:prstGeom prst="rect">
            <a:avLst/>
          </a:prstGeom>
          <a:noFill/>
          <a:ln w="9525">
            <a:noFill/>
            <a:miter lim="800000"/>
            <a:headEnd/>
            <a:tailEnd/>
          </a:ln>
          <a:effectLst/>
        </p:spPr>
        <p:txBody>
          <a:bodyPr>
            <a:spAutoFit/>
          </a:bodyPr>
          <a:lstStyle/>
          <a:p>
            <a:r>
              <a:rPr lang="en-US" altLang="it-IT"/>
              <a:t>Spiazzamento = 1480/8 </a:t>
            </a:r>
          </a:p>
        </p:txBody>
      </p:sp>
      <p:sp>
        <p:nvSpPr>
          <p:cNvPr id="577600" name="Line 64"/>
          <p:cNvSpPr>
            <a:spLocks noChangeShapeType="1"/>
          </p:cNvSpPr>
          <p:nvPr/>
        </p:nvSpPr>
        <p:spPr bwMode="auto">
          <a:xfrm flipV="1">
            <a:off x="2870200" y="4440238"/>
            <a:ext cx="4032250" cy="412750"/>
          </a:xfrm>
          <a:prstGeom prst="line">
            <a:avLst/>
          </a:prstGeom>
          <a:noFill/>
          <a:ln w="19050">
            <a:solidFill>
              <a:srgbClr val="008000"/>
            </a:solidFill>
            <a:prstDash val="sysDot"/>
            <a:round/>
            <a:headEnd/>
            <a:tailEnd type="triangle" w="med" len="med"/>
          </a:ln>
          <a:effectLst/>
        </p:spPr>
        <p:txBody>
          <a:bodyPr wrap="none"/>
          <a:lstStyle/>
          <a:p>
            <a:endParaRPr lang="it-IT"/>
          </a:p>
        </p:txBody>
      </p:sp>
      <p:sp>
        <p:nvSpPr>
          <p:cNvPr id="64" name="Text Box 63"/>
          <p:cNvSpPr txBox="1">
            <a:spLocks noChangeArrowheads="1"/>
          </p:cNvSpPr>
          <p:nvPr/>
        </p:nvSpPr>
        <p:spPr bwMode="auto">
          <a:xfrm>
            <a:off x="368135" y="5693415"/>
            <a:ext cx="3040083" cy="369332"/>
          </a:xfrm>
          <a:prstGeom prst="rect">
            <a:avLst/>
          </a:prstGeom>
          <a:noFill/>
          <a:ln w="9525">
            <a:noFill/>
            <a:miter lim="800000"/>
            <a:headEnd/>
            <a:tailEnd/>
          </a:ln>
          <a:effectLst/>
        </p:spPr>
        <p:txBody>
          <a:bodyPr wrap="square">
            <a:spAutoFit/>
          </a:bodyPr>
          <a:lstStyle/>
          <a:p>
            <a:r>
              <a:rPr lang="en-US" dirty="0" err="1" smtClean="0"/>
              <a:t>Spiazzamento</a:t>
            </a:r>
            <a:r>
              <a:rPr lang="en-US" dirty="0" smtClean="0"/>
              <a:t> = 1480*2/8 </a:t>
            </a:r>
            <a:endParaRPr lang="en-US" dirty="0"/>
          </a:p>
        </p:txBody>
      </p:sp>
      <p:sp>
        <p:nvSpPr>
          <p:cNvPr id="65" name="Line 64"/>
          <p:cNvSpPr>
            <a:spLocks noChangeShapeType="1"/>
          </p:cNvSpPr>
          <p:nvPr/>
        </p:nvSpPr>
        <p:spPr bwMode="auto">
          <a:xfrm flipV="1">
            <a:off x="2868220" y="5245781"/>
            <a:ext cx="4032250" cy="412750"/>
          </a:xfrm>
          <a:prstGeom prst="line">
            <a:avLst/>
          </a:prstGeom>
          <a:noFill/>
          <a:ln w="19050">
            <a:solidFill>
              <a:srgbClr val="008000"/>
            </a:solidFill>
            <a:prstDash val="sysDot"/>
            <a:round/>
            <a:headEnd/>
            <a:tailEnd type="triangle" w="med" len="med"/>
          </a:ln>
          <a:effectLst/>
        </p:spPr>
        <p:txBody>
          <a:bodyPr wrap="none"/>
          <a:lstStyle/>
          <a:p>
            <a:endParaRPr lang="it-IT"/>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F2F11740-34FA-4210-8CAA-7228D4ACFE0D}" type="slidenum">
              <a:rPr lang="en-US" altLang="it-IT"/>
              <a:pPr/>
              <a:t>37</a:t>
            </a:fld>
            <a:endParaRPr lang="en-US" altLang="it-IT"/>
          </a:p>
        </p:txBody>
      </p:sp>
      <p:sp>
        <p:nvSpPr>
          <p:cNvPr id="578562" name="Rectangle 2"/>
          <p:cNvSpPr>
            <a:spLocks noGrp="1" noChangeArrowheads="1"/>
          </p:cNvSpPr>
          <p:nvPr>
            <p:ph type="title"/>
          </p:nvPr>
        </p:nvSpPr>
        <p:spPr/>
        <p:txBody>
          <a:bodyPr/>
          <a:lstStyle/>
          <a:p>
            <a:r>
              <a:rPr lang="en-US" altLang="it-IT"/>
              <a:t>Capitolo 4: Livello di rete</a:t>
            </a:r>
          </a:p>
        </p:txBody>
      </p:sp>
      <p:sp>
        <p:nvSpPr>
          <p:cNvPr id="578566" name="Rectangle 6"/>
          <p:cNvSpPr>
            <a:spLocks noGrp="1" noChangeArrowheads="1"/>
          </p:cNvSpPr>
          <p:nvPr>
            <p:ph type="body" sz="half" idx="1"/>
          </p:nvPr>
        </p:nvSpPr>
        <p:spPr>
          <a:xfrm>
            <a:off x="546100" y="1600200"/>
            <a:ext cx="3810000" cy="4648200"/>
          </a:xfrm>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rgbClr val="FF0000"/>
                </a:solidFill>
              </a:rPr>
              <a:t>4.4 Protocollo Internet (IP)</a:t>
            </a: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solidFill>
                  <a:srgbClr val="FF0000"/>
                </a:solidFill>
              </a:rPr>
              <a:t>Indirizzamento IPv4</a:t>
            </a: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78568" name="Rectangle 8"/>
          <p:cNvSpPr>
            <a:spLocks noGrp="1" noChangeArrowheads="1"/>
          </p:cNvSpPr>
          <p:nvPr>
            <p:ph type="body" sz="half" idx="2"/>
          </p:nvPr>
        </p:nvSpPr>
        <p:spPr>
          <a:xfrm>
            <a:off x="4495800" y="1600200"/>
            <a:ext cx="4241800" cy="4648200"/>
          </a:xfrm>
          <a:noFill/>
          <a:ln/>
        </p:spPr>
        <p:txBody>
          <a:bodyPr/>
          <a:lstStyle/>
          <a:p>
            <a:pPr>
              <a:lnSpc>
                <a:spcPct val="90000"/>
              </a:lnSpc>
              <a:buFont typeface="ZapfDingbats" pitchFamily="82" charset="2"/>
              <a:buNone/>
            </a:pPr>
            <a:r>
              <a:rPr lang="it-IT" sz="2400">
                <a:solidFill>
                  <a:schemeClr val="accent2"/>
                </a:solidFill>
              </a:rPr>
              <a:t>4.5 </a:t>
            </a:r>
            <a:r>
              <a:rPr lang="it-IT" sz="2400"/>
              <a:t>Algoritmi di instradamento</a:t>
            </a:r>
          </a:p>
          <a:p>
            <a:pPr lvl="1">
              <a:lnSpc>
                <a:spcPct val="90000"/>
              </a:lnSpc>
              <a:buFont typeface="Wingdings" pitchFamily="2" charset="2"/>
              <a:buChar char="m"/>
            </a:pPr>
            <a:r>
              <a:rPr lang="it-IT" sz="2000"/>
              <a:t>Stato del collegamento</a:t>
            </a: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endParaRPr lang="it-IT">
              <a:solidFill>
                <a:schemeClr val="accent2"/>
              </a:solidFill>
            </a:endParaRPr>
          </a:p>
          <a:p>
            <a:pPr>
              <a:lnSpc>
                <a:spcPct val="90000"/>
              </a:lnSpc>
              <a:buFont typeface="ZapfDingbats" pitchFamily="82" charset="2"/>
              <a:buNone/>
            </a:pPr>
            <a:r>
              <a:rPr lang="it-IT" sz="2400">
                <a:solidFill>
                  <a:schemeClr val="accent2"/>
                </a:solidFill>
              </a:rPr>
              <a:t>4.6 </a:t>
            </a:r>
            <a:r>
              <a:rPr lang="it-IT" sz="2400"/>
              <a:t>Instradamento in Internet</a:t>
            </a:r>
            <a:endParaRPr lang="it-IT" sz="24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endParaRPr lang="it-IT">
              <a:solidFill>
                <a:schemeClr val="accent2"/>
              </a:solidFill>
            </a:endParaRP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 </a:t>
            </a:r>
            <a:r>
              <a:rPr lang="it-IT" sz="2400"/>
              <a:t>Instradamento broadcast e multicast</a:t>
            </a:r>
            <a:endParaRPr lang="it-IT" sz="2400">
              <a:solidFill>
                <a:schemeClr val="accent2"/>
              </a:solidFill>
            </a:endParaRPr>
          </a:p>
          <a:p>
            <a:pPr>
              <a:lnSpc>
                <a:spcPct val="90000"/>
              </a:lnSpc>
              <a:buFont typeface="ZapfDingbats" pitchFamily="82" charset="2"/>
              <a:buNone/>
            </a:pPr>
            <a:endParaRPr lang="it-IT" sz="2400">
              <a:solidFill>
                <a:schemeClr val="accent2"/>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egnaposto numero diapositiva 6"/>
          <p:cNvSpPr>
            <a:spLocks noGrp="1"/>
          </p:cNvSpPr>
          <p:nvPr>
            <p:ph type="sldNum" sz="quarter" idx="12"/>
          </p:nvPr>
        </p:nvSpPr>
        <p:spPr/>
        <p:txBody>
          <a:bodyPr/>
          <a:lstStyle/>
          <a:p>
            <a:r>
              <a:rPr lang="en-US" altLang="it-IT"/>
              <a:t>4-</a:t>
            </a:r>
            <a:fld id="{FBB11DA8-9503-469F-A86C-C57278D24AA4}" type="slidenum">
              <a:rPr lang="en-US" altLang="it-IT"/>
              <a:pPr/>
              <a:t>38</a:t>
            </a:fld>
            <a:endParaRPr lang="en-US" altLang="it-IT"/>
          </a:p>
        </p:txBody>
      </p:sp>
      <p:sp>
        <p:nvSpPr>
          <p:cNvPr id="162818" name="Rectangle 2"/>
          <p:cNvSpPr>
            <a:spLocks noGrp="1" noChangeArrowheads="1"/>
          </p:cNvSpPr>
          <p:nvPr>
            <p:ph type="title"/>
          </p:nvPr>
        </p:nvSpPr>
        <p:spPr/>
        <p:txBody>
          <a:bodyPr/>
          <a:lstStyle/>
          <a:p>
            <a:r>
              <a:rPr lang="en-US" altLang="it-IT" sz="3600"/>
              <a:t>Indirizzamento IPv4</a:t>
            </a:r>
            <a:endParaRPr lang="en-US" altLang="it-IT"/>
          </a:p>
        </p:txBody>
      </p:sp>
      <p:sp>
        <p:nvSpPr>
          <p:cNvPr id="162819" name="Rectangle 3"/>
          <p:cNvSpPr>
            <a:spLocks noGrp="1" noChangeArrowheads="1"/>
          </p:cNvSpPr>
          <p:nvPr>
            <p:ph type="body" sz="half" idx="1"/>
          </p:nvPr>
        </p:nvSpPr>
        <p:spPr>
          <a:xfrm>
            <a:off x="476250" y="1333500"/>
            <a:ext cx="3695700" cy="4648200"/>
          </a:xfrm>
        </p:spPr>
        <p:txBody>
          <a:bodyPr/>
          <a:lstStyle/>
          <a:p>
            <a:pPr>
              <a:lnSpc>
                <a:spcPct val="90000"/>
              </a:lnSpc>
              <a:buFont typeface="Wingdings" pitchFamily="2" charset="2"/>
              <a:buChar char="r"/>
            </a:pPr>
            <a:r>
              <a:rPr lang="it-IT" sz="2000">
                <a:solidFill>
                  <a:schemeClr val="accent2"/>
                </a:solidFill>
              </a:rPr>
              <a:t>Indirizzo IP:</a:t>
            </a:r>
            <a:r>
              <a:rPr lang="it-IT" sz="2000"/>
              <a:t> ogni interfaccia di host e router di Internet ha un indirizzo IP globalmente univoco a 32 bit. </a:t>
            </a:r>
          </a:p>
          <a:p>
            <a:pPr>
              <a:lnSpc>
                <a:spcPct val="90000"/>
              </a:lnSpc>
              <a:buFont typeface="Wingdings" pitchFamily="2" charset="2"/>
              <a:buChar char="r"/>
            </a:pPr>
            <a:r>
              <a:rPr lang="it-IT" sz="2000" i="1">
                <a:solidFill>
                  <a:schemeClr val="accent2"/>
                </a:solidFill>
              </a:rPr>
              <a:t>Interfaccia:</a:t>
            </a:r>
            <a:r>
              <a:rPr lang="it-IT" sz="2000"/>
              <a:t> è il confine tra host e collegamento fisico.</a:t>
            </a:r>
          </a:p>
          <a:p>
            <a:pPr lvl="1">
              <a:lnSpc>
                <a:spcPct val="90000"/>
              </a:lnSpc>
              <a:buFont typeface="Wingdings" pitchFamily="2" charset="2"/>
              <a:buChar char="m"/>
            </a:pPr>
            <a:r>
              <a:rPr lang="it-IT" sz="1800"/>
              <a:t>I router devono necessariamente essere connessi ad almeno due collegamenti.</a:t>
            </a:r>
            <a:endParaRPr lang="it-IT" sz="1800">
              <a:solidFill>
                <a:srgbClr val="FF0000"/>
              </a:solidFill>
            </a:endParaRPr>
          </a:p>
          <a:p>
            <a:pPr lvl="1">
              <a:lnSpc>
                <a:spcPct val="90000"/>
              </a:lnSpc>
              <a:buFont typeface="Wingdings" pitchFamily="2" charset="2"/>
              <a:buChar char="m"/>
            </a:pPr>
            <a:r>
              <a:rPr lang="it-IT" sz="1800"/>
              <a:t>Un host, in genere, ha un’interfaccia</a:t>
            </a:r>
          </a:p>
          <a:p>
            <a:pPr lvl="1">
              <a:lnSpc>
                <a:spcPct val="90000"/>
              </a:lnSpc>
              <a:buFont typeface="Wingdings" pitchFamily="2" charset="2"/>
              <a:buChar char="m"/>
            </a:pPr>
            <a:r>
              <a:rPr lang="it-IT" sz="1800"/>
              <a:t>A ciascuna interfaccia sono associati indirizzi IP</a:t>
            </a:r>
          </a:p>
        </p:txBody>
      </p:sp>
      <p:graphicFrame>
        <p:nvGraphicFramePr>
          <p:cNvPr id="162820" name="Object 4"/>
          <p:cNvGraphicFramePr>
            <a:graphicFrameLocks noChangeAspect="1"/>
          </p:cNvGraphicFramePr>
          <p:nvPr/>
        </p:nvGraphicFramePr>
        <p:xfrm>
          <a:off x="4456113" y="1265238"/>
          <a:ext cx="584200" cy="463550"/>
        </p:xfrm>
        <a:graphic>
          <a:graphicData uri="http://schemas.openxmlformats.org/presentationml/2006/ole">
            <p:oleObj spid="_x0000_s162820" name="Clip" r:id="rId4" imgW="1305000" imgH="1085760" progId="">
              <p:embed/>
            </p:oleObj>
          </a:graphicData>
        </a:graphic>
      </p:graphicFrame>
      <p:sp>
        <p:nvSpPr>
          <p:cNvPr id="162821" name="Line 5"/>
          <p:cNvSpPr>
            <a:spLocks noChangeShapeType="1"/>
          </p:cNvSpPr>
          <p:nvPr/>
        </p:nvSpPr>
        <p:spPr bwMode="auto">
          <a:xfrm>
            <a:off x="5016500" y="1638300"/>
            <a:ext cx="277813" cy="1588"/>
          </a:xfrm>
          <a:prstGeom prst="line">
            <a:avLst/>
          </a:prstGeom>
          <a:noFill/>
          <a:ln w="19050">
            <a:solidFill>
              <a:schemeClr val="tx1"/>
            </a:solidFill>
            <a:round/>
            <a:headEnd/>
            <a:tailEnd/>
          </a:ln>
          <a:effectLst/>
        </p:spPr>
        <p:txBody>
          <a:bodyPr wrap="none" anchor="ctr"/>
          <a:lstStyle/>
          <a:p>
            <a:endParaRPr lang="it-IT"/>
          </a:p>
        </p:txBody>
      </p:sp>
      <p:sp>
        <p:nvSpPr>
          <p:cNvPr id="162822" name="Line 6"/>
          <p:cNvSpPr>
            <a:spLocks noChangeShapeType="1"/>
          </p:cNvSpPr>
          <p:nvPr/>
        </p:nvSpPr>
        <p:spPr bwMode="auto">
          <a:xfrm flipH="1">
            <a:off x="5307013" y="1624013"/>
            <a:ext cx="0" cy="1290637"/>
          </a:xfrm>
          <a:prstGeom prst="line">
            <a:avLst/>
          </a:prstGeom>
          <a:noFill/>
          <a:ln w="19050">
            <a:solidFill>
              <a:schemeClr val="tx1"/>
            </a:solidFill>
            <a:round/>
            <a:headEnd/>
            <a:tailEnd/>
          </a:ln>
          <a:effectLst/>
        </p:spPr>
        <p:txBody>
          <a:bodyPr wrap="none" anchor="ctr"/>
          <a:lstStyle/>
          <a:p>
            <a:endParaRPr lang="it-IT"/>
          </a:p>
        </p:txBody>
      </p:sp>
      <p:sp>
        <p:nvSpPr>
          <p:cNvPr id="162823" name="Line 7"/>
          <p:cNvSpPr>
            <a:spLocks noChangeShapeType="1"/>
          </p:cNvSpPr>
          <p:nvPr/>
        </p:nvSpPr>
        <p:spPr bwMode="auto">
          <a:xfrm flipV="1">
            <a:off x="5016500" y="2282825"/>
            <a:ext cx="277813" cy="3175"/>
          </a:xfrm>
          <a:prstGeom prst="line">
            <a:avLst/>
          </a:prstGeom>
          <a:noFill/>
          <a:ln w="19050">
            <a:solidFill>
              <a:schemeClr val="tx1"/>
            </a:solidFill>
            <a:round/>
            <a:headEnd/>
            <a:tailEnd/>
          </a:ln>
          <a:effectLst/>
        </p:spPr>
        <p:txBody>
          <a:bodyPr wrap="none" anchor="ctr"/>
          <a:lstStyle/>
          <a:p>
            <a:endParaRPr lang="it-IT"/>
          </a:p>
        </p:txBody>
      </p:sp>
      <p:sp>
        <p:nvSpPr>
          <p:cNvPr id="162824" name="Line 8"/>
          <p:cNvSpPr>
            <a:spLocks noChangeShapeType="1"/>
          </p:cNvSpPr>
          <p:nvPr/>
        </p:nvSpPr>
        <p:spPr bwMode="auto">
          <a:xfrm>
            <a:off x="5026025" y="2909888"/>
            <a:ext cx="273050" cy="1587"/>
          </a:xfrm>
          <a:prstGeom prst="line">
            <a:avLst/>
          </a:prstGeom>
          <a:noFill/>
          <a:ln w="19050">
            <a:solidFill>
              <a:schemeClr val="tx1"/>
            </a:solidFill>
            <a:round/>
            <a:headEnd/>
            <a:tailEnd/>
          </a:ln>
          <a:effectLst/>
        </p:spPr>
        <p:txBody>
          <a:bodyPr wrap="none" anchor="ctr"/>
          <a:lstStyle/>
          <a:p>
            <a:endParaRPr lang="it-IT"/>
          </a:p>
        </p:txBody>
      </p:sp>
      <p:graphicFrame>
        <p:nvGraphicFramePr>
          <p:cNvPr id="162825" name="Object 9"/>
          <p:cNvGraphicFramePr>
            <a:graphicFrameLocks noChangeAspect="1"/>
          </p:cNvGraphicFramePr>
          <p:nvPr/>
        </p:nvGraphicFramePr>
        <p:xfrm>
          <a:off x="4456113" y="1931988"/>
          <a:ext cx="584200" cy="463550"/>
        </p:xfrm>
        <a:graphic>
          <a:graphicData uri="http://schemas.openxmlformats.org/presentationml/2006/ole">
            <p:oleObj spid="_x0000_s162825" name="Clip" r:id="rId5" imgW="1305000" imgH="1085760" progId="">
              <p:embed/>
            </p:oleObj>
          </a:graphicData>
        </a:graphic>
      </p:graphicFrame>
      <p:graphicFrame>
        <p:nvGraphicFramePr>
          <p:cNvPr id="162826" name="Object 10"/>
          <p:cNvGraphicFramePr>
            <a:graphicFrameLocks noChangeAspect="1"/>
          </p:cNvGraphicFramePr>
          <p:nvPr/>
        </p:nvGraphicFramePr>
        <p:xfrm>
          <a:off x="4456113" y="2541588"/>
          <a:ext cx="584200" cy="463550"/>
        </p:xfrm>
        <a:graphic>
          <a:graphicData uri="http://schemas.openxmlformats.org/presentationml/2006/ole">
            <p:oleObj spid="_x0000_s162826" name="Clip" r:id="rId6" imgW="1305000" imgH="1085760" progId="">
              <p:embed/>
            </p:oleObj>
          </a:graphicData>
        </a:graphic>
      </p:graphicFrame>
      <p:sp>
        <p:nvSpPr>
          <p:cNvPr id="162827" name="Line 11"/>
          <p:cNvSpPr>
            <a:spLocks noChangeShapeType="1"/>
          </p:cNvSpPr>
          <p:nvPr/>
        </p:nvSpPr>
        <p:spPr bwMode="auto">
          <a:xfrm>
            <a:off x="5307013" y="2481263"/>
            <a:ext cx="1035050" cy="6350"/>
          </a:xfrm>
          <a:prstGeom prst="line">
            <a:avLst/>
          </a:prstGeom>
          <a:noFill/>
          <a:ln w="19050">
            <a:solidFill>
              <a:schemeClr val="tx1"/>
            </a:solidFill>
            <a:round/>
            <a:headEnd/>
            <a:tailEnd/>
          </a:ln>
          <a:effectLst/>
        </p:spPr>
        <p:txBody>
          <a:bodyPr wrap="none" anchor="ctr"/>
          <a:lstStyle/>
          <a:p>
            <a:endParaRPr lang="it-IT"/>
          </a:p>
        </p:txBody>
      </p:sp>
      <p:grpSp>
        <p:nvGrpSpPr>
          <p:cNvPr id="162828" name="Group 12"/>
          <p:cNvGrpSpPr>
            <a:grpSpLocks/>
          </p:cNvGrpSpPr>
          <p:nvPr/>
        </p:nvGrpSpPr>
        <p:grpSpPr bwMode="auto">
          <a:xfrm>
            <a:off x="6249988" y="2446338"/>
            <a:ext cx="711200" cy="381000"/>
            <a:chOff x="3600" y="219"/>
            <a:chExt cx="360" cy="175"/>
          </a:xfrm>
        </p:grpSpPr>
        <p:sp>
          <p:nvSpPr>
            <p:cNvPr id="162829" name="Oval 13"/>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62830" name="Line 1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62831" name="Line 1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62832" name="Rectangle 16"/>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62833" name="Oval 17"/>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62834" name="Group 18"/>
            <p:cNvGrpSpPr>
              <a:grpSpLocks/>
            </p:cNvGrpSpPr>
            <p:nvPr/>
          </p:nvGrpSpPr>
          <p:grpSpPr bwMode="auto">
            <a:xfrm>
              <a:off x="3686" y="244"/>
              <a:ext cx="177" cy="66"/>
              <a:chOff x="2848" y="848"/>
              <a:chExt cx="140" cy="98"/>
            </a:xfrm>
          </p:grpSpPr>
          <p:sp>
            <p:nvSpPr>
              <p:cNvPr id="162835" name="Line 1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2836" name="Line 2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2837" name="Line 2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62838" name="Group 22"/>
            <p:cNvGrpSpPr>
              <a:grpSpLocks/>
            </p:cNvGrpSpPr>
            <p:nvPr/>
          </p:nvGrpSpPr>
          <p:grpSpPr bwMode="auto">
            <a:xfrm flipV="1">
              <a:off x="3686" y="243"/>
              <a:ext cx="177" cy="66"/>
              <a:chOff x="2848" y="848"/>
              <a:chExt cx="140" cy="98"/>
            </a:xfrm>
          </p:grpSpPr>
          <p:sp>
            <p:nvSpPr>
              <p:cNvPr id="162839" name="Line 2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2840" name="Line 2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2841" name="Line 2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162842" name="Text Box 26"/>
          <p:cNvSpPr txBox="1">
            <a:spLocks noChangeArrowheads="1"/>
          </p:cNvSpPr>
          <p:nvPr/>
        </p:nvSpPr>
        <p:spPr bwMode="auto">
          <a:xfrm>
            <a:off x="4975225" y="13128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223.1.1.1</a:t>
            </a:r>
            <a:endParaRPr lang="en-US" altLang="it-IT"/>
          </a:p>
        </p:txBody>
      </p:sp>
      <p:grpSp>
        <p:nvGrpSpPr>
          <p:cNvPr id="162843" name="Group 27"/>
          <p:cNvGrpSpPr>
            <a:grpSpLocks/>
          </p:cNvGrpSpPr>
          <p:nvPr/>
        </p:nvGrpSpPr>
        <p:grpSpPr bwMode="auto">
          <a:xfrm>
            <a:off x="4975225" y="1955800"/>
            <a:ext cx="1031875" cy="336550"/>
            <a:chOff x="3251" y="608"/>
            <a:chExt cx="650" cy="212"/>
          </a:xfrm>
        </p:grpSpPr>
        <p:sp>
          <p:nvSpPr>
            <p:cNvPr id="162844" name="Rectangle 28"/>
            <p:cNvSpPr>
              <a:spLocks noChangeArrowheads="1"/>
            </p:cNvSpPr>
            <p:nvPr/>
          </p:nvSpPr>
          <p:spPr bwMode="auto">
            <a:xfrm>
              <a:off x="3306" y="657"/>
              <a:ext cx="525" cy="114"/>
            </a:xfrm>
            <a:prstGeom prst="rect">
              <a:avLst/>
            </a:prstGeom>
            <a:solidFill>
              <a:schemeClr val="bg1"/>
            </a:solidFill>
            <a:ln w="9525">
              <a:noFill/>
              <a:miter lim="800000"/>
              <a:headEnd/>
              <a:tailEnd/>
            </a:ln>
            <a:effectLst/>
          </p:spPr>
          <p:txBody>
            <a:bodyPr wrap="none" anchor="ctr"/>
            <a:lstStyle/>
            <a:p>
              <a:endParaRPr lang="it-IT"/>
            </a:p>
          </p:txBody>
        </p:sp>
        <p:sp>
          <p:nvSpPr>
            <p:cNvPr id="162845" name="Text Box 29"/>
            <p:cNvSpPr txBox="1">
              <a:spLocks noChangeArrowheads="1"/>
            </p:cNvSpPr>
            <p:nvPr/>
          </p:nvSpPr>
          <p:spPr bwMode="auto">
            <a:xfrm>
              <a:off x="3251" y="608"/>
              <a:ext cx="650" cy="212"/>
            </a:xfrm>
            <a:prstGeom prst="rect">
              <a:avLst/>
            </a:prstGeom>
            <a:noFill/>
            <a:ln w="9525">
              <a:noFill/>
              <a:miter lim="800000"/>
              <a:headEnd/>
              <a:tailEnd/>
            </a:ln>
            <a:effectLst/>
          </p:spPr>
          <p:txBody>
            <a:bodyPr wrap="none">
              <a:spAutoFit/>
            </a:bodyPr>
            <a:lstStyle/>
            <a:p>
              <a:r>
                <a:rPr lang="en-US" altLang="it-IT" sz="1600">
                  <a:latin typeface="Arial" charset="0"/>
                </a:rPr>
                <a:t>223.1.1.2</a:t>
              </a:r>
              <a:endParaRPr lang="en-US" altLang="it-IT"/>
            </a:p>
          </p:txBody>
        </p:sp>
      </p:grpSp>
      <p:sp>
        <p:nvSpPr>
          <p:cNvPr id="162846" name="Text Box 30"/>
          <p:cNvSpPr txBox="1">
            <a:spLocks noChangeArrowheads="1"/>
          </p:cNvSpPr>
          <p:nvPr/>
        </p:nvSpPr>
        <p:spPr bwMode="auto">
          <a:xfrm>
            <a:off x="4860925" y="28940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223.1.1.3</a:t>
            </a:r>
            <a:endParaRPr lang="en-US" altLang="it-IT"/>
          </a:p>
        </p:txBody>
      </p:sp>
      <p:sp>
        <p:nvSpPr>
          <p:cNvPr id="162847" name="Text Box 31"/>
          <p:cNvSpPr txBox="1">
            <a:spLocks noChangeArrowheads="1"/>
          </p:cNvSpPr>
          <p:nvPr/>
        </p:nvSpPr>
        <p:spPr bwMode="auto">
          <a:xfrm>
            <a:off x="5651500" y="222250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223.1.1.4</a:t>
            </a:r>
            <a:endParaRPr lang="en-US" altLang="it-IT"/>
          </a:p>
        </p:txBody>
      </p:sp>
      <p:sp>
        <p:nvSpPr>
          <p:cNvPr id="162848" name="Line 32"/>
          <p:cNvSpPr>
            <a:spLocks noChangeShapeType="1"/>
          </p:cNvSpPr>
          <p:nvPr/>
        </p:nvSpPr>
        <p:spPr bwMode="auto">
          <a:xfrm>
            <a:off x="6854825" y="2490788"/>
            <a:ext cx="1016000" cy="1587"/>
          </a:xfrm>
          <a:prstGeom prst="line">
            <a:avLst/>
          </a:prstGeom>
          <a:noFill/>
          <a:ln w="19050">
            <a:solidFill>
              <a:schemeClr val="tx1"/>
            </a:solidFill>
            <a:round/>
            <a:headEnd/>
            <a:tailEnd/>
          </a:ln>
          <a:effectLst/>
        </p:spPr>
        <p:txBody>
          <a:bodyPr wrap="none" anchor="ctr"/>
          <a:lstStyle/>
          <a:p>
            <a:endParaRPr lang="it-IT"/>
          </a:p>
        </p:txBody>
      </p:sp>
      <p:sp>
        <p:nvSpPr>
          <p:cNvPr id="162849" name="Text Box 33"/>
          <p:cNvSpPr txBox="1">
            <a:spLocks noChangeArrowheads="1"/>
          </p:cNvSpPr>
          <p:nvPr/>
        </p:nvSpPr>
        <p:spPr bwMode="auto">
          <a:xfrm>
            <a:off x="6727825" y="2212975"/>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223.1.2.9</a:t>
            </a:r>
            <a:endParaRPr lang="en-US" altLang="it-IT"/>
          </a:p>
        </p:txBody>
      </p:sp>
      <p:sp>
        <p:nvSpPr>
          <p:cNvPr id="162850" name="Line 34"/>
          <p:cNvSpPr>
            <a:spLocks noChangeShapeType="1"/>
          </p:cNvSpPr>
          <p:nvPr/>
        </p:nvSpPr>
        <p:spPr bwMode="auto">
          <a:xfrm flipH="1">
            <a:off x="7878763" y="1795463"/>
            <a:ext cx="0" cy="1290637"/>
          </a:xfrm>
          <a:prstGeom prst="line">
            <a:avLst/>
          </a:prstGeom>
          <a:noFill/>
          <a:ln w="19050">
            <a:solidFill>
              <a:schemeClr val="tx1"/>
            </a:solidFill>
            <a:round/>
            <a:headEnd/>
            <a:tailEnd/>
          </a:ln>
          <a:effectLst/>
        </p:spPr>
        <p:txBody>
          <a:bodyPr wrap="none" anchor="ctr"/>
          <a:lstStyle/>
          <a:p>
            <a:endParaRPr lang="it-IT"/>
          </a:p>
        </p:txBody>
      </p:sp>
      <p:graphicFrame>
        <p:nvGraphicFramePr>
          <p:cNvPr id="162851" name="Object 35"/>
          <p:cNvGraphicFramePr>
            <a:graphicFrameLocks noChangeAspect="1"/>
          </p:cNvGraphicFramePr>
          <p:nvPr/>
        </p:nvGraphicFramePr>
        <p:xfrm>
          <a:off x="8056563" y="1503363"/>
          <a:ext cx="584200" cy="463550"/>
        </p:xfrm>
        <a:graphic>
          <a:graphicData uri="http://schemas.openxmlformats.org/presentationml/2006/ole">
            <p:oleObj spid="_x0000_s162851" name="Clip" r:id="rId7" imgW="1305000" imgH="1085760" progId="">
              <p:embed/>
            </p:oleObj>
          </a:graphicData>
        </a:graphic>
      </p:graphicFrame>
      <p:sp>
        <p:nvSpPr>
          <p:cNvPr id="162852" name="Line 36"/>
          <p:cNvSpPr>
            <a:spLocks noChangeShapeType="1"/>
          </p:cNvSpPr>
          <p:nvPr/>
        </p:nvSpPr>
        <p:spPr bwMode="auto">
          <a:xfrm>
            <a:off x="7878763" y="1800225"/>
            <a:ext cx="234950" cy="6350"/>
          </a:xfrm>
          <a:prstGeom prst="line">
            <a:avLst/>
          </a:prstGeom>
          <a:noFill/>
          <a:ln w="19050">
            <a:solidFill>
              <a:schemeClr val="tx1"/>
            </a:solidFill>
            <a:round/>
            <a:headEnd/>
            <a:tailEnd/>
          </a:ln>
          <a:effectLst/>
        </p:spPr>
        <p:txBody>
          <a:bodyPr wrap="none" anchor="ctr"/>
          <a:lstStyle/>
          <a:p>
            <a:endParaRPr lang="it-IT"/>
          </a:p>
        </p:txBody>
      </p:sp>
      <p:graphicFrame>
        <p:nvGraphicFramePr>
          <p:cNvPr id="162853" name="Object 37"/>
          <p:cNvGraphicFramePr>
            <a:graphicFrameLocks noChangeAspect="1"/>
          </p:cNvGraphicFramePr>
          <p:nvPr/>
        </p:nvGraphicFramePr>
        <p:xfrm>
          <a:off x="8061325" y="2884488"/>
          <a:ext cx="584200" cy="463550"/>
        </p:xfrm>
        <a:graphic>
          <a:graphicData uri="http://schemas.openxmlformats.org/presentationml/2006/ole">
            <p:oleObj spid="_x0000_s162853" name="Clip" r:id="rId8" imgW="1305000" imgH="1085760" progId="">
              <p:embed/>
            </p:oleObj>
          </a:graphicData>
        </a:graphic>
      </p:graphicFrame>
      <p:sp>
        <p:nvSpPr>
          <p:cNvPr id="162854" name="Line 38"/>
          <p:cNvSpPr>
            <a:spLocks noChangeShapeType="1"/>
          </p:cNvSpPr>
          <p:nvPr/>
        </p:nvSpPr>
        <p:spPr bwMode="auto">
          <a:xfrm>
            <a:off x="7878763" y="3071813"/>
            <a:ext cx="234950" cy="6350"/>
          </a:xfrm>
          <a:prstGeom prst="line">
            <a:avLst/>
          </a:prstGeom>
          <a:noFill/>
          <a:ln w="19050">
            <a:solidFill>
              <a:schemeClr val="tx1"/>
            </a:solidFill>
            <a:round/>
            <a:headEnd/>
            <a:tailEnd/>
          </a:ln>
          <a:effectLst/>
        </p:spPr>
        <p:txBody>
          <a:bodyPr wrap="none" anchor="ctr"/>
          <a:lstStyle/>
          <a:p>
            <a:endParaRPr lang="it-IT"/>
          </a:p>
        </p:txBody>
      </p:sp>
      <p:grpSp>
        <p:nvGrpSpPr>
          <p:cNvPr id="162855" name="Group 39"/>
          <p:cNvGrpSpPr>
            <a:grpSpLocks/>
          </p:cNvGrpSpPr>
          <p:nvPr/>
        </p:nvGrpSpPr>
        <p:grpSpPr bwMode="auto">
          <a:xfrm>
            <a:off x="7189788" y="2732088"/>
            <a:ext cx="1031875" cy="336550"/>
            <a:chOff x="4532" y="1229"/>
            <a:chExt cx="650" cy="212"/>
          </a:xfrm>
        </p:grpSpPr>
        <p:sp>
          <p:nvSpPr>
            <p:cNvPr id="162856" name="Rectangle 40"/>
            <p:cNvSpPr>
              <a:spLocks noChangeArrowheads="1"/>
            </p:cNvSpPr>
            <p:nvPr/>
          </p:nvSpPr>
          <p:spPr bwMode="auto">
            <a:xfrm>
              <a:off x="4587" y="1284"/>
              <a:ext cx="534" cy="114"/>
            </a:xfrm>
            <a:prstGeom prst="rect">
              <a:avLst/>
            </a:prstGeom>
            <a:solidFill>
              <a:schemeClr val="bg1"/>
            </a:solidFill>
            <a:ln w="9525">
              <a:noFill/>
              <a:miter lim="800000"/>
              <a:headEnd/>
              <a:tailEnd/>
            </a:ln>
            <a:effectLst/>
          </p:spPr>
          <p:txBody>
            <a:bodyPr wrap="none" anchor="ctr"/>
            <a:lstStyle/>
            <a:p>
              <a:endParaRPr lang="it-IT"/>
            </a:p>
          </p:txBody>
        </p:sp>
        <p:sp>
          <p:nvSpPr>
            <p:cNvPr id="162857" name="Text Box 41"/>
            <p:cNvSpPr txBox="1">
              <a:spLocks noChangeArrowheads="1"/>
            </p:cNvSpPr>
            <p:nvPr/>
          </p:nvSpPr>
          <p:spPr bwMode="auto">
            <a:xfrm>
              <a:off x="4532" y="1229"/>
              <a:ext cx="650" cy="212"/>
            </a:xfrm>
            <a:prstGeom prst="rect">
              <a:avLst/>
            </a:prstGeom>
            <a:noFill/>
            <a:ln w="9525">
              <a:noFill/>
              <a:miter lim="800000"/>
              <a:headEnd/>
              <a:tailEnd/>
            </a:ln>
            <a:effectLst/>
          </p:spPr>
          <p:txBody>
            <a:bodyPr wrap="none">
              <a:spAutoFit/>
            </a:bodyPr>
            <a:lstStyle/>
            <a:p>
              <a:r>
                <a:rPr lang="en-US" altLang="it-IT" sz="1600">
                  <a:latin typeface="Arial" charset="0"/>
                </a:rPr>
                <a:t>223.1.2.2</a:t>
              </a:r>
              <a:endParaRPr lang="en-US" altLang="it-IT"/>
            </a:p>
          </p:txBody>
        </p:sp>
      </p:grpSp>
      <p:grpSp>
        <p:nvGrpSpPr>
          <p:cNvPr id="162858" name="Group 42"/>
          <p:cNvGrpSpPr>
            <a:grpSpLocks/>
          </p:cNvGrpSpPr>
          <p:nvPr/>
        </p:nvGrpSpPr>
        <p:grpSpPr bwMode="auto">
          <a:xfrm>
            <a:off x="7151688" y="1760538"/>
            <a:ext cx="1031875" cy="336550"/>
            <a:chOff x="4532" y="1229"/>
            <a:chExt cx="650" cy="212"/>
          </a:xfrm>
        </p:grpSpPr>
        <p:sp>
          <p:nvSpPr>
            <p:cNvPr id="162859" name="Rectangle 43"/>
            <p:cNvSpPr>
              <a:spLocks noChangeArrowheads="1"/>
            </p:cNvSpPr>
            <p:nvPr/>
          </p:nvSpPr>
          <p:spPr bwMode="auto">
            <a:xfrm>
              <a:off x="4587" y="1284"/>
              <a:ext cx="534" cy="114"/>
            </a:xfrm>
            <a:prstGeom prst="rect">
              <a:avLst/>
            </a:prstGeom>
            <a:solidFill>
              <a:schemeClr val="bg1"/>
            </a:solidFill>
            <a:ln w="9525">
              <a:noFill/>
              <a:miter lim="800000"/>
              <a:headEnd/>
              <a:tailEnd/>
            </a:ln>
            <a:effectLst/>
          </p:spPr>
          <p:txBody>
            <a:bodyPr wrap="none" anchor="ctr"/>
            <a:lstStyle/>
            <a:p>
              <a:endParaRPr lang="it-IT"/>
            </a:p>
          </p:txBody>
        </p:sp>
        <p:sp>
          <p:nvSpPr>
            <p:cNvPr id="162860" name="Text Box 44"/>
            <p:cNvSpPr txBox="1">
              <a:spLocks noChangeArrowheads="1"/>
            </p:cNvSpPr>
            <p:nvPr/>
          </p:nvSpPr>
          <p:spPr bwMode="auto">
            <a:xfrm>
              <a:off x="4532" y="1229"/>
              <a:ext cx="650" cy="212"/>
            </a:xfrm>
            <a:prstGeom prst="rect">
              <a:avLst/>
            </a:prstGeom>
            <a:noFill/>
            <a:ln w="9525">
              <a:noFill/>
              <a:miter lim="800000"/>
              <a:headEnd/>
              <a:tailEnd/>
            </a:ln>
            <a:effectLst/>
          </p:spPr>
          <p:txBody>
            <a:bodyPr wrap="none">
              <a:spAutoFit/>
            </a:bodyPr>
            <a:lstStyle/>
            <a:p>
              <a:r>
                <a:rPr lang="en-US" altLang="it-IT" sz="1600">
                  <a:latin typeface="Arial" charset="0"/>
                </a:rPr>
                <a:t>223.1.2.1</a:t>
              </a:r>
              <a:endParaRPr lang="en-US" altLang="it-IT"/>
            </a:p>
          </p:txBody>
        </p:sp>
      </p:grpSp>
      <p:sp>
        <p:nvSpPr>
          <p:cNvPr id="162861" name="Line 45"/>
          <p:cNvSpPr>
            <a:spLocks noChangeShapeType="1"/>
          </p:cNvSpPr>
          <p:nvPr/>
        </p:nvSpPr>
        <p:spPr bwMode="auto">
          <a:xfrm flipH="1">
            <a:off x="6616700" y="2828925"/>
            <a:ext cx="0" cy="1290638"/>
          </a:xfrm>
          <a:prstGeom prst="line">
            <a:avLst/>
          </a:prstGeom>
          <a:noFill/>
          <a:ln w="19050">
            <a:solidFill>
              <a:schemeClr val="tx1"/>
            </a:solidFill>
            <a:round/>
            <a:headEnd/>
            <a:tailEnd/>
          </a:ln>
          <a:effectLst/>
        </p:spPr>
        <p:txBody>
          <a:bodyPr wrap="none" anchor="ctr"/>
          <a:lstStyle/>
          <a:p>
            <a:endParaRPr lang="it-IT"/>
          </a:p>
        </p:txBody>
      </p:sp>
      <p:sp>
        <p:nvSpPr>
          <p:cNvPr id="162862" name="Line 46"/>
          <p:cNvSpPr>
            <a:spLocks noChangeShapeType="1"/>
          </p:cNvSpPr>
          <p:nvPr/>
        </p:nvSpPr>
        <p:spPr bwMode="auto">
          <a:xfrm flipH="1">
            <a:off x="6007100" y="4110038"/>
            <a:ext cx="1185863" cy="0"/>
          </a:xfrm>
          <a:prstGeom prst="line">
            <a:avLst/>
          </a:prstGeom>
          <a:noFill/>
          <a:ln w="19050">
            <a:solidFill>
              <a:schemeClr val="tx1"/>
            </a:solidFill>
            <a:round/>
            <a:headEnd/>
            <a:tailEnd/>
          </a:ln>
          <a:effectLst/>
        </p:spPr>
        <p:txBody>
          <a:bodyPr wrap="none" anchor="ctr"/>
          <a:lstStyle/>
          <a:p>
            <a:endParaRPr lang="it-IT"/>
          </a:p>
        </p:txBody>
      </p:sp>
      <p:sp>
        <p:nvSpPr>
          <p:cNvPr id="162863" name="Line 47"/>
          <p:cNvSpPr>
            <a:spLocks noChangeShapeType="1"/>
          </p:cNvSpPr>
          <p:nvPr/>
        </p:nvSpPr>
        <p:spPr bwMode="auto">
          <a:xfrm flipH="1" flipV="1">
            <a:off x="6003925" y="4102100"/>
            <a:ext cx="3175" cy="241300"/>
          </a:xfrm>
          <a:prstGeom prst="line">
            <a:avLst/>
          </a:prstGeom>
          <a:noFill/>
          <a:ln w="19050">
            <a:solidFill>
              <a:schemeClr val="tx1"/>
            </a:solidFill>
            <a:round/>
            <a:headEnd/>
            <a:tailEnd/>
          </a:ln>
          <a:effectLst/>
        </p:spPr>
        <p:txBody>
          <a:bodyPr wrap="none" anchor="ctr"/>
          <a:lstStyle/>
          <a:p>
            <a:endParaRPr lang="it-IT"/>
          </a:p>
        </p:txBody>
      </p:sp>
      <p:sp>
        <p:nvSpPr>
          <p:cNvPr id="162864" name="Line 48"/>
          <p:cNvSpPr>
            <a:spLocks noChangeShapeType="1"/>
          </p:cNvSpPr>
          <p:nvPr/>
        </p:nvSpPr>
        <p:spPr bwMode="auto">
          <a:xfrm flipH="1" flipV="1">
            <a:off x="7180263" y="4106863"/>
            <a:ext cx="3175" cy="241300"/>
          </a:xfrm>
          <a:prstGeom prst="line">
            <a:avLst/>
          </a:prstGeom>
          <a:noFill/>
          <a:ln w="19050">
            <a:solidFill>
              <a:schemeClr val="tx1"/>
            </a:solidFill>
            <a:round/>
            <a:headEnd/>
            <a:tailEnd/>
          </a:ln>
          <a:effectLst/>
        </p:spPr>
        <p:txBody>
          <a:bodyPr wrap="none" anchor="ctr"/>
          <a:lstStyle/>
          <a:p>
            <a:endParaRPr lang="it-IT"/>
          </a:p>
        </p:txBody>
      </p:sp>
      <p:graphicFrame>
        <p:nvGraphicFramePr>
          <p:cNvPr id="162865" name="Object 49"/>
          <p:cNvGraphicFramePr>
            <a:graphicFrameLocks noChangeAspect="1"/>
          </p:cNvGraphicFramePr>
          <p:nvPr/>
        </p:nvGraphicFramePr>
        <p:xfrm>
          <a:off x="6965950" y="4265613"/>
          <a:ext cx="584200" cy="463550"/>
        </p:xfrm>
        <a:graphic>
          <a:graphicData uri="http://schemas.openxmlformats.org/presentationml/2006/ole">
            <p:oleObj spid="_x0000_s162865" name="Clip" r:id="rId9" imgW="1305000" imgH="1085760" progId="">
              <p:embed/>
            </p:oleObj>
          </a:graphicData>
        </a:graphic>
      </p:graphicFrame>
      <p:graphicFrame>
        <p:nvGraphicFramePr>
          <p:cNvPr id="162866" name="Object 50"/>
          <p:cNvGraphicFramePr>
            <a:graphicFrameLocks noChangeAspect="1"/>
          </p:cNvGraphicFramePr>
          <p:nvPr/>
        </p:nvGraphicFramePr>
        <p:xfrm>
          <a:off x="5708650" y="4279900"/>
          <a:ext cx="584200" cy="463550"/>
        </p:xfrm>
        <a:graphic>
          <a:graphicData uri="http://schemas.openxmlformats.org/presentationml/2006/ole">
            <p:oleObj spid="_x0000_s162866" name="Clip" r:id="rId10" imgW="1305000" imgH="1085760" progId="">
              <p:embed/>
            </p:oleObj>
          </a:graphicData>
        </a:graphic>
      </p:graphicFrame>
      <p:grpSp>
        <p:nvGrpSpPr>
          <p:cNvPr id="162867" name="Group 51"/>
          <p:cNvGrpSpPr>
            <a:grpSpLocks/>
          </p:cNvGrpSpPr>
          <p:nvPr/>
        </p:nvGrpSpPr>
        <p:grpSpPr bwMode="auto">
          <a:xfrm>
            <a:off x="7151688" y="3984625"/>
            <a:ext cx="1031875" cy="336550"/>
            <a:chOff x="4532" y="1229"/>
            <a:chExt cx="650" cy="212"/>
          </a:xfrm>
        </p:grpSpPr>
        <p:sp>
          <p:nvSpPr>
            <p:cNvPr id="162868" name="Rectangle 52"/>
            <p:cNvSpPr>
              <a:spLocks noChangeArrowheads="1"/>
            </p:cNvSpPr>
            <p:nvPr/>
          </p:nvSpPr>
          <p:spPr bwMode="auto">
            <a:xfrm>
              <a:off x="4587" y="1284"/>
              <a:ext cx="534" cy="114"/>
            </a:xfrm>
            <a:prstGeom prst="rect">
              <a:avLst/>
            </a:prstGeom>
            <a:solidFill>
              <a:schemeClr val="bg1"/>
            </a:solidFill>
            <a:ln w="9525">
              <a:noFill/>
              <a:miter lim="800000"/>
              <a:headEnd/>
              <a:tailEnd/>
            </a:ln>
            <a:effectLst/>
          </p:spPr>
          <p:txBody>
            <a:bodyPr wrap="none" anchor="ctr"/>
            <a:lstStyle/>
            <a:p>
              <a:endParaRPr lang="it-IT"/>
            </a:p>
          </p:txBody>
        </p:sp>
        <p:sp>
          <p:nvSpPr>
            <p:cNvPr id="162869" name="Text Box 53"/>
            <p:cNvSpPr txBox="1">
              <a:spLocks noChangeArrowheads="1"/>
            </p:cNvSpPr>
            <p:nvPr/>
          </p:nvSpPr>
          <p:spPr bwMode="auto">
            <a:xfrm>
              <a:off x="4532" y="1229"/>
              <a:ext cx="650" cy="212"/>
            </a:xfrm>
            <a:prstGeom prst="rect">
              <a:avLst/>
            </a:prstGeom>
            <a:noFill/>
            <a:ln w="9525">
              <a:noFill/>
              <a:miter lim="800000"/>
              <a:headEnd/>
              <a:tailEnd/>
            </a:ln>
            <a:effectLst/>
          </p:spPr>
          <p:txBody>
            <a:bodyPr wrap="none">
              <a:spAutoFit/>
            </a:bodyPr>
            <a:lstStyle/>
            <a:p>
              <a:r>
                <a:rPr lang="en-US" altLang="it-IT" sz="1600">
                  <a:latin typeface="Arial" charset="0"/>
                </a:rPr>
                <a:t>223.1.3.2</a:t>
              </a:r>
              <a:endParaRPr lang="en-US" altLang="it-IT"/>
            </a:p>
          </p:txBody>
        </p:sp>
      </p:grpSp>
      <p:grpSp>
        <p:nvGrpSpPr>
          <p:cNvPr id="162870" name="Group 54"/>
          <p:cNvGrpSpPr>
            <a:grpSpLocks/>
          </p:cNvGrpSpPr>
          <p:nvPr/>
        </p:nvGrpSpPr>
        <p:grpSpPr bwMode="auto">
          <a:xfrm>
            <a:off x="5003800" y="4013200"/>
            <a:ext cx="1031875" cy="336550"/>
            <a:chOff x="4532" y="1229"/>
            <a:chExt cx="650" cy="212"/>
          </a:xfrm>
        </p:grpSpPr>
        <p:sp>
          <p:nvSpPr>
            <p:cNvPr id="162871" name="Rectangle 55"/>
            <p:cNvSpPr>
              <a:spLocks noChangeArrowheads="1"/>
            </p:cNvSpPr>
            <p:nvPr/>
          </p:nvSpPr>
          <p:spPr bwMode="auto">
            <a:xfrm>
              <a:off x="4587" y="1284"/>
              <a:ext cx="534" cy="114"/>
            </a:xfrm>
            <a:prstGeom prst="rect">
              <a:avLst/>
            </a:prstGeom>
            <a:solidFill>
              <a:schemeClr val="bg1"/>
            </a:solidFill>
            <a:ln w="9525">
              <a:noFill/>
              <a:miter lim="800000"/>
              <a:headEnd/>
              <a:tailEnd/>
            </a:ln>
            <a:effectLst/>
          </p:spPr>
          <p:txBody>
            <a:bodyPr wrap="none" anchor="ctr"/>
            <a:lstStyle/>
            <a:p>
              <a:endParaRPr lang="it-IT"/>
            </a:p>
          </p:txBody>
        </p:sp>
        <p:sp>
          <p:nvSpPr>
            <p:cNvPr id="162872" name="Text Box 56"/>
            <p:cNvSpPr txBox="1">
              <a:spLocks noChangeArrowheads="1"/>
            </p:cNvSpPr>
            <p:nvPr/>
          </p:nvSpPr>
          <p:spPr bwMode="auto">
            <a:xfrm>
              <a:off x="4532" y="1229"/>
              <a:ext cx="650" cy="212"/>
            </a:xfrm>
            <a:prstGeom prst="rect">
              <a:avLst/>
            </a:prstGeom>
            <a:noFill/>
            <a:ln w="9525">
              <a:noFill/>
              <a:miter lim="800000"/>
              <a:headEnd/>
              <a:tailEnd/>
            </a:ln>
            <a:effectLst/>
          </p:spPr>
          <p:txBody>
            <a:bodyPr wrap="none">
              <a:spAutoFit/>
            </a:bodyPr>
            <a:lstStyle/>
            <a:p>
              <a:r>
                <a:rPr lang="en-US" altLang="it-IT" sz="1600">
                  <a:latin typeface="Arial" charset="0"/>
                </a:rPr>
                <a:t>223.1.3.1</a:t>
              </a:r>
              <a:endParaRPr lang="en-US" altLang="it-IT"/>
            </a:p>
          </p:txBody>
        </p:sp>
      </p:grpSp>
      <p:grpSp>
        <p:nvGrpSpPr>
          <p:cNvPr id="162873" name="Group 57"/>
          <p:cNvGrpSpPr>
            <a:grpSpLocks/>
          </p:cNvGrpSpPr>
          <p:nvPr/>
        </p:nvGrpSpPr>
        <p:grpSpPr bwMode="auto">
          <a:xfrm>
            <a:off x="6003925" y="2874963"/>
            <a:ext cx="1144588" cy="336550"/>
            <a:chOff x="4532" y="1229"/>
            <a:chExt cx="721" cy="212"/>
          </a:xfrm>
        </p:grpSpPr>
        <p:sp>
          <p:nvSpPr>
            <p:cNvPr id="162874" name="Rectangle 58"/>
            <p:cNvSpPr>
              <a:spLocks noChangeArrowheads="1"/>
            </p:cNvSpPr>
            <p:nvPr/>
          </p:nvSpPr>
          <p:spPr bwMode="auto">
            <a:xfrm>
              <a:off x="4587" y="1284"/>
              <a:ext cx="534" cy="114"/>
            </a:xfrm>
            <a:prstGeom prst="rect">
              <a:avLst/>
            </a:prstGeom>
            <a:solidFill>
              <a:schemeClr val="bg1"/>
            </a:solidFill>
            <a:ln w="9525">
              <a:noFill/>
              <a:miter lim="800000"/>
              <a:headEnd/>
              <a:tailEnd/>
            </a:ln>
            <a:effectLst/>
          </p:spPr>
          <p:txBody>
            <a:bodyPr wrap="none" anchor="ctr"/>
            <a:lstStyle/>
            <a:p>
              <a:endParaRPr lang="it-IT"/>
            </a:p>
          </p:txBody>
        </p:sp>
        <p:sp>
          <p:nvSpPr>
            <p:cNvPr id="162875" name="Text Box 59"/>
            <p:cNvSpPr txBox="1">
              <a:spLocks noChangeArrowheads="1"/>
            </p:cNvSpPr>
            <p:nvPr/>
          </p:nvSpPr>
          <p:spPr bwMode="auto">
            <a:xfrm>
              <a:off x="4532" y="1229"/>
              <a:ext cx="721" cy="212"/>
            </a:xfrm>
            <a:prstGeom prst="rect">
              <a:avLst/>
            </a:prstGeom>
            <a:noFill/>
            <a:ln w="9525">
              <a:noFill/>
              <a:miter lim="800000"/>
              <a:headEnd/>
              <a:tailEnd/>
            </a:ln>
            <a:effectLst/>
          </p:spPr>
          <p:txBody>
            <a:bodyPr wrap="none">
              <a:spAutoFit/>
            </a:bodyPr>
            <a:lstStyle/>
            <a:p>
              <a:r>
                <a:rPr lang="en-US" altLang="it-IT" sz="1600">
                  <a:latin typeface="Arial" charset="0"/>
                </a:rPr>
                <a:t>223.1.3.27</a:t>
              </a:r>
              <a:endParaRPr lang="en-US" altLang="it-IT"/>
            </a:p>
          </p:txBody>
        </p:sp>
      </p:grpSp>
      <p:sp>
        <p:nvSpPr>
          <p:cNvPr id="162876" name="Text Box 60"/>
          <p:cNvSpPr txBox="1">
            <a:spLocks noChangeArrowheads="1"/>
          </p:cNvSpPr>
          <p:nvPr/>
        </p:nvSpPr>
        <p:spPr bwMode="auto">
          <a:xfrm>
            <a:off x="3984625" y="5341938"/>
            <a:ext cx="5048250" cy="336550"/>
          </a:xfrm>
          <a:prstGeom prst="rect">
            <a:avLst/>
          </a:prstGeom>
          <a:noFill/>
          <a:ln w="9525">
            <a:noFill/>
            <a:miter lim="800000"/>
            <a:headEnd/>
            <a:tailEnd/>
          </a:ln>
          <a:effectLst/>
        </p:spPr>
        <p:txBody>
          <a:bodyPr wrap="none">
            <a:spAutoFit/>
          </a:bodyPr>
          <a:lstStyle/>
          <a:p>
            <a:r>
              <a:rPr lang="en-US" altLang="it-IT" sz="1600">
                <a:latin typeface="Arial" charset="0"/>
              </a:rPr>
              <a:t>223.1.1.1 = 11011111 00000001 00000001 00000001</a:t>
            </a:r>
            <a:endParaRPr lang="en-US" altLang="it-IT"/>
          </a:p>
        </p:txBody>
      </p:sp>
      <p:sp>
        <p:nvSpPr>
          <p:cNvPr id="162877" name="Freeform 61"/>
          <p:cNvSpPr>
            <a:spLocks/>
          </p:cNvSpPr>
          <p:nvPr/>
        </p:nvSpPr>
        <p:spPr bwMode="auto">
          <a:xfrm>
            <a:off x="5162550" y="5597525"/>
            <a:ext cx="892175" cy="92075"/>
          </a:xfrm>
          <a:custGeom>
            <a:avLst/>
            <a:gdLst/>
            <a:ahLst/>
            <a:cxnLst>
              <a:cxn ang="0">
                <a:pos x="0" y="0"/>
              </a:cxn>
              <a:cxn ang="0">
                <a:pos x="0" y="58"/>
              </a:cxn>
              <a:cxn ang="0">
                <a:pos x="562" y="58"/>
              </a:cxn>
              <a:cxn ang="0">
                <a:pos x="562" y="16"/>
              </a:cxn>
            </a:cxnLst>
            <a:rect l="0" t="0" r="r" b="b"/>
            <a:pathLst>
              <a:path w="562" h="58">
                <a:moveTo>
                  <a:pt x="0" y="0"/>
                </a:moveTo>
                <a:lnTo>
                  <a:pt x="0" y="58"/>
                </a:lnTo>
                <a:lnTo>
                  <a:pt x="562" y="58"/>
                </a:lnTo>
                <a:lnTo>
                  <a:pt x="562" y="16"/>
                </a:lnTo>
              </a:path>
            </a:pathLst>
          </a:custGeom>
          <a:noFill/>
          <a:ln w="19050" cap="flat" cmpd="sng">
            <a:solidFill>
              <a:schemeClr val="tx1"/>
            </a:solidFill>
            <a:prstDash val="solid"/>
            <a:round/>
            <a:headEnd/>
            <a:tailEnd/>
          </a:ln>
          <a:effectLst/>
        </p:spPr>
        <p:txBody>
          <a:bodyPr wrap="none" anchor="ctr"/>
          <a:lstStyle/>
          <a:p>
            <a:endParaRPr lang="it-IT"/>
          </a:p>
        </p:txBody>
      </p:sp>
      <p:sp>
        <p:nvSpPr>
          <p:cNvPr id="162878" name="Freeform 62"/>
          <p:cNvSpPr>
            <a:spLocks/>
          </p:cNvSpPr>
          <p:nvPr/>
        </p:nvSpPr>
        <p:spPr bwMode="auto">
          <a:xfrm>
            <a:off x="6124575" y="5616575"/>
            <a:ext cx="892175" cy="79375"/>
          </a:xfrm>
          <a:custGeom>
            <a:avLst/>
            <a:gdLst/>
            <a:ahLst/>
            <a:cxnLst>
              <a:cxn ang="0">
                <a:pos x="0" y="0"/>
              </a:cxn>
              <a:cxn ang="0">
                <a:pos x="0" y="50"/>
              </a:cxn>
              <a:cxn ang="0">
                <a:pos x="562" y="50"/>
              </a:cxn>
              <a:cxn ang="0">
                <a:pos x="562" y="8"/>
              </a:cxn>
            </a:cxnLst>
            <a:rect l="0" t="0" r="r" b="b"/>
            <a:pathLst>
              <a:path w="562" h="50">
                <a:moveTo>
                  <a:pt x="0" y="0"/>
                </a:moveTo>
                <a:lnTo>
                  <a:pt x="0" y="50"/>
                </a:lnTo>
                <a:lnTo>
                  <a:pt x="562" y="50"/>
                </a:lnTo>
                <a:lnTo>
                  <a:pt x="562" y="8"/>
                </a:lnTo>
              </a:path>
            </a:pathLst>
          </a:custGeom>
          <a:noFill/>
          <a:ln w="19050" cap="flat" cmpd="sng">
            <a:solidFill>
              <a:schemeClr val="tx1"/>
            </a:solidFill>
            <a:prstDash val="solid"/>
            <a:round/>
            <a:headEnd/>
            <a:tailEnd/>
          </a:ln>
          <a:effectLst/>
        </p:spPr>
        <p:txBody>
          <a:bodyPr wrap="none" anchor="ctr"/>
          <a:lstStyle/>
          <a:p>
            <a:endParaRPr lang="it-IT"/>
          </a:p>
        </p:txBody>
      </p:sp>
      <p:sp>
        <p:nvSpPr>
          <p:cNvPr id="162879" name="Freeform 63"/>
          <p:cNvSpPr>
            <a:spLocks/>
          </p:cNvSpPr>
          <p:nvPr/>
        </p:nvSpPr>
        <p:spPr bwMode="auto">
          <a:xfrm>
            <a:off x="7089775" y="5619750"/>
            <a:ext cx="869950" cy="79375"/>
          </a:xfrm>
          <a:custGeom>
            <a:avLst/>
            <a:gdLst/>
            <a:ahLst/>
            <a:cxnLst>
              <a:cxn ang="0">
                <a:pos x="0" y="0"/>
              </a:cxn>
              <a:cxn ang="0">
                <a:pos x="0" y="50"/>
              </a:cxn>
              <a:cxn ang="0">
                <a:pos x="562" y="50"/>
              </a:cxn>
              <a:cxn ang="0">
                <a:pos x="562" y="8"/>
              </a:cxn>
            </a:cxnLst>
            <a:rect l="0" t="0" r="r" b="b"/>
            <a:pathLst>
              <a:path w="562" h="50">
                <a:moveTo>
                  <a:pt x="0" y="0"/>
                </a:moveTo>
                <a:lnTo>
                  <a:pt x="0" y="50"/>
                </a:lnTo>
                <a:lnTo>
                  <a:pt x="562" y="50"/>
                </a:lnTo>
                <a:lnTo>
                  <a:pt x="562" y="8"/>
                </a:lnTo>
              </a:path>
            </a:pathLst>
          </a:custGeom>
          <a:noFill/>
          <a:ln w="19050" cap="flat" cmpd="sng">
            <a:solidFill>
              <a:schemeClr val="tx1"/>
            </a:solidFill>
            <a:prstDash val="solid"/>
            <a:round/>
            <a:headEnd/>
            <a:tailEnd/>
          </a:ln>
          <a:effectLst/>
        </p:spPr>
        <p:txBody>
          <a:bodyPr wrap="none" anchor="ctr"/>
          <a:lstStyle/>
          <a:p>
            <a:endParaRPr lang="it-IT"/>
          </a:p>
        </p:txBody>
      </p:sp>
      <p:sp>
        <p:nvSpPr>
          <p:cNvPr id="162880" name="Freeform 64"/>
          <p:cNvSpPr>
            <a:spLocks/>
          </p:cNvSpPr>
          <p:nvPr/>
        </p:nvSpPr>
        <p:spPr bwMode="auto">
          <a:xfrm>
            <a:off x="8054975" y="5622925"/>
            <a:ext cx="869950" cy="79375"/>
          </a:xfrm>
          <a:custGeom>
            <a:avLst/>
            <a:gdLst/>
            <a:ahLst/>
            <a:cxnLst>
              <a:cxn ang="0">
                <a:pos x="0" y="0"/>
              </a:cxn>
              <a:cxn ang="0">
                <a:pos x="0" y="50"/>
              </a:cxn>
              <a:cxn ang="0">
                <a:pos x="562" y="50"/>
              </a:cxn>
              <a:cxn ang="0">
                <a:pos x="562" y="8"/>
              </a:cxn>
            </a:cxnLst>
            <a:rect l="0" t="0" r="r" b="b"/>
            <a:pathLst>
              <a:path w="562" h="50">
                <a:moveTo>
                  <a:pt x="0" y="0"/>
                </a:moveTo>
                <a:lnTo>
                  <a:pt x="0" y="50"/>
                </a:lnTo>
                <a:lnTo>
                  <a:pt x="562" y="50"/>
                </a:lnTo>
                <a:lnTo>
                  <a:pt x="562" y="8"/>
                </a:lnTo>
              </a:path>
            </a:pathLst>
          </a:custGeom>
          <a:noFill/>
          <a:ln w="19050" cap="flat" cmpd="sng">
            <a:solidFill>
              <a:schemeClr val="tx1"/>
            </a:solidFill>
            <a:prstDash val="solid"/>
            <a:round/>
            <a:headEnd/>
            <a:tailEnd/>
          </a:ln>
          <a:effectLst/>
        </p:spPr>
        <p:txBody>
          <a:bodyPr wrap="none" anchor="ctr"/>
          <a:lstStyle/>
          <a:p>
            <a:endParaRPr lang="it-IT"/>
          </a:p>
        </p:txBody>
      </p:sp>
      <p:sp>
        <p:nvSpPr>
          <p:cNvPr id="162881" name="Text Box 65"/>
          <p:cNvSpPr txBox="1">
            <a:spLocks noChangeArrowheads="1"/>
          </p:cNvSpPr>
          <p:nvPr/>
        </p:nvSpPr>
        <p:spPr bwMode="auto">
          <a:xfrm>
            <a:off x="5360988" y="5818188"/>
            <a:ext cx="523875" cy="336550"/>
          </a:xfrm>
          <a:prstGeom prst="rect">
            <a:avLst/>
          </a:prstGeom>
          <a:noFill/>
          <a:ln w="9525">
            <a:noFill/>
            <a:miter lim="800000"/>
            <a:headEnd/>
            <a:tailEnd/>
          </a:ln>
          <a:effectLst/>
        </p:spPr>
        <p:txBody>
          <a:bodyPr wrap="none">
            <a:spAutoFit/>
          </a:bodyPr>
          <a:lstStyle/>
          <a:p>
            <a:r>
              <a:rPr lang="en-US" altLang="it-IT" sz="1600">
                <a:latin typeface="Arial" charset="0"/>
              </a:rPr>
              <a:t>223</a:t>
            </a:r>
            <a:endParaRPr lang="en-US" altLang="it-IT"/>
          </a:p>
        </p:txBody>
      </p:sp>
      <p:sp>
        <p:nvSpPr>
          <p:cNvPr id="162882" name="Text Box 66"/>
          <p:cNvSpPr txBox="1">
            <a:spLocks noChangeArrowheads="1"/>
          </p:cNvSpPr>
          <p:nvPr/>
        </p:nvSpPr>
        <p:spPr bwMode="auto">
          <a:xfrm>
            <a:off x="6403975" y="5827713"/>
            <a:ext cx="296863" cy="336550"/>
          </a:xfrm>
          <a:prstGeom prst="rect">
            <a:avLst/>
          </a:prstGeom>
          <a:noFill/>
          <a:ln w="9525">
            <a:noFill/>
            <a:miter lim="800000"/>
            <a:headEnd/>
            <a:tailEnd/>
          </a:ln>
          <a:effectLst/>
        </p:spPr>
        <p:txBody>
          <a:bodyPr wrap="none">
            <a:spAutoFit/>
          </a:bodyPr>
          <a:lstStyle/>
          <a:p>
            <a:r>
              <a:rPr lang="en-US" altLang="it-IT" sz="1600">
                <a:latin typeface="Arial" charset="0"/>
              </a:rPr>
              <a:t>1</a:t>
            </a:r>
            <a:endParaRPr lang="en-US" altLang="it-IT"/>
          </a:p>
        </p:txBody>
      </p:sp>
      <p:sp>
        <p:nvSpPr>
          <p:cNvPr id="162883" name="Text Box 67"/>
          <p:cNvSpPr txBox="1">
            <a:spLocks noChangeArrowheads="1"/>
          </p:cNvSpPr>
          <p:nvPr/>
        </p:nvSpPr>
        <p:spPr bwMode="auto">
          <a:xfrm>
            <a:off x="8361363" y="5827713"/>
            <a:ext cx="296862" cy="336550"/>
          </a:xfrm>
          <a:prstGeom prst="rect">
            <a:avLst/>
          </a:prstGeom>
          <a:noFill/>
          <a:ln w="9525">
            <a:noFill/>
            <a:miter lim="800000"/>
            <a:headEnd/>
            <a:tailEnd/>
          </a:ln>
          <a:effectLst/>
        </p:spPr>
        <p:txBody>
          <a:bodyPr wrap="none">
            <a:spAutoFit/>
          </a:bodyPr>
          <a:lstStyle/>
          <a:p>
            <a:r>
              <a:rPr lang="en-US" altLang="it-IT" sz="1600">
                <a:latin typeface="Arial" charset="0"/>
              </a:rPr>
              <a:t>1</a:t>
            </a:r>
            <a:endParaRPr lang="en-US" altLang="it-IT"/>
          </a:p>
        </p:txBody>
      </p:sp>
      <p:sp>
        <p:nvSpPr>
          <p:cNvPr id="162884" name="Text Box 68"/>
          <p:cNvSpPr txBox="1">
            <a:spLocks noChangeArrowheads="1"/>
          </p:cNvSpPr>
          <p:nvPr/>
        </p:nvSpPr>
        <p:spPr bwMode="auto">
          <a:xfrm>
            <a:off x="7342188" y="5827713"/>
            <a:ext cx="296862" cy="336550"/>
          </a:xfrm>
          <a:prstGeom prst="rect">
            <a:avLst/>
          </a:prstGeom>
          <a:noFill/>
          <a:ln w="9525">
            <a:noFill/>
            <a:miter lim="800000"/>
            <a:headEnd/>
            <a:tailEnd/>
          </a:ln>
          <a:effectLst/>
        </p:spPr>
        <p:txBody>
          <a:bodyPr wrap="none">
            <a:spAutoFit/>
          </a:bodyPr>
          <a:lstStyle/>
          <a:p>
            <a:r>
              <a:rPr lang="en-US" altLang="it-IT" sz="1600">
                <a:latin typeface="Arial" charset="0"/>
              </a:rPr>
              <a:t>1</a:t>
            </a:r>
            <a:endParaRPr lang="en-US" altLang="it-IT"/>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egnaposto numero diapositiva 6"/>
          <p:cNvSpPr>
            <a:spLocks noGrp="1"/>
          </p:cNvSpPr>
          <p:nvPr>
            <p:ph type="sldNum" sz="quarter" idx="12"/>
          </p:nvPr>
        </p:nvSpPr>
        <p:spPr/>
        <p:txBody>
          <a:bodyPr/>
          <a:lstStyle/>
          <a:p>
            <a:r>
              <a:rPr lang="en-US" altLang="it-IT"/>
              <a:t>4-</a:t>
            </a:r>
            <a:fld id="{6791B2FD-FAF9-4D1D-A859-FAE48B0F3EEF}" type="slidenum">
              <a:rPr lang="en-US" altLang="it-IT"/>
              <a:pPr/>
              <a:t>39</a:t>
            </a:fld>
            <a:endParaRPr lang="en-US" altLang="it-IT"/>
          </a:p>
        </p:txBody>
      </p:sp>
      <p:sp>
        <p:nvSpPr>
          <p:cNvPr id="163842" name="Freeform 2"/>
          <p:cNvSpPr>
            <a:spLocks/>
          </p:cNvSpPr>
          <p:nvPr/>
        </p:nvSpPr>
        <p:spPr bwMode="auto">
          <a:xfrm>
            <a:off x="4378325" y="1160463"/>
            <a:ext cx="1941513" cy="2049462"/>
          </a:xfrm>
          <a:custGeom>
            <a:avLst/>
            <a:gdLst/>
            <a:ahLst/>
            <a:cxnLst>
              <a:cxn ang="0">
                <a:pos x="1201" y="756"/>
              </a:cxn>
              <a:cxn ang="0">
                <a:pos x="702" y="670"/>
              </a:cxn>
              <a:cxn ang="0">
                <a:pos x="608" y="103"/>
              </a:cxn>
              <a:cxn ang="0">
                <a:pos x="335" y="52"/>
              </a:cxn>
              <a:cxn ang="0">
                <a:pos x="65" y="82"/>
              </a:cxn>
              <a:cxn ang="0">
                <a:pos x="41" y="544"/>
              </a:cxn>
              <a:cxn ang="0">
                <a:pos x="38" y="751"/>
              </a:cxn>
              <a:cxn ang="0">
                <a:pos x="23" y="940"/>
              </a:cxn>
              <a:cxn ang="0">
                <a:pos x="17" y="1114"/>
              </a:cxn>
              <a:cxn ang="0">
                <a:pos x="128" y="1219"/>
              </a:cxn>
              <a:cxn ang="0">
                <a:pos x="602" y="1243"/>
              </a:cxn>
              <a:cxn ang="0">
                <a:pos x="686" y="930"/>
              </a:cxn>
              <a:cxn ang="0">
                <a:pos x="1177" y="916"/>
              </a:cxn>
              <a:cxn ang="0">
                <a:pos x="1201" y="756"/>
              </a:cxn>
            </a:cxnLst>
            <a:rect l="0" t="0" r="r" b="b"/>
            <a:pathLst>
              <a:path w="1223" h="1291">
                <a:moveTo>
                  <a:pt x="1201" y="756"/>
                </a:moveTo>
                <a:cubicBezTo>
                  <a:pt x="1180" y="640"/>
                  <a:pt x="798" y="744"/>
                  <a:pt x="702" y="670"/>
                </a:cubicBezTo>
                <a:cubicBezTo>
                  <a:pt x="603" y="561"/>
                  <a:pt x="669" y="206"/>
                  <a:pt x="608" y="103"/>
                </a:cubicBezTo>
                <a:cubicBezTo>
                  <a:pt x="547" y="0"/>
                  <a:pt x="425" y="55"/>
                  <a:pt x="335" y="52"/>
                </a:cubicBezTo>
                <a:cubicBezTo>
                  <a:pt x="245" y="49"/>
                  <a:pt x="114" y="0"/>
                  <a:pt x="65" y="82"/>
                </a:cubicBezTo>
                <a:cubicBezTo>
                  <a:pt x="16" y="164"/>
                  <a:pt x="45" y="433"/>
                  <a:pt x="41" y="544"/>
                </a:cubicBezTo>
                <a:cubicBezTo>
                  <a:pt x="37" y="655"/>
                  <a:pt x="41" y="685"/>
                  <a:pt x="38" y="751"/>
                </a:cubicBezTo>
                <a:cubicBezTo>
                  <a:pt x="35" y="817"/>
                  <a:pt x="26" y="880"/>
                  <a:pt x="23" y="940"/>
                </a:cubicBezTo>
                <a:cubicBezTo>
                  <a:pt x="20" y="1000"/>
                  <a:pt x="0" y="1068"/>
                  <a:pt x="17" y="1114"/>
                </a:cubicBezTo>
                <a:cubicBezTo>
                  <a:pt x="34" y="1160"/>
                  <a:pt x="31" y="1198"/>
                  <a:pt x="128" y="1219"/>
                </a:cubicBezTo>
                <a:cubicBezTo>
                  <a:pt x="225" y="1240"/>
                  <a:pt x="509" y="1291"/>
                  <a:pt x="602" y="1243"/>
                </a:cubicBezTo>
                <a:cubicBezTo>
                  <a:pt x="695" y="1195"/>
                  <a:pt x="590" y="984"/>
                  <a:pt x="686" y="930"/>
                </a:cubicBezTo>
                <a:cubicBezTo>
                  <a:pt x="782" y="876"/>
                  <a:pt x="1091" y="945"/>
                  <a:pt x="1177" y="916"/>
                </a:cubicBezTo>
                <a:cubicBezTo>
                  <a:pt x="1208" y="864"/>
                  <a:pt x="1223" y="871"/>
                  <a:pt x="1201" y="756"/>
                </a:cubicBezTo>
                <a:close/>
              </a:path>
            </a:pathLst>
          </a:custGeom>
          <a:solidFill>
            <a:srgbClr val="66CCFF"/>
          </a:solidFill>
          <a:ln w="9525">
            <a:noFill/>
            <a:round/>
            <a:headEnd/>
            <a:tailEnd/>
          </a:ln>
          <a:effectLst/>
        </p:spPr>
        <p:txBody>
          <a:bodyPr wrap="none" anchor="ctr"/>
          <a:lstStyle/>
          <a:p>
            <a:endParaRPr lang="it-IT"/>
          </a:p>
        </p:txBody>
      </p:sp>
      <p:sp>
        <p:nvSpPr>
          <p:cNvPr id="163843" name="Freeform 3"/>
          <p:cNvSpPr>
            <a:spLocks/>
          </p:cNvSpPr>
          <p:nvPr/>
        </p:nvSpPr>
        <p:spPr bwMode="auto">
          <a:xfrm>
            <a:off x="6894513" y="1447800"/>
            <a:ext cx="1906587" cy="1958975"/>
          </a:xfrm>
          <a:custGeom>
            <a:avLst/>
            <a:gdLst/>
            <a:ahLst/>
            <a:cxnLst>
              <a:cxn ang="0">
                <a:pos x="25" y="709"/>
              </a:cxn>
              <a:cxn ang="0">
                <a:pos x="526" y="780"/>
              </a:cxn>
              <a:cxn ang="0">
                <a:pos x="613" y="1134"/>
              </a:cxn>
              <a:cxn ang="0">
                <a:pos x="946" y="1230"/>
              </a:cxn>
              <a:cxn ang="0">
                <a:pos x="1171" y="1107"/>
              </a:cxn>
              <a:cxn ang="0">
                <a:pos x="1126" y="894"/>
              </a:cxn>
              <a:cxn ang="0">
                <a:pos x="1114" y="693"/>
              </a:cxn>
              <a:cxn ang="0">
                <a:pos x="1099" y="423"/>
              </a:cxn>
              <a:cxn ang="0">
                <a:pos x="1141" y="216"/>
              </a:cxn>
              <a:cxn ang="0">
                <a:pos x="1102" y="33"/>
              </a:cxn>
              <a:cxn ang="0">
                <a:pos x="646" y="81"/>
              </a:cxn>
              <a:cxn ang="0">
                <a:pos x="535" y="519"/>
              </a:cxn>
              <a:cxn ang="0">
                <a:pos x="44" y="548"/>
              </a:cxn>
              <a:cxn ang="0">
                <a:pos x="25" y="709"/>
              </a:cxn>
            </a:cxnLst>
            <a:rect l="0" t="0" r="r" b="b"/>
            <a:pathLst>
              <a:path w="1201" h="1234">
                <a:moveTo>
                  <a:pt x="25" y="709"/>
                </a:moveTo>
                <a:cubicBezTo>
                  <a:pt x="49" y="824"/>
                  <a:pt x="428" y="709"/>
                  <a:pt x="526" y="780"/>
                </a:cubicBezTo>
                <a:cubicBezTo>
                  <a:pt x="624" y="851"/>
                  <a:pt x="543" y="1059"/>
                  <a:pt x="613" y="1134"/>
                </a:cubicBezTo>
                <a:cubicBezTo>
                  <a:pt x="683" y="1209"/>
                  <a:pt x="853" y="1234"/>
                  <a:pt x="946" y="1230"/>
                </a:cubicBezTo>
                <a:cubicBezTo>
                  <a:pt x="1039" y="1226"/>
                  <a:pt x="1141" y="1163"/>
                  <a:pt x="1171" y="1107"/>
                </a:cubicBezTo>
                <a:cubicBezTo>
                  <a:pt x="1201" y="1051"/>
                  <a:pt x="1135" y="963"/>
                  <a:pt x="1126" y="894"/>
                </a:cubicBezTo>
                <a:cubicBezTo>
                  <a:pt x="1117" y="825"/>
                  <a:pt x="1119" y="772"/>
                  <a:pt x="1114" y="693"/>
                </a:cubicBezTo>
                <a:cubicBezTo>
                  <a:pt x="1109" y="614"/>
                  <a:pt x="1095" y="502"/>
                  <a:pt x="1099" y="423"/>
                </a:cubicBezTo>
                <a:cubicBezTo>
                  <a:pt x="1103" y="344"/>
                  <a:pt x="1141" y="281"/>
                  <a:pt x="1141" y="216"/>
                </a:cubicBezTo>
                <a:cubicBezTo>
                  <a:pt x="1141" y="151"/>
                  <a:pt x="1185" y="56"/>
                  <a:pt x="1102" y="33"/>
                </a:cubicBezTo>
                <a:cubicBezTo>
                  <a:pt x="1019" y="10"/>
                  <a:pt x="740" y="0"/>
                  <a:pt x="646" y="81"/>
                </a:cubicBezTo>
                <a:cubicBezTo>
                  <a:pt x="552" y="162"/>
                  <a:pt x="635" y="441"/>
                  <a:pt x="535" y="519"/>
                </a:cubicBezTo>
                <a:cubicBezTo>
                  <a:pt x="435" y="597"/>
                  <a:pt x="129" y="516"/>
                  <a:pt x="44" y="548"/>
                </a:cubicBezTo>
                <a:cubicBezTo>
                  <a:pt x="15" y="601"/>
                  <a:pt x="0" y="594"/>
                  <a:pt x="25" y="709"/>
                </a:cubicBezTo>
                <a:close/>
              </a:path>
            </a:pathLst>
          </a:custGeom>
          <a:solidFill>
            <a:srgbClr val="66CCFF"/>
          </a:solidFill>
          <a:ln w="9525">
            <a:noFill/>
            <a:round/>
            <a:headEnd/>
            <a:tailEnd/>
          </a:ln>
          <a:effectLst/>
        </p:spPr>
        <p:txBody>
          <a:bodyPr wrap="none" anchor="ctr"/>
          <a:lstStyle/>
          <a:p>
            <a:endParaRPr lang="it-IT"/>
          </a:p>
        </p:txBody>
      </p:sp>
      <p:sp>
        <p:nvSpPr>
          <p:cNvPr id="163844" name="Freeform 4"/>
          <p:cNvSpPr>
            <a:spLocks/>
          </p:cNvSpPr>
          <p:nvPr/>
        </p:nvSpPr>
        <p:spPr bwMode="auto">
          <a:xfrm>
            <a:off x="5578475" y="2881313"/>
            <a:ext cx="2041525" cy="1979612"/>
          </a:xfrm>
          <a:custGeom>
            <a:avLst/>
            <a:gdLst/>
            <a:ahLst/>
            <a:cxnLst>
              <a:cxn ang="0">
                <a:pos x="587" y="30"/>
              </a:cxn>
              <a:cxn ang="0">
                <a:pos x="509" y="618"/>
              </a:cxn>
              <a:cxn ang="0">
                <a:pos x="77" y="909"/>
              </a:cxn>
              <a:cxn ang="0">
                <a:pos x="47" y="1095"/>
              </a:cxn>
              <a:cxn ang="0">
                <a:pos x="140" y="1224"/>
              </a:cxn>
              <a:cxn ang="0">
                <a:pos x="461" y="1209"/>
              </a:cxn>
              <a:cxn ang="0">
                <a:pos x="692" y="1209"/>
              </a:cxn>
              <a:cxn ang="0">
                <a:pos x="1190" y="1227"/>
              </a:cxn>
              <a:cxn ang="0">
                <a:pos x="1271" y="1089"/>
              </a:cxn>
              <a:cxn ang="0">
                <a:pos x="1139" y="741"/>
              </a:cxn>
              <a:cxn ang="0">
                <a:pos x="800" y="627"/>
              </a:cxn>
              <a:cxn ang="0">
                <a:pos x="749" y="42"/>
              </a:cxn>
              <a:cxn ang="0">
                <a:pos x="587" y="30"/>
              </a:cxn>
            </a:cxnLst>
            <a:rect l="0" t="0" r="r" b="b"/>
            <a:pathLst>
              <a:path w="1286" h="1247">
                <a:moveTo>
                  <a:pt x="587" y="30"/>
                </a:moveTo>
                <a:cubicBezTo>
                  <a:pt x="473" y="60"/>
                  <a:pt x="601" y="475"/>
                  <a:pt x="509" y="618"/>
                </a:cubicBezTo>
                <a:cubicBezTo>
                  <a:pt x="424" y="765"/>
                  <a:pt x="154" y="830"/>
                  <a:pt x="77" y="909"/>
                </a:cubicBezTo>
                <a:cubicBezTo>
                  <a:pt x="0" y="988"/>
                  <a:pt x="37" y="1043"/>
                  <a:pt x="47" y="1095"/>
                </a:cubicBezTo>
                <a:cubicBezTo>
                  <a:pt x="57" y="1147"/>
                  <a:pt x="71" y="1205"/>
                  <a:pt x="140" y="1224"/>
                </a:cubicBezTo>
                <a:cubicBezTo>
                  <a:pt x="209" y="1243"/>
                  <a:pt x="369" y="1212"/>
                  <a:pt x="461" y="1209"/>
                </a:cubicBezTo>
                <a:cubicBezTo>
                  <a:pt x="553" y="1206"/>
                  <a:pt x="571" y="1206"/>
                  <a:pt x="692" y="1209"/>
                </a:cubicBezTo>
                <a:cubicBezTo>
                  <a:pt x="813" y="1212"/>
                  <a:pt x="1094" y="1247"/>
                  <a:pt x="1190" y="1227"/>
                </a:cubicBezTo>
                <a:cubicBezTo>
                  <a:pt x="1286" y="1207"/>
                  <a:pt x="1279" y="1170"/>
                  <a:pt x="1271" y="1089"/>
                </a:cubicBezTo>
                <a:cubicBezTo>
                  <a:pt x="1263" y="1008"/>
                  <a:pt x="1217" y="818"/>
                  <a:pt x="1139" y="741"/>
                </a:cubicBezTo>
                <a:cubicBezTo>
                  <a:pt x="1061" y="664"/>
                  <a:pt x="865" y="743"/>
                  <a:pt x="800" y="627"/>
                </a:cubicBezTo>
                <a:cubicBezTo>
                  <a:pt x="735" y="511"/>
                  <a:pt x="785" y="142"/>
                  <a:pt x="749" y="42"/>
                </a:cubicBezTo>
                <a:cubicBezTo>
                  <a:pt x="695" y="15"/>
                  <a:pt x="701" y="0"/>
                  <a:pt x="587" y="30"/>
                </a:cubicBezTo>
                <a:close/>
              </a:path>
            </a:pathLst>
          </a:custGeom>
          <a:solidFill>
            <a:srgbClr val="66CCFF"/>
          </a:solidFill>
          <a:ln w="9525">
            <a:noFill/>
            <a:round/>
            <a:headEnd/>
            <a:tailEnd/>
          </a:ln>
          <a:effectLst/>
        </p:spPr>
        <p:txBody>
          <a:bodyPr wrap="none" anchor="ctr"/>
          <a:lstStyle/>
          <a:p>
            <a:endParaRPr lang="it-IT"/>
          </a:p>
        </p:txBody>
      </p:sp>
      <p:sp>
        <p:nvSpPr>
          <p:cNvPr id="163845" name="Rectangle 5"/>
          <p:cNvSpPr>
            <a:spLocks noGrp="1" noChangeArrowheads="1"/>
          </p:cNvSpPr>
          <p:nvPr>
            <p:ph type="title"/>
          </p:nvPr>
        </p:nvSpPr>
        <p:spPr/>
        <p:txBody>
          <a:bodyPr/>
          <a:lstStyle/>
          <a:p>
            <a:r>
              <a:rPr lang="en-US" altLang="it-IT"/>
              <a:t>Sottoreti</a:t>
            </a:r>
          </a:p>
        </p:txBody>
      </p:sp>
      <p:sp>
        <p:nvSpPr>
          <p:cNvPr id="163846" name="Rectangle 6"/>
          <p:cNvSpPr>
            <a:spLocks noGrp="1" noChangeArrowheads="1"/>
          </p:cNvSpPr>
          <p:nvPr>
            <p:ph type="body" sz="half" idx="1"/>
          </p:nvPr>
        </p:nvSpPr>
        <p:spPr>
          <a:xfrm>
            <a:off x="476250" y="1333500"/>
            <a:ext cx="3695700" cy="4648200"/>
          </a:xfrm>
        </p:spPr>
        <p:txBody>
          <a:bodyPr/>
          <a:lstStyle/>
          <a:p>
            <a:r>
              <a:rPr lang="it-IT" sz="2400" i="1">
                <a:solidFill>
                  <a:schemeClr val="accent2"/>
                </a:solidFill>
              </a:rPr>
              <a:t>Indirizzo IP</a:t>
            </a:r>
          </a:p>
          <a:p>
            <a:pPr lvl="1">
              <a:buFont typeface="Wingdings" pitchFamily="2" charset="2"/>
              <a:buChar char="m"/>
            </a:pPr>
            <a:r>
              <a:rPr lang="it-IT" sz="2000"/>
              <a:t>Parte di sottorete (bit di alto ordine)</a:t>
            </a:r>
          </a:p>
          <a:p>
            <a:pPr lvl="1">
              <a:buFont typeface="Wingdings" pitchFamily="2" charset="2"/>
              <a:buChar char="m"/>
            </a:pPr>
            <a:r>
              <a:rPr lang="it-IT" sz="2000"/>
              <a:t>Parte dell’host (bit di basso ordine)</a:t>
            </a:r>
            <a:endParaRPr lang="it-IT" sz="2000">
              <a:solidFill>
                <a:schemeClr val="accent2"/>
              </a:solidFill>
            </a:endParaRPr>
          </a:p>
          <a:p>
            <a:r>
              <a:rPr lang="it-IT" sz="2400" i="1">
                <a:solidFill>
                  <a:schemeClr val="accent2"/>
                </a:solidFill>
              </a:rPr>
              <a:t>Cos’è una sottorete?</a:t>
            </a:r>
            <a:endParaRPr lang="it-IT" sz="2400"/>
          </a:p>
          <a:p>
            <a:pPr lvl="1">
              <a:buFont typeface="Wingdings" pitchFamily="2" charset="2"/>
              <a:buChar char="m"/>
            </a:pPr>
            <a:r>
              <a:rPr lang="it-IT" sz="2000"/>
              <a:t>Nella letteratura Internet le sottoreti sono anche chiamate </a:t>
            </a:r>
            <a:r>
              <a:rPr lang="it-IT" sz="2000">
                <a:solidFill>
                  <a:srgbClr val="FF0000"/>
                </a:solidFill>
              </a:rPr>
              <a:t>reti IP</a:t>
            </a:r>
            <a:r>
              <a:rPr lang="it-IT" sz="2000"/>
              <a:t>.</a:t>
            </a:r>
          </a:p>
        </p:txBody>
      </p:sp>
      <p:graphicFrame>
        <p:nvGraphicFramePr>
          <p:cNvPr id="163847" name="Object 7"/>
          <p:cNvGraphicFramePr>
            <a:graphicFrameLocks noChangeAspect="1"/>
          </p:cNvGraphicFramePr>
          <p:nvPr/>
        </p:nvGraphicFramePr>
        <p:xfrm>
          <a:off x="4456113" y="1265238"/>
          <a:ext cx="584200" cy="463550"/>
        </p:xfrm>
        <a:graphic>
          <a:graphicData uri="http://schemas.openxmlformats.org/presentationml/2006/ole">
            <p:oleObj spid="_x0000_s163847" name="Clip" r:id="rId4" imgW="1305000" imgH="1085760" progId="">
              <p:embed/>
            </p:oleObj>
          </a:graphicData>
        </a:graphic>
      </p:graphicFrame>
      <p:sp>
        <p:nvSpPr>
          <p:cNvPr id="163848" name="Line 8"/>
          <p:cNvSpPr>
            <a:spLocks noChangeShapeType="1"/>
          </p:cNvSpPr>
          <p:nvPr/>
        </p:nvSpPr>
        <p:spPr bwMode="auto">
          <a:xfrm>
            <a:off x="5016500" y="1638300"/>
            <a:ext cx="277813" cy="1588"/>
          </a:xfrm>
          <a:prstGeom prst="line">
            <a:avLst/>
          </a:prstGeom>
          <a:noFill/>
          <a:ln w="19050">
            <a:solidFill>
              <a:schemeClr val="tx1"/>
            </a:solidFill>
            <a:round/>
            <a:headEnd/>
            <a:tailEnd/>
          </a:ln>
          <a:effectLst/>
        </p:spPr>
        <p:txBody>
          <a:bodyPr wrap="none" anchor="ctr"/>
          <a:lstStyle/>
          <a:p>
            <a:endParaRPr lang="it-IT"/>
          </a:p>
        </p:txBody>
      </p:sp>
      <p:sp>
        <p:nvSpPr>
          <p:cNvPr id="163849" name="Line 9"/>
          <p:cNvSpPr>
            <a:spLocks noChangeShapeType="1"/>
          </p:cNvSpPr>
          <p:nvPr/>
        </p:nvSpPr>
        <p:spPr bwMode="auto">
          <a:xfrm flipH="1">
            <a:off x="5307013" y="1624013"/>
            <a:ext cx="0" cy="1290637"/>
          </a:xfrm>
          <a:prstGeom prst="line">
            <a:avLst/>
          </a:prstGeom>
          <a:noFill/>
          <a:ln w="19050">
            <a:solidFill>
              <a:schemeClr val="tx1"/>
            </a:solidFill>
            <a:round/>
            <a:headEnd/>
            <a:tailEnd/>
          </a:ln>
          <a:effectLst/>
        </p:spPr>
        <p:txBody>
          <a:bodyPr wrap="none" anchor="ctr"/>
          <a:lstStyle/>
          <a:p>
            <a:endParaRPr lang="it-IT"/>
          </a:p>
        </p:txBody>
      </p:sp>
      <p:sp>
        <p:nvSpPr>
          <p:cNvPr id="163850" name="Line 10"/>
          <p:cNvSpPr>
            <a:spLocks noChangeShapeType="1"/>
          </p:cNvSpPr>
          <p:nvPr/>
        </p:nvSpPr>
        <p:spPr bwMode="auto">
          <a:xfrm flipV="1">
            <a:off x="5016500" y="2282825"/>
            <a:ext cx="277813" cy="3175"/>
          </a:xfrm>
          <a:prstGeom prst="line">
            <a:avLst/>
          </a:prstGeom>
          <a:noFill/>
          <a:ln w="19050">
            <a:solidFill>
              <a:schemeClr val="tx1"/>
            </a:solidFill>
            <a:round/>
            <a:headEnd/>
            <a:tailEnd/>
          </a:ln>
          <a:effectLst/>
        </p:spPr>
        <p:txBody>
          <a:bodyPr wrap="none" anchor="ctr"/>
          <a:lstStyle/>
          <a:p>
            <a:endParaRPr lang="it-IT"/>
          </a:p>
        </p:txBody>
      </p:sp>
      <p:sp>
        <p:nvSpPr>
          <p:cNvPr id="163851" name="Line 11"/>
          <p:cNvSpPr>
            <a:spLocks noChangeShapeType="1"/>
          </p:cNvSpPr>
          <p:nvPr/>
        </p:nvSpPr>
        <p:spPr bwMode="auto">
          <a:xfrm>
            <a:off x="5026025" y="2909888"/>
            <a:ext cx="273050" cy="1587"/>
          </a:xfrm>
          <a:prstGeom prst="line">
            <a:avLst/>
          </a:prstGeom>
          <a:noFill/>
          <a:ln w="19050">
            <a:solidFill>
              <a:schemeClr val="tx1"/>
            </a:solidFill>
            <a:round/>
            <a:headEnd/>
            <a:tailEnd/>
          </a:ln>
          <a:effectLst/>
        </p:spPr>
        <p:txBody>
          <a:bodyPr wrap="none" anchor="ctr"/>
          <a:lstStyle/>
          <a:p>
            <a:endParaRPr lang="it-IT"/>
          </a:p>
        </p:txBody>
      </p:sp>
      <p:graphicFrame>
        <p:nvGraphicFramePr>
          <p:cNvPr id="163852" name="Object 12"/>
          <p:cNvGraphicFramePr>
            <a:graphicFrameLocks noChangeAspect="1"/>
          </p:cNvGraphicFramePr>
          <p:nvPr/>
        </p:nvGraphicFramePr>
        <p:xfrm>
          <a:off x="4456113" y="1931988"/>
          <a:ext cx="584200" cy="463550"/>
        </p:xfrm>
        <a:graphic>
          <a:graphicData uri="http://schemas.openxmlformats.org/presentationml/2006/ole">
            <p:oleObj spid="_x0000_s163852" name="Clip" r:id="rId5" imgW="1305000" imgH="1085760" progId="">
              <p:embed/>
            </p:oleObj>
          </a:graphicData>
        </a:graphic>
      </p:graphicFrame>
      <p:graphicFrame>
        <p:nvGraphicFramePr>
          <p:cNvPr id="163853" name="Object 13"/>
          <p:cNvGraphicFramePr>
            <a:graphicFrameLocks noChangeAspect="1"/>
          </p:cNvGraphicFramePr>
          <p:nvPr/>
        </p:nvGraphicFramePr>
        <p:xfrm>
          <a:off x="4456113" y="2541588"/>
          <a:ext cx="584200" cy="463550"/>
        </p:xfrm>
        <a:graphic>
          <a:graphicData uri="http://schemas.openxmlformats.org/presentationml/2006/ole">
            <p:oleObj spid="_x0000_s163853" name="Clip" r:id="rId6" imgW="1305000" imgH="1085760" progId="">
              <p:embed/>
            </p:oleObj>
          </a:graphicData>
        </a:graphic>
      </p:graphicFrame>
      <p:sp>
        <p:nvSpPr>
          <p:cNvPr id="163854" name="Line 14"/>
          <p:cNvSpPr>
            <a:spLocks noChangeShapeType="1"/>
          </p:cNvSpPr>
          <p:nvPr/>
        </p:nvSpPr>
        <p:spPr bwMode="auto">
          <a:xfrm>
            <a:off x="5307013" y="2481263"/>
            <a:ext cx="1035050" cy="6350"/>
          </a:xfrm>
          <a:prstGeom prst="line">
            <a:avLst/>
          </a:prstGeom>
          <a:noFill/>
          <a:ln w="19050">
            <a:solidFill>
              <a:schemeClr val="tx1"/>
            </a:solidFill>
            <a:round/>
            <a:headEnd/>
            <a:tailEnd/>
          </a:ln>
          <a:effectLst/>
        </p:spPr>
        <p:txBody>
          <a:bodyPr wrap="none" anchor="ctr"/>
          <a:lstStyle/>
          <a:p>
            <a:endParaRPr lang="it-IT"/>
          </a:p>
        </p:txBody>
      </p:sp>
      <p:grpSp>
        <p:nvGrpSpPr>
          <p:cNvPr id="163855" name="Group 15"/>
          <p:cNvGrpSpPr>
            <a:grpSpLocks/>
          </p:cNvGrpSpPr>
          <p:nvPr/>
        </p:nvGrpSpPr>
        <p:grpSpPr bwMode="auto">
          <a:xfrm>
            <a:off x="6249988" y="2446338"/>
            <a:ext cx="711200" cy="381000"/>
            <a:chOff x="3600" y="219"/>
            <a:chExt cx="360" cy="175"/>
          </a:xfrm>
        </p:grpSpPr>
        <p:sp>
          <p:nvSpPr>
            <p:cNvPr id="163856" name="Oval 1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63857" name="Line 1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63858" name="Line 1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63859" name="Rectangle 1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63860" name="Oval 2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63861" name="Group 21"/>
            <p:cNvGrpSpPr>
              <a:grpSpLocks/>
            </p:cNvGrpSpPr>
            <p:nvPr/>
          </p:nvGrpSpPr>
          <p:grpSpPr bwMode="auto">
            <a:xfrm>
              <a:off x="3686" y="244"/>
              <a:ext cx="177" cy="66"/>
              <a:chOff x="2848" y="848"/>
              <a:chExt cx="140" cy="98"/>
            </a:xfrm>
          </p:grpSpPr>
          <p:sp>
            <p:nvSpPr>
              <p:cNvPr id="163862" name="Line 2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3863" name="Line 2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3864" name="Line 2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63865" name="Group 25"/>
            <p:cNvGrpSpPr>
              <a:grpSpLocks/>
            </p:cNvGrpSpPr>
            <p:nvPr/>
          </p:nvGrpSpPr>
          <p:grpSpPr bwMode="auto">
            <a:xfrm flipV="1">
              <a:off x="3686" y="243"/>
              <a:ext cx="177" cy="66"/>
              <a:chOff x="2848" y="848"/>
              <a:chExt cx="140" cy="98"/>
            </a:xfrm>
          </p:grpSpPr>
          <p:sp>
            <p:nvSpPr>
              <p:cNvPr id="163866" name="Line 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3867" name="Line 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3868" name="Line 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163869" name="Text Box 29"/>
          <p:cNvSpPr txBox="1">
            <a:spLocks noChangeArrowheads="1"/>
          </p:cNvSpPr>
          <p:nvPr/>
        </p:nvSpPr>
        <p:spPr bwMode="auto">
          <a:xfrm>
            <a:off x="4975225" y="13128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223.1.1.1</a:t>
            </a:r>
            <a:endParaRPr lang="en-US" altLang="it-IT"/>
          </a:p>
        </p:txBody>
      </p:sp>
      <p:sp>
        <p:nvSpPr>
          <p:cNvPr id="163870" name="Rectangle 30"/>
          <p:cNvSpPr>
            <a:spLocks noChangeArrowheads="1"/>
          </p:cNvSpPr>
          <p:nvPr/>
        </p:nvSpPr>
        <p:spPr bwMode="auto">
          <a:xfrm>
            <a:off x="5062538" y="2033588"/>
            <a:ext cx="309562" cy="180975"/>
          </a:xfrm>
          <a:prstGeom prst="rect">
            <a:avLst/>
          </a:prstGeom>
          <a:solidFill>
            <a:srgbClr val="66CCFF"/>
          </a:solidFill>
          <a:ln w="9525">
            <a:noFill/>
            <a:miter lim="800000"/>
            <a:headEnd/>
            <a:tailEnd/>
          </a:ln>
          <a:effectLst/>
        </p:spPr>
        <p:txBody>
          <a:bodyPr wrap="none" anchor="ctr"/>
          <a:lstStyle/>
          <a:p>
            <a:endParaRPr lang="it-IT"/>
          </a:p>
        </p:txBody>
      </p:sp>
      <p:sp>
        <p:nvSpPr>
          <p:cNvPr id="163871" name="Text Box 31"/>
          <p:cNvSpPr txBox="1">
            <a:spLocks noChangeArrowheads="1"/>
          </p:cNvSpPr>
          <p:nvPr/>
        </p:nvSpPr>
        <p:spPr bwMode="auto">
          <a:xfrm>
            <a:off x="4976813" y="19415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223.1.1.2</a:t>
            </a:r>
            <a:endParaRPr lang="en-US" altLang="it-IT"/>
          </a:p>
        </p:txBody>
      </p:sp>
      <p:sp>
        <p:nvSpPr>
          <p:cNvPr id="163872" name="Text Box 32"/>
          <p:cNvSpPr txBox="1">
            <a:spLocks noChangeArrowheads="1"/>
          </p:cNvSpPr>
          <p:nvPr/>
        </p:nvSpPr>
        <p:spPr bwMode="auto">
          <a:xfrm>
            <a:off x="4860925" y="28940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223.1.1.3</a:t>
            </a:r>
            <a:endParaRPr lang="en-US" altLang="it-IT"/>
          </a:p>
        </p:txBody>
      </p:sp>
      <p:sp>
        <p:nvSpPr>
          <p:cNvPr id="163873" name="Text Box 33"/>
          <p:cNvSpPr txBox="1">
            <a:spLocks noChangeArrowheads="1"/>
          </p:cNvSpPr>
          <p:nvPr/>
        </p:nvSpPr>
        <p:spPr bwMode="auto">
          <a:xfrm>
            <a:off x="5651500" y="222250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223.1.1.4</a:t>
            </a:r>
            <a:endParaRPr lang="en-US" altLang="it-IT"/>
          </a:p>
        </p:txBody>
      </p:sp>
      <p:sp>
        <p:nvSpPr>
          <p:cNvPr id="163874" name="Line 34"/>
          <p:cNvSpPr>
            <a:spLocks noChangeShapeType="1"/>
          </p:cNvSpPr>
          <p:nvPr/>
        </p:nvSpPr>
        <p:spPr bwMode="auto">
          <a:xfrm>
            <a:off x="6854825" y="2490788"/>
            <a:ext cx="1016000" cy="1587"/>
          </a:xfrm>
          <a:prstGeom prst="line">
            <a:avLst/>
          </a:prstGeom>
          <a:noFill/>
          <a:ln w="19050">
            <a:solidFill>
              <a:schemeClr val="tx1"/>
            </a:solidFill>
            <a:round/>
            <a:headEnd/>
            <a:tailEnd/>
          </a:ln>
          <a:effectLst/>
        </p:spPr>
        <p:txBody>
          <a:bodyPr wrap="none" anchor="ctr"/>
          <a:lstStyle/>
          <a:p>
            <a:endParaRPr lang="it-IT"/>
          </a:p>
        </p:txBody>
      </p:sp>
      <p:sp>
        <p:nvSpPr>
          <p:cNvPr id="163875" name="Text Box 35"/>
          <p:cNvSpPr txBox="1">
            <a:spLocks noChangeArrowheads="1"/>
          </p:cNvSpPr>
          <p:nvPr/>
        </p:nvSpPr>
        <p:spPr bwMode="auto">
          <a:xfrm>
            <a:off x="6727825" y="2212975"/>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223.1.2.9</a:t>
            </a:r>
            <a:endParaRPr lang="en-US" altLang="it-IT"/>
          </a:p>
        </p:txBody>
      </p:sp>
      <p:sp>
        <p:nvSpPr>
          <p:cNvPr id="163876" name="Line 36"/>
          <p:cNvSpPr>
            <a:spLocks noChangeShapeType="1"/>
          </p:cNvSpPr>
          <p:nvPr/>
        </p:nvSpPr>
        <p:spPr bwMode="auto">
          <a:xfrm flipH="1">
            <a:off x="7878763" y="1795463"/>
            <a:ext cx="0" cy="1290637"/>
          </a:xfrm>
          <a:prstGeom prst="line">
            <a:avLst/>
          </a:prstGeom>
          <a:noFill/>
          <a:ln w="19050">
            <a:solidFill>
              <a:schemeClr val="tx1"/>
            </a:solidFill>
            <a:round/>
            <a:headEnd/>
            <a:tailEnd/>
          </a:ln>
          <a:effectLst/>
        </p:spPr>
        <p:txBody>
          <a:bodyPr wrap="none" anchor="ctr"/>
          <a:lstStyle/>
          <a:p>
            <a:endParaRPr lang="it-IT"/>
          </a:p>
        </p:txBody>
      </p:sp>
      <p:graphicFrame>
        <p:nvGraphicFramePr>
          <p:cNvPr id="163877" name="Object 37"/>
          <p:cNvGraphicFramePr>
            <a:graphicFrameLocks noChangeAspect="1"/>
          </p:cNvGraphicFramePr>
          <p:nvPr/>
        </p:nvGraphicFramePr>
        <p:xfrm>
          <a:off x="8056563" y="1503363"/>
          <a:ext cx="584200" cy="463550"/>
        </p:xfrm>
        <a:graphic>
          <a:graphicData uri="http://schemas.openxmlformats.org/presentationml/2006/ole">
            <p:oleObj spid="_x0000_s163877" name="Clip" r:id="rId7" imgW="1305000" imgH="1085760" progId="">
              <p:embed/>
            </p:oleObj>
          </a:graphicData>
        </a:graphic>
      </p:graphicFrame>
      <p:sp>
        <p:nvSpPr>
          <p:cNvPr id="163878" name="Line 38"/>
          <p:cNvSpPr>
            <a:spLocks noChangeShapeType="1"/>
          </p:cNvSpPr>
          <p:nvPr/>
        </p:nvSpPr>
        <p:spPr bwMode="auto">
          <a:xfrm>
            <a:off x="7878763" y="1800225"/>
            <a:ext cx="234950" cy="6350"/>
          </a:xfrm>
          <a:prstGeom prst="line">
            <a:avLst/>
          </a:prstGeom>
          <a:noFill/>
          <a:ln w="19050">
            <a:solidFill>
              <a:schemeClr val="tx1"/>
            </a:solidFill>
            <a:round/>
            <a:headEnd/>
            <a:tailEnd/>
          </a:ln>
          <a:effectLst/>
        </p:spPr>
        <p:txBody>
          <a:bodyPr wrap="none" anchor="ctr"/>
          <a:lstStyle/>
          <a:p>
            <a:endParaRPr lang="it-IT"/>
          </a:p>
        </p:txBody>
      </p:sp>
      <p:graphicFrame>
        <p:nvGraphicFramePr>
          <p:cNvPr id="163879" name="Object 39"/>
          <p:cNvGraphicFramePr>
            <a:graphicFrameLocks noChangeAspect="1"/>
          </p:cNvGraphicFramePr>
          <p:nvPr/>
        </p:nvGraphicFramePr>
        <p:xfrm>
          <a:off x="8061325" y="2884488"/>
          <a:ext cx="584200" cy="463550"/>
        </p:xfrm>
        <a:graphic>
          <a:graphicData uri="http://schemas.openxmlformats.org/presentationml/2006/ole">
            <p:oleObj spid="_x0000_s163879" name="Clip" r:id="rId8" imgW="1305000" imgH="1085760" progId="">
              <p:embed/>
            </p:oleObj>
          </a:graphicData>
        </a:graphic>
      </p:graphicFrame>
      <p:sp>
        <p:nvSpPr>
          <p:cNvPr id="163880" name="Line 40"/>
          <p:cNvSpPr>
            <a:spLocks noChangeShapeType="1"/>
          </p:cNvSpPr>
          <p:nvPr/>
        </p:nvSpPr>
        <p:spPr bwMode="auto">
          <a:xfrm>
            <a:off x="7878763" y="3071813"/>
            <a:ext cx="234950" cy="6350"/>
          </a:xfrm>
          <a:prstGeom prst="line">
            <a:avLst/>
          </a:prstGeom>
          <a:noFill/>
          <a:ln w="19050">
            <a:solidFill>
              <a:schemeClr val="tx1"/>
            </a:solidFill>
            <a:round/>
            <a:headEnd/>
            <a:tailEnd/>
          </a:ln>
          <a:effectLst/>
        </p:spPr>
        <p:txBody>
          <a:bodyPr wrap="none" anchor="ctr"/>
          <a:lstStyle/>
          <a:p>
            <a:endParaRPr lang="it-IT"/>
          </a:p>
        </p:txBody>
      </p:sp>
      <p:sp>
        <p:nvSpPr>
          <p:cNvPr id="163881" name="Rectangle 41"/>
          <p:cNvSpPr>
            <a:spLocks noChangeArrowheads="1"/>
          </p:cNvSpPr>
          <p:nvPr/>
        </p:nvSpPr>
        <p:spPr bwMode="auto">
          <a:xfrm>
            <a:off x="7824788" y="2819400"/>
            <a:ext cx="171450" cy="180975"/>
          </a:xfrm>
          <a:prstGeom prst="rect">
            <a:avLst/>
          </a:prstGeom>
          <a:solidFill>
            <a:srgbClr val="66CCFF"/>
          </a:solidFill>
          <a:ln w="9525">
            <a:noFill/>
            <a:miter lim="800000"/>
            <a:headEnd/>
            <a:tailEnd/>
          </a:ln>
          <a:effectLst/>
        </p:spPr>
        <p:txBody>
          <a:bodyPr wrap="none" anchor="ctr"/>
          <a:lstStyle/>
          <a:p>
            <a:endParaRPr lang="it-IT"/>
          </a:p>
        </p:txBody>
      </p:sp>
      <p:sp>
        <p:nvSpPr>
          <p:cNvPr id="163882" name="Text Box 42"/>
          <p:cNvSpPr txBox="1">
            <a:spLocks noChangeArrowheads="1"/>
          </p:cNvSpPr>
          <p:nvPr/>
        </p:nvSpPr>
        <p:spPr bwMode="auto">
          <a:xfrm>
            <a:off x="7251700" y="275748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223.1.2.2</a:t>
            </a:r>
            <a:endParaRPr lang="en-US" altLang="it-IT"/>
          </a:p>
        </p:txBody>
      </p:sp>
      <p:sp>
        <p:nvSpPr>
          <p:cNvPr id="163883" name="Rectangle 43"/>
          <p:cNvSpPr>
            <a:spLocks noChangeArrowheads="1"/>
          </p:cNvSpPr>
          <p:nvPr/>
        </p:nvSpPr>
        <p:spPr bwMode="auto">
          <a:xfrm>
            <a:off x="7839075" y="1847850"/>
            <a:ext cx="247650" cy="180975"/>
          </a:xfrm>
          <a:prstGeom prst="rect">
            <a:avLst/>
          </a:prstGeom>
          <a:solidFill>
            <a:srgbClr val="66CCFF"/>
          </a:solidFill>
          <a:ln w="9525">
            <a:noFill/>
            <a:miter lim="800000"/>
            <a:headEnd/>
            <a:tailEnd/>
          </a:ln>
          <a:effectLst/>
        </p:spPr>
        <p:txBody>
          <a:bodyPr wrap="none" anchor="ctr"/>
          <a:lstStyle/>
          <a:p>
            <a:endParaRPr lang="it-IT"/>
          </a:p>
        </p:txBody>
      </p:sp>
      <p:sp>
        <p:nvSpPr>
          <p:cNvPr id="163884" name="Text Box 44"/>
          <p:cNvSpPr txBox="1">
            <a:spLocks noChangeArrowheads="1"/>
          </p:cNvSpPr>
          <p:nvPr/>
        </p:nvSpPr>
        <p:spPr bwMode="auto">
          <a:xfrm>
            <a:off x="7061200" y="17510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223.1.2.1</a:t>
            </a:r>
            <a:endParaRPr lang="en-US" altLang="it-IT"/>
          </a:p>
        </p:txBody>
      </p:sp>
      <p:sp>
        <p:nvSpPr>
          <p:cNvPr id="163885" name="Line 45"/>
          <p:cNvSpPr>
            <a:spLocks noChangeShapeType="1"/>
          </p:cNvSpPr>
          <p:nvPr/>
        </p:nvSpPr>
        <p:spPr bwMode="auto">
          <a:xfrm flipH="1">
            <a:off x="6616700" y="2828925"/>
            <a:ext cx="0" cy="1290638"/>
          </a:xfrm>
          <a:prstGeom prst="line">
            <a:avLst/>
          </a:prstGeom>
          <a:noFill/>
          <a:ln w="19050">
            <a:solidFill>
              <a:schemeClr val="tx1"/>
            </a:solidFill>
            <a:round/>
            <a:headEnd/>
            <a:tailEnd/>
          </a:ln>
          <a:effectLst/>
        </p:spPr>
        <p:txBody>
          <a:bodyPr wrap="none" anchor="ctr"/>
          <a:lstStyle/>
          <a:p>
            <a:endParaRPr lang="it-IT"/>
          </a:p>
        </p:txBody>
      </p:sp>
      <p:sp>
        <p:nvSpPr>
          <p:cNvPr id="163886" name="Line 46"/>
          <p:cNvSpPr>
            <a:spLocks noChangeShapeType="1"/>
          </p:cNvSpPr>
          <p:nvPr/>
        </p:nvSpPr>
        <p:spPr bwMode="auto">
          <a:xfrm flipH="1">
            <a:off x="6007100" y="4110038"/>
            <a:ext cx="1185863" cy="0"/>
          </a:xfrm>
          <a:prstGeom prst="line">
            <a:avLst/>
          </a:prstGeom>
          <a:noFill/>
          <a:ln w="19050">
            <a:solidFill>
              <a:schemeClr val="tx1"/>
            </a:solidFill>
            <a:round/>
            <a:headEnd/>
            <a:tailEnd/>
          </a:ln>
          <a:effectLst/>
        </p:spPr>
        <p:txBody>
          <a:bodyPr wrap="none" anchor="ctr"/>
          <a:lstStyle/>
          <a:p>
            <a:endParaRPr lang="it-IT"/>
          </a:p>
        </p:txBody>
      </p:sp>
      <p:sp>
        <p:nvSpPr>
          <p:cNvPr id="163887" name="Line 47"/>
          <p:cNvSpPr>
            <a:spLocks noChangeShapeType="1"/>
          </p:cNvSpPr>
          <p:nvPr/>
        </p:nvSpPr>
        <p:spPr bwMode="auto">
          <a:xfrm flipH="1" flipV="1">
            <a:off x="6003925" y="4102100"/>
            <a:ext cx="3175" cy="241300"/>
          </a:xfrm>
          <a:prstGeom prst="line">
            <a:avLst/>
          </a:prstGeom>
          <a:noFill/>
          <a:ln w="19050">
            <a:solidFill>
              <a:schemeClr val="tx1"/>
            </a:solidFill>
            <a:round/>
            <a:headEnd/>
            <a:tailEnd/>
          </a:ln>
          <a:effectLst/>
        </p:spPr>
        <p:txBody>
          <a:bodyPr wrap="none" anchor="ctr"/>
          <a:lstStyle/>
          <a:p>
            <a:endParaRPr lang="it-IT"/>
          </a:p>
        </p:txBody>
      </p:sp>
      <p:sp>
        <p:nvSpPr>
          <p:cNvPr id="163888" name="Line 48"/>
          <p:cNvSpPr>
            <a:spLocks noChangeShapeType="1"/>
          </p:cNvSpPr>
          <p:nvPr/>
        </p:nvSpPr>
        <p:spPr bwMode="auto">
          <a:xfrm flipH="1" flipV="1">
            <a:off x="7180263" y="4106863"/>
            <a:ext cx="3175" cy="241300"/>
          </a:xfrm>
          <a:prstGeom prst="line">
            <a:avLst/>
          </a:prstGeom>
          <a:noFill/>
          <a:ln w="19050">
            <a:solidFill>
              <a:schemeClr val="tx1"/>
            </a:solidFill>
            <a:round/>
            <a:headEnd/>
            <a:tailEnd/>
          </a:ln>
          <a:effectLst/>
        </p:spPr>
        <p:txBody>
          <a:bodyPr wrap="none" anchor="ctr"/>
          <a:lstStyle/>
          <a:p>
            <a:endParaRPr lang="it-IT"/>
          </a:p>
        </p:txBody>
      </p:sp>
      <p:graphicFrame>
        <p:nvGraphicFramePr>
          <p:cNvPr id="163889" name="Object 49"/>
          <p:cNvGraphicFramePr>
            <a:graphicFrameLocks noChangeAspect="1"/>
          </p:cNvGraphicFramePr>
          <p:nvPr/>
        </p:nvGraphicFramePr>
        <p:xfrm>
          <a:off x="6965950" y="4265613"/>
          <a:ext cx="584200" cy="463550"/>
        </p:xfrm>
        <a:graphic>
          <a:graphicData uri="http://schemas.openxmlformats.org/presentationml/2006/ole">
            <p:oleObj spid="_x0000_s163889" name="Clip" r:id="rId9" imgW="1305000" imgH="1085760" progId="">
              <p:embed/>
            </p:oleObj>
          </a:graphicData>
        </a:graphic>
      </p:graphicFrame>
      <p:graphicFrame>
        <p:nvGraphicFramePr>
          <p:cNvPr id="163890" name="Object 50"/>
          <p:cNvGraphicFramePr>
            <a:graphicFrameLocks noChangeAspect="1"/>
          </p:cNvGraphicFramePr>
          <p:nvPr/>
        </p:nvGraphicFramePr>
        <p:xfrm>
          <a:off x="5708650" y="4279900"/>
          <a:ext cx="584200" cy="463550"/>
        </p:xfrm>
        <a:graphic>
          <a:graphicData uri="http://schemas.openxmlformats.org/presentationml/2006/ole">
            <p:oleObj spid="_x0000_s163890" name="Clip" r:id="rId10" imgW="1305000" imgH="1085760" progId="">
              <p:embed/>
            </p:oleObj>
          </a:graphicData>
        </a:graphic>
      </p:graphicFrame>
      <p:sp>
        <p:nvSpPr>
          <p:cNvPr id="163891" name="Text Box 51"/>
          <p:cNvSpPr txBox="1">
            <a:spLocks noChangeArrowheads="1"/>
          </p:cNvSpPr>
          <p:nvPr/>
        </p:nvSpPr>
        <p:spPr bwMode="auto">
          <a:xfrm>
            <a:off x="7185025" y="395605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223.1.3.2</a:t>
            </a:r>
            <a:endParaRPr lang="en-US" altLang="it-IT"/>
          </a:p>
        </p:txBody>
      </p:sp>
      <p:sp>
        <p:nvSpPr>
          <p:cNvPr id="163892" name="Rectangle 52"/>
          <p:cNvSpPr>
            <a:spLocks noChangeArrowheads="1"/>
          </p:cNvSpPr>
          <p:nvPr/>
        </p:nvSpPr>
        <p:spPr bwMode="auto">
          <a:xfrm>
            <a:off x="4848225" y="3829050"/>
            <a:ext cx="847725" cy="180975"/>
          </a:xfrm>
          <a:prstGeom prst="rect">
            <a:avLst/>
          </a:prstGeom>
          <a:solidFill>
            <a:schemeClr val="bg1"/>
          </a:solidFill>
          <a:ln w="9525">
            <a:noFill/>
            <a:miter lim="800000"/>
            <a:headEnd/>
            <a:tailEnd/>
          </a:ln>
          <a:effectLst/>
        </p:spPr>
        <p:txBody>
          <a:bodyPr wrap="none" anchor="ctr"/>
          <a:lstStyle/>
          <a:p>
            <a:endParaRPr lang="it-IT"/>
          </a:p>
        </p:txBody>
      </p:sp>
      <p:sp>
        <p:nvSpPr>
          <p:cNvPr id="163893" name="Text Box 53"/>
          <p:cNvSpPr txBox="1">
            <a:spLocks noChangeArrowheads="1"/>
          </p:cNvSpPr>
          <p:nvPr/>
        </p:nvSpPr>
        <p:spPr bwMode="auto">
          <a:xfrm>
            <a:off x="5008563" y="399415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223.1.3.1</a:t>
            </a:r>
            <a:endParaRPr lang="en-US" altLang="it-IT"/>
          </a:p>
        </p:txBody>
      </p:sp>
      <p:sp>
        <p:nvSpPr>
          <p:cNvPr id="163894" name="Rectangle 54"/>
          <p:cNvSpPr>
            <a:spLocks noChangeArrowheads="1"/>
          </p:cNvSpPr>
          <p:nvPr/>
        </p:nvSpPr>
        <p:spPr bwMode="auto">
          <a:xfrm>
            <a:off x="6553200" y="2962275"/>
            <a:ext cx="128588" cy="180975"/>
          </a:xfrm>
          <a:prstGeom prst="rect">
            <a:avLst/>
          </a:prstGeom>
          <a:solidFill>
            <a:srgbClr val="66CCFF"/>
          </a:solidFill>
          <a:ln w="9525">
            <a:noFill/>
            <a:miter lim="800000"/>
            <a:headEnd/>
            <a:tailEnd/>
          </a:ln>
          <a:effectLst/>
        </p:spPr>
        <p:txBody>
          <a:bodyPr wrap="none" anchor="ctr"/>
          <a:lstStyle/>
          <a:p>
            <a:endParaRPr lang="it-IT"/>
          </a:p>
        </p:txBody>
      </p:sp>
      <p:sp>
        <p:nvSpPr>
          <p:cNvPr id="163895" name="Text Box 55"/>
          <p:cNvSpPr txBox="1">
            <a:spLocks noChangeArrowheads="1"/>
          </p:cNvSpPr>
          <p:nvPr/>
        </p:nvSpPr>
        <p:spPr bwMode="auto">
          <a:xfrm>
            <a:off x="6115050" y="2922588"/>
            <a:ext cx="1144588" cy="336550"/>
          </a:xfrm>
          <a:prstGeom prst="rect">
            <a:avLst/>
          </a:prstGeom>
          <a:noFill/>
          <a:ln w="9525">
            <a:noFill/>
            <a:miter lim="800000"/>
            <a:headEnd/>
            <a:tailEnd/>
          </a:ln>
          <a:effectLst/>
        </p:spPr>
        <p:txBody>
          <a:bodyPr wrap="none">
            <a:spAutoFit/>
          </a:bodyPr>
          <a:lstStyle/>
          <a:p>
            <a:r>
              <a:rPr lang="en-US" altLang="it-IT" sz="1600">
                <a:latin typeface="Arial" charset="0"/>
              </a:rPr>
              <a:t>223.1.3.27</a:t>
            </a:r>
            <a:endParaRPr lang="en-US" altLang="it-IT"/>
          </a:p>
        </p:txBody>
      </p:sp>
      <p:sp>
        <p:nvSpPr>
          <p:cNvPr id="163896" name="Text Box 56"/>
          <p:cNvSpPr txBox="1">
            <a:spLocks noChangeArrowheads="1"/>
          </p:cNvSpPr>
          <p:nvPr/>
        </p:nvSpPr>
        <p:spPr bwMode="auto">
          <a:xfrm>
            <a:off x="4822825" y="5041900"/>
            <a:ext cx="3284538" cy="366713"/>
          </a:xfrm>
          <a:prstGeom prst="rect">
            <a:avLst/>
          </a:prstGeom>
          <a:noFill/>
          <a:ln w="9525">
            <a:noFill/>
            <a:miter lim="800000"/>
            <a:headEnd/>
            <a:tailEnd/>
          </a:ln>
          <a:effectLst/>
        </p:spPr>
        <p:txBody>
          <a:bodyPr wrap="none">
            <a:spAutoFit/>
          </a:bodyPr>
          <a:lstStyle/>
          <a:p>
            <a:r>
              <a:rPr lang="it-IT"/>
              <a:t>rete composta da 3 sottoreti</a:t>
            </a:r>
          </a:p>
        </p:txBody>
      </p:sp>
      <p:sp>
        <p:nvSpPr>
          <p:cNvPr id="163897" name="Text Box 57"/>
          <p:cNvSpPr txBox="1">
            <a:spLocks noChangeArrowheads="1"/>
          </p:cNvSpPr>
          <p:nvPr/>
        </p:nvSpPr>
        <p:spPr bwMode="auto">
          <a:xfrm>
            <a:off x="6842125" y="3432175"/>
            <a:ext cx="1219200" cy="366713"/>
          </a:xfrm>
          <a:prstGeom prst="rect">
            <a:avLst/>
          </a:prstGeom>
          <a:noFill/>
          <a:ln w="9525">
            <a:noFill/>
            <a:miter lim="800000"/>
            <a:headEnd/>
            <a:tailEnd/>
          </a:ln>
          <a:effectLst/>
        </p:spPr>
        <p:txBody>
          <a:bodyPr wrap="none">
            <a:spAutoFit/>
          </a:bodyPr>
          <a:lstStyle/>
          <a:p>
            <a:r>
              <a:rPr lang="it-IT">
                <a:solidFill>
                  <a:srgbClr val="FF0000"/>
                </a:solidFill>
              </a:rPr>
              <a:t>sottorete</a:t>
            </a:r>
          </a:p>
        </p:txBody>
      </p:sp>
      <p:sp>
        <p:nvSpPr>
          <p:cNvPr id="163898" name="Line 58"/>
          <p:cNvSpPr>
            <a:spLocks noChangeShapeType="1"/>
          </p:cNvSpPr>
          <p:nvPr/>
        </p:nvSpPr>
        <p:spPr bwMode="auto">
          <a:xfrm flipH="1">
            <a:off x="6705600" y="3695700"/>
            <a:ext cx="171450" cy="304800"/>
          </a:xfrm>
          <a:prstGeom prst="line">
            <a:avLst/>
          </a:prstGeom>
          <a:noFill/>
          <a:ln w="9525">
            <a:solidFill>
              <a:srgbClr val="FF0000"/>
            </a:solidFill>
            <a:round/>
            <a:headEnd/>
            <a:tailEnd type="triangle" w="med" len="me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egnaposto piè di pagina 5"/>
          <p:cNvSpPr>
            <a:spLocks noGrp="1"/>
          </p:cNvSpPr>
          <p:nvPr>
            <p:ph type="ftr" sz="quarter" idx="11"/>
          </p:nvPr>
        </p:nvSpPr>
        <p:spPr/>
        <p:txBody>
          <a:bodyPr/>
          <a:lstStyle/>
          <a:p>
            <a:r>
              <a:rPr lang="en-US"/>
              <a:t>Network Layer</a:t>
            </a:r>
            <a:endParaRPr lang="en-US">
              <a:latin typeface="Times New Roman" pitchFamily="18" charset="0"/>
            </a:endParaRPr>
          </a:p>
        </p:txBody>
      </p:sp>
      <p:sp>
        <p:nvSpPr>
          <p:cNvPr id="420" name="Segnaposto numero diapositiva 6"/>
          <p:cNvSpPr>
            <a:spLocks noGrp="1"/>
          </p:cNvSpPr>
          <p:nvPr>
            <p:ph type="sldNum" sz="quarter" idx="12"/>
          </p:nvPr>
        </p:nvSpPr>
        <p:spPr/>
        <p:txBody>
          <a:bodyPr/>
          <a:lstStyle/>
          <a:p>
            <a:r>
              <a:rPr lang="en-US"/>
              <a:t>4-</a:t>
            </a:r>
            <a:fld id="{CB6C3E2F-AD97-482D-920D-9DD21170F3C6}" type="slidenum">
              <a:rPr lang="en-US"/>
              <a:pPr/>
              <a:t>4</a:t>
            </a:fld>
            <a:endParaRPr lang="en-US"/>
          </a:p>
        </p:txBody>
      </p:sp>
      <p:sp>
        <p:nvSpPr>
          <p:cNvPr id="34818" name="Rectangle 2"/>
          <p:cNvSpPr>
            <a:spLocks noGrp="1" noChangeArrowheads="1"/>
          </p:cNvSpPr>
          <p:nvPr>
            <p:ph type="title"/>
          </p:nvPr>
        </p:nvSpPr>
        <p:spPr>
          <a:xfrm>
            <a:off x="304800" y="0"/>
            <a:ext cx="8382000" cy="1143000"/>
          </a:xfrm>
        </p:spPr>
        <p:txBody>
          <a:bodyPr/>
          <a:lstStyle/>
          <a:p>
            <a:r>
              <a:rPr lang="en-US" sz="3600" dirty="0" err="1" smtClean="0"/>
              <a:t>Livello</a:t>
            </a:r>
            <a:r>
              <a:rPr lang="en-US" sz="3600" dirty="0" smtClean="0"/>
              <a:t> </a:t>
            </a:r>
            <a:r>
              <a:rPr lang="en-US" sz="3600" dirty="0" err="1" smtClean="0"/>
              <a:t>di</a:t>
            </a:r>
            <a:r>
              <a:rPr lang="en-US" sz="3600" dirty="0" smtClean="0"/>
              <a:t> </a:t>
            </a:r>
            <a:r>
              <a:rPr lang="en-US" sz="3600" dirty="0" err="1" smtClean="0"/>
              <a:t>rete</a:t>
            </a:r>
            <a:endParaRPr lang="en-US" sz="3600" dirty="0"/>
          </a:p>
        </p:txBody>
      </p:sp>
      <p:sp>
        <p:nvSpPr>
          <p:cNvPr id="34819" name="Rectangle 3"/>
          <p:cNvSpPr>
            <a:spLocks noGrp="1" noChangeArrowheads="1"/>
          </p:cNvSpPr>
          <p:nvPr>
            <p:ph type="body" sz="half" idx="1"/>
          </p:nvPr>
        </p:nvSpPr>
        <p:spPr>
          <a:xfrm>
            <a:off x="411163" y="1054100"/>
            <a:ext cx="4086225" cy="5251450"/>
          </a:xfrm>
        </p:spPr>
        <p:txBody>
          <a:bodyPr/>
          <a:lstStyle/>
          <a:p>
            <a:r>
              <a:rPr lang="en-US" sz="2400" dirty="0" err="1" smtClean="0"/>
              <a:t>transporta</a:t>
            </a:r>
            <a:r>
              <a:rPr lang="en-US" sz="2400" dirty="0" smtClean="0"/>
              <a:t> </a:t>
            </a:r>
            <a:r>
              <a:rPr lang="en-US" sz="2400" dirty="0" err="1" smtClean="0"/>
              <a:t>segmenti</a:t>
            </a:r>
            <a:r>
              <a:rPr lang="en-US" sz="2400" dirty="0" smtClean="0"/>
              <a:t> </a:t>
            </a:r>
            <a:r>
              <a:rPr lang="en-US" sz="2400" dirty="0" err="1" smtClean="0"/>
              <a:t>da</a:t>
            </a:r>
            <a:r>
              <a:rPr lang="en-US" sz="2400" dirty="0" smtClean="0"/>
              <a:t> </a:t>
            </a:r>
            <a:r>
              <a:rPr lang="en-US" sz="2400" dirty="0" err="1" smtClean="0"/>
              <a:t>mittente</a:t>
            </a:r>
            <a:r>
              <a:rPr lang="en-US" sz="2400" dirty="0" smtClean="0"/>
              <a:t> a </a:t>
            </a:r>
            <a:r>
              <a:rPr lang="en-US" sz="2400" dirty="0" err="1" smtClean="0"/>
              <a:t>destinatario</a:t>
            </a:r>
            <a:endParaRPr lang="en-US" sz="2400" dirty="0" smtClean="0"/>
          </a:p>
          <a:p>
            <a:r>
              <a:rPr lang="en-US" sz="2400" dirty="0" err="1" smtClean="0"/>
              <a:t>Alla</a:t>
            </a:r>
            <a:r>
              <a:rPr lang="en-US" sz="2400" dirty="0" smtClean="0"/>
              <a:t> </a:t>
            </a:r>
            <a:r>
              <a:rPr lang="en-US" sz="2400" dirty="0" err="1" smtClean="0"/>
              <a:t>spedizione</a:t>
            </a:r>
            <a:r>
              <a:rPr lang="en-US" sz="2400" dirty="0" smtClean="0"/>
              <a:t> </a:t>
            </a:r>
            <a:r>
              <a:rPr lang="en-US" sz="2400" dirty="0" err="1" smtClean="0"/>
              <a:t>incapsula</a:t>
            </a:r>
            <a:r>
              <a:rPr lang="en-US" sz="2400" dirty="0" smtClean="0"/>
              <a:t> </a:t>
            </a:r>
            <a:r>
              <a:rPr lang="en-US" sz="2400" dirty="0" err="1" smtClean="0"/>
              <a:t>segmenti</a:t>
            </a:r>
            <a:r>
              <a:rPr lang="en-US" sz="2400" dirty="0" smtClean="0"/>
              <a:t> in </a:t>
            </a:r>
            <a:r>
              <a:rPr lang="en-US" sz="2400" dirty="0" err="1" smtClean="0"/>
              <a:t>datagrammi</a:t>
            </a:r>
            <a:endParaRPr lang="en-US" sz="2400" dirty="0"/>
          </a:p>
          <a:p>
            <a:r>
              <a:rPr lang="en-US" sz="2400" dirty="0" err="1" smtClean="0"/>
              <a:t>Alla</a:t>
            </a:r>
            <a:r>
              <a:rPr lang="en-US" sz="2400" dirty="0" smtClean="0"/>
              <a:t> </a:t>
            </a:r>
            <a:r>
              <a:rPr lang="en-US" sz="2400" dirty="0" err="1" smtClean="0"/>
              <a:t>ricezione</a:t>
            </a:r>
            <a:r>
              <a:rPr lang="en-US" sz="2400" dirty="0" smtClean="0"/>
              <a:t> </a:t>
            </a:r>
            <a:r>
              <a:rPr lang="en-US" sz="2400" dirty="0" err="1" smtClean="0"/>
              <a:t>invia</a:t>
            </a:r>
            <a:r>
              <a:rPr lang="en-US" sz="2400" dirty="0" smtClean="0"/>
              <a:t> </a:t>
            </a:r>
            <a:r>
              <a:rPr lang="en-US" sz="2400" dirty="0" err="1" smtClean="0"/>
              <a:t>segmenti</a:t>
            </a:r>
            <a:r>
              <a:rPr lang="en-US" sz="2400" dirty="0" smtClean="0"/>
              <a:t> al </a:t>
            </a:r>
            <a:r>
              <a:rPr lang="en-US" sz="2400" dirty="0" err="1" smtClean="0"/>
              <a:t>livello</a:t>
            </a:r>
            <a:r>
              <a:rPr lang="en-US" sz="2400" dirty="0" smtClean="0"/>
              <a:t> </a:t>
            </a:r>
            <a:r>
              <a:rPr lang="en-US" sz="2400" dirty="0" err="1" smtClean="0"/>
              <a:t>di</a:t>
            </a:r>
            <a:r>
              <a:rPr lang="en-US" sz="2400" dirty="0" smtClean="0"/>
              <a:t> </a:t>
            </a:r>
            <a:r>
              <a:rPr lang="en-US" sz="2400" dirty="0" err="1" smtClean="0"/>
              <a:t>trasporto</a:t>
            </a:r>
            <a:endParaRPr lang="en-US" sz="2400" dirty="0"/>
          </a:p>
          <a:p>
            <a:r>
              <a:rPr lang="en-US" sz="2400" dirty="0" err="1" smtClean="0"/>
              <a:t>Protocolli</a:t>
            </a:r>
            <a:r>
              <a:rPr lang="en-US" sz="2400" dirty="0" smtClean="0"/>
              <a:t> </a:t>
            </a:r>
            <a:r>
              <a:rPr lang="en-US" sz="2400" dirty="0" err="1" smtClean="0"/>
              <a:t>di</a:t>
            </a:r>
            <a:r>
              <a:rPr lang="en-US" sz="2400" dirty="0" smtClean="0"/>
              <a:t> </a:t>
            </a:r>
            <a:r>
              <a:rPr lang="en-US" sz="2400" dirty="0" err="1" smtClean="0"/>
              <a:t>livello</a:t>
            </a:r>
            <a:r>
              <a:rPr lang="en-US" sz="2400" dirty="0" smtClean="0"/>
              <a:t> </a:t>
            </a:r>
            <a:r>
              <a:rPr lang="en-US" sz="2400" dirty="0" err="1" smtClean="0"/>
              <a:t>rete</a:t>
            </a:r>
            <a:r>
              <a:rPr lang="en-US" sz="2400" dirty="0" smtClean="0"/>
              <a:t> in </a:t>
            </a:r>
            <a:r>
              <a:rPr lang="en-US" sz="2400" dirty="0" err="1" smtClean="0"/>
              <a:t>ogni</a:t>
            </a:r>
            <a:r>
              <a:rPr lang="en-US" sz="2400" dirty="0" smtClean="0"/>
              <a:t> host e router</a:t>
            </a:r>
            <a:endParaRPr lang="en-US" sz="2400" dirty="0"/>
          </a:p>
          <a:p>
            <a:r>
              <a:rPr lang="en-US" sz="2400" dirty="0" smtClean="0"/>
              <a:t>I router </a:t>
            </a:r>
            <a:r>
              <a:rPr lang="en-US" sz="2400" dirty="0" err="1" smtClean="0"/>
              <a:t>esaminano</a:t>
            </a:r>
            <a:r>
              <a:rPr lang="en-US" sz="2400" dirty="0" smtClean="0"/>
              <a:t> le </a:t>
            </a:r>
            <a:r>
              <a:rPr lang="en-US" sz="2400" dirty="0" err="1" smtClean="0"/>
              <a:t>intestazioni</a:t>
            </a:r>
            <a:r>
              <a:rPr lang="en-US" sz="2400" dirty="0" smtClean="0"/>
              <a:t> </a:t>
            </a:r>
            <a:r>
              <a:rPr lang="en-US" sz="2400" dirty="0" err="1" smtClean="0"/>
              <a:t>di</a:t>
            </a:r>
            <a:r>
              <a:rPr lang="en-US" sz="2400" dirty="0" smtClean="0"/>
              <a:t> </a:t>
            </a:r>
            <a:r>
              <a:rPr lang="en-US" sz="2400" dirty="0" err="1" smtClean="0"/>
              <a:t>tutti</a:t>
            </a:r>
            <a:r>
              <a:rPr lang="en-US" sz="2400" dirty="0" smtClean="0"/>
              <a:t> I </a:t>
            </a:r>
            <a:r>
              <a:rPr lang="en-US" sz="2400" dirty="0" err="1" smtClean="0"/>
              <a:t>datagrammi</a:t>
            </a:r>
            <a:r>
              <a:rPr lang="en-US" sz="2400" dirty="0" smtClean="0"/>
              <a:t> IP che li </a:t>
            </a:r>
            <a:r>
              <a:rPr lang="en-US" sz="2400" dirty="0" err="1" smtClean="0"/>
              <a:t>attraversano</a:t>
            </a:r>
            <a:endParaRPr lang="en-US" sz="2400" dirty="0"/>
          </a:p>
          <a:p>
            <a:pPr>
              <a:buFont typeface="ZapfDingbats" pitchFamily="82" charset="2"/>
              <a:buNone/>
            </a:pPr>
            <a:endParaRPr lang="en-US" sz="2400" dirty="0"/>
          </a:p>
          <a:p>
            <a:pPr>
              <a:buFont typeface="ZapfDingbats" pitchFamily="82" charset="2"/>
              <a:buNone/>
            </a:pPr>
            <a:endParaRPr lang="en-US" sz="2000" dirty="0"/>
          </a:p>
          <a:p>
            <a:pPr lvl="1"/>
            <a:endParaRPr lang="en-US" sz="1800" dirty="0"/>
          </a:p>
          <a:p>
            <a:endParaRPr lang="en-US" sz="2400" dirty="0"/>
          </a:p>
        </p:txBody>
      </p:sp>
      <p:sp>
        <p:nvSpPr>
          <p:cNvPr id="34821" name="Freeform 5"/>
          <p:cNvSpPr>
            <a:spLocks/>
          </p:cNvSpPr>
          <p:nvPr/>
        </p:nvSpPr>
        <p:spPr bwMode="auto">
          <a:xfrm>
            <a:off x="6788150" y="2019300"/>
            <a:ext cx="1798638" cy="1674813"/>
          </a:xfrm>
          <a:custGeom>
            <a:avLst/>
            <a:gdLst/>
            <a:ahLst/>
            <a:cxnLst>
              <a:cxn ang="0">
                <a:pos x="239" y="7"/>
              </a:cxn>
              <a:cxn ang="0">
                <a:pos x="35" y="157"/>
              </a:cxn>
              <a:cxn ang="0">
                <a:pos x="29" y="523"/>
              </a:cxn>
              <a:cxn ang="0">
                <a:pos x="53" y="829"/>
              </a:cxn>
              <a:cxn ang="0">
                <a:pos x="245" y="871"/>
              </a:cxn>
              <a:cxn ang="0">
                <a:pos x="647" y="1129"/>
              </a:cxn>
              <a:cxn ang="0">
                <a:pos x="995" y="1237"/>
              </a:cxn>
              <a:cxn ang="0">
                <a:pos x="1199" y="1021"/>
              </a:cxn>
              <a:cxn ang="0">
                <a:pos x="1271" y="445"/>
              </a:cxn>
              <a:cxn ang="0">
                <a:pos x="1205" y="211"/>
              </a:cxn>
              <a:cxn ang="0">
                <a:pos x="749" y="115"/>
              </a:cxn>
              <a:cxn ang="0">
                <a:pos x="239" y="7"/>
              </a:cxn>
            </a:cxnLst>
            <a:rect l="0" t="0" r="r" b="b"/>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66CCFF"/>
          </a:solidFill>
          <a:ln w="9525">
            <a:noFill/>
            <a:round/>
            <a:headEnd/>
            <a:tailEnd/>
          </a:ln>
          <a:effectLst/>
        </p:spPr>
        <p:txBody>
          <a:bodyPr wrap="none" anchor="ctr"/>
          <a:lstStyle/>
          <a:p>
            <a:endParaRPr lang="it-IT"/>
          </a:p>
        </p:txBody>
      </p:sp>
      <p:sp>
        <p:nvSpPr>
          <p:cNvPr id="34822" name="Freeform 6"/>
          <p:cNvSpPr>
            <a:spLocks/>
          </p:cNvSpPr>
          <p:nvPr/>
        </p:nvSpPr>
        <p:spPr bwMode="auto">
          <a:xfrm>
            <a:off x="4908550" y="1876425"/>
            <a:ext cx="1866900" cy="1589088"/>
          </a:xfrm>
          <a:custGeom>
            <a:avLst/>
            <a:gdLst/>
            <a:ahLst/>
            <a:cxnLst>
              <a:cxn ang="0">
                <a:pos x="550" y="42"/>
              </a:cxn>
              <a:cxn ang="0">
                <a:pos x="82" y="60"/>
              </a:cxn>
              <a:cxn ang="0">
                <a:pos x="58" y="402"/>
              </a:cxn>
              <a:cxn ang="0">
                <a:pos x="28" y="720"/>
              </a:cxn>
              <a:cxn ang="0">
                <a:pos x="112" y="870"/>
              </a:cxn>
              <a:cxn ang="0">
                <a:pos x="538" y="876"/>
              </a:cxn>
              <a:cxn ang="0">
                <a:pos x="640" y="1128"/>
              </a:cxn>
              <a:cxn ang="0">
                <a:pos x="1234" y="1098"/>
              </a:cxn>
              <a:cxn ang="0">
                <a:pos x="1276" y="570"/>
              </a:cxn>
              <a:cxn ang="0">
                <a:pos x="1204" y="342"/>
              </a:cxn>
              <a:cxn ang="0">
                <a:pos x="760" y="288"/>
              </a:cxn>
              <a:cxn ang="0">
                <a:pos x="550" y="42"/>
              </a:cxn>
            </a:cxnLst>
            <a:rect l="0" t="0" r="r" b="b"/>
            <a:pathLst>
              <a:path w="1340" h="1191">
                <a:moveTo>
                  <a:pt x="550" y="42"/>
                </a:moveTo>
                <a:cubicBezTo>
                  <a:pt x="437" y="4"/>
                  <a:pt x="164" y="0"/>
                  <a:pt x="82" y="60"/>
                </a:cubicBezTo>
                <a:cubicBezTo>
                  <a:pt x="0" y="120"/>
                  <a:pt x="67" y="292"/>
                  <a:pt x="58" y="402"/>
                </a:cubicBezTo>
                <a:cubicBezTo>
                  <a:pt x="49" y="512"/>
                  <a:pt x="19" y="642"/>
                  <a:pt x="28" y="720"/>
                </a:cubicBezTo>
                <a:cubicBezTo>
                  <a:pt x="37" y="798"/>
                  <a:pt x="27" y="844"/>
                  <a:pt x="112" y="870"/>
                </a:cubicBezTo>
                <a:cubicBezTo>
                  <a:pt x="197" y="896"/>
                  <a:pt x="450" y="833"/>
                  <a:pt x="538" y="876"/>
                </a:cubicBezTo>
                <a:cubicBezTo>
                  <a:pt x="626" y="919"/>
                  <a:pt x="524" y="1091"/>
                  <a:pt x="640" y="1128"/>
                </a:cubicBezTo>
                <a:cubicBezTo>
                  <a:pt x="756" y="1165"/>
                  <a:pt x="1128" y="1191"/>
                  <a:pt x="1234" y="1098"/>
                </a:cubicBezTo>
                <a:cubicBezTo>
                  <a:pt x="1340" y="1005"/>
                  <a:pt x="1281" y="696"/>
                  <a:pt x="1276" y="570"/>
                </a:cubicBezTo>
                <a:cubicBezTo>
                  <a:pt x="1271" y="444"/>
                  <a:pt x="1290" y="389"/>
                  <a:pt x="1204" y="342"/>
                </a:cubicBezTo>
                <a:cubicBezTo>
                  <a:pt x="1118" y="295"/>
                  <a:pt x="868" y="338"/>
                  <a:pt x="760" y="288"/>
                </a:cubicBezTo>
                <a:cubicBezTo>
                  <a:pt x="652" y="238"/>
                  <a:pt x="663" y="80"/>
                  <a:pt x="550" y="42"/>
                </a:cubicBezTo>
                <a:close/>
              </a:path>
            </a:pathLst>
          </a:custGeom>
          <a:solidFill>
            <a:srgbClr val="66CCFF"/>
          </a:solidFill>
          <a:ln w="9525">
            <a:noFill/>
            <a:round/>
            <a:headEnd/>
            <a:tailEnd/>
          </a:ln>
          <a:effectLst/>
        </p:spPr>
        <p:txBody>
          <a:bodyPr wrap="none" anchor="ctr"/>
          <a:lstStyle/>
          <a:p>
            <a:endParaRPr lang="it-IT"/>
          </a:p>
        </p:txBody>
      </p:sp>
      <p:sp>
        <p:nvSpPr>
          <p:cNvPr id="34823" name="Freeform 7"/>
          <p:cNvSpPr>
            <a:spLocks/>
          </p:cNvSpPr>
          <p:nvPr/>
        </p:nvSpPr>
        <p:spPr bwMode="auto">
          <a:xfrm>
            <a:off x="5276850" y="3327400"/>
            <a:ext cx="2974975" cy="2219325"/>
          </a:xfrm>
          <a:custGeom>
            <a:avLst/>
            <a:gdLst/>
            <a:ahLst/>
            <a:cxnLst>
              <a:cxn ang="0">
                <a:pos x="27" y="652"/>
              </a:cxn>
              <a:cxn ang="0">
                <a:pos x="105" y="76"/>
              </a:cxn>
              <a:cxn ang="0">
                <a:pos x="657" y="196"/>
              </a:cxn>
              <a:cxn ang="0">
                <a:pos x="1209" y="100"/>
              </a:cxn>
              <a:cxn ang="0">
                <a:pos x="2001" y="406"/>
              </a:cxn>
              <a:cxn ang="0">
                <a:pos x="2013" y="1144"/>
              </a:cxn>
              <a:cxn ang="0">
                <a:pos x="1581" y="1600"/>
              </a:cxn>
              <a:cxn ang="0">
                <a:pos x="813" y="1516"/>
              </a:cxn>
              <a:cxn ang="0">
                <a:pos x="501" y="1270"/>
              </a:cxn>
              <a:cxn ang="0">
                <a:pos x="183" y="1066"/>
              </a:cxn>
              <a:cxn ang="0">
                <a:pos x="27" y="652"/>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66CCFF"/>
          </a:solidFill>
          <a:ln w="9525">
            <a:noFill/>
            <a:round/>
            <a:headEnd/>
            <a:tailEnd/>
          </a:ln>
          <a:effectLst/>
        </p:spPr>
        <p:txBody>
          <a:bodyPr wrap="none" anchor="ctr"/>
          <a:lstStyle/>
          <a:p>
            <a:endParaRPr lang="it-IT"/>
          </a:p>
        </p:txBody>
      </p:sp>
      <p:grpSp>
        <p:nvGrpSpPr>
          <p:cNvPr id="2" name="Group 8"/>
          <p:cNvGrpSpPr>
            <a:grpSpLocks/>
          </p:cNvGrpSpPr>
          <p:nvPr/>
        </p:nvGrpSpPr>
        <p:grpSpPr bwMode="auto">
          <a:xfrm>
            <a:off x="5026025" y="2011363"/>
            <a:ext cx="733425" cy="319087"/>
            <a:chOff x="3552" y="246"/>
            <a:chExt cx="527" cy="248"/>
          </a:xfrm>
        </p:grpSpPr>
        <p:graphicFrame>
          <p:nvGraphicFramePr>
            <p:cNvPr id="34825" name="Object 9"/>
            <p:cNvGraphicFramePr>
              <a:graphicFrameLocks noChangeAspect="1"/>
            </p:cNvGraphicFramePr>
            <p:nvPr/>
          </p:nvGraphicFramePr>
          <p:xfrm>
            <a:off x="3552" y="246"/>
            <a:ext cx="299" cy="248"/>
          </p:xfrm>
          <a:graphic>
            <a:graphicData uri="http://schemas.openxmlformats.org/presentationml/2006/ole">
              <p:oleObj spid="_x0000_s734223" name="Clip" r:id="rId3" imgW="1305000" imgH="1085760" progId="">
                <p:embed/>
              </p:oleObj>
            </a:graphicData>
          </a:graphic>
        </p:graphicFrame>
        <p:graphicFrame>
          <p:nvGraphicFramePr>
            <p:cNvPr id="34826" name="Object 10"/>
            <p:cNvGraphicFramePr>
              <a:graphicFrameLocks noChangeAspect="1"/>
            </p:cNvGraphicFramePr>
            <p:nvPr/>
          </p:nvGraphicFramePr>
          <p:xfrm>
            <a:off x="3878" y="338"/>
            <a:ext cx="201" cy="144"/>
          </p:xfrm>
          <a:graphic>
            <a:graphicData uri="http://schemas.openxmlformats.org/presentationml/2006/ole">
              <p:oleObj spid="_x0000_s734224" name="Clip" r:id="rId4" imgW="676440" imgH="485640" progId="">
                <p:embed/>
              </p:oleObj>
            </a:graphicData>
          </a:graphic>
        </p:graphicFrame>
        <p:sp>
          <p:nvSpPr>
            <p:cNvPr id="34827" name="Line 11"/>
            <p:cNvSpPr>
              <a:spLocks noChangeShapeType="1"/>
            </p:cNvSpPr>
            <p:nvPr/>
          </p:nvSpPr>
          <p:spPr bwMode="auto">
            <a:xfrm flipV="1">
              <a:off x="3844" y="434"/>
              <a:ext cx="82" cy="2"/>
            </a:xfrm>
            <a:prstGeom prst="line">
              <a:avLst/>
            </a:prstGeom>
            <a:noFill/>
            <a:ln w="19050">
              <a:solidFill>
                <a:schemeClr val="tx1"/>
              </a:solidFill>
              <a:round/>
              <a:headEnd/>
              <a:tailEnd/>
            </a:ln>
            <a:effectLst/>
          </p:spPr>
          <p:txBody>
            <a:bodyPr wrap="none" anchor="ctr"/>
            <a:lstStyle/>
            <a:p>
              <a:endParaRPr lang="it-IT"/>
            </a:p>
          </p:txBody>
        </p:sp>
      </p:grpSp>
      <p:grpSp>
        <p:nvGrpSpPr>
          <p:cNvPr id="3" name="Group 12"/>
          <p:cNvGrpSpPr>
            <a:grpSpLocks/>
          </p:cNvGrpSpPr>
          <p:nvPr/>
        </p:nvGrpSpPr>
        <p:grpSpPr bwMode="auto">
          <a:xfrm>
            <a:off x="5026025" y="2606675"/>
            <a:ext cx="733425" cy="319088"/>
            <a:chOff x="3552" y="246"/>
            <a:chExt cx="527" cy="248"/>
          </a:xfrm>
        </p:grpSpPr>
        <p:graphicFrame>
          <p:nvGraphicFramePr>
            <p:cNvPr id="34829" name="Object 13"/>
            <p:cNvGraphicFramePr>
              <a:graphicFrameLocks noChangeAspect="1"/>
            </p:cNvGraphicFramePr>
            <p:nvPr/>
          </p:nvGraphicFramePr>
          <p:xfrm>
            <a:off x="3552" y="246"/>
            <a:ext cx="299" cy="248"/>
          </p:xfrm>
          <a:graphic>
            <a:graphicData uri="http://schemas.openxmlformats.org/presentationml/2006/ole">
              <p:oleObj spid="_x0000_s734221" name="Clip" r:id="rId5" imgW="1305000" imgH="1085760" progId="">
                <p:embed/>
              </p:oleObj>
            </a:graphicData>
          </a:graphic>
        </p:graphicFrame>
        <p:graphicFrame>
          <p:nvGraphicFramePr>
            <p:cNvPr id="34830" name="Object 14"/>
            <p:cNvGraphicFramePr>
              <a:graphicFrameLocks noChangeAspect="1"/>
            </p:cNvGraphicFramePr>
            <p:nvPr/>
          </p:nvGraphicFramePr>
          <p:xfrm>
            <a:off x="3878" y="338"/>
            <a:ext cx="201" cy="144"/>
          </p:xfrm>
          <a:graphic>
            <a:graphicData uri="http://schemas.openxmlformats.org/presentationml/2006/ole">
              <p:oleObj spid="_x0000_s734222" name="Clip" r:id="rId6" imgW="676440" imgH="485640" progId="">
                <p:embed/>
              </p:oleObj>
            </a:graphicData>
          </a:graphic>
        </p:graphicFrame>
        <p:sp>
          <p:nvSpPr>
            <p:cNvPr id="34831" name="Line 15"/>
            <p:cNvSpPr>
              <a:spLocks noChangeShapeType="1"/>
            </p:cNvSpPr>
            <p:nvPr/>
          </p:nvSpPr>
          <p:spPr bwMode="auto">
            <a:xfrm flipV="1">
              <a:off x="3844" y="434"/>
              <a:ext cx="82" cy="2"/>
            </a:xfrm>
            <a:prstGeom prst="line">
              <a:avLst/>
            </a:prstGeom>
            <a:noFill/>
            <a:ln w="19050">
              <a:solidFill>
                <a:schemeClr val="tx1"/>
              </a:solidFill>
              <a:round/>
              <a:headEnd/>
              <a:tailEnd/>
            </a:ln>
            <a:effectLst/>
          </p:spPr>
          <p:txBody>
            <a:bodyPr wrap="none" anchor="ctr"/>
            <a:lstStyle/>
            <a:p>
              <a:endParaRPr lang="it-IT"/>
            </a:p>
          </p:txBody>
        </p:sp>
      </p:grpSp>
      <p:grpSp>
        <p:nvGrpSpPr>
          <p:cNvPr id="4" name="Group 16"/>
          <p:cNvGrpSpPr>
            <a:grpSpLocks/>
          </p:cNvGrpSpPr>
          <p:nvPr/>
        </p:nvGrpSpPr>
        <p:grpSpPr bwMode="auto">
          <a:xfrm>
            <a:off x="5402263" y="2393950"/>
            <a:ext cx="69850" cy="214313"/>
            <a:chOff x="3842" y="406"/>
            <a:chExt cx="51" cy="167"/>
          </a:xfrm>
        </p:grpSpPr>
        <p:sp>
          <p:nvSpPr>
            <p:cNvPr id="34833" name="Oval 17"/>
            <p:cNvSpPr>
              <a:spLocks noChangeArrowheads="1"/>
            </p:cNvSpPr>
            <p:nvPr/>
          </p:nvSpPr>
          <p:spPr bwMode="auto">
            <a:xfrm>
              <a:off x="3842" y="406"/>
              <a:ext cx="47" cy="47"/>
            </a:xfrm>
            <a:prstGeom prst="ellipse">
              <a:avLst/>
            </a:prstGeom>
            <a:solidFill>
              <a:schemeClr val="accent2"/>
            </a:solidFill>
            <a:ln w="9525">
              <a:noFill/>
              <a:round/>
              <a:headEnd/>
              <a:tailEnd/>
            </a:ln>
            <a:effectLst/>
          </p:spPr>
          <p:txBody>
            <a:bodyPr wrap="none" anchor="ctr"/>
            <a:lstStyle/>
            <a:p>
              <a:endParaRPr lang="it-IT"/>
            </a:p>
          </p:txBody>
        </p:sp>
        <p:sp>
          <p:nvSpPr>
            <p:cNvPr id="34834" name="Oval 18"/>
            <p:cNvSpPr>
              <a:spLocks noChangeArrowheads="1"/>
            </p:cNvSpPr>
            <p:nvPr/>
          </p:nvSpPr>
          <p:spPr bwMode="auto">
            <a:xfrm>
              <a:off x="3844" y="466"/>
              <a:ext cx="47" cy="47"/>
            </a:xfrm>
            <a:prstGeom prst="ellipse">
              <a:avLst/>
            </a:prstGeom>
            <a:solidFill>
              <a:schemeClr val="accent2"/>
            </a:solidFill>
            <a:ln w="9525">
              <a:noFill/>
              <a:round/>
              <a:headEnd/>
              <a:tailEnd/>
            </a:ln>
            <a:effectLst/>
          </p:spPr>
          <p:txBody>
            <a:bodyPr wrap="none" anchor="ctr"/>
            <a:lstStyle/>
            <a:p>
              <a:endParaRPr lang="it-IT"/>
            </a:p>
          </p:txBody>
        </p:sp>
        <p:sp>
          <p:nvSpPr>
            <p:cNvPr id="34835" name="Oval 19"/>
            <p:cNvSpPr>
              <a:spLocks noChangeArrowheads="1"/>
            </p:cNvSpPr>
            <p:nvPr/>
          </p:nvSpPr>
          <p:spPr bwMode="auto">
            <a:xfrm>
              <a:off x="3846" y="526"/>
              <a:ext cx="47" cy="47"/>
            </a:xfrm>
            <a:prstGeom prst="ellipse">
              <a:avLst/>
            </a:prstGeom>
            <a:solidFill>
              <a:schemeClr val="accent2"/>
            </a:solidFill>
            <a:ln w="9525">
              <a:noFill/>
              <a:round/>
              <a:headEnd/>
              <a:tailEnd/>
            </a:ln>
            <a:effectLst/>
          </p:spPr>
          <p:txBody>
            <a:bodyPr wrap="none" anchor="ctr"/>
            <a:lstStyle/>
            <a:p>
              <a:endParaRPr lang="it-IT"/>
            </a:p>
          </p:txBody>
        </p:sp>
      </p:grpSp>
      <p:grpSp>
        <p:nvGrpSpPr>
          <p:cNvPr id="5" name="Group 20"/>
          <p:cNvGrpSpPr>
            <a:grpSpLocks/>
          </p:cNvGrpSpPr>
          <p:nvPr/>
        </p:nvGrpSpPr>
        <p:grpSpPr bwMode="auto">
          <a:xfrm>
            <a:off x="5872163" y="2897188"/>
            <a:ext cx="209550" cy="395287"/>
            <a:chOff x="4180" y="783"/>
            <a:chExt cx="150" cy="307"/>
          </a:xfrm>
        </p:grpSpPr>
        <p:sp>
          <p:nvSpPr>
            <p:cNvPr id="34837" name="AutoShape 21"/>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34838" name="Rectangle 22"/>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34839" name="Rectangle 23"/>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34840" name="AutoShape 24"/>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34841" name="Line 25"/>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34842" name="Line 26"/>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34843" name="Rectangle 27"/>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34844" name="Rectangle 28"/>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grpSp>
        <p:nvGrpSpPr>
          <p:cNvPr id="6" name="Group 29"/>
          <p:cNvGrpSpPr>
            <a:grpSpLocks/>
          </p:cNvGrpSpPr>
          <p:nvPr/>
        </p:nvGrpSpPr>
        <p:grpSpPr bwMode="auto">
          <a:xfrm rot="-5400000">
            <a:off x="6184900" y="2974975"/>
            <a:ext cx="80963" cy="233363"/>
            <a:chOff x="3842" y="406"/>
            <a:chExt cx="51" cy="167"/>
          </a:xfrm>
        </p:grpSpPr>
        <p:sp>
          <p:nvSpPr>
            <p:cNvPr id="34846" name="Oval 30"/>
            <p:cNvSpPr>
              <a:spLocks noChangeArrowheads="1"/>
            </p:cNvSpPr>
            <p:nvPr/>
          </p:nvSpPr>
          <p:spPr bwMode="auto">
            <a:xfrm>
              <a:off x="3842" y="406"/>
              <a:ext cx="47" cy="47"/>
            </a:xfrm>
            <a:prstGeom prst="ellipse">
              <a:avLst/>
            </a:prstGeom>
            <a:solidFill>
              <a:schemeClr val="accent2"/>
            </a:solidFill>
            <a:ln w="9525">
              <a:noFill/>
              <a:round/>
              <a:headEnd/>
              <a:tailEnd/>
            </a:ln>
            <a:effectLst/>
          </p:spPr>
          <p:txBody>
            <a:bodyPr wrap="none" anchor="ctr"/>
            <a:lstStyle/>
            <a:p>
              <a:endParaRPr lang="it-IT"/>
            </a:p>
          </p:txBody>
        </p:sp>
        <p:sp>
          <p:nvSpPr>
            <p:cNvPr id="34847" name="Oval 31"/>
            <p:cNvSpPr>
              <a:spLocks noChangeArrowheads="1"/>
            </p:cNvSpPr>
            <p:nvPr/>
          </p:nvSpPr>
          <p:spPr bwMode="auto">
            <a:xfrm>
              <a:off x="3844" y="466"/>
              <a:ext cx="47" cy="47"/>
            </a:xfrm>
            <a:prstGeom prst="ellipse">
              <a:avLst/>
            </a:prstGeom>
            <a:solidFill>
              <a:schemeClr val="accent2"/>
            </a:solidFill>
            <a:ln w="9525">
              <a:noFill/>
              <a:round/>
              <a:headEnd/>
              <a:tailEnd/>
            </a:ln>
            <a:effectLst/>
          </p:spPr>
          <p:txBody>
            <a:bodyPr wrap="none" anchor="ctr"/>
            <a:lstStyle/>
            <a:p>
              <a:endParaRPr lang="it-IT"/>
            </a:p>
          </p:txBody>
        </p:sp>
        <p:sp>
          <p:nvSpPr>
            <p:cNvPr id="34848" name="Oval 32"/>
            <p:cNvSpPr>
              <a:spLocks noChangeArrowheads="1"/>
            </p:cNvSpPr>
            <p:nvPr/>
          </p:nvSpPr>
          <p:spPr bwMode="auto">
            <a:xfrm>
              <a:off x="3846" y="526"/>
              <a:ext cx="47" cy="47"/>
            </a:xfrm>
            <a:prstGeom prst="ellipse">
              <a:avLst/>
            </a:prstGeom>
            <a:solidFill>
              <a:schemeClr val="accent2"/>
            </a:solidFill>
            <a:ln w="9525">
              <a:noFill/>
              <a:round/>
              <a:headEnd/>
              <a:tailEnd/>
            </a:ln>
            <a:effectLst/>
          </p:spPr>
          <p:txBody>
            <a:bodyPr wrap="none" anchor="ctr"/>
            <a:lstStyle/>
            <a:p>
              <a:endParaRPr lang="it-IT"/>
            </a:p>
          </p:txBody>
        </p:sp>
      </p:grpSp>
      <p:sp>
        <p:nvSpPr>
          <p:cNvPr id="34849" name="Line 33"/>
          <p:cNvSpPr>
            <a:spLocks noChangeShapeType="1"/>
          </p:cNvSpPr>
          <p:nvPr/>
        </p:nvSpPr>
        <p:spPr bwMode="auto">
          <a:xfrm>
            <a:off x="6008688" y="2805113"/>
            <a:ext cx="495300" cy="1587"/>
          </a:xfrm>
          <a:prstGeom prst="line">
            <a:avLst/>
          </a:prstGeom>
          <a:noFill/>
          <a:ln w="12700">
            <a:solidFill>
              <a:schemeClr val="tx1"/>
            </a:solidFill>
            <a:round/>
            <a:headEnd/>
            <a:tailEnd/>
          </a:ln>
          <a:effectLst/>
        </p:spPr>
        <p:txBody>
          <a:bodyPr wrap="none" anchor="ctr"/>
          <a:lstStyle/>
          <a:p>
            <a:endParaRPr lang="it-IT"/>
          </a:p>
        </p:txBody>
      </p:sp>
      <p:sp>
        <p:nvSpPr>
          <p:cNvPr id="34850" name="Line 34"/>
          <p:cNvSpPr>
            <a:spLocks noChangeShapeType="1"/>
          </p:cNvSpPr>
          <p:nvPr/>
        </p:nvSpPr>
        <p:spPr bwMode="auto">
          <a:xfrm>
            <a:off x="6011863" y="2801938"/>
            <a:ext cx="1587" cy="95250"/>
          </a:xfrm>
          <a:prstGeom prst="line">
            <a:avLst/>
          </a:prstGeom>
          <a:noFill/>
          <a:ln w="12700">
            <a:solidFill>
              <a:schemeClr val="tx1"/>
            </a:solidFill>
            <a:round/>
            <a:headEnd/>
            <a:tailEnd/>
          </a:ln>
          <a:effectLst/>
        </p:spPr>
        <p:txBody>
          <a:bodyPr wrap="none" anchor="ctr"/>
          <a:lstStyle/>
          <a:p>
            <a:endParaRPr lang="it-IT"/>
          </a:p>
        </p:txBody>
      </p:sp>
      <p:sp>
        <p:nvSpPr>
          <p:cNvPr id="34851" name="Line 35"/>
          <p:cNvSpPr>
            <a:spLocks noChangeShapeType="1"/>
          </p:cNvSpPr>
          <p:nvPr/>
        </p:nvSpPr>
        <p:spPr bwMode="auto">
          <a:xfrm>
            <a:off x="6507163" y="2800350"/>
            <a:ext cx="1587" cy="82550"/>
          </a:xfrm>
          <a:prstGeom prst="line">
            <a:avLst/>
          </a:prstGeom>
          <a:noFill/>
          <a:ln w="12700">
            <a:solidFill>
              <a:schemeClr val="tx1"/>
            </a:solidFill>
            <a:round/>
            <a:headEnd/>
            <a:tailEnd/>
          </a:ln>
          <a:effectLst/>
        </p:spPr>
        <p:txBody>
          <a:bodyPr wrap="none" anchor="ctr"/>
          <a:lstStyle/>
          <a:p>
            <a:endParaRPr lang="it-IT"/>
          </a:p>
        </p:txBody>
      </p:sp>
      <p:sp>
        <p:nvSpPr>
          <p:cNvPr id="34852" name="Line 36"/>
          <p:cNvSpPr>
            <a:spLocks noChangeShapeType="1"/>
          </p:cNvSpPr>
          <p:nvPr/>
        </p:nvSpPr>
        <p:spPr bwMode="auto">
          <a:xfrm>
            <a:off x="5708650" y="2265363"/>
            <a:ext cx="288925" cy="265112"/>
          </a:xfrm>
          <a:prstGeom prst="line">
            <a:avLst/>
          </a:prstGeom>
          <a:noFill/>
          <a:ln w="12700">
            <a:solidFill>
              <a:schemeClr val="tx1"/>
            </a:solidFill>
            <a:round/>
            <a:headEnd/>
            <a:tailEnd/>
          </a:ln>
          <a:effectLst/>
        </p:spPr>
        <p:txBody>
          <a:bodyPr wrap="none" anchor="ctr"/>
          <a:lstStyle/>
          <a:p>
            <a:endParaRPr lang="it-IT"/>
          </a:p>
        </p:txBody>
      </p:sp>
      <p:sp>
        <p:nvSpPr>
          <p:cNvPr id="34853" name="Line 37"/>
          <p:cNvSpPr>
            <a:spLocks noChangeShapeType="1"/>
          </p:cNvSpPr>
          <p:nvPr/>
        </p:nvSpPr>
        <p:spPr bwMode="auto">
          <a:xfrm flipV="1">
            <a:off x="5721350" y="2551113"/>
            <a:ext cx="276225" cy="330200"/>
          </a:xfrm>
          <a:prstGeom prst="line">
            <a:avLst/>
          </a:prstGeom>
          <a:noFill/>
          <a:ln w="12700">
            <a:solidFill>
              <a:schemeClr val="tx1"/>
            </a:solidFill>
            <a:round/>
            <a:headEnd/>
            <a:tailEnd/>
          </a:ln>
          <a:effectLst/>
        </p:spPr>
        <p:txBody>
          <a:bodyPr wrap="none" anchor="ctr"/>
          <a:lstStyle/>
          <a:p>
            <a:endParaRPr lang="it-IT"/>
          </a:p>
        </p:txBody>
      </p:sp>
      <p:sp>
        <p:nvSpPr>
          <p:cNvPr id="34854" name="Line 38"/>
          <p:cNvSpPr>
            <a:spLocks noChangeShapeType="1"/>
          </p:cNvSpPr>
          <p:nvPr/>
        </p:nvSpPr>
        <p:spPr bwMode="auto">
          <a:xfrm flipV="1">
            <a:off x="6248400" y="2636838"/>
            <a:ext cx="1588" cy="163512"/>
          </a:xfrm>
          <a:prstGeom prst="line">
            <a:avLst/>
          </a:prstGeom>
          <a:noFill/>
          <a:ln w="12700">
            <a:solidFill>
              <a:schemeClr val="tx1"/>
            </a:solidFill>
            <a:round/>
            <a:headEnd/>
            <a:tailEnd/>
          </a:ln>
          <a:effectLst/>
        </p:spPr>
        <p:txBody>
          <a:bodyPr wrap="none" anchor="ctr"/>
          <a:lstStyle/>
          <a:p>
            <a:endParaRPr lang="it-IT"/>
          </a:p>
        </p:txBody>
      </p:sp>
      <p:grpSp>
        <p:nvGrpSpPr>
          <p:cNvPr id="7" name="Group 39"/>
          <p:cNvGrpSpPr>
            <a:grpSpLocks/>
          </p:cNvGrpSpPr>
          <p:nvPr/>
        </p:nvGrpSpPr>
        <p:grpSpPr bwMode="auto">
          <a:xfrm>
            <a:off x="6367463" y="2874963"/>
            <a:ext cx="209550" cy="395287"/>
            <a:chOff x="4180" y="783"/>
            <a:chExt cx="150" cy="307"/>
          </a:xfrm>
        </p:grpSpPr>
        <p:sp>
          <p:nvSpPr>
            <p:cNvPr id="34856" name="AutoShape 40"/>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34857" name="Rectangle 41"/>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34858" name="Rectangle 42"/>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34859" name="AutoShape 43"/>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34860" name="Line 44"/>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34861" name="Line 45"/>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34862" name="Rectangle 46"/>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34863" name="Rectangle 47"/>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grpSp>
        <p:nvGrpSpPr>
          <p:cNvPr id="8" name="Group 48"/>
          <p:cNvGrpSpPr>
            <a:grpSpLocks/>
          </p:cNvGrpSpPr>
          <p:nvPr/>
        </p:nvGrpSpPr>
        <p:grpSpPr bwMode="auto">
          <a:xfrm>
            <a:off x="5410200" y="3494088"/>
            <a:ext cx="479425" cy="925512"/>
            <a:chOff x="3314" y="1248"/>
            <a:chExt cx="344" cy="694"/>
          </a:xfrm>
        </p:grpSpPr>
        <p:graphicFrame>
          <p:nvGraphicFramePr>
            <p:cNvPr id="34865" name="Object 49"/>
            <p:cNvGraphicFramePr>
              <a:graphicFrameLocks noChangeAspect="1"/>
            </p:cNvGraphicFramePr>
            <p:nvPr/>
          </p:nvGraphicFramePr>
          <p:xfrm>
            <a:off x="3314" y="1248"/>
            <a:ext cx="299" cy="248"/>
          </p:xfrm>
          <a:graphic>
            <a:graphicData uri="http://schemas.openxmlformats.org/presentationml/2006/ole">
              <p:oleObj spid="_x0000_s734219" name="Clip" r:id="rId7" imgW="1305000" imgH="1085760" progId="">
                <p:embed/>
              </p:oleObj>
            </a:graphicData>
          </a:graphic>
        </p:graphicFrame>
        <p:sp>
          <p:nvSpPr>
            <p:cNvPr id="34866" name="Line 50"/>
            <p:cNvSpPr>
              <a:spLocks noChangeShapeType="1"/>
            </p:cNvSpPr>
            <p:nvPr/>
          </p:nvSpPr>
          <p:spPr bwMode="auto">
            <a:xfrm flipV="1">
              <a:off x="3606" y="1433"/>
              <a:ext cx="52" cy="5"/>
            </a:xfrm>
            <a:prstGeom prst="line">
              <a:avLst/>
            </a:prstGeom>
            <a:noFill/>
            <a:ln w="19050">
              <a:solidFill>
                <a:schemeClr val="tx1"/>
              </a:solidFill>
              <a:round/>
              <a:headEnd/>
              <a:tailEnd/>
            </a:ln>
            <a:effectLst/>
          </p:spPr>
          <p:txBody>
            <a:bodyPr wrap="none" anchor="ctr"/>
            <a:lstStyle/>
            <a:p>
              <a:endParaRPr lang="it-IT"/>
            </a:p>
          </p:txBody>
        </p:sp>
        <p:graphicFrame>
          <p:nvGraphicFramePr>
            <p:cNvPr id="34867" name="Object 51"/>
            <p:cNvGraphicFramePr>
              <a:graphicFrameLocks noChangeAspect="1"/>
            </p:cNvGraphicFramePr>
            <p:nvPr/>
          </p:nvGraphicFramePr>
          <p:xfrm>
            <a:off x="3314" y="1694"/>
            <a:ext cx="299" cy="248"/>
          </p:xfrm>
          <a:graphic>
            <a:graphicData uri="http://schemas.openxmlformats.org/presentationml/2006/ole">
              <p:oleObj spid="_x0000_s734220" name="Clip" r:id="rId8" imgW="1305000" imgH="1085760" progId="">
                <p:embed/>
              </p:oleObj>
            </a:graphicData>
          </a:graphic>
        </p:graphicFrame>
        <p:sp>
          <p:nvSpPr>
            <p:cNvPr id="34868" name="Line 52"/>
            <p:cNvSpPr>
              <a:spLocks noChangeShapeType="1"/>
            </p:cNvSpPr>
            <p:nvPr/>
          </p:nvSpPr>
          <p:spPr bwMode="auto">
            <a:xfrm flipV="1">
              <a:off x="3606" y="1882"/>
              <a:ext cx="52" cy="2"/>
            </a:xfrm>
            <a:prstGeom prst="line">
              <a:avLst/>
            </a:prstGeom>
            <a:noFill/>
            <a:ln w="19050">
              <a:solidFill>
                <a:schemeClr val="tx1"/>
              </a:solidFill>
              <a:round/>
              <a:headEnd/>
              <a:tailEnd/>
            </a:ln>
            <a:effectLst/>
          </p:spPr>
          <p:txBody>
            <a:bodyPr wrap="none" anchor="ctr"/>
            <a:lstStyle/>
            <a:p>
              <a:endParaRPr lang="it-IT"/>
            </a:p>
          </p:txBody>
        </p:sp>
        <p:grpSp>
          <p:nvGrpSpPr>
            <p:cNvPr id="9" name="Group 53"/>
            <p:cNvGrpSpPr>
              <a:grpSpLocks/>
            </p:cNvGrpSpPr>
            <p:nvPr/>
          </p:nvGrpSpPr>
          <p:grpSpPr bwMode="auto">
            <a:xfrm>
              <a:off x="3404" y="1504"/>
              <a:ext cx="51" cy="167"/>
              <a:chOff x="3842" y="406"/>
              <a:chExt cx="51" cy="167"/>
            </a:xfrm>
          </p:grpSpPr>
          <p:sp>
            <p:nvSpPr>
              <p:cNvPr id="34870" name="Oval 54"/>
              <p:cNvSpPr>
                <a:spLocks noChangeArrowheads="1"/>
              </p:cNvSpPr>
              <p:nvPr/>
            </p:nvSpPr>
            <p:spPr bwMode="auto">
              <a:xfrm>
                <a:off x="3842" y="406"/>
                <a:ext cx="47" cy="47"/>
              </a:xfrm>
              <a:prstGeom prst="ellipse">
                <a:avLst/>
              </a:prstGeom>
              <a:solidFill>
                <a:schemeClr val="accent2"/>
              </a:solidFill>
              <a:ln w="9525">
                <a:noFill/>
                <a:round/>
                <a:headEnd/>
                <a:tailEnd/>
              </a:ln>
              <a:effectLst/>
            </p:spPr>
            <p:txBody>
              <a:bodyPr wrap="none" anchor="ctr"/>
              <a:lstStyle/>
              <a:p>
                <a:endParaRPr lang="it-IT"/>
              </a:p>
            </p:txBody>
          </p:sp>
          <p:sp>
            <p:nvSpPr>
              <p:cNvPr id="34871" name="Oval 55"/>
              <p:cNvSpPr>
                <a:spLocks noChangeArrowheads="1"/>
              </p:cNvSpPr>
              <p:nvPr/>
            </p:nvSpPr>
            <p:spPr bwMode="auto">
              <a:xfrm>
                <a:off x="3844" y="466"/>
                <a:ext cx="47" cy="47"/>
              </a:xfrm>
              <a:prstGeom prst="ellipse">
                <a:avLst/>
              </a:prstGeom>
              <a:solidFill>
                <a:schemeClr val="accent2"/>
              </a:solidFill>
              <a:ln w="9525">
                <a:noFill/>
                <a:round/>
                <a:headEnd/>
                <a:tailEnd/>
              </a:ln>
              <a:effectLst/>
            </p:spPr>
            <p:txBody>
              <a:bodyPr wrap="none" anchor="ctr"/>
              <a:lstStyle/>
              <a:p>
                <a:endParaRPr lang="it-IT"/>
              </a:p>
            </p:txBody>
          </p:sp>
          <p:sp>
            <p:nvSpPr>
              <p:cNvPr id="34872" name="Oval 56"/>
              <p:cNvSpPr>
                <a:spLocks noChangeArrowheads="1"/>
              </p:cNvSpPr>
              <p:nvPr/>
            </p:nvSpPr>
            <p:spPr bwMode="auto">
              <a:xfrm>
                <a:off x="3846" y="526"/>
                <a:ext cx="47" cy="47"/>
              </a:xfrm>
              <a:prstGeom prst="ellipse">
                <a:avLst/>
              </a:prstGeom>
              <a:solidFill>
                <a:schemeClr val="accent2"/>
              </a:solidFill>
              <a:ln w="9525">
                <a:noFill/>
                <a:round/>
                <a:headEnd/>
                <a:tailEnd/>
              </a:ln>
              <a:effectLst/>
            </p:spPr>
            <p:txBody>
              <a:bodyPr wrap="none" anchor="ctr"/>
              <a:lstStyle/>
              <a:p>
                <a:endParaRPr lang="it-IT"/>
              </a:p>
            </p:txBody>
          </p:sp>
        </p:grpSp>
        <p:sp>
          <p:nvSpPr>
            <p:cNvPr id="34873" name="Line 57"/>
            <p:cNvSpPr>
              <a:spLocks noChangeShapeType="1"/>
            </p:cNvSpPr>
            <p:nvPr/>
          </p:nvSpPr>
          <p:spPr bwMode="auto">
            <a:xfrm>
              <a:off x="3654" y="1431"/>
              <a:ext cx="0" cy="450"/>
            </a:xfrm>
            <a:prstGeom prst="line">
              <a:avLst/>
            </a:prstGeom>
            <a:noFill/>
            <a:ln w="12700">
              <a:solidFill>
                <a:schemeClr val="tx1"/>
              </a:solidFill>
              <a:round/>
              <a:headEnd/>
              <a:tailEnd/>
            </a:ln>
            <a:effectLst/>
          </p:spPr>
          <p:txBody>
            <a:bodyPr wrap="none" anchor="ctr"/>
            <a:lstStyle/>
            <a:p>
              <a:endParaRPr lang="it-IT"/>
            </a:p>
          </p:txBody>
        </p:sp>
      </p:grpSp>
      <p:graphicFrame>
        <p:nvGraphicFramePr>
          <p:cNvPr id="34874" name="Object 58"/>
          <p:cNvGraphicFramePr>
            <a:graphicFrameLocks noChangeAspect="1"/>
          </p:cNvGraphicFramePr>
          <p:nvPr/>
        </p:nvGraphicFramePr>
        <p:xfrm>
          <a:off x="6278563" y="4503738"/>
          <a:ext cx="417512" cy="331787"/>
        </p:xfrm>
        <a:graphic>
          <a:graphicData uri="http://schemas.openxmlformats.org/presentationml/2006/ole">
            <p:oleObj spid="_x0000_s734210" name="Clip" r:id="rId9" imgW="1305000" imgH="1085760" progId="">
              <p:embed/>
            </p:oleObj>
          </a:graphicData>
        </a:graphic>
      </p:graphicFrame>
      <p:graphicFrame>
        <p:nvGraphicFramePr>
          <p:cNvPr id="34875" name="Object 59"/>
          <p:cNvGraphicFramePr>
            <a:graphicFrameLocks noChangeAspect="1"/>
          </p:cNvGraphicFramePr>
          <p:nvPr/>
        </p:nvGraphicFramePr>
        <p:xfrm>
          <a:off x="5664200" y="4492625"/>
          <a:ext cx="415925" cy="330200"/>
        </p:xfrm>
        <a:graphic>
          <a:graphicData uri="http://schemas.openxmlformats.org/presentationml/2006/ole">
            <p:oleObj spid="_x0000_s734211" name="Clip" r:id="rId10" imgW="1305000" imgH="1085760" progId="">
              <p:embed/>
            </p:oleObj>
          </a:graphicData>
        </a:graphic>
      </p:graphicFrame>
      <p:sp>
        <p:nvSpPr>
          <p:cNvPr id="34876" name="Oval 60"/>
          <p:cNvSpPr>
            <a:spLocks noChangeArrowheads="1"/>
          </p:cNvSpPr>
          <p:nvPr/>
        </p:nvSpPr>
        <p:spPr bwMode="auto">
          <a:xfrm rot="-5400000">
            <a:off x="6080919" y="4596606"/>
            <a:ext cx="63500" cy="65088"/>
          </a:xfrm>
          <a:prstGeom prst="ellipse">
            <a:avLst/>
          </a:prstGeom>
          <a:solidFill>
            <a:schemeClr val="accent2"/>
          </a:solidFill>
          <a:ln w="9525">
            <a:noFill/>
            <a:round/>
            <a:headEnd/>
            <a:tailEnd/>
          </a:ln>
          <a:effectLst/>
        </p:spPr>
        <p:txBody>
          <a:bodyPr wrap="none" anchor="ctr"/>
          <a:lstStyle/>
          <a:p>
            <a:endParaRPr lang="it-IT"/>
          </a:p>
        </p:txBody>
      </p:sp>
      <p:sp>
        <p:nvSpPr>
          <p:cNvPr id="34877" name="Oval 61"/>
          <p:cNvSpPr>
            <a:spLocks noChangeArrowheads="1"/>
          </p:cNvSpPr>
          <p:nvPr/>
        </p:nvSpPr>
        <p:spPr bwMode="auto">
          <a:xfrm rot="-5400000">
            <a:off x="6165851" y="4594225"/>
            <a:ext cx="63500" cy="66675"/>
          </a:xfrm>
          <a:prstGeom prst="ellipse">
            <a:avLst/>
          </a:prstGeom>
          <a:solidFill>
            <a:schemeClr val="accent2"/>
          </a:solidFill>
          <a:ln w="9525">
            <a:noFill/>
            <a:round/>
            <a:headEnd/>
            <a:tailEnd/>
          </a:ln>
          <a:effectLst/>
        </p:spPr>
        <p:txBody>
          <a:bodyPr wrap="none" anchor="ctr"/>
          <a:lstStyle/>
          <a:p>
            <a:endParaRPr lang="it-IT"/>
          </a:p>
        </p:txBody>
      </p:sp>
      <p:sp>
        <p:nvSpPr>
          <p:cNvPr id="34878" name="Oval 62"/>
          <p:cNvSpPr>
            <a:spLocks noChangeArrowheads="1"/>
          </p:cNvSpPr>
          <p:nvPr/>
        </p:nvSpPr>
        <p:spPr bwMode="auto">
          <a:xfrm rot="-5400000">
            <a:off x="6243637" y="4598988"/>
            <a:ext cx="61913" cy="65088"/>
          </a:xfrm>
          <a:prstGeom prst="ellipse">
            <a:avLst/>
          </a:prstGeom>
          <a:solidFill>
            <a:schemeClr val="accent2"/>
          </a:solidFill>
          <a:ln w="9525">
            <a:noFill/>
            <a:round/>
            <a:headEnd/>
            <a:tailEnd/>
          </a:ln>
          <a:effectLst/>
        </p:spPr>
        <p:txBody>
          <a:bodyPr wrap="none" anchor="ctr"/>
          <a:lstStyle/>
          <a:p>
            <a:endParaRPr lang="it-IT"/>
          </a:p>
        </p:txBody>
      </p:sp>
      <p:sp>
        <p:nvSpPr>
          <p:cNvPr id="34879" name="Line 63"/>
          <p:cNvSpPr>
            <a:spLocks noChangeShapeType="1"/>
          </p:cNvSpPr>
          <p:nvPr/>
        </p:nvSpPr>
        <p:spPr bwMode="auto">
          <a:xfrm rot="-5400000">
            <a:off x="6503194" y="4479132"/>
            <a:ext cx="60325" cy="1587"/>
          </a:xfrm>
          <a:prstGeom prst="line">
            <a:avLst/>
          </a:prstGeom>
          <a:noFill/>
          <a:ln w="19050">
            <a:solidFill>
              <a:schemeClr val="tx1"/>
            </a:solidFill>
            <a:round/>
            <a:headEnd/>
            <a:tailEnd/>
          </a:ln>
          <a:effectLst/>
        </p:spPr>
        <p:txBody>
          <a:bodyPr wrap="none" anchor="ctr"/>
          <a:lstStyle/>
          <a:p>
            <a:endParaRPr lang="it-IT"/>
          </a:p>
        </p:txBody>
      </p:sp>
      <p:sp>
        <p:nvSpPr>
          <p:cNvPr id="34880" name="Line 64"/>
          <p:cNvSpPr>
            <a:spLocks noChangeShapeType="1"/>
          </p:cNvSpPr>
          <p:nvPr/>
        </p:nvSpPr>
        <p:spPr bwMode="auto">
          <a:xfrm rot="5400000" flipH="1">
            <a:off x="5876925" y="4470400"/>
            <a:ext cx="63500" cy="0"/>
          </a:xfrm>
          <a:prstGeom prst="line">
            <a:avLst/>
          </a:prstGeom>
          <a:noFill/>
          <a:ln w="19050">
            <a:solidFill>
              <a:schemeClr val="tx1"/>
            </a:solidFill>
            <a:round/>
            <a:headEnd/>
            <a:tailEnd/>
          </a:ln>
          <a:effectLst/>
        </p:spPr>
        <p:txBody>
          <a:bodyPr wrap="none" anchor="ctr"/>
          <a:lstStyle/>
          <a:p>
            <a:endParaRPr lang="it-IT"/>
          </a:p>
        </p:txBody>
      </p:sp>
      <p:sp>
        <p:nvSpPr>
          <p:cNvPr id="34881" name="Line 65"/>
          <p:cNvSpPr>
            <a:spLocks noChangeShapeType="1"/>
          </p:cNvSpPr>
          <p:nvPr/>
        </p:nvSpPr>
        <p:spPr bwMode="auto">
          <a:xfrm rot="16200000" flipV="1">
            <a:off x="6223794" y="4131469"/>
            <a:ext cx="0" cy="627062"/>
          </a:xfrm>
          <a:prstGeom prst="line">
            <a:avLst/>
          </a:prstGeom>
          <a:noFill/>
          <a:ln w="12700">
            <a:solidFill>
              <a:schemeClr val="tx1"/>
            </a:solidFill>
            <a:round/>
            <a:headEnd/>
            <a:tailEnd/>
          </a:ln>
          <a:effectLst/>
        </p:spPr>
        <p:txBody>
          <a:bodyPr wrap="none" anchor="ctr"/>
          <a:lstStyle/>
          <a:p>
            <a:endParaRPr lang="it-IT"/>
          </a:p>
        </p:txBody>
      </p:sp>
      <p:sp>
        <p:nvSpPr>
          <p:cNvPr id="34882" name="Line 66"/>
          <p:cNvSpPr>
            <a:spLocks noChangeShapeType="1"/>
          </p:cNvSpPr>
          <p:nvPr/>
        </p:nvSpPr>
        <p:spPr bwMode="auto">
          <a:xfrm flipV="1">
            <a:off x="5889625" y="4070350"/>
            <a:ext cx="93663" cy="3175"/>
          </a:xfrm>
          <a:prstGeom prst="line">
            <a:avLst/>
          </a:prstGeom>
          <a:noFill/>
          <a:ln w="12700">
            <a:solidFill>
              <a:schemeClr val="tx1"/>
            </a:solidFill>
            <a:round/>
            <a:headEnd/>
            <a:tailEnd/>
          </a:ln>
          <a:effectLst/>
        </p:spPr>
        <p:txBody>
          <a:bodyPr wrap="none" anchor="ctr"/>
          <a:lstStyle/>
          <a:p>
            <a:endParaRPr lang="it-IT"/>
          </a:p>
        </p:txBody>
      </p:sp>
      <p:sp>
        <p:nvSpPr>
          <p:cNvPr id="34883" name="Line 67"/>
          <p:cNvSpPr>
            <a:spLocks noChangeShapeType="1"/>
          </p:cNvSpPr>
          <p:nvPr/>
        </p:nvSpPr>
        <p:spPr bwMode="auto">
          <a:xfrm>
            <a:off x="6491288" y="4116388"/>
            <a:ext cx="303212" cy="385762"/>
          </a:xfrm>
          <a:prstGeom prst="line">
            <a:avLst/>
          </a:prstGeom>
          <a:noFill/>
          <a:ln w="12700">
            <a:solidFill>
              <a:schemeClr val="tx1"/>
            </a:solidFill>
            <a:round/>
            <a:headEnd/>
            <a:tailEnd/>
          </a:ln>
          <a:effectLst/>
        </p:spPr>
        <p:txBody>
          <a:bodyPr wrap="none" anchor="ctr"/>
          <a:lstStyle/>
          <a:p>
            <a:endParaRPr lang="it-IT"/>
          </a:p>
        </p:txBody>
      </p:sp>
      <p:sp>
        <p:nvSpPr>
          <p:cNvPr id="34884" name="Line 68"/>
          <p:cNvSpPr>
            <a:spLocks noChangeShapeType="1"/>
          </p:cNvSpPr>
          <p:nvPr/>
        </p:nvSpPr>
        <p:spPr bwMode="auto">
          <a:xfrm flipH="1">
            <a:off x="7286625" y="4113213"/>
            <a:ext cx="279400" cy="392112"/>
          </a:xfrm>
          <a:prstGeom prst="line">
            <a:avLst/>
          </a:prstGeom>
          <a:noFill/>
          <a:ln w="12700">
            <a:solidFill>
              <a:schemeClr val="tx1"/>
            </a:solidFill>
            <a:round/>
            <a:headEnd/>
            <a:tailEnd/>
          </a:ln>
          <a:effectLst/>
        </p:spPr>
        <p:txBody>
          <a:bodyPr wrap="none" anchor="ctr"/>
          <a:lstStyle/>
          <a:p>
            <a:endParaRPr lang="it-IT"/>
          </a:p>
        </p:txBody>
      </p:sp>
      <p:graphicFrame>
        <p:nvGraphicFramePr>
          <p:cNvPr id="34885" name="Object 69"/>
          <p:cNvGraphicFramePr>
            <a:graphicFrameLocks noChangeAspect="1"/>
          </p:cNvGraphicFramePr>
          <p:nvPr/>
        </p:nvGraphicFramePr>
        <p:xfrm>
          <a:off x="7464425" y="3665538"/>
          <a:ext cx="203200" cy="241300"/>
        </p:xfrm>
        <a:graphic>
          <a:graphicData uri="http://schemas.openxmlformats.org/presentationml/2006/ole">
            <p:oleObj spid="_x0000_s734212" name="Clip" r:id="rId11" imgW="981000" imgH="1209600" progId="">
              <p:embed/>
            </p:oleObj>
          </a:graphicData>
        </a:graphic>
      </p:graphicFrame>
      <p:graphicFrame>
        <p:nvGraphicFramePr>
          <p:cNvPr id="34886" name="Object 70"/>
          <p:cNvGraphicFramePr>
            <a:graphicFrameLocks noChangeAspect="1"/>
          </p:cNvGraphicFramePr>
          <p:nvPr/>
        </p:nvGraphicFramePr>
        <p:xfrm>
          <a:off x="6127750" y="3746500"/>
          <a:ext cx="203200" cy="239713"/>
        </p:xfrm>
        <a:graphic>
          <a:graphicData uri="http://schemas.openxmlformats.org/presentationml/2006/ole">
            <p:oleObj spid="_x0000_s734213" name="Clip" r:id="rId12" imgW="981000" imgH="1209600" progId="">
              <p:embed/>
            </p:oleObj>
          </a:graphicData>
        </a:graphic>
      </p:graphicFrame>
      <p:grpSp>
        <p:nvGrpSpPr>
          <p:cNvPr id="10" name="Group 72"/>
          <p:cNvGrpSpPr>
            <a:grpSpLocks/>
          </p:cNvGrpSpPr>
          <p:nvPr/>
        </p:nvGrpSpPr>
        <p:grpSpPr bwMode="auto">
          <a:xfrm>
            <a:off x="6475413" y="4943475"/>
            <a:ext cx="406400" cy="427038"/>
            <a:chOff x="2870" y="1518"/>
            <a:chExt cx="292" cy="320"/>
          </a:xfrm>
        </p:grpSpPr>
        <p:graphicFrame>
          <p:nvGraphicFramePr>
            <p:cNvPr id="34889" name="Object 73"/>
            <p:cNvGraphicFramePr>
              <a:graphicFrameLocks noChangeAspect="1"/>
            </p:cNvGraphicFramePr>
            <p:nvPr/>
          </p:nvGraphicFramePr>
          <p:xfrm>
            <a:off x="2870" y="1518"/>
            <a:ext cx="272" cy="282"/>
          </p:xfrm>
          <a:graphic>
            <a:graphicData uri="http://schemas.openxmlformats.org/presentationml/2006/ole">
              <p:oleObj spid="_x0000_s734217" name="Clip" r:id="rId13" imgW="819000" imgH="847800" progId="">
                <p:embed/>
              </p:oleObj>
            </a:graphicData>
          </a:graphic>
        </p:graphicFrame>
        <p:graphicFrame>
          <p:nvGraphicFramePr>
            <p:cNvPr id="34890" name="Object 74"/>
            <p:cNvGraphicFramePr>
              <a:graphicFrameLocks noChangeAspect="1"/>
            </p:cNvGraphicFramePr>
            <p:nvPr/>
          </p:nvGraphicFramePr>
          <p:xfrm>
            <a:off x="2913" y="1602"/>
            <a:ext cx="249" cy="236"/>
          </p:xfrm>
          <a:graphic>
            <a:graphicData uri="http://schemas.openxmlformats.org/presentationml/2006/ole">
              <p:oleObj spid="_x0000_s734218" name="Clip" r:id="rId14" imgW="1266840" imgH="1200240" progId="">
                <p:embed/>
              </p:oleObj>
            </a:graphicData>
          </a:graphic>
        </p:graphicFrame>
      </p:grpSp>
      <p:grpSp>
        <p:nvGrpSpPr>
          <p:cNvPr id="11" name="Group 75"/>
          <p:cNvGrpSpPr>
            <a:grpSpLocks/>
          </p:cNvGrpSpPr>
          <p:nvPr/>
        </p:nvGrpSpPr>
        <p:grpSpPr bwMode="auto">
          <a:xfrm>
            <a:off x="7253288" y="4975225"/>
            <a:ext cx="406400" cy="427038"/>
            <a:chOff x="2870" y="1518"/>
            <a:chExt cx="292" cy="320"/>
          </a:xfrm>
        </p:grpSpPr>
        <p:graphicFrame>
          <p:nvGraphicFramePr>
            <p:cNvPr id="34892" name="Object 76"/>
            <p:cNvGraphicFramePr>
              <a:graphicFrameLocks noChangeAspect="1"/>
            </p:cNvGraphicFramePr>
            <p:nvPr/>
          </p:nvGraphicFramePr>
          <p:xfrm>
            <a:off x="2870" y="1518"/>
            <a:ext cx="272" cy="282"/>
          </p:xfrm>
          <a:graphic>
            <a:graphicData uri="http://schemas.openxmlformats.org/presentationml/2006/ole">
              <p:oleObj spid="_x0000_s734215" name="Clip" r:id="rId15" imgW="819000" imgH="847800" progId="">
                <p:embed/>
              </p:oleObj>
            </a:graphicData>
          </a:graphic>
        </p:graphicFrame>
        <p:graphicFrame>
          <p:nvGraphicFramePr>
            <p:cNvPr id="34893" name="Object 77"/>
            <p:cNvGraphicFramePr>
              <a:graphicFrameLocks noChangeAspect="1"/>
            </p:cNvGraphicFramePr>
            <p:nvPr/>
          </p:nvGraphicFramePr>
          <p:xfrm>
            <a:off x="2913" y="1602"/>
            <a:ext cx="249" cy="236"/>
          </p:xfrm>
          <a:graphic>
            <a:graphicData uri="http://schemas.openxmlformats.org/presentationml/2006/ole">
              <p:oleObj spid="_x0000_s734216" name="Clip" r:id="rId16" imgW="1266840" imgH="1200240" progId="">
                <p:embed/>
              </p:oleObj>
            </a:graphicData>
          </a:graphic>
        </p:graphicFrame>
      </p:grpSp>
      <p:grpSp>
        <p:nvGrpSpPr>
          <p:cNvPr id="12" name="Group 78"/>
          <p:cNvGrpSpPr>
            <a:grpSpLocks/>
          </p:cNvGrpSpPr>
          <p:nvPr/>
        </p:nvGrpSpPr>
        <p:grpSpPr bwMode="auto">
          <a:xfrm>
            <a:off x="6838950" y="4691063"/>
            <a:ext cx="379413" cy="376237"/>
            <a:chOff x="4733" y="2082"/>
            <a:chExt cx="272" cy="282"/>
          </a:xfrm>
        </p:grpSpPr>
        <p:graphicFrame>
          <p:nvGraphicFramePr>
            <p:cNvPr id="34895" name="Object 79"/>
            <p:cNvGraphicFramePr>
              <a:graphicFrameLocks noChangeAspect="1"/>
            </p:cNvGraphicFramePr>
            <p:nvPr/>
          </p:nvGraphicFramePr>
          <p:xfrm>
            <a:off x="4733" y="2082"/>
            <a:ext cx="272" cy="282"/>
          </p:xfrm>
          <a:graphic>
            <a:graphicData uri="http://schemas.openxmlformats.org/presentationml/2006/ole">
              <p:oleObj spid="_x0000_s734214" name="Clip" r:id="rId17" imgW="819000" imgH="847800" progId="">
                <p:embed/>
              </p:oleObj>
            </a:graphicData>
          </a:graphic>
        </p:graphicFrame>
        <p:sp>
          <p:nvSpPr>
            <p:cNvPr id="34896" name="Rectangle 80"/>
            <p:cNvSpPr>
              <a:spLocks noChangeArrowheads="1"/>
            </p:cNvSpPr>
            <p:nvPr/>
          </p:nvSpPr>
          <p:spPr bwMode="auto">
            <a:xfrm>
              <a:off x="4812" y="2181"/>
              <a:ext cx="192" cy="183"/>
            </a:xfrm>
            <a:prstGeom prst="rect">
              <a:avLst/>
            </a:prstGeom>
            <a:solidFill>
              <a:srgbClr val="33CCCC"/>
            </a:solidFill>
            <a:ln w="9525">
              <a:solidFill>
                <a:schemeClr val="tx1"/>
              </a:solidFill>
              <a:miter lim="800000"/>
              <a:headEnd/>
              <a:tailEnd/>
            </a:ln>
            <a:effectLst/>
          </p:spPr>
          <p:txBody>
            <a:bodyPr wrap="none" anchor="ctr"/>
            <a:lstStyle/>
            <a:p>
              <a:endParaRPr lang="it-IT"/>
            </a:p>
          </p:txBody>
        </p:sp>
      </p:grpSp>
      <p:sp>
        <p:nvSpPr>
          <p:cNvPr id="34897" name="Line 81"/>
          <p:cNvSpPr>
            <a:spLocks noChangeShapeType="1"/>
          </p:cNvSpPr>
          <p:nvPr/>
        </p:nvSpPr>
        <p:spPr bwMode="auto">
          <a:xfrm>
            <a:off x="7145338" y="4594225"/>
            <a:ext cx="0" cy="228600"/>
          </a:xfrm>
          <a:prstGeom prst="line">
            <a:avLst/>
          </a:prstGeom>
          <a:noFill/>
          <a:ln w="12700">
            <a:solidFill>
              <a:schemeClr val="tx1"/>
            </a:solidFill>
            <a:round/>
            <a:headEnd/>
            <a:tailEnd/>
          </a:ln>
          <a:effectLst/>
        </p:spPr>
        <p:txBody>
          <a:bodyPr wrap="none" anchor="ctr"/>
          <a:lstStyle/>
          <a:p>
            <a:endParaRPr lang="it-IT"/>
          </a:p>
        </p:txBody>
      </p:sp>
      <p:grpSp>
        <p:nvGrpSpPr>
          <p:cNvPr id="13" name="Group 82"/>
          <p:cNvGrpSpPr>
            <a:grpSpLocks/>
          </p:cNvGrpSpPr>
          <p:nvPr/>
        </p:nvGrpSpPr>
        <p:grpSpPr bwMode="auto">
          <a:xfrm>
            <a:off x="7866063" y="4017963"/>
            <a:ext cx="207962" cy="409575"/>
            <a:chOff x="4180" y="783"/>
            <a:chExt cx="150" cy="307"/>
          </a:xfrm>
        </p:grpSpPr>
        <p:sp>
          <p:nvSpPr>
            <p:cNvPr id="34899" name="AutoShape 83"/>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34900" name="Rectangle 84"/>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34901" name="Rectangle 85"/>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34902" name="AutoShape 86"/>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34903" name="Line 87"/>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34904" name="Line 88"/>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34905" name="Rectangle 89"/>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34906" name="Rectangle 90"/>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grpSp>
        <p:nvGrpSpPr>
          <p:cNvPr id="14" name="Group 91"/>
          <p:cNvGrpSpPr>
            <a:grpSpLocks/>
          </p:cNvGrpSpPr>
          <p:nvPr/>
        </p:nvGrpSpPr>
        <p:grpSpPr bwMode="auto">
          <a:xfrm>
            <a:off x="7853363" y="4462463"/>
            <a:ext cx="207962" cy="409575"/>
            <a:chOff x="4180" y="783"/>
            <a:chExt cx="150" cy="307"/>
          </a:xfrm>
        </p:grpSpPr>
        <p:sp>
          <p:nvSpPr>
            <p:cNvPr id="34908" name="AutoShape 9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34909" name="Rectangle 9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34910" name="Rectangle 9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34911" name="AutoShape 9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34912" name="Line 9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34913" name="Line 9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34914" name="Rectangle 9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34915" name="Rectangle 9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sp>
        <p:nvSpPr>
          <p:cNvPr id="34916" name="Line 100"/>
          <p:cNvSpPr>
            <a:spLocks noChangeShapeType="1"/>
          </p:cNvSpPr>
          <p:nvPr/>
        </p:nvSpPr>
        <p:spPr bwMode="auto">
          <a:xfrm rot="5400000" flipH="1">
            <a:off x="7479506" y="4391819"/>
            <a:ext cx="611188" cy="0"/>
          </a:xfrm>
          <a:prstGeom prst="line">
            <a:avLst/>
          </a:prstGeom>
          <a:noFill/>
          <a:ln w="12700">
            <a:solidFill>
              <a:schemeClr val="tx1"/>
            </a:solidFill>
            <a:round/>
            <a:headEnd/>
            <a:tailEnd/>
          </a:ln>
          <a:effectLst/>
        </p:spPr>
        <p:txBody>
          <a:bodyPr wrap="none" anchor="ctr"/>
          <a:lstStyle/>
          <a:p>
            <a:endParaRPr lang="it-IT"/>
          </a:p>
        </p:txBody>
      </p:sp>
      <p:sp>
        <p:nvSpPr>
          <p:cNvPr id="34917" name="Line 101"/>
          <p:cNvSpPr>
            <a:spLocks noChangeShapeType="1"/>
          </p:cNvSpPr>
          <p:nvPr/>
        </p:nvSpPr>
        <p:spPr bwMode="auto">
          <a:xfrm rot="-5400000">
            <a:off x="7833519" y="4644231"/>
            <a:ext cx="0" cy="103188"/>
          </a:xfrm>
          <a:prstGeom prst="line">
            <a:avLst/>
          </a:prstGeom>
          <a:noFill/>
          <a:ln w="12700">
            <a:solidFill>
              <a:schemeClr val="tx1"/>
            </a:solidFill>
            <a:round/>
            <a:headEnd/>
            <a:tailEnd/>
          </a:ln>
          <a:effectLst/>
        </p:spPr>
        <p:txBody>
          <a:bodyPr wrap="none" anchor="ctr"/>
          <a:lstStyle/>
          <a:p>
            <a:endParaRPr lang="it-IT"/>
          </a:p>
        </p:txBody>
      </p:sp>
      <p:sp>
        <p:nvSpPr>
          <p:cNvPr id="34918" name="Line 102"/>
          <p:cNvSpPr>
            <a:spLocks noChangeShapeType="1"/>
          </p:cNvSpPr>
          <p:nvPr/>
        </p:nvSpPr>
        <p:spPr bwMode="auto">
          <a:xfrm rot="-5400000">
            <a:off x="7823200" y="4175125"/>
            <a:ext cx="0" cy="88900"/>
          </a:xfrm>
          <a:prstGeom prst="line">
            <a:avLst/>
          </a:prstGeom>
          <a:noFill/>
          <a:ln w="12700">
            <a:solidFill>
              <a:schemeClr val="tx1"/>
            </a:solidFill>
            <a:round/>
            <a:headEnd/>
            <a:tailEnd/>
          </a:ln>
          <a:effectLst/>
        </p:spPr>
        <p:txBody>
          <a:bodyPr wrap="none" anchor="ctr"/>
          <a:lstStyle/>
          <a:p>
            <a:endParaRPr lang="it-IT"/>
          </a:p>
        </p:txBody>
      </p:sp>
      <p:sp>
        <p:nvSpPr>
          <p:cNvPr id="34919" name="Line 103"/>
          <p:cNvSpPr>
            <a:spLocks noChangeShapeType="1"/>
          </p:cNvSpPr>
          <p:nvPr/>
        </p:nvSpPr>
        <p:spPr bwMode="auto">
          <a:xfrm flipV="1">
            <a:off x="6502400" y="2316163"/>
            <a:ext cx="458788" cy="207962"/>
          </a:xfrm>
          <a:prstGeom prst="line">
            <a:avLst/>
          </a:prstGeom>
          <a:noFill/>
          <a:ln w="12700">
            <a:solidFill>
              <a:schemeClr val="tx1"/>
            </a:solidFill>
            <a:round/>
            <a:headEnd/>
            <a:tailEnd/>
          </a:ln>
          <a:effectLst/>
        </p:spPr>
        <p:txBody>
          <a:bodyPr wrap="none" anchor="ctr"/>
          <a:lstStyle/>
          <a:p>
            <a:endParaRPr lang="it-IT"/>
          </a:p>
        </p:txBody>
      </p:sp>
      <p:sp>
        <p:nvSpPr>
          <p:cNvPr id="34920" name="Line 104"/>
          <p:cNvSpPr>
            <a:spLocks noChangeShapeType="1"/>
          </p:cNvSpPr>
          <p:nvPr/>
        </p:nvSpPr>
        <p:spPr bwMode="auto">
          <a:xfrm>
            <a:off x="7437438" y="2300288"/>
            <a:ext cx="485775" cy="207962"/>
          </a:xfrm>
          <a:prstGeom prst="line">
            <a:avLst/>
          </a:prstGeom>
          <a:noFill/>
          <a:ln w="12700">
            <a:solidFill>
              <a:schemeClr val="tx1"/>
            </a:solidFill>
            <a:round/>
            <a:headEnd/>
            <a:tailEnd/>
          </a:ln>
          <a:effectLst/>
        </p:spPr>
        <p:txBody>
          <a:bodyPr wrap="none" anchor="ctr"/>
          <a:lstStyle/>
          <a:p>
            <a:endParaRPr lang="it-IT"/>
          </a:p>
        </p:txBody>
      </p:sp>
      <p:sp>
        <p:nvSpPr>
          <p:cNvPr id="34921" name="Line 105"/>
          <p:cNvSpPr>
            <a:spLocks noChangeShapeType="1"/>
          </p:cNvSpPr>
          <p:nvPr/>
        </p:nvSpPr>
        <p:spPr bwMode="auto">
          <a:xfrm flipH="1">
            <a:off x="7956550" y="2636838"/>
            <a:ext cx="241300" cy="681037"/>
          </a:xfrm>
          <a:prstGeom prst="line">
            <a:avLst/>
          </a:prstGeom>
          <a:noFill/>
          <a:ln w="12700">
            <a:solidFill>
              <a:schemeClr val="tx1"/>
            </a:solidFill>
            <a:round/>
            <a:headEnd/>
            <a:tailEnd/>
          </a:ln>
          <a:effectLst/>
        </p:spPr>
        <p:txBody>
          <a:bodyPr wrap="none" anchor="ctr"/>
          <a:lstStyle/>
          <a:p>
            <a:endParaRPr lang="it-IT"/>
          </a:p>
        </p:txBody>
      </p:sp>
      <p:sp>
        <p:nvSpPr>
          <p:cNvPr id="34922" name="Line 106"/>
          <p:cNvSpPr>
            <a:spLocks noChangeShapeType="1"/>
          </p:cNvSpPr>
          <p:nvPr/>
        </p:nvSpPr>
        <p:spPr bwMode="auto">
          <a:xfrm>
            <a:off x="7186613" y="2413000"/>
            <a:ext cx="0" cy="431800"/>
          </a:xfrm>
          <a:prstGeom prst="line">
            <a:avLst/>
          </a:prstGeom>
          <a:noFill/>
          <a:ln w="12700">
            <a:solidFill>
              <a:schemeClr val="tx1"/>
            </a:solidFill>
            <a:round/>
            <a:headEnd/>
            <a:tailEnd/>
          </a:ln>
          <a:effectLst/>
        </p:spPr>
        <p:txBody>
          <a:bodyPr wrap="none" anchor="ctr"/>
          <a:lstStyle/>
          <a:p>
            <a:endParaRPr lang="it-IT"/>
          </a:p>
        </p:txBody>
      </p:sp>
      <p:sp>
        <p:nvSpPr>
          <p:cNvPr id="34923" name="Line 107"/>
          <p:cNvSpPr>
            <a:spLocks noChangeShapeType="1"/>
          </p:cNvSpPr>
          <p:nvPr/>
        </p:nvSpPr>
        <p:spPr bwMode="auto">
          <a:xfrm>
            <a:off x="7212013" y="3060700"/>
            <a:ext cx="534987" cy="368300"/>
          </a:xfrm>
          <a:prstGeom prst="line">
            <a:avLst/>
          </a:prstGeom>
          <a:noFill/>
          <a:ln w="12700">
            <a:solidFill>
              <a:schemeClr val="tx1"/>
            </a:solidFill>
            <a:round/>
            <a:headEnd/>
            <a:tailEnd/>
          </a:ln>
          <a:effectLst/>
        </p:spPr>
        <p:txBody>
          <a:bodyPr wrap="none" anchor="ctr"/>
          <a:lstStyle/>
          <a:p>
            <a:endParaRPr lang="it-IT"/>
          </a:p>
        </p:txBody>
      </p:sp>
      <p:sp>
        <p:nvSpPr>
          <p:cNvPr id="34924" name="Line 108"/>
          <p:cNvSpPr>
            <a:spLocks noChangeShapeType="1"/>
          </p:cNvSpPr>
          <p:nvPr/>
        </p:nvSpPr>
        <p:spPr bwMode="auto">
          <a:xfrm flipH="1">
            <a:off x="7672388" y="3525838"/>
            <a:ext cx="266700" cy="360362"/>
          </a:xfrm>
          <a:prstGeom prst="line">
            <a:avLst/>
          </a:prstGeom>
          <a:noFill/>
          <a:ln w="12700">
            <a:solidFill>
              <a:schemeClr val="tx1"/>
            </a:solidFill>
            <a:round/>
            <a:headEnd/>
            <a:tailEnd/>
          </a:ln>
          <a:effectLst/>
        </p:spPr>
        <p:txBody>
          <a:bodyPr wrap="none" anchor="ctr"/>
          <a:lstStyle/>
          <a:p>
            <a:endParaRPr lang="it-IT"/>
          </a:p>
        </p:txBody>
      </p:sp>
      <p:sp>
        <p:nvSpPr>
          <p:cNvPr id="34925" name="Line 109"/>
          <p:cNvSpPr>
            <a:spLocks noChangeShapeType="1"/>
          </p:cNvSpPr>
          <p:nvPr/>
        </p:nvSpPr>
        <p:spPr bwMode="auto">
          <a:xfrm flipH="1">
            <a:off x="7445375" y="2605088"/>
            <a:ext cx="560388" cy="384175"/>
          </a:xfrm>
          <a:prstGeom prst="line">
            <a:avLst/>
          </a:prstGeom>
          <a:noFill/>
          <a:ln w="12700">
            <a:solidFill>
              <a:schemeClr val="tx1"/>
            </a:solidFill>
            <a:round/>
            <a:headEnd/>
            <a:tailEnd/>
          </a:ln>
          <a:effectLst/>
        </p:spPr>
        <p:txBody>
          <a:bodyPr wrap="none" anchor="ctr"/>
          <a:lstStyle/>
          <a:p>
            <a:endParaRPr lang="it-IT"/>
          </a:p>
        </p:txBody>
      </p:sp>
      <p:sp>
        <p:nvSpPr>
          <p:cNvPr id="34926" name="Line 110"/>
          <p:cNvSpPr>
            <a:spLocks noChangeShapeType="1"/>
          </p:cNvSpPr>
          <p:nvPr/>
        </p:nvSpPr>
        <p:spPr bwMode="auto">
          <a:xfrm flipH="1">
            <a:off x="7454900" y="2044700"/>
            <a:ext cx="350838" cy="255588"/>
          </a:xfrm>
          <a:prstGeom prst="line">
            <a:avLst/>
          </a:prstGeom>
          <a:noFill/>
          <a:ln w="12700">
            <a:solidFill>
              <a:schemeClr val="tx1"/>
            </a:solidFill>
            <a:round/>
            <a:headEnd/>
            <a:tailEnd/>
          </a:ln>
          <a:effectLst/>
        </p:spPr>
        <p:txBody>
          <a:bodyPr wrap="none" anchor="ctr"/>
          <a:lstStyle/>
          <a:p>
            <a:endParaRPr lang="it-IT"/>
          </a:p>
        </p:txBody>
      </p:sp>
      <p:sp>
        <p:nvSpPr>
          <p:cNvPr id="34927" name="Line 111"/>
          <p:cNvSpPr>
            <a:spLocks noChangeShapeType="1"/>
          </p:cNvSpPr>
          <p:nvPr/>
        </p:nvSpPr>
        <p:spPr bwMode="auto">
          <a:xfrm flipH="1">
            <a:off x="8172450" y="2220913"/>
            <a:ext cx="201613" cy="176212"/>
          </a:xfrm>
          <a:prstGeom prst="line">
            <a:avLst/>
          </a:prstGeom>
          <a:noFill/>
          <a:ln w="12700">
            <a:solidFill>
              <a:schemeClr val="tx1"/>
            </a:solidFill>
            <a:round/>
            <a:headEnd/>
            <a:tailEnd/>
          </a:ln>
          <a:effectLst/>
        </p:spPr>
        <p:txBody>
          <a:bodyPr wrap="none" anchor="ctr"/>
          <a:lstStyle/>
          <a:p>
            <a:endParaRPr lang="it-IT"/>
          </a:p>
        </p:txBody>
      </p:sp>
      <p:grpSp>
        <p:nvGrpSpPr>
          <p:cNvPr id="15" name="Group 112"/>
          <p:cNvGrpSpPr>
            <a:grpSpLocks/>
          </p:cNvGrpSpPr>
          <p:nvPr/>
        </p:nvGrpSpPr>
        <p:grpSpPr bwMode="auto">
          <a:xfrm>
            <a:off x="5983288" y="2413000"/>
            <a:ext cx="501650" cy="233363"/>
            <a:chOff x="3600" y="219"/>
            <a:chExt cx="360" cy="175"/>
          </a:xfrm>
        </p:grpSpPr>
        <p:sp>
          <p:nvSpPr>
            <p:cNvPr id="34929" name="Oval 113"/>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4930" name="Line 11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4931" name="Line 11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4932" name="Rectangle 116"/>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4933" name="Oval 117"/>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6" name="Group 118"/>
            <p:cNvGrpSpPr>
              <a:grpSpLocks/>
            </p:cNvGrpSpPr>
            <p:nvPr/>
          </p:nvGrpSpPr>
          <p:grpSpPr bwMode="auto">
            <a:xfrm>
              <a:off x="3686" y="244"/>
              <a:ext cx="177" cy="66"/>
              <a:chOff x="2848" y="848"/>
              <a:chExt cx="140" cy="98"/>
            </a:xfrm>
          </p:grpSpPr>
          <p:sp>
            <p:nvSpPr>
              <p:cNvPr id="34935" name="Line 11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36" name="Line 12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37" name="Line 12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7" name="Group 122"/>
            <p:cNvGrpSpPr>
              <a:grpSpLocks/>
            </p:cNvGrpSpPr>
            <p:nvPr/>
          </p:nvGrpSpPr>
          <p:grpSpPr bwMode="auto">
            <a:xfrm flipV="1">
              <a:off x="3686" y="243"/>
              <a:ext cx="177" cy="66"/>
              <a:chOff x="2848" y="848"/>
              <a:chExt cx="140" cy="98"/>
            </a:xfrm>
          </p:grpSpPr>
          <p:sp>
            <p:nvSpPr>
              <p:cNvPr id="34939" name="Line 12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40" name="Line 12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41" name="Line 12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18" name="Group 126"/>
          <p:cNvGrpSpPr>
            <a:grpSpLocks/>
          </p:cNvGrpSpPr>
          <p:nvPr/>
        </p:nvGrpSpPr>
        <p:grpSpPr bwMode="auto">
          <a:xfrm>
            <a:off x="6935788" y="2184400"/>
            <a:ext cx="501650" cy="233363"/>
            <a:chOff x="3600" y="219"/>
            <a:chExt cx="360" cy="175"/>
          </a:xfrm>
        </p:grpSpPr>
        <p:sp>
          <p:nvSpPr>
            <p:cNvPr id="34943" name="Oval 12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4944" name="Line 12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4945" name="Line 12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4946" name="Rectangle 13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4947" name="Oval 13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9" name="Group 132"/>
            <p:cNvGrpSpPr>
              <a:grpSpLocks/>
            </p:cNvGrpSpPr>
            <p:nvPr/>
          </p:nvGrpSpPr>
          <p:grpSpPr bwMode="auto">
            <a:xfrm>
              <a:off x="3686" y="244"/>
              <a:ext cx="177" cy="66"/>
              <a:chOff x="2848" y="848"/>
              <a:chExt cx="140" cy="98"/>
            </a:xfrm>
          </p:grpSpPr>
          <p:sp>
            <p:nvSpPr>
              <p:cNvPr id="34949" name="Line 1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50" name="Line 1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51" name="Line 1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20" name="Group 136"/>
            <p:cNvGrpSpPr>
              <a:grpSpLocks/>
            </p:cNvGrpSpPr>
            <p:nvPr/>
          </p:nvGrpSpPr>
          <p:grpSpPr bwMode="auto">
            <a:xfrm flipV="1">
              <a:off x="3686" y="243"/>
              <a:ext cx="177" cy="66"/>
              <a:chOff x="2848" y="848"/>
              <a:chExt cx="140" cy="98"/>
            </a:xfrm>
          </p:grpSpPr>
          <p:sp>
            <p:nvSpPr>
              <p:cNvPr id="34953" name="Line 13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54" name="Line 13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55" name="Line 13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21" name="Group 140"/>
          <p:cNvGrpSpPr>
            <a:grpSpLocks/>
          </p:cNvGrpSpPr>
          <p:nvPr/>
        </p:nvGrpSpPr>
        <p:grpSpPr bwMode="auto">
          <a:xfrm>
            <a:off x="6953250" y="2841625"/>
            <a:ext cx="501650" cy="233363"/>
            <a:chOff x="3600" y="219"/>
            <a:chExt cx="360" cy="175"/>
          </a:xfrm>
        </p:grpSpPr>
        <p:sp>
          <p:nvSpPr>
            <p:cNvPr id="34957" name="Oval 14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4958" name="Line 14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4959" name="Line 14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4960" name="Rectangle 14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4961" name="Oval 14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22" name="Group 146"/>
            <p:cNvGrpSpPr>
              <a:grpSpLocks/>
            </p:cNvGrpSpPr>
            <p:nvPr/>
          </p:nvGrpSpPr>
          <p:grpSpPr bwMode="auto">
            <a:xfrm>
              <a:off x="3686" y="244"/>
              <a:ext cx="177" cy="66"/>
              <a:chOff x="2848" y="848"/>
              <a:chExt cx="140" cy="98"/>
            </a:xfrm>
          </p:grpSpPr>
          <p:sp>
            <p:nvSpPr>
              <p:cNvPr id="34963" name="Line 1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64" name="Line 1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65" name="Line 1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23" name="Group 150"/>
            <p:cNvGrpSpPr>
              <a:grpSpLocks/>
            </p:cNvGrpSpPr>
            <p:nvPr/>
          </p:nvGrpSpPr>
          <p:grpSpPr bwMode="auto">
            <a:xfrm flipV="1">
              <a:off x="3686" y="243"/>
              <a:ext cx="177" cy="66"/>
              <a:chOff x="2848" y="848"/>
              <a:chExt cx="140" cy="98"/>
            </a:xfrm>
          </p:grpSpPr>
          <p:sp>
            <p:nvSpPr>
              <p:cNvPr id="34967" name="Line 15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68" name="Line 15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69" name="Line 15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24" name="Group 154"/>
          <p:cNvGrpSpPr>
            <a:grpSpLocks/>
          </p:cNvGrpSpPr>
          <p:nvPr/>
        </p:nvGrpSpPr>
        <p:grpSpPr bwMode="auto">
          <a:xfrm>
            <a:off x="7923213" y="2392363"/>
            <a:ext cx="500062" cy="233362"/>
            <a:chOff x="3600" y="219"/>
            <a:chExt cx="360" cy="175"/>
          </a:xfrm>
        </p:grpSpPr>
        <p:sp>
          <p:nvSpPr>
            <p:cNvPr id="34971" name="Oval 155"/>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4972" name="Line 15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4973" name="Line 15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4974" name="Rectangle 158"/>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4975" name="Oval 159"/>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25" name="Group 160"/>
            <p:cNvGrpSpPr>
              <a:grpSpLocks/>
            </p:cNvGrpSpPr>
            <p:nvPr/>
          </p:nvGrpSpPr>
          <p:grpSpPr bwMode="auto">
            <a:xfrm>
              <a:off x="3686" y="244"/>
              <a:ext cx="177" cy="66"/>
              <a:chOff x="2848" y="848"/>
              <a:chExt cx="140" cy="98"/>
            </a:xfrm>
          </p:grpSpPr>
          <p:sp>
            <p:nvSpPr>
              <p:cNvPr id="34977" name="Line 16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78" name="Line 16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79" name="Line 16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26" name="Group 164"/>
            <p:cNvGrpSpPr>
              <a:grpSpLocks/>
            </p:cNvGrpSpPr>
            <p:nvPr/>
          </p:nvGrpSpPr>
          <p:grpSpPr bwMode="auto">
            <a:xfrm flipV="1">
              <a:off x="3686" y="243"/>
              <a:ext cx="177" cy="66"/>
              <a:chOff x="2848" y="848"/>
              <a:chExt cx="140" cy="98"/>
            </a:xfrm>
          </p:grpSpPr>
          <p:sp>
            <p:nvSpPr>
              <p:cNvPr id="34981" name="Line 16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82" name="Line 16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83" name="Line 16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27" name="Group 168"/>
          <p:cNvGrpSpPr>
            <a:grpSpLocks/>
          </p:cNvGrpSpPr>
          <p:nvPr/>
        </p:nvGrpSpPr>
        <p:grpSpPr bwMode="auto">
          <a:xfrm>
            <a:off x="7729538" y="3289300"/>
            <a:ext cx="501650" cy="233363"/>
            <a:chOff x="3600" y="219"/>
            <a:chExt cx="360" cy="175"/>
          </a:xfrm>
        </p:grpSpPr>
        <p:sp>
          <p:nvSpPr>
            <p:cNvPr id="34985" name="Oval 169"/>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4986" name="Line 17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4987" name="Line 17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4988" name="Rectangle 172"/>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4989" name="Oval 173"/>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28" name="Group 174"/>
            <p:cNvGrpSpPr>
              <a:grpSpLocks/>
            </p:cNvGrpSpPr>
            <p:nvPr/>
          </p:nvGrpSpPr>
          <p:grpSpPr bwMode="auto">
            <a:xfrm>
              <a:off x="3686" y="244"/>
              <a:ext cx="177" cy="66"/>
              <a:chOff x="2848" y="848"/>
              <a:chExt cx="140" cy="98"/>
            </a:xfrm>
          </p:grpSpPr>
          <p:sp>
            <p:nvSpPr>
              <p:cNvPr id="34991" name="Line 17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92" name="Line 17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93" name="Line 17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29" name="Group 178"/>
            <p:cNvGrpSpPr>
              <a:grpSpLocks/>
            </p:cNvGrpSpPr>
            <p:nvPr/>
          </p:nvGrpSpPr>
          <p:grpSpPr bwMode="auto">
            <a:xfrm flipV="1">
              <a:off x="3686" y="243"/>
              <a:ext cx="177" cy="66"/>
              <a:chOff x="2848" y="848"/>
              <a:chExt cx="140" cy="98"/>
            </a:xfrm>
          </p:grpSpPr>
          <p:sp>
            <p:nvSpPr>
              <p:cNvPr id="34995" name="Line 17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4996" name="Line 18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4997" name="Line 18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30" name="Group 182"/>
          <p:cNvGrpSpPr>
            <a:grpSpLocks/>
          </p:cNvGrpSpPr>
          <p:nvPr/>
        </p:nvGrpSpPr>
        <p:grpSpPr bwMode="auto">
          <a:xfrm>
            <a:off x="7396163" y="3873500"/>
            <a:ext cx="501650" cy="234950"/>
            <a:chOff x="3600" y="219"/>
            <a:chExt cx="360" cy="175"/>
          </a:xfrm>
        </p:grpSpPr>
        <p:sp>
          <p:nvSpPr>
            <p:cNvPr id="34999" name="Oval 183"/>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000" name="Line 18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5001" name="Line 18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5002" name="Rectangle 186"/>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003" name="Oval 187"/>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1" name="Group 188"/>
            <p:cNvGrpSpPr>
              <a:grpSpLocks/>
            </p:cNvGrpSpPr>
            <p:nvPr/>
          </p:nvGrpSpPr>
          <p:grpSpPr bwMode="auto">
            <a:xfrm>
              <a:off x="3686" y="244"/>
              <a:ext cx="177" cy="66"/>
              <a:chOff x="2848" y="848"/>
              <a:chExt cx="140" cy="98"/>
            </a:xfrm>
          </p:grpSpPr>
          <p:sp>
            <p:nvSpPr>
              <p:cNvPr id="35005" name="Line 18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006" name="Line 19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007" name="Line 19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816" name="Group 192"/>
            <p:cNvGrpSpPr>
              <a:grpSpLocks/>
            </p:cNvGrpSpPr>
            <p:nvPr/>
          </p:nvGrpSpPr>
          <p:grpSpPr bwMode="auto">
            <a:xfrm flipV="1">
              <a:off x="3686" y="243"/>
              <a:ext cx="177" cy="66"/>
              <a:chOff x="2848" y="848"/>
              <a:chExt cx="140" cy="98"/>
            </a:xfrm>
          </p:grpSpPr>
          <p:sp>
            <p:nvSpPr>
              <p:cNvPr id="35009" name="Line 19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010" name="Line 19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011" name="Line 19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34817" name="Group 196"/>
          <p:cNvGrpSpPr>
            <a:grpSpLocks/>
          </p:cNvGrpSpPr>
          <p:nvPr/>
        </p:nvGrpSpPr>
        <p:grpSpPr bwMode="auto">
          <a:xfrm>
            <a:off x="6786563" y="4362450"/>
            <a:ext cx="500062" cy="233363"/>
            <a:chOff x="3600" y="219"/>
            <a:chExt cx="360" cy="175"/>
          </a:xfrm>
        </p:grpSpPr>
        <p:sp>
          <p:nvSpPr>
            <p:cNvPr id="35013" name="Oval 19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014" name="Line 19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5015" name="Line 19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5016" name="Rectangle 20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017" name="Oval 20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820" name="Group 202"/>
            <p:cNvGrpSpPr>
              <a:grpSpLocks/>
            </p:cNvGrpSpPr>
            <p:nvPr/>
          </p:nvGrpSpPr>
          <p:grpSpPr bwMode="auto">
            <a:xfrm>
              <a:off x="3686" y="244"/>
              <a:ext cx="177" cy="66"/>
              <a:chOff x="2848" y="848"/>
              <a:chExt cx="140" cy="98"/>
            </a:xfrm>
          </p:grpSpPr>
          <p:sp>
            <p:nvSpPr>
              <p:cNvPr id="35019" name="Line 20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020" name="Line 20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021" name="Line 20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824" name="Group 206"/>
            <p:cNvGrpSpPr>
              <a:grpSpLocks/>
            </p:cNvGrpSpPr>
            <p:nvPr/>
          </p:nvGrpSpPr>
          <p:grpSpPr bwMode="auto">
            <a:xfrm flipV="1">
              <a:off x="3686" y="243"/>
              <a:ext cx="177" cy="66"/>
              <a:chOff x="2848" y="848"/>
              <a:chExt cx="140" cy="98"/>
            </a:xfrm>
          </p:grpSpPr>
          <p:sp>
            <p:nvSpPr>
              <p:cNvPr id="35023" name="Line 20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024" name="Line 20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025" name="Line 20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34828" name="Group 210"/>
          <p:cNvGrpSpPr>
            <a:grpSpLocks/>
          </p:cNvGrpSpPr>
          <p:nvPr/>
        </p:nvGrpSpPr>
        <p:grpSpPr bwMode="auto">
          <a:xfrm>
            <a:off x="5983288" y="3986213"/>
            <a:ext cx="501650" cy="233362"/>
            <a:chOff x="3600" y="219"/>
            <a:chExt cx="360" cy="175"/>
          </a:xfrm>
        </p:grpSpPr>
        <p:sp>
          <p:nvSpPr>
            <p:cNvPr id="35027" name="Oval 21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028" name="Line 21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35029" name="Line 21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35030" name="Rectangle 21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031" name="Oval 21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832" name="Group 216"/>
            <p:cNvGrpSpPr>
              <a:grpSpLocks/>
            </p:cNvGrpSpPr>
            <p:nvPr/>
          </p:nvGrpSpPr>
          <p:grpSpPr bwMode="auto">
            <a:xfrm>
              <a:off x="3686" y="244"/>
              <a:ext cx="177" cy="66"/>
              <a:chOff x="2848" y="848"/>
              <a:chExt cx="140" cy="98"/>
            </a:xfrm>
          </p:grpSpPr>
          <p:sp>
            <p:nvSpPr>
              <p:cNvPr id="35033" name="Line 21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034" name="Line 21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035" name="Line 21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836" name="Group 220"/>
            <p:cNvGrpSpPr>
              <a:grpSpLocks/>
            </p:cNvGrpSpPr>
            <p:nvPr/>
          </p:nvGrpSpPr>
          <p:grpSpPr bwMode="auto">
            <a:xfrm flipV="1">
              <a:off x="3686" y="243"/>
              <a:ext cx="177" cy="66"/>
              <a:chOff x="2848" y="848"/>
              <a:chExt cx="140" cy="98"/>
            </a:xfrm>
          </p:grpSpPr>
          <p:sp>
            <p:nvSpPr>
              <p:cNvPr id="35037" name="Line 22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038" name="Line 22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039" name="Line 22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35040" name="Line 224"/>
          <p:cNvSpPr>
            <a:spLocks noChangeShapeType="1"/>
          </p:cNvSpPr>
          <p:nvPr/>
        </p:nvSpPr>
        <p:spPr bwMode="auto">
          <a:xfrm flipV="1">
            <a:off x="6238875" y="4198938"/>
            <a:ext cx="1588" cy="249237"/>
          </a:xfrm>
          <a:prstGeom prst="line">
            <a:avLst/>
          </a:prstGeom>
          <a:noFill/>
          <a:ln w="12700">
            <a:solidFill>
              <a:schemeClr val="tx1"/>
            </a:solidFill>
            <a:round/>
            <a:headEnd/>
            <a:tailEnd/>
          </a:ln>
          <a:effectLst/>
        </p:spPr>
        <p:txBody>
          <a:bodyPr wrap="none" anchor="ctr"/>
          <a:lstStyle/>
          <a:p>
            <a:endParaRPr lang="it-IT"/>
          </a:p>
        </p:txBody>
      </p:sp>
      <p:grpSp>
        <p:nvGrpSpPr>
          <p:cNvPr id="34845" name="Group 500"/>
          <p:cNvGrpSpPr>
            <a:grpSpLocks/>
          </p:cNvGrpSpPr>
          <p:nvPr/>
        </p:nvGrpSpPr>
        <p:grpSpPr bwMode="auto">
          <a:xfrm>
            <a:off x="5807075" y="1909763"/>
            <a:ext cx="2809875" cy="2973387"/>
            <a:chOff x="3658" y="1203"/>
            <a:chExt cx="1770" cy="1873"/>
          </a:xfrm>
        </p:grpSpPr>
        <p:grpSp>
          <p:nvGrpSpPr>
            <p:cNvPr id="34855" name="Group 344"/>
            <p:cNvGrpSpPr>
              <a:grpSpLocks/>
            </p:cNvGrpSpPr>
            <p:nvPr/>
          </p:nvGrpSpPr>
          <p:grpSpPr bwMode="auto">
            <a:xfrm>
              <a:off x="3712" y="2313"/>
              <a:ext cx="513" cy="442"/>
              <a:chOff x="3937" y="633"/>
              <a:chExt cx="513" cy="442"/>
            </a:xfrm>
          </p:grpSpPr>
          <p:sp>
            <p:nvSpPr>
              <p:cNvPr id="35136" name="Line 320"/>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139" name="Line 323"/>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141" name="Oval 325"/>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142" name="Line 326"/>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143" name="Line 327"/>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144" name="Rectangle 328"/>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145" name="Oval 329"/>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864" name="Group 330"/>
              <p:cNvGrpSpPr>
                <a:grpSpLocks/>
              </p:cNvGrpSpPr>
              <p:nvPr/>
            </p:nvGrpSpPr>
            <p:grpSpPr bwMode="auto">
              <a:xfrm>
                <a:off x="4120" y="809"/>
                <a:ext cx="156" cy="55"/>
                <a:chOff x="2848" y="848"/>
                <a:chExt cx="140" cy="98"/>
              </a:xfrm>
            </p:grpSpPr>
            <p:sp>
              <p:nvSpPr>
                <p:cNvPr id="35147" name="Line 33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148" name="Line 33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149" name="Line 33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869" name="Group 334"/>
              <p:cNvGrpSpPr>
                <a:grpSpLocks/>
              </p:cNvGrpSpPr>
              <p:nvPr/>
            </p:nvGrpSpPr>
            <p:grpSpPr bwMode="auto">
              <a:xfrm flipV="1">
                <a:off x="4120" y="808"/>
                <a:ext cx="156" cy="56"/>
                <a:chOff x="2848" y="848"/>
                <a:chExt cx="140" cy="98"/>
              </a:xfrm>
            </p:grpSpPr>
            <p:sp>
              <p:nvSpPr>
                <p:cNvPr id="35151" name="Line 33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152" name="Line 33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153" name="Line 33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154" name="Rectangle 338"/>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155" name="Rectangle 339"/>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156" name="Line 340"/>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157" name="Line 341"/>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158" name="Rectangle 342"/>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159" name="Text Box 343"/>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87" name="Group 345"/>
            <p:cNvGrpSpPr>
              <a:grpSpLocks/>
            </p:cNvGrpSpPr>
            <p:nvPr/>
          </p:nvGrpSpPr>
          <p:grpSpPr bwMode="auto">
            <a:xfrm>
              <a:off x="4261" y="1671"/>
              <a:ext cx="513" cy="442"/>
              <a:chOff x="3937" y="633"/>
              <a:chExt cx="513" cy="442"/>
            </a:xfrm>
          </p:grpSpPr>
          <p:sp>
            <p:nvSpPr>
              <p:cNvPr id="35162" name="Line 346"/>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163" name="Line 347"/>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164" name="Oval 348"/>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165" name="Line 349"/>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166" name="Line 350"/>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167" name="Rectangle 351"/>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168" name="Oval 352"/>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888" name="Group 353"/>
              <p:cNvGrpSpPr>
                <a:grpSpLocks/>
              </p:cNvGrpSpPr>
              <p:nvPr/>
            </p:nvGrpSpPr>
            <p:grpSpPr bwMode="auto">
              <a:xfrm>
                <a:off x="4120" y="809"/>
                <a:ext cx="156" cy="55"/>
                <a:chOff x="2848" y="848"/>
                <a:chExt cx="140" cy="98"/>
              </a:xfrm>
            </p:grpSpPr>
            <p:sp>
              <p:nvSpPr>
                <p:cNvPr id="35170" name="Line 35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171" name="Line 35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172" name="Line 35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891" name="Group 357"/>
              <p:cNvGrpSpPr>
                <a:grpSpLocks/>
              </p:cNvGrpSpPr>
              <p:nvPr/>
            </p:nvGrpSpPr>
            <p:grpSpPr bwMode="auto">
              <a:xfrm flipV="1">
                <a:off x="4120" y="808"/>
                <a:ext cx="156" cy="56"/>
                <a:chOff x="2848" y="848"/>
                <a:chExt cx="140" cy="98"/>
              </a:xfrm>
            </p:grpSpPr>
            <p:sp>
              <p:nvSpPr>
                <p:cNvPr id="35174" name="Line 35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175" name="Line 35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176" name="Line 36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177" name="Rectangle 361"/>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178" name="Rectangle 362"/>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179" name="Line 363"/>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180" name="Line 364"/>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181" name="Rectangle 365"/>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182" name="Text Box 366"/>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94" name="Group 367"/>
            <p:cNvGrpSpPr>
              <a:grpSpLocks/>
            </p:cNvGrpSpPr>
            <p:nvPr/>
          </p:nvGrpSpPr>
          <p:grpSpPr bwMode="auto">
            <a:xfrm>
              <a:off x="4270" y="1203"/>
              <a:ext cx="513" cy="442"/>
              <a:chOff x="3937" y="633"/>
              <a:chExt cx="513" cy="442"/>
            </a:xfrm>
          </p:grpSpPr>
          <p:sp>
            <p:nvSpPr>
              <p:cNvPr id="35184" name="Line 368"/>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185" name="Line 369"/>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186" name="Oval 370"/>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187" name="Line 371"/>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188" name="Line 372"/>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189" name="Rectangle 373"/>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190" name="Oval 374"/>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898" name="Group 375"/>
              <p:cNvGrpSpPr>
                <a:grpSpLocks/>
              </p:cNvGrpSpPr>
              <p:nvPr/>
            </p:nvGrpSpPr>
            <p:grpSpPr bwMode="auto">
              <a:xfrm>
                <a:off x="4120" y="809"/>
                <a:ext cx="156" cy="55"/>
                <a:chOff x="2848" y="848"/>
                <a:chExt cx="140" cy="98"/>
              </a:xfrm>
            </p:grpSpPr>
            <p:sp>
              <p:nvSpPr>
                <p:cNvPr id="35192" name="Line 3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193" name="Line 3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194" name="Line 3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907" name="Group 379"/>
              <p:cNvGrpSpPr>
                <a:grpSpLocks/>
              </p:cNvGrpSpPr>
              <p:nvPr/>
            </p:nvGrpSpPr>
            <p:grpSpPr bwMode="auto">
              <a:xfrm flipV="1">
                <a:off x="4120" y="808"/>
                <a:ext cx="156" cy="56"/>
                <a:chOff x="2848" y="848"/>
                <a:chExt cx="140" cy="98"/>
              </a:xfrm>
            </p:grpSpPr>
            <p:sp>
              <p:nvSpPr>
                <p:cNvPr id="35196" name="Line 38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197" name="Line 38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198" name="Line 38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199" name="Rectangle 383"/>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200" name="Rectangle 384"/>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201" name="Line 385"/>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202" name="Line 386"/>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203" name="Rectangle 387"/>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204" name="Text Box 388"/>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928" name="Group 389"/>
            <p:cNvGrpSpPr>
              <a:grpSpLocks/>
            </p:cNvGrpSpPr>
            <p:nvPr/>
          </p:nvGrpSpPr>
          <p:grpSpPr bwMode="auto">
            <a:xfrm>
              <a:off x="4477" y="2241"/>
              <a:ext cx="513" cy="442"/>
              <a:chOff x="3937" y="633"/>
              <a:chExt cx="513" cy="442"/>
            </a:xfrm>
          </p:grpSpPr>
          <p:sp>
            <p:nvSpPr>
              <p:cNvPr id="35206" name="Line 390"/>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207" name="Line 391"/>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208" name="Oval 392"/>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209" name="Line 393"/>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210" name="Line 394"/>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211" name="Rectangle 395"/>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212" name="Oval 396"/>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934" name="Group 397"/>
              <p:cNvGrpSpPr>
                <a:grpSpLocks/>
              </p:cNvGrpSpPr>
              <p:nvPr/>
            </p:nvGrpSpPr>
            <p:grpSpPr bwMode="auto">
              <a:xfrm>
                <a:off x="4120" y="809"/>
                <a:ext cx="156" cy="55"/>
                <a:chOff x="2848" y="848"/>
                <a:chExt cx="140" cy="98"/>
              </a:xfrm>
            </p:grpSpPr>
            <p:sp>
              <p:nvSpPr>
                <p:cNvPr id="35214" name="Line 39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15" name="Line 39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16" name="Line 40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938" name="Group 401"/>
              <p:cNvGrpSpPr>
                <a:grpSpLocks/>
              </p:cNvGrpSpPr>
              <p:nvPr/>
            </p:nvGrpSpPr>
            <p:grpSpPr bwMode="auto">
              <a:xfrm flipV="1">
                <a:off x="4120" y="808"/>
                <a:ext cx="156" cy="56"/>
                <a:chOff x="2848" y="848"/>
                <a:chExt cx="140" cy="98"/>
              </a:xfrm>
            </p:grpSpPr>
            <p:sp>
              <p:nvSpPr>
                <p:cNvPr id="35218" name="Line 40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19" name="Line 40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20" name="Line 40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221" name="Rectangle 405"/>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222" name="Rectangle 406"/>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223" name="Line 407"/>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224" name="Line 408"/>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225" name="Rectangle 409"/>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226" name="Text Box 410"/>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942" name="Group 411"/>
            <p:cNvGrpSpPr>
              <a:grpSpLocks/>
            </p:cNvGrpSpPr>
            <p:nvPr/>
          </p:nvGrpSpPr>
          <p:grpSpPr bwMode="auto">
            <a:xfrm>
              <a:off x="4786" y="1860"/>
              <a:ext cx="513" cy="442"/>
              <a:chOff x="3937" y="633"/>
              <a:chExt cx="513" cy="442"/>
            </a:xfrm>
          </p:grpSpPr>
          <p:sp>
            <p:nvSpPr>
              <p:cNvPr id="35228" name="Line 412"/>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229" name="Line 413"/>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230" name="Oval 414"/>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231" name="Line 415"/>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232" name="Line 416"/>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233" name="Rectangle 417"/>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234" name="Oval 418"/>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948" name="Group 419"/>
              <p:cNvGrpSpPr>
                <a:grpSpLocks/>
              </p:cNvGrpSpPr>
              <p:nvPr/>
            </p:nvGrpSpPr>
            <p:grpSpPr bwMode="auto">
              <a:xfrm>
                <a:off x="4120" y="809"/>
                <a:ext cx="156" cy="55"/>
                <a:chOff x="2848" y="848"/>
                <a:chExt cx="140" cy="98"/>
              </a:xfrm>
            </p:grpSpPr>
            <p:sp>
              <p:nvSpPr>
                <p:cNvPr id="35236" name="Line 42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37" name="Line 42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38" name="Line 42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952" name="Group 423"/>
              <p:cNvGrpSpPr>
                <a:grpSpLocks/>
              </p:cNvGrpSpPr>
              <p:nvPr/>
            </p:nvGrpSpPr>
            <p:grpSpPr bwMode="auto">
              <a:xfrm flipV="1">
                <a:off x="4120" y="808"/>
                <a:ext cx="156" cy="56"/>
                <a:chOff x="2848" y="848"/>
                <a:chExt cx="140" cy="98"/>
              </a:xfrm>
            </p:grpSpPr>
            <p:sp>
              <p:nvSpPr>
                <p:cNvPr id="35240" name="Line 42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41" name="Line 42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42" name="Line 42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243" name="Rectangle 427"/>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244" name="Rectangle 428"/>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245" name="Line 429"/>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246" name="Line 430"/>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247" name="Rectangle 431"/>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248" name="Text Box 432"/>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956" name="Group 433"/>
            <p:cNvGrpSpPr>
              <a:grpSpLocks/>
            </p:cNvGrpSpPr>
            <p:nvPr/>
          </p:nvGrpSpPr>
          <p:grpSpPr bwMode="auto">
            <a:xfrm>
              <a:off x="4915" y="1323"/>
              <a:ext cx="513" cy="442"/>
              <a:chOff x="3937" y="633"/>
              <a:chExt cx="513" cy="442"/>
            </a:xfrm>
          </p:grpSpPr>
          <p:sp>
            <p:nvSpPr>
              <p:cNvPr id="35250" name="Line 434"/>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251" name="Line 435"/>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252" name="Oval 436"/>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253" name="Line 437"/>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254" name="Line 438"/>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255" name="Rectangle 439"/>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256" name="Oval 440"/>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962" name="Group 441"/>
              <p:cNvGrpSpPr>
                <a:grpSpLocks/>
              </p:cNvGrpSpPr>
              <p:nvPr/>
            </p:nvGrpSpPr>
            <p:grpSpPr bwMode="auto">
              <a:xfrm>
                <a:off x="4120" y="809"/>
                <a:ext cx="156" cy="55"/>
                <a:chOff x="2848" y="848"/>
                <a:chExt cx="140" cy="98"/>
              </a:xfrm>
            </p:grpSpPr>
            <p:sp>
              <p:nvSpPr>
                <p:cNvPr id="35258" name="Line 4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59" name="Line 4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60" name="Line 4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966" name="Group 445"/>
              <p:cNvGrpSpPr>
                <a:grpSpLocks/>
              </p:cNvGrpSpPr>
              <p:nvPr/>
            </p:nvGrpSpPr>
            <p:grpSpPr bwMode="auto">
              <a:xfrm flipV="1">
                <a:off x="4120" y="808"/>
                <a:ext cx="156" cy="56"/>
                <a:chOff x="2848" y="848"/>
                <a:chExt cx="140" cy="98"/>
              </a:xfrm>
            </p:grpSpPr>
            <p:sp>
              <p:nvSpPr>
                <p:cNvPr id="35262" name="Line 4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63" name="Line 4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64" name="Line 4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265" name="Rectangle 449"/>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266" name="Rectangle 450"/>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267" name="Line 451"/>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268" name="Line 452"/>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269" name="Rectangle 453"/>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270" name="Text Box 454"/>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970" name="Group 455"/>
            <p:cNvGrpSpPr>
              <a:grpSpLocks/>
            </p:cNvGrpSpPr>
            <p:nvPr/>
          </p:nvGrpSpPr>
          <p:grpSpPr bwMode="auto">
            <a:xfrm>
              <a:off x="4189" y="2634"/>
              <a:ext cx="513" cy="442"/>
              <a:chOff x="3937" y="633"/>
              <a:chExt cx="513" cy="442"/>
            </a:xfrm>
          </p:grpSpPr>
          <p:sp>
            <p:nvSpPr>
              <p:cNvPr id="35272" name="Line 456"/>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273" name="Line 457"/>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274" name="Oval 458"/>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275" name="Line 459"/>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276" name="Line 460"/>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277" name="Rectangle 461"/>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278" name="Oval 462"/>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976" name="Group 463"/>
              <p:cNvGrpSpPr>
                <a:grpSpLocks/>
              </p:cNvGrpSpPr>
              <p:nvPr/>
            </p:nvGrpSpPr>
            <p:grpSpPr bwMode="auto">
              <a:xfrm>
                <a:off x="4120" y="809"/>
                <a:ext cx="156" cy="55"/>
                <a:chOff x="2848" y="848"/>
                <a:chExt cx="140" cy="98"/>
              </a:xfrm>
            </p:grpSpPr>
            <p:sp>
              <p:nvSpPr>
                <p:cNvPr id="35280" name="Line 46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81" name="Line 46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82" name="Line 46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980" name="Group 467"/>
              <p:cNvGrpSpPr>
                <a:grpSpLocks/>
              </p:cNvGrpSpPr>
              <p:nvPr/>
            </p:nvGrpSpPr>
            <p:grpSpPr bwMode="auto">
              <a:xfrm flipV="1">
                <a:off x="4120" y="808"/>
                <a:ext cx="156" cy="56"/>
                <a:chOff x="2848" y="848"/>
                <a:chExt cx="140" cy="98"/>
              </a:xfrm>
            </p:grpSpPr>
            <p:sp>
              <p:nvSpPr>
                <p:cNvPr id="35284" name="Line 46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285" name="Line 46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286" name="Line 47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287" name="Rectangle 471"/>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288" name="Rectangle 472"/>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289" name="Line 473"/>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290" name="Line 474"/>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291" name="Rectangle 475"/>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292" name="Text Box 476"/>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984" name="Group 478"/>
            <p:cNvGrpSpPr>
              <a:grpSpLocks/>
            </p:cNvGrpSpPr>
            <p:nvPr/>
          </p:nvGrpSpPr>
          <p:grpSpPr bwMode="auto">
            <a:xfrm>
              <a:off x="3658" y="1308"/>
              <a:ext cx="513" cy="442"/>
              <a:chOff x="3937" y="633"/>
              <a:chExt cx="513" cy="442"/>
            </a:xfrm>
          </p:grpSpPr>
          <p:sp>
            <p:nvSpPr>
              <p:cNvPr id="35295" name="Line 479"/>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it-IT"/>
              </a:p>
            </p:txBody>
          </p:sp>
          <p:sp>
            <p:nvSpPr>
              <p:cNvPr id="35296" name="Line 480"/>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it-IT"/>
              </a:p>
            </p:txBody>
          </p:sp>
          <p:sp>
            <p:nvSpPr>
              <p:cNvPr id="35297" name="Oval 481"/>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35298" name="Line 482"/>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it-IT"/>
              </a:p>
            </p:txBody>
          </p:sp>
          <p:sp>
            <p:nvSpPr>
              <p:cNvPr id="35299" name="Line 483"/>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it-IT"/>
              </a:p>
            </p:txBody>
          </p:sp>
          <p:sp>
            <p:nvSpPr>
              <p:cNvPr id="35300" name="Rectangle 484"/>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35301" name="Oval 485"/>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34990" name="Group 486"/>
              <p:cNvGrpSpPr>
                <a:grpSpLocks/>
              </p:cNvGrpSpPr>
              <p:nvPr/>
            </p:nvGrpSpPr>
            <p:grpSpPr bwMode="auto">
              <a:xfrm>
                <a:off x="4120" y="809"/>
                <a:ext cx="156" cy="55"/>
                <a:chOff x="2848" y="848"/>
                <a:chExt cx="140" cy="98"/>
              </a:xfrm>
            </p:grpSpPr>
            <p:sp>
              <p:nvSpPr>
                <p:cNvPr id="35303" name="Line 48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304" name="Line 48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305" name="Line 48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34994" name="Group 490"/>
              <p:cNvGrpSpPr>
                <a:grpSpLocks/>
              </p:cNvGrpSpPr>
              <p:nvPr/>
            </p:nvGrpSpPr>
            <p:grpSpPr bwMode="auto">
              <a:xfrm flipV="1">
                <a:off x="4120" y="808"/>
                <a:ext cx="156" cy="56"/>
                <a:chOff x="2848" y="848"/>
                <a:chExt cx="140" cy="98"/>
              </a:xfrm>
            </p:grpSpPr>
            <p:sp>
              <p:nvSpPr>
                <p:cNvPr id="35307" name="Line 49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35308" name="Line 49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35309" name="Line 49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sp>
            <p:nvSpPr>
              <p:cNvPr id="35310" name="Rectangle 494"/>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it-IT"/>
              </a:p>
            </p:txBody>
          </p:sp>
          <p:sp>
            <p:nvSpPr>
              <p:cNvPr id="35311" name="Rectangle 495"/>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312" name="Line 496"/>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it-IT"/>
              </a:p>
            </p:txBody>
          </p:sp>
          <p:sp>
            <p:nvSpPr>
              <p:cNvPr id="35313" name="Line 497"/>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it-IT"/>
              </a:p>
            </p:txBody>
          </p:sp>
          <p:sp>
            <p:nvSpPr>
              <p:cNvPr id="35314" name="Rectangle 498"/>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it-IT"/>
              </a:p>
            </p:txBody>
          </p:sp>
          <p:sp>
            <p:nvSpPr>
              <p:cNvPr id="35315" name="Text Box 499"/>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grpSp>
        <p:nvGrpSpPr>
          <p:cNvPr id="34998" name="Group 501"/>
          <p:cNvGrpSpPr>
            <a:grpSpLocks/>
          </p:cNvGrpSpPr>
          <p:nvPr/>
        </p:nvGrpSpPr>
        <p:grpSpPr bwMode="auto">
          <a:xfrm>
            <a:off x="4692650" y="1538288"/>
            <a:ext cx="3767138" cy="3783012"/>
            <a:chOff x="2956" y="969"/>
            <a:chExt cx="2373" cy="2383"/>
          </a:xfrm>
        </p:grpSpPr>
        <p:grpSp>
          <p:nvGrpSpPr>
            <p:cNvPr id="35004" name="Group 309"/>
            <p:cNvGrpSpPr>
              <a:grpSpLocks/>
            </p:cNvGrpSpPr>
            <p:nvPr/>
          </p:nvGrpSpPr>
          <p:grpSpPr bwMode="auto">
            <a:xfrm>
              <a:off x="2956" y="969"/>
              <a:ext cx="513" cy="547"/>
              <a:chOff x="2956" y="969"/>
              <a:chExt cx="513" cy="547"/>
            </a:xfrm>
          </p:grpSpPr>
          <p:sp>
            <p:nvSpPr>
              <p:cNvPr id="35043" name="Rectangle 227"/>
              <p:cNvSpPr>
                <a:spLocks noChangeArrowheads="1"/>
              </p:cNvSpPr>
              <p:nvPr/>
            </p:nvSpPr>
            <p:spPr bwMode="auto">
              <a:xfrm>
                <a:off x="3018" y="969"/>
                <a:ext cx="426" cy="489"/>
              </a:xfrm>
              <a:prstGeom prst="rect">
                <a:avLst/>
              </a:prstGeom>
              <a:solidFill>
                <a:schemeClr val="accent2"/>
              </a:solidFill>
              <a:ln w="9525">
                <a:noFill/>
                <a:miter lim="800000"/>
                <a:headEnd/>
                <a:tailEnd/>
              </a:ln>
              <a:effectLst/>
            </p:spPr>
            <p:txBody>
              <a:bodyPr wrap="none" anchor="ctr"/>
              <a:lstStyle/>
              <a:p>
                <a:endParaRPr lang="it-IT"/>
              </a:p>
            </p:txBody>
          </p:sp>
          <p:sp>
            <p:nvSpPr>
              <p:cNvPr id="35044" name="Rectangle 228"/>
              <p:cNvSpPr>
                <a:spLocks noChangeArrowheads="1"/>
              </p:cNvSpPr>
              <p:nvPr/>
            </p:nvSpPr>
            <p:spPr bwMode="auto">
              <a:xfrm>
                <a:off x="2997" y="984"/>
                <a:ext cx="435" cy="504"/>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045" name="Rectangle 229"/>
              <p:cNvSpPr>
                <a:spLocks noChangeArrowheads="1"/>
              </p:cNvSpPr>
              <p:nvPr/>
            </p:nvSpPr>
            <p:spPr bwMode="auto">
              <a:xfrm>
                <a:off x="3000" y="1185"/>
                <a:ext cx="432" cy="108"/>
              </a:xfrm>
              <a:prstGeom prst="rect">
                <a:avLst/>
              </a:prstGeom>
              <a:solidFill>
                <a:srgbClr val="FF0000"/>
              </a:solidFill>
              <a:ln w="9525">
                <a:noFill/>
                <a:miter lim="800000"/>
                <a:headEnd/>
                <a:tailEnd/>
              </a:ln>
              <a:effectLst/>
            </p:spPr>
            <p:txBody>
              <a:bodyPr wrap="none" anchor="ctr"/>
              <a:lstStyle/>
              <a:p>
                <a:endParaRPr lang="it-IT"/>
              </a:p>
            </p:txBody>
          </p:sp>
          <p:sp>
            <p:nvSpPr>
              <p:cNvPr id="35046" name="Text Box 230"/>
              <p:cNvSpPr txBox="1">
                <a:spLocks noChangeArrowheads="1"/>
              </p:cNvSpPr>
              <p:nvPr/>
            </p:nvSpPr>
            <p:spPr bwMode="auto">
              <a:xfrm>
                <a:off x="2956" y="978"/>
                <a:ext cx="513" cy="538"/>
              </a:xfrm>
              <a:prstGeom prst="rect">
                <a:avLst/>
              </a:prstGeom>
              <a:noFill/>
              <a:ln w="9525">
                <a:noFill/>
                <a:miter lim="800000"/>
                <a:headEnd/>
                <a:tailEnd/>
              </a:ln>
              <a:effectLst/>
            </p:spPr>
            <p:txBody>
              <a:bodyPr>
                <a:spAutoFit/>
              </a:bodyPr>
              <a:lstStyle/>
              <a:p>
                <a:pPr algn="ctr"/>
                <a:r>
                  <a:rPr lang="en-US" sz="1000"/>
                  <a:t>application</a:t>
                </a:r>
              </a:p>
              <a:p>
                <a:pPr algn="ctr"/>
                <a:r>
                  <a:rPr lang="en-US" sz="1000"/>
                  <a:t>transport</a:t>
                </a:r>
              </a:p>
              <a:p>
                <a:pPr algn="ctr"/>
                <a:r>
                  <a:rPr lang="en-US" sz="1000">
                    <a:solidFill>
                      <a:schemeClr val="bg1"/>
                    </a:solidFill>
                  </a:rPr>
                  <a:t>network</a:t>
                </a:r>
                <a:endParaRPr lang="en-US" sz="1000"/>
              </a:p>
              <a:p>
                <a:pPr algn="ctr"/>
                <a:r>
                  <a:rPr lang="en-US" sz="1000"/>
                  <a:t>data link</a:t>
                </a:r>
              </a:p>
              <a:p>
                <a:pPr algn="ctr"/>
                <a:r>
                  <a:rPr lang="en-US" sz="1000"/>
                  <a:t>physical</a:t>
                </a:r>
                <a:endParaRPr lang="en-US" sz="2400">
                  <a:latin typeface="Times New Roman" pitchFamily="18" charset="0"/>
                </a:endParaRPr>
              </a:p>
            </p:txBody>
          </p:sp>
          <p:sp>
            <p:nvSpPr>
              <p:cNvPr id="35047" name="Line 231"/>
              <p:cNvSpPr>
                <a:spLocks noChangeShapeType="1"/>
              </p:cNvSpPr>
              <p:nvPr/>
            </p:nvSpPr>
            <p:spPr bwMode="auto">
              <a:xfrm>
                <a:off x="2997" y="1194"/>
                <a:ext cx="435" cy="3"/>
              </a:xfrm>
              <a:prstGeom prst="line">
                <a:avLst/>
              </a:prstGeom>
              <a:noFill/>
              <a:ln w="12700">
                <a:solidFill>
                  <a:schemeClr val="tx1"/>
                </a:solidFill>
                <a:round/>
                <a:headEnd/>
                <a:tailEnd/>
              </a:ln>
              <a:effectLst/>
            </p:spPr>
            <p:txBody>
              <a:bodyPr wrap="none" anchor="ctr"/>
              <a:lstStyle/>
              <a:p>
                <a:endParaRPr lang="it-IT"/>
              </a:p>
            </p:txBody>
          </p:sp>
          <p:sp>
            <p:nvSpPr>
              <p:cNvPr id="35048" name="Line 232"/>
              <p:cNvSpPr>
                <a:spLocks noChangeShapeType="1"/>
              </p:cNvSpPr>
              <p:nvPr/>
            </p:nvSpPr>
            <p:spPr bwMode="auto">
              <a:xfrm>
                <a:off x="3003" y="1290"/>
                <a:ext cx="435" cy="3"/>
              </a:xfrm>
              <a:prstGeom prst="line">
                <a:avLst/>
              </a:prstGeom>
              <a:noFill/>
              <a:ln w="12700">
                <a:solidFill>
                  <a:schemeClr val="tx1"/>
                </a:solidFill>
                <a:round/>
                <a:headEnd/>
                <a:tailEnd/>
              </a:ln>
              <a:effectLst/>
            </p:spPr>
            <p:txBody>
              <a:bodyPr wrap="none" anchor="ctr"/>
              <a:lstStyle/>
              <a:p>
                <a:endParaRPr lang="it-IT"/>
              </a:p>
            </p:txBody>
          </p:sp>
          <p:sp>
            <p:nvSpPr>
              <p:cNvPr id="35049" name="Line 233"/>
              <p:cNvSpPr>
                <a:spLocks noChangeShapeType="1"/>
              </p:cNvSpPr>
              <p:nvPr/>
            </p:nvSpPr>
            <p:spPr bwMode="auto">
              <a:xfrm>
                <a:off x="3003" y="1374"/>
                <a:ext cx="435" cy="3"/>
              </a:xfrm>
              <a:prstGeom prst="line">
                <a:avLst/>
              </a:prstGeom>
              <a:noFill/>
              <a:ln w="12700">
                <a:solidFill>
                  <a:schemeClr val="tx1"/>
                </a:solidFill>
                <a:round/>
                <a:headEnd/>
                <a:tailEnd/>
              </a:ln>
              <a:effectLst/>
            </p:spPr>
            <p:txBody>
              <a:bodyPr wrap="none" anchor="ctr"/>
              <a:lstStyle/>
              <a:p>
                <a:endParaRPr lang="it-IT"/>
              </a:p>
            </p:txBody>
          </p:sp>
          <p:sp>
            <p:nvSpPr>
              <p:cNvPr id="35124" name="Line 308"/>
              <p:cNvSpPr>
                <a:spLocks noChangeShapeType="1"/>
              </p:cNvSpPr>
              <p:nvPr/>
            </p:nvSpPr>
            <p:spPr bwMode="auto">
              <a:xfrm>
                <a:off x="3003" y="1092"/>
                <a:ext cx="435" cy="3"/>
              </a:xfrm>
              <a:prstGeom prst="line">
                <a:avLst/>
              </a:prstGeom>
              <a:noFill/>
              <a:ln w="12700">
                <a:solidFill>
                  <a:schemeClr val="tx1"/>
                </a:solidFill>
                <a:round/>
                <a:headEnd/>
                <a:tailEnd/>
              </a:ln>
              <a:effectLst/>
            </p:spPr>
            <p:txBody>
              <a:bodyPr wrap="none" anchor="ctr"/>
              <a:lstStyle/>
              <a:p>
                <a:endParaRPr lang="it-IT"/>
              </a:p>
            </p:txBody>
          </p:sp>
        </p:grpSp>
        <p:grpSp>
          <p:nvGrpSpPr>
            <p:cNvPr id="416" name="Group 310"/>
            <p:cNvGrpSpPr>
              <a:grpSpLocks/>
            </p:cNvGrpSpPr>
            <p:nvPr/>
          </p:nvGrpSpPr>
          <p:grpSpPr bwMode="auto">
            <a:xfrm>
              <a:off x="4816" y="2805"/>
              <a:ext cx="513" cy="547"/>
              <a:chOff x="2956" y="969"/>
              <a:chExt cx="513" cy="547"/>
            </a:xfrm>
          </p:grpSpPr>
          <p:sp>
            <p:nvSpPr>
              <p:cNvPr id="35127" name="Rectangle 311"/>
              <p:cNvSpPr>
                <a:spLocks noChangeArrowheads="1"/>
              </p:cNvSpPr>
              <p:nvPr/>
            </p:nvSpPr>
            <p:spPr bwMode="auto">
              <a:xfrm>
                <a:off x="3018" y="969"/>
                <a:ext cx="426" cy="489"/>
              </a:xfrm>
              <a:prstGeom prst="rect">
                <a:avLst/>
              </a:prstGeom>
              <a:solidFill>
                <a:schemeClr val="accent2"/>
              </a:solidFill>
              <a:ln w="9525">
                <a:noFill/>
                <a:miter lim="800000"/>
                <a:headEnd/>
                <a:tailEnd/>
              </a:ln>
              <a:effectLst/>
            </p:spPr>
            <p:txBody>
              <a:bodyPr wrap="none" anchor="ctr"/>
              <a:lstStyle/>
              <a:p>
                <a:endParaRPr lang="it-IT"/>
              </a:p>
            </p:txBody>
          </p:sp>
          <p:sp>
            <p:nvSpPr>
              <p:cNvPr id="35128" name="Rectangle 312"/>
              <p:cNvSpPr>
                <a:spLocks noChangeArrowheads="1"/>
              </p:cNvSpPr>
              <p:nvPr/>
            </p:nvSpPr>
            <p:spPr bwMode="auto">
              <a:xfrm>
                <a:off x="2997" y="984"/>
                <a:ext cx="435" cy="504"/>
              </a:xfrm>
              <a:prstGeom prst="rect">
                <a:avLst/>
              </a:prstGeom>
              <a:solidFill>
                <a:schemeClr val="bg1"/>
              </a:solidFill>
              <a:ln w="12700">
                <a:solidFill>
                  <a:schemeClr val="tx1"/>
                </a:solidFill>
                <a:miter lim="800000"/>
                <a:headEnd/>
                <a:tailEnd/>
              </a:ln>
              <a:effectLst/>
            </p:spPr>
            <p:txBody>
              <a:bodyPr wrap="none" anchor="ctr"/>
              <a:lstStyle/>
              <a:p>
                <a:endParaRPr lang="it-IT"/>
              </a:p>
            </p:txBody>
          </p:sp>
          <p:sp>
            <p:nvSpPr>
              <p:cNvPr id="35129" name="Rectangle 313"/>
              <p:cNvSpPr>
                <a:spLocks noChangeArrowheads="1"/>
              </p:cNvSpPr>
              <p:nvPr/>
            </p:nvSpPr>
            <p:spPr bwMode="auto">
              <a:xfrm>
                <a:off x="3000" y="1185"/>
                <a:ext cx="432" cy="108"/>
              </a:xfrm>
              <a:prstGeom prst="rect">
                <a:avLst/>
              </a:prstGeom>
              <a:solidFill>
                <a:srgbClr val="FF0000"/>
              </a:solidFill>
              <a:ln w="9525">
                <a:noFill/>
                <a:miter lim="800000"/>
                <a:headEnd/>
                <a:tailEnd/>
              </a:ln>
              <a:effectLst/>
            </p:spPr>
            <p:txBody>
              <a:bodyPr wrap="none" anchor="ctr"/>
              <a:lstStyle/>
              <a:p>
                <a:endParaRPr lang="it-IT"/>
              </a:p>
            </p:txBody>
          </p:sp>
          <p:sp>
            <p:nvSpPr>
              <p:cNvPr id="35130" name="Text Box 314"/>
              <p:cNvSpPr txBox="1">
                <a:spLocks noChangeArrowheads="1"/>
              </p:cNvSpPr>
              <p:nvPr/>
            </p:nvSpPr>
            <p:spPr bwMode="auto">
              <a:xfrm>
                <a:off x="2956" y="978"/>
                <a:ext cx="513" cy="538"/>
              </a:xfrm>
              <a:prstGeom prst="rect">
                <a:avLst/>
              </a:prstGeom>
              <a:noFill/>
              <a:ln w="9525">
                <a:noFill/>
                <a:miter lim="800000"/>
                <a:headEnd/>
                <a:tailEnd/>
              </a:ln>
              <a:effectLst/>
            </p:spPr>
            <p:txBody>
              <a:bodyPr>
                <a:spAutoFit/>
              </a:bodyPr>
              <a:lstStyle/>
              <a:p>
                <a:pPr algn="ctr"/>
                <a:r>
                  <a:rPr lang="en-US" sz="1000"/>
                  <a:t>application</a:t>
                </a:r>
              </a:p>
              <a:p>
                <a:pPr algn="ctr"/>
                <a:r>
                  <a:rPr lang="en-US" sz="1000"/>
                  <a:t>transport</a:t>
                </a:r>
              </a:p>
              <a:p>
                <a:pPr algn="ctr"/>
                <a:r>
                  <a:rPr lang="en-US" sz="1000">
                    <a:solidFill>
                      <a:schemeClr val="bg1"/>
                    </a:solidFill>
                  </a:rPr>
                  <a:t>network</a:t>
                </a:r>
                <a:endParaRPr lang="en-US" sz="1000"/>
              </a:p>
              <a:p>
                <a:pPr algn="ctr"/>
                <a:r>
                  <a:rPr lang="en-US" sz="1000"/>
                  <a:t>data link</a:t>
                </a:r>
              </a:p>
              <a:p>
                <a:pPr algn="ctr"/>
                <a:r>
                  <a:rPr lang="en-US" sz="1000"/>
                  <a:t>physical</a:t>
                </a:r>
                <a:endParaRPr lang="en-US" sz="2400">
                  <a:latin typeface="Times New Roman" pitchFamily="18" charset="0"/>
                </a:endParaRPr>
              </a:p>
            </p:txBody>
          </p:sp>
          <p:sp>
            <p:nvSpPr>
              <p:cNvPr id="35131" name="Line 315"/>
              <p:cNvSpPr>
                <a:spLocks noChangeShapeType="1"/>
              </p:cNvSpPr>
              <p:nvPr/>
            </p:nvSpPr>
            <p:spPr bwMode="auto">
              <a:xfrm>
                <a:off x="2997" y="1194"/>
                <a:ext cx="435" cy="3"/>
              </a:xfrm>
              <a:prstGeom prst="line">
                <a:avLst/>
              </a:prstGeom>
              <a:noFill/>
              <a:ln w="12700">
                <a:solidFill>
                  <a:schemeClr val="tx1"/>
                </a:solidFill>
                <a:round/>
                <a:headEnd/>
                <a:tailEnd/>
              </a:ln>
              <a:effectLst/>
            </p:spPr>
            <p:txBody>
              <a:bodyPr wrap="none" anchor="ctr"/>
              <a:lstStyle/>
              <a:p>
                <a:endParaRPr lang="it-IT"/>
              </a:p>
            </p:txBody>
          </p:sp>
          <p:sp>
            <p:nvSpPr>
              <p:cNvPr id="35132" name="Line 316"/>
              <p:cNvSpPr>
                <a:spLocks noChangeShapeType="1"/>
              </p:cNvSpPr>
              <p:nvPr/>
            </p:nvSpPr>
            <p:spPr bwMode="auto">
              <a:xfrm>
                <a:off x="3003" y="1290"/>
                <a:ext cx="435" cy="3"/>
              </a:xfrm>
              <a:prstGeom prst="line">
                <a:avLst/>
              </a:prstGeom>
              <a:noFill/>
              <a:ln w="12700">
                <a:solidFill>
                  <a:schemeClr val="tx1"/>
                </a:solidFill>
                <a:round/>
                <a:headEnd/>
                <a:tailEnd/>
              </a:ln>
              <a:effectLst/>
            </p:spPr>
            <p:txBody>
              <a:bodyPr wrap="none" anchor="ctr"/>
              <a:lstStyle/>
              <a:p>
                <a:endParaRPr lang="it-IT"/>
              </a:p>
            </p:txBody>
          </p:sp>
          <p:sp>
            <p:nvSpPr>
              <p:cNvPr id="35133" name="Line 317"/>
              <p:cNvSpPr>
                <a:spLocks noChangeShapeType="1"/>
              </p:cNvSpPr>
              <p:nvPr/>
            </p:nvSpPr>
            <p:spPr bwMode="auto">
              <a:xfrm>
                <a:off x="3003" y="1374"/>
                <a:ext cx="435" cy="3"/>
              </a:xfrm>
              <a:prstGeom prst="line">
                <a:avLst/>
              </a:prstGeom>
              <a:noFill/>
              <a:ln w="12700">
                <a:solidFill>
                  <a:schemeClr val="tx1"/>
                </a:solidFill>
                <a:round/>
                <a:headEnd/>
                <a:tailEnd/>
              </a:ln>
              <a:effectLst/>
            </p:spPr>
            <p:txBody>
              <a:bodyPr wrap="none" anchor="ctr"/>
              <a:lstStyle/>
              <a:p>
                <a:endParaRPr lang="it-IT"/>
              </a:p>
            </p:txBody>
          </p:sp>
          <p:sp>
            <p:nvSpPr>
              <p:cNvPr id="35134" name="Line 318"/>
              <p:cNvSpPr>
                <a:spLocks noChangeShapeType="1"/>
              </p:cNvSpPr>
              <p:nvPr/>
            </p:nvSpPr>
            <p:spPr bwMode="auto">
              <a:xfrm>
                <a:off x="3003" y="1092"/>
                <a:ext cx="435" cy="3"/>
              </a:xfrm>
              <a:prstGeom prst="line">
                <a:avLst/>
              </a:prstGeom>
              <a:noFill/>
              <a:ln w="12700">
                <a:solidFill>
                  <a:schemeClr val="tx1"/>
                </a:solidFill>
                <a:round/>
                <a:headEnd/>
                <a:tailEnd/>
              </a:ln>
              <a:effectLst/>
            </p:spPr>
            <p:txBody>
              <a:bodyPr wrap="none" anchor="ctr"/>
              <a:lstStyle/>
              <a:p>
                <a:endParaRPr lang="it-IT"/>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998"/>
                                        </p:tgtEl>
                                        <p:attrNameLst>
                                          <p:attrName>style.visibility</p:attrName>
                                        </p:attrNameLst>
                                      </p:cBhvr>
                                      <p:to>
                                        <p:strVal val="visible"/>
                                      </p:to>
                                    </p:set>
                                    <p:animEffect transition="in" filter="dissolve">
                                      <p:cBhvr>
                                        <p:cTn id="7" dur="500"/>
                                        <p:tgtEl>
                                          <p:spTgt spid="349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4845"/>
                                        </p:tgtEl>
                                        <p:attrNameLst>
                                          <p:attrName>style.visibility</p:attrName>
                                        </p:attrNameLst>
                                      </p:cBhvr>
                                      <p:to>
                                        <p:strVal val="visible"/>
                                      </p:to>
                                    </p:set>
                                    <p:animEffect transition="in" filter="dissolve">
                                      <p:cBhvr>
                                        <p:cTn id="12" dur="500"/>
                                        <p:tgtEl>
                                          <p:spTgt spid="34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egnaposto numero diapositiva 6"/>
          <p:cNvSpPr>
            <a:spLocks noGrp="1"/>
          </p:cNvSpPr>
          <p:nvPr>
            <p:ph type="sldNum" sz="quarter" idx="12"/>
          </p:nvPr>
        </p:nvSpPr>
        <p:spPr/>
        <p:txBody>
          <a:bodyPr/>
          <a:lstStyle/>
          <a:p>
            <a:r>
              <a:rPr lang="en-US" altLang="it-IT"/>
              <a:t>4-</a:t>
            </a:r>
            <a:fld id="{5D53A0A6-5F44-48B9-8E8F-926B09417C62}" type="slidenum">
              <a:rPr lang="en-US" altLang="it-IT"/>
              <a:pPr/>
              <a:t>40</a:t>
            </a:fld>
            <a:endParaRPr lang="en-US" altLang="it-IT"/>
          </a:p>
        </p:txBody>
      </p:sp>
      <p:sp>
        <p:nvSpPr>
          <p:cNvPr id="579589" name="Rectangle 5"/>
          <p:cNvSpPr>
            <a:spLocks noGrp="1" noChangeArrowheads="1"/>
          </p:cNvSpPr>
          <p:nvPr>
            <p:ph type="title"/>
          </p:nvPr>
        </p:nvSpPr>
        <p:spPr>
          <a:xfrm>
            <a:off x="503238" y="155575"/>
            <a:ext cx="5208587" cy="1143000"/>
          </a:xfrm>
        </p:spPr>
        <p:txBody>
          <a:bodyPr/>
          <a:lstStyle/>
          <a:p>
            <a:r>
              <a:rPr lang="en-US" altLang="it-IT"/>
              <a:t>Sottorete</a:t>
            </a:r>
          </a:p>
        </p:txBody>
      </p:sp>
      <p:sp>
        <p:nvSpPr>
          <p:cNvPr id="579590" name="Rectangle 6"/>
          <p:cNvSpPr>
            <a:spLocks noGrp="1" noChangeArrowheads="1"/>
          </p:cNvSpPr>
          <p:nvPr>
            <p:ph type="body" sz="half" idx="1"/>
          </p:nvPr>
        </p:nvSpPr>
        <p:spPr>
          <a:xfrm>
            <a:off x="476250" y="1333500"/>
            <a:ext cx="3695700" cy="4648200"/>
          </a:xfrm>
        </p:spPr>
        <p:txBody>
          <a:bodyPr/>
          <a:lstStyle/>
          <a:p>
            <a:endParaRPr lang="en-US" altLang="it-IT" sz="2400"/>
          </a:p>
          <a:p>
            <a:endParaRPr lang="en-US" altLang="it-IT" sz="2400"/>
          </a:p>
        </p:txBody>
      </p:sp>
      <p:grpSp>
        <p:nvGrpSpPr>
          <p:cNvPr id="579643" name="Group 59"/>
          <p:cNvGrpSpPr>
            <a:grpSpLocks/>
          </p:cNvGrpSpPr>
          <p:nvPr/>
        </p:nvGrpSpPr>
        <p:grpSpPr bwMode="auto">
          <a:xfrm>
            <a:off x="4506913" y="460375"/>
            <a:ext cx="4422775" cy="4413250"/>
            <a:chOff x="2758" y="589"/>
            <a:chExt cx="2786" cy="2780"/>
          </a:xfrm>
        </p:grpSpPr>
        <p:sp>
          <p:nvSpPr>
            <p:cNvPr id="579586" name="Freeform 2"/>
            <p:cNvSpPr>
              <a:spLocks/>
            </p:cNvSpPr>
            <p:nvPr/>
          </p:nvSpPr>
          <p:spPr bwMode="auto">
            <a:xfrm>
              <a:off x="2758" y="731"/>
              <a:ext cx="1223" cy="1291"/>
            </a:xfrm>
            <a:custGeom>
              <a:avLst/>
              <a:gdLst/>
              <a:ahLst/>
              <a:cxnLst>
                <a:cxn ang="0">
                  <a:pos x="1201" y="756"/>
                </a:cxn>
                <a:cxn ang="0">
                  <a:pos x="702" y="670"/>
                </a:cxn>
                <a:cxn ang="0">
                  <a:pos x="608" y="103"/>
                </a:cxn>
                <a:cxn ang="0">
                  <a:pos x="335" y="52"/>
                </a:cxn>
                <a:cxn ang="0">
                  <a:pos x="65" y="82"/>
                </a:cxn>
                <a:cxn ang="0">
                  <a:pos x="41" y="544"/>
                </a:cxn>
                <a:cxn ang="0">
                  <a:pos x="38" y="751"/>
                </a:cxn>
                <a:cxn ang="0">
                  <a:pos x="23" y="940"/>
                </a:cxn>
                <a:cxn ang="0">
                  <a:pos x="17" y="1114"/>
                </a:cxn>
                <a:cxn ang="0">
                  <a:pos x="128" y="1219"/>
                </a:cxn>
                <a:cxn ang="0">
                  <a:pos x="602" y="1243"/>
                </a:cxn>
                <a:cxn ang="0">
                  <a:pos x="686" y="930"/>
                </a:cxn>
                <a:cxn ang="0">
                  <a:pos x="1177" y="916"/>
                </a:cxn>
                <a:cxn ang="0">
                  <a:pos x="1201" y="756"/>
                </a:cxn>
              </a:cxnLst>
              <a:rect l="0" t="0" r="r" b="b"/>
              <a:pathLst>
                <a:path w="1223" h="1291">
                  <a:moveTo>
                    <a:pt x="1201" y="756"/>
                  </a:moveTo>
                  <a:cubicBezTo>
                    <a:pt x="1180" y="640"/>
                    <a:pt x="798" y="744"/>
                    <a:pt x="702" y="670"/>
                  </a:cubicBezTo>
                  <a:cubicBezTo>
                    <a:pt x="603" y="561"/>
                    <a:pt x="669" y="206"/>
                    <a:pt x="608" y="103"/>
                  </a:cubicBezTo>
                  <a:cubicBezTo>
                    <a:pt x="547" y="0"/>
                    <a:pt x="425" y="55"/>
                    <a:pt x="335" y="52"/>
                  </a:cubicBezTo>
                  <a:cubicBezTo>
                    <a:pt x="245" y="49"/>
                    <a:pt x="114" y="0"/>
                    <a:pt x="65" y="82"/>
                  </a:cubicBezTo>
                  <a:cubicBezTo>
                    <a:pt x="16" y="164"/>
                    <a:pt x="45" y="433"/>
                    <a:pt x="41" y="544"/>
                  </a:cubicBezTo>
                  <a:cubicBezTo>
                    <a:pt x="37" y="655"/>
                    <a:pt x="41" y="685"/>
                    <a:pt x="38" y="751"/>
                  </a:cubicBezTo>
                  <a:cubicBezTo>
                    <a:pt x="35" y="817"/>
                    <a:pt x="26" y="880"/>
                    <a:pt x="23" y="940"/>
                  </a:cubicBezTo>
                  <a:cubicBezTo>
                    <a:pt x="20" y="1000"/>
                    <a:pt x="0" y="1068"/>
                    <a:pt x="17" y="1114"/>
                  </a:cubicBezTo>
                  <a:cubicBezTo>
                    <a:pt x="34" y="1160"/>
                    <a:pt x="31" y="1198"/>
                    <a:pt x="128" y="1219"/>
                  </a:cubicBezTo>
                  <a:cubicBezTo>
                    <a:pt x="225" y="1240"/>
                    <a:pt x="509" y="1291"/>
                    <a:pt x="602" y="1243"/>
                  </a:cubicBezTo>
                  <a:cubicBezTo>
                    <a:pt x="695" y="1195"/>
                    <a:pt x="590" y="984"/>
                    <a:pt x="686" y="930"/>
                  </a:cubicBezTo>
                  <a:cubicBezTo>
                    <a:pt x="782" y="876"/>
                    <a:pt x="1091" y="945"/>
                    <a:pt x="1177" y="916"/>
                  </a:cubicBezTo>
                  <a:cubicBezTo>
                    <a:pt x="1208" y="864"/>
                    <a:pt x="1223" y="871"/>
                    <a:pt x="1201" y="756"/>
                  </a:cubicBezTo>
                  <a:close/>
                </a:path>
              </a:pathLst>
            </a:custGeom>
            <a:solidFill>
              <a:srgbClr val="66CCFF"/>
            </a:solidFill>
            <a:ln w="9525">
              <a:noFill/>
              <a:round/>
              <a:headEnd/>
              <a:tailEnd/>
            </a:ln>
            <a:effectLst/>
          </p:spPr>
          <p:txBody>
            <a:bodyPr wrap="none" anchor="ctr"/>
            <a:lstStyle/>
            <a:p>
              <a:endParaRPr lang="it-IT"/>
            </a:p>
          </p:txBody>
        </p:sp>
        <p:sp>
          <p:nvSpPr>
            <p:cNvPr id="579587" name="Freeform 3"/>
            <p:cNvSpPr>
              <a:spLocks/>
            </p:cNvSpPr>
            <p:nvPr/>
          </p:nvSpPr>
          <p:spPr bwMode="auto">
            <a:xfrm>
              <a:off x="4343" y="912"/>
              <a:ext cx="1201" cy="1234"/>
            </a:xfrm>
            <a:custGeom>
              <a:avLst/>
              <a:gdLst/>
              <a:ahLst/>
              <a:cxnLst>
                <a:cxn ang="0">
                  <a:pos x="25" y="709"/>
                </a:cxn>
                <a:cxn ang="0">
                  <a:pos x="526" y="780"/>
                </a:cxn>
                <a:cxn ang="0">
                  <a:pos x="613" y="1134"/>
                </a:cxn>
                <a:cxn ang="0">
                  <a:pos x="946" y="1230"/>
                </a:cxn>
                <a:cxn ang="0">
                  <a:pos x="1171" y="1107"/>
                </a:cxn>
                <a:cxn ang="0">
                  <a:pos x="1126" y="894"/>
                </a:cxn>
                <a:cxn ang="0">
                  <a:pos x="1114" y="693"/>
                </a:cxn>
                <a:cxn ang="0">
                  <a:pos x="1099" y="423"/>
                </a:cxn>
                <a:cxn ang="0">
                  <a:pos x="1141" y="216"/>
                </a:cxn>
                <a:cxn ang="0">
                  <a:pos x="1102" y="33"/>
                </a:cxn>
                <a:cxn ang="0">
                  <a:pos x="646" y="81"/>
                </a:cxn>
                <a:cxn ang="0">
                  <a:pos x="535" y="519"/>
                </a:cxn>
                <a:cxn ang="0">
                  <a:pos x="44" y="548"/>
                </a:cxn>
                <a:cxn ang="0">
                  <a:pos x="25" y="709"/>
                </a:cxn>
              </a:cxnLst>
              <a:rect l="0" t="0" r="r" b="b"/>
              <a:pathLst>
                <a:path w="1201" h="1234">
                  <a:moveTo>
                    <a:pt x="25" y="709"/>
                  </a:moveTo>
                  <a:cubicBezTo>
                    <a:pt x="49" y="824"/>
                    <a:pt x="428" y="709"/>
                    <a:pt x="526" y="780"/>
                  </a:cubicBezTo>
                  <a:cubicBezTo>
                    <a:pt x="624" y="851"/>
                    <a:pt x="543" y="1059"/>
                    <a:pt x="613" y="1134"/>
                  </a:cubicBezTo>
                  <a:cubicBezTo>
                    <a:pt x="683" y="1209"/>
                    <a:pt x="853" y="1234"/>
                    <a:pt x="946" y="1230"/>
                  </a:cubicBezTo>
                  <a:cubicBezTo>
                    <a:pt x="1039" y="1226"/>
                    <a:pt x="1141" y="1163"/>
                    <a:pt x="1171" y="1107"/>
                  </a:cubicBezTo>
                  <a:cubicBezTo>
                    <a:pt x="1201" y="1051"/>
                    <a:pt x="1135" y="963"/>
                    <a:pt x="1126" y="894"/>
                  </a:cubicBezTo>
                  <a:cubicBezTo>
                    <a:pt x="1117" y="825"/>
                    <a:pt x="1119" y="772"/>
                    <a:pt x="1114" y="693"/>
                  </a:cubicBezTo>
                  <a:cubicBezTo>
                    <a:pt x="1109" y="614"/>
                    <a:pt x="1095" y="502"/>
                    <a:pt x="1099" y="423"/>
                  </a:cubicBezTo>
                  <a:cubicBezTo>
                    <a:pt x="1103" y="344"/>
                    <a:pt x="1141" y="281"/>
                    <a:pt x="1141" y="216"/>
                  </a:cubicBezTo>
                  <a:cubicBezTo>
                    <a:pt x="1141" y="151"/>
                    <a:pt x="1185" y="56"/>
                    <a:pt x="1102" y="33"/>
                  </a:cubicBezTo>
                  <a:cubicBezTo>
                    <a:pt x="1019" y="10"/>
                    <a:pt x="740" y="0"/>
                    <a:pt x="646" y="81"/>
                  </a:cubicBezTo>
                  <a:cubicBezTo>
                    <a:pt x="552" y="162"/>
                    <a:pt x="635" y="441"/>
                    <a:pt x="535" y="519"/>
                  </a:cubicBezTo>
                  <a:cubicBezTo>
                    <a:pt x="435" y="597"/>
                    <a:pt x="129" y="516"/>
                    <a:pt x="44" y="548"/>
                  </a:cubicBezTo>
                  <a:cubicBezTo>
                    <a:pt x="15" y="601"/>
                    <a:pt x="0" y="594"/>
                    <a:pt x="25" y="709"/>
                  </a:cubicBezTo>
                  <a:close/>
                </a:path>
              </a:pathLst>
            </a:custGeom>
            <a:solidFill>
              <a:srgbClr val="66CCFF"/>
            </a:solidFill>
            <a:ln w="9525">
              <a:noFill/>
              <a:round/>
              <a:headEnd/>
              <a:tailEnd/>
            </a:ln>
            <a:effectLst/>
          </p:spPr>
          <p:txBody>
            <a:bodyPr wrap="none" anchor="ctr"/>
            <a:lstStyle/>
            <a:p>
              <a:endParaRPr lang="it-IT"/>
            </a:p>
          </p:txBody>
        </p:sp>
        <p:sp>
          <p:nvSpPr>
            <p:cNvPr id="579588" name="Freeform 4"/>
            <p:cNvSpPr>
              <a:spLocks/>
            </p:cNvSpPr>
            <p:nvPr/>
          </p:nvSpPr>
          <p:spPr bwMode="auto">
            <a:xfrm>
              <a:off x="3514" y="1815"/>
              <a:ext cx="1286" cy="1247"/>
            </a:xfrm>
            <a:custGeom>
              <a:avLst/>
              <a:gdLst/>
              <a:ahLst/>
              <a:cxnLst>
                <a:cxn ang="0">
                  <a:pos x="587" y="30"/>
                </a:cxn>
                <a:cxn ang="0">
                  <a:pos x="509" y="618"/>
                </a:cxn>
                <a:cxn ang="0">
                  <a:pos x="77" y="909"/>
                </a:cxn>
                <a:cxn ang="0">
                  <a:pos x="47" y="1095"/>
                </a:cxn>
                <a:cxn ang="0">
                  <a:pos x="140" y="1224"/>
                </a:cxn>
                <a:cxn ang="0">
                  <a:pos x="461" y="1209"/>
                </a:cxn>
                <a:cxn ang="0">
                  <a:pos x="692" y="1209"/>
                </a:cxn>
                <a:cxn ang="0">
                  <a:pos x="1190" y="1227"/>
                </a:cxn>
                <a:cxn ang="0">
                  <a:pos x="1271" y="1089"/>
                </a:cxn>
                <a:cxn ang="0">
                  <a:pos x="1139" y="741"/>
                </a:cxn>
                <a:cxn ang="0">
                  <a:pos x="800" y="627"/>
                </a:cxn>
                <a:cxn ang="0">
                  <a:pos x="749" y="42"/>
                </a:cxn>
                <a:cxn ang="0">
                  <a:pos x="587" y="30"/>
                </a:cxn>
              </a:cxnLst>
              <a:rect l="0" t="0" r="r" b="b"/>
              <a:pathLst>
                <a:path w="1286" h="1247">
                  <a:moveTo>
                    <a:pt x="587" y="30"/>
                  </a:moveTo>
                  <a:cubicBezTo>
                    <a:pt x="473" y="60"/>
                    <a:pt x="601" y="475"/>
                    <a:pt x="509" y="618"/>
                  </a:cubicBezTo>
                  <a:cubicBezTo>
                    <a:pt x="424" y="765"/>
                    <a:pt x="154" y="830"/>
                    <a:pt x="77" y="909"/>
                  </a:cubicBezTo>
                  <a:cubicBezTo>
                    <a:pt x="0" y="988"/>
                    <a:pt x="37" y="1043"/>
                    <a:pt x="47" y="1095"/>
                  </a:cubicBezTo>
                  <a:cubicBezTo>
                    <a:pt x="57" y="1147"/>
                    <a:pt x="71" y="1205"/>
                    <a:pt x="140" y="1224"/>
                  </a:cubicBezTo>
                  <a:cubicBezTo>
                    <a:pt x="209" y="1243"/>
                    <a:pt x="369" y="1212"/>
                    <a:pt x="461" y="1209"/>
                  </a:cubicBezTo>
                  <a:cubicBezTo>
                    <a:pt x="553" y="1206"/>
                    <a:pt x="571" y="1206"/>
                    <a:pt x="692" y="1209"/>
                  </a:cubicBezTo>
                  <a:cubicBezTo>
                    <a:pt x="813" y="1212"/>
                    <a:pt x="1094" y="1247"/>
                    <a:pt x="1190" y="1227"/>
                  </a:cubicBezTo>
                  <a:cubicBezTo>
                    <a:pt x="1286" y="1207"/>
                    <a:pt x="1279" y="1170"/>
                    <a:pt x="1271" y="1089"/>
                  </a:cubicBezTo>
                  <a:cubicBezTo>
                    <a:pt x="1263" y="1008"/>
                    <a:pt x="1217" y="818"/>
                    <a:pt x="1139" y="741"/>
                  </a:cubicBezTo>
                  <a:cubicBezTo>
                    <a:pt x="1061" y="664"/>
                    <a:pt x="865" y="743"/>
                    <a:pt x="800" y="627"/>
                  </a:cubicBezTo>
                  <a:cubicBezTo>
                    <a:pt x="735" y="511"/>
                    <a:pt x="785" y="142"/>
                    <a:pt x="749" y="42"/>
                  </a:cubicBezTo>
                  <a:cubicBezTo>
                    <a:pt x="695" y="15"/>
                    <a:pt x="701" y="0"/>
                    <a:pt x="587" y="30"/>
                  </a:cubicBezTo>
                  <a:close/>
                </a:path>
              </a:pathLst>
            </a:custGeom>
            <a:solidFill>
              <a:srgbClr val="66CCFF"/>
            </a:solidFill>
            <a:ln w="9525">
              <a:noFill/>
              <a:round/>
              <a:headEnd/>
              <a:tailEnd/>
            </a:ln>
            <a:effectLst/>
          </p:spPr>
          <p:txBody>
            <a:bodyPr wrap="none" anchor="ctr"/>
            <a:lstStyle/>
            <a:p>
              <a:endParaRPr lang="it-IT"/>
            </a:p>
          </p:txBody>
        </p:sp>
        <p:graphicFrame>
          <p:nvGraphicFramePr>
            <p:cNvPr id="579591" name="Object 7"/>
            <p:cNvGraphicFramePr>
              <a:graphicFrameLocks noChangeAspect="1"/>
            </p:cNvGraphicFramePr>
            <p:nvPr/>
          </p:nvGraphicFramePr>
          <p:xfrm>
            <a:off x="2807" y="797"/>
            <a:ext cx="368" cy="292"/>
          </p:xfrm>
          <a:graphic>
            <a:graphicData uri="http://schemas.openxmlformats.org/presentationml/2006/ole">
              <p:oleObj spid="_x0000_s579591" name="Clip" r:id="rId4" imgW="1305000" imgH="1085760" progId="">
                <p:embed/>
              </p:oleObj>
            </a:graphicData>
          </a:graphic>
        </p:graphicFrame>
        <p:sp>
          <p:nvSpPr>
            <p:cNvPr id="579592" name="Line 8"/>
            <p:cNvSpPr>
              <a:spLocks noChangeShapeType="1"/>
            </p:cNvSpPr>
            <p:nvPr/>
          </p:nvSpPr>
          <p:spPr bwMode="auto">
            <a:xfrm>
              <a:off x="3160" y="1032"/>
              <a:ext cx="175" cy="1"/>
            </a:xfrm>
            <a:prstGeom prst="line">
              <a:avLst/>
            </a:prstGeom>
            <a:noFill/>
            <a:ln w="19050">
              <a:solidFill>
                <a:schemeClr val="tx1"/>
              </a:solidFill>
              <a:round/>
              <a:headEnd/>
              <a:tailEnd/>
            </a:ln>
            <a:effectLst/>
          </p:spPr>
          <p:txBody>
            <a:bodyPr wrap="none" anchor="ctr"/>
            <a:lstStyle/>
            <a:p>
              <a:endParaRPr lang="it-IT"/>
            </a:p>
          </p:txBody>
        </p:sp>
        <p:sp>
          <p:nvSpPr>
            <p:cNvPr id="579593" name="Line 9"/>
            <p:cNvSpPr>
              <a:spLocks noChangeShapeType="1"/>
            </p:cNvSpPr>
            <p:nvPr/>
          </p:nvSpPr>
          <p:spPr bwMode="auto">
            <a:xfrm flipH="1">
              <a:off x="3343" y="1023"/>
              <a:ext cx="0" cy="813"/>
            </a:xfrm>
            <a:prstGeom prst="line">
              <a:avLst/>
            </a:prstGeom>
            <a:noFill/>
            <a:ln w="19050">
              <a:solidFill>
                <a:schemeClr val="tx1"/>
              </a:solidFill>
              <a:round/>
              <a:headEnd/>
              <a:tailEnd/>
            </a:ln>
            <a:effectLst/>
          </p:spPr>
          <p:txBody>
            <a:bodyPr wrap="none" anchor="ctr"/>
            <a:lstStyle/>
            <a:p>
              <a:endParaRPr lang="it-IT"/>
            </a:p>
          </p:txBody>
        </p:sp>
        <p:sp>
          <p:nvSpPr>
            <p:cNvPr id="579594" name="Line 10"/>
            <p:cNvSpPr>
              <a:spLocks noChangeShapeType="1"/>
            </p:cNvSpPr>
            <p:nvPr/>
          </p:nvSpPr>
          <p:spPr bwMode="auto">
            <a:xfrm flipV="1">
              <a:off x="3160" y="1438"/>
              <a:ext cx="175" cy="2"/>
            </a:xfrm>
            <a:prstGeom prst="line">
              <a:avLst/>
            </a:prstGeom>
            <a:noFill/>
            <a:ln w="19050">
              <a:solidFill>
                <a:schemeClr val="tx1"/>
              </a:solidFill>
              <a:round/>
              <a:headEnd/>
              <a:tailEnd/>
            </a:ln>
            <a:effectLst/>
          </p:spPr>
          <p:txBody>
            <a:bodyPr wrap="none" anchor="ctr"/>
            <a:lstStyle/>
            <a:p>
              <a:endParaRPr lang="it-IT"/>
            </a:p>
          </p:txBody>
        </p:sp>
        <p:sp>
          <p:nvSpPr>
            <p:cNvPr id="579595" name="Line 11"/>
            <p:cNvSpPr>
              <a:spLocks noChangeShapeType="1"/>
            </p:cNvSpPr>
            <p:nvPr/>
          </p:nvSpPr>
          <p:spPr bwMode="auto">
            <a:xfrm>
              <a:off x="3166" y="1833"/>
              <a:ext cx="172" cy="1"/>
            </a:xfrm>
            <a:prstGeom prst="line">
              <a:avLst/>
            </a:prstGeom>
            <a:noFill/>
            <a:ln w="19050">
              <a:solidFill>
                <a:schemeClr val="tx1"/>
              </a:solidFill>
              <a:round/>
              <a:headEnd/>
              <a:tailEnd/>
            </a:ln>
            <a:effectLst/>
          </p:spPr>
          <p:txBody>
            <a:bodyPr wrap="none" anchor="ctr"/>
            <a:lstStyle/>
            <a:p>
              <a:endParaRPr lang="it-IT"/>
            </a:p>
          </p:txBody>
        </p:sp>
        <p:graphicFrame>
          <p:nvGraphicFramePr>
            <p:cNvPr id="579596" name="Object 12"/>
            <p:cNvGraphicFramePr>
              <a:graphicFrameLocks noChangeAspect="1"/>
            </p:cNvGraphicFramePr>
            <p:nvPr/>
          </p:nvGraphicFramePr>
          <p:xfrm>
            <a:off x="2807" y="1217"/>
            <a:ext cx="368" cy="292"/>
          </p:xfrm>
          <a:graphic>
            <a:graphicData uri="http://schemas.openxmlformats.org/presentationml/2006/ole">
              <p:oleObj spid="_x0000_s579596" name="Clip" r:id="rId5" imgW="1305000" imgH="1085760" progId="">
                <p:embed/>
              </p:oleObj>
            </a:graphicData>
          </a:graphic>
        </p:graphicFrame>
        <p:graphicFrame>
          <p:nvGraphicFramePr>
            <p:cNvPr id="579597" name="Object 13"/>
            <p:cNvGraphicFramePr>
              <a:graphicFrameLocks noChangeAspect="1"/>
            </p:cNvGraphicFramePr>
            <p:nvPr/>
          </p:nvGraphicFramePr>
          <p:xfrm>
            <a:off x="2807" y="1601"/>
            <a:ext cx="368" cy="292"/>
          </p:xfrm>
          <a:graphic>
            <a:graphicData uri="http://schemas.openxmlformats.org/presentationml/2006/ole">
              <p:oleObj spid="_x0000_s579597" name="Clip" r:id="rId6" imgW="1305000" imgH="1085760" progId="">
                <p:embed/>
              </p:oleObj>
            </a:graphicData>
          </a:graphic>
        </p:graphicFrame>
        <p:sp>
          <p:nvSpPr>
            <p:cNvPr id="579598" name="Line 14"/>
            <p:cNvSpPr>
              <a:spLocks noChangeShapeType="1"/>
            </p:cNvSpPr>
            <p:nvPr/>
          </p:nvSpPr>
          <p:spPr bwMode="auto">
            <a:xfrm>
              <a:off x="3343" y="1563"/>
              <a:ext cx="652" cy="4"/>
            </a:xfrm>
            <a:prstGeom prst="line">
              <a:avLst/>
            </a:prstGeom>
            <a:noFill/>
            <a:ln w="19050">
              <a:solidFill>
                <a:schemeClr val="tx1"/>
              </a:solidFill>
              <a:round/>
              <a:headEnd/>
              <a:tailEnd/>
            </a:ln>
            <a:effectLst/>
          </p:spPr>
          <p:txBody>
            <a:bodyPr wrap="none" anchor="ctr"/>
            <a:lstStyle/>
            <a:p>
              <a:endParaRPr lang="it-IT"/>
            </a:p>
          </p:txBody>
        </p:sp>
        <p:grpSp>
          <p:nvGrpSpPr>
            <p:cNvPr id="579599" name="Group 15"/>
            <p:cNvGrpSpPr>
              <a:grpSpLocks/>
            </p:cNvGrpSpPr>
            <p:nvPr/>
          </p:nvGrpSpPr>
          <p:grpSpPr bwMode="auto">
            <a:xfrm>
              <a:off x="3937" y="1541"/>
              <a:ext cx="448" cy="240"/>
              <a:chOff x="3600" y="219"/>
              <a:chExt cx="360" cy="175"/>
            </a:xfrm>
          </p:grpSpPr>
          <p:sp>
            <p:nvSpPr>
              <p:cNvPr id="579600" name="Oval 1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79601" name="Line 1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579602" name="Line 1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579603" name="Rectangle 1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79604" name="Oval 2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79605" name="Group 21"/>
              <p:cNvGrpSpPr>
                <a:grpSpLocks/>
              </p:cNvGrpSpPr>
              <p:nvPr/>
            </p:nvGrpSpPr>
            <p:grpSpPr bwMode="auto">
              <a:xfrm>
                <a:off x="3686" y="244"/>
                <a:ext cx="177" cy="66"/>
                <a:chOff x="2848" y="848"/>
                <a:chExt cx="140" cy="98"/>
              </a:xfrm>
            </p:grpSpPr>
            <p:sp>
              <p:nvSpPr>
                <p:cNvPr id="579606" name="Line 2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9607" name="Line 2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9608" name="Line 2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579609" name="Group 25"/>
              <p:cNvGrpSpPr>
                <a:grpSpLocks/>
              </p:cNvGrpSpPr>
              <p:nvPr/>
            </p:nvGrpSpPr>
            <p:grpSpPr bwMode="auto">
              <a:xfrm flipV="1">
                <a:off x="3686" y="243"/>
                <a:ext cx="177" cy="66"/>
                <a:chOff x="2848" y="848"/>
                <a:chExt cx="140" cy="98"/>
              </a:xfrm>
            </p:grpSpPr>
            <p:sp>
              <p:nvSpPr>
                <p:cNvPr id="579610" name="Line 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579611" name="Line 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579612" name="Line 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579617" name="Text Box 33"/>
            <p:cNvSpPr txBox="1">
              <a:spLocks noChangeArrowheads="1"/>
            </p:cNvSpPr>
            <p:nvPr/>
          </p:nvSpPr>
          <p:spPr bwMode="auto">
            <a:xfrm>
              <a:off x="3243" y="589"/>
              <a:ext cx="828" cy="212"/>
            </a:xfrm>
            <a:prstGeom prst="rect">
              <a:avLst/>
            </a:prstGeom>
            <a:noFill/>
            <a:ln w="9525">
              <a:noFill/>
              <a:miter lim="800000"/>
              <a:headEnd/>
              <a:tailEnd/>
            </a:ln>
            <a:effectLst/>
          </p:spPr>
          <p:txBody>
            <a:bodyPr wrap="none">
              <a:spAutoFit/>
            </a:bodyPr>
            <a:lstStyle/>
            <a:p>
              <a:r>
                <a:rPr lang="en-US" altLang="it-IT" sz="1600">
                  <a:latin typeface="Arial" charset="0"/>
                </a:rPr>
                <a:t>223.1.1.0/24</a:t>
              </a:r>
              <a:endParaRPr lang="en-US" altLang="it-IT"/>
            </a:p>
          </p:txBody>
        </p:sp>
        <p:sp>
          <p:nvSpPr>
            <p:cNvPr id="579618" name="Line 34"/>
            <p:cNvSpPr>
              <a:spLocks noChangeShapeType="1"/>
            </p:cNvSpPr>
            <p:nvPr/>
          </p:nvSpPr>
          <p:spPr bwMode="auto">
            <a:xfrm>
              <a:off x="4318" y="1569"/>
              <a:ext cx="640" cy="1"/>
            </a:xfrm>
            <a:prstGeom prst="line">
              <a:avLst/>
            </a:prstGeom>
            <a:noFill/>
            <a:ln w="19050">
              <a:solidFill>
                <a:schemeClr val="tx1"/>
              </a:solidFill>
              <a:round/>
              <a:headEnd/>
              <a:tailEnd/>
            </a:ln>
            <a:effectLst/>
          </p:spPr>
          <p:txBody>
            <a:bodyPr wrap="none" anchor="ctr"/>
            <a:lstStyle/>
            <a:p>
              <a:endParaRPr lang="it-IT"/>
            </a:p>
          </p:txBody>
        </p:sp>
        <p:sp>
          <p:nvSpPr>
            <p:cNvPr id="579619" name="Text Box 35"/>
            <p:cNvSpPr txBox="1">
              <a:spLocks noChangeArrowheads="1"/>
            </p:cNvSpPr>
            <p:nvPr/>
          </p:nvSpPr>
          <p:spPr bwMode="auto">
            <a:xfrm>
              <a:off x="4668" y="672"/>
              <a:ext cx="828" cy="212"/>
            </a:xfrm>
            <a:prstGeom prst="rect">
              <a:avLst/>
            </a:prstGeom>
            <a:noFill/>
            <a:ln w="9525">
              <a:noFill/>
              <a:miter lim="800000"/>
              <a:headEnd/>
              <a:tailEnd/>
            </a:ln>
            <a:effectLst/>
          </p:spPr>
          <p:txBody>
            <a:bodyPr wrap="none">
              <a:spAutoFit/>
            </a:bodyPr>
            <a:lstStyle/>
            <a:p>
              <a:r>
                <a:rPr lang="en-US" altLang="it-IT" sz="1600">
                  <a:latin typeface="Arial" charset="0"/>
                </a:rPr>
                <a:t>223.1.2.0/24</a:t>
              </a:r>
              <a:endParaRPr lang="en-US" altLang="it-IT"/>
            </a:p>
          </p:txBody>
        </p:sp>
        <p:sp>
          <p:nvSpPr>
            <p:cNvPr id="579620" name="Line 36"/>
            <p:cNvSpPr>
              <a:spLocks noChangeShapeType="1"/>
            </p:cNvSpPr>
            <p:nvPr/>
          </p:nvSpPr>
          <p:spPr bwMode="auto">
            <a:xfrm flipH="1">
              <a:off x="4963" y="1131"/>
              <a:ext cx="0" cy="813"/>
            </a:xfrm>
            <a:prstGeom prst="line">
              <a:avLst/>
            </a:prstGeom>
            <a:noFill/>
            <a:ln w="19050">
              <a:solidFill>
                <a:schemeClr val="tx1"/>
              </a:solidFill>
              <a:round/>
              <a:headEnd/>
              <a:tailEnd/>
            </a:ln>
            <a:effectLst/>
          </p:spPr>
          <p:txBody>
            <a:bodyPr wrap="none" anchor="ctr"/>
            <a:lstStyle/>
            <a:p>
              <a:endParaRPr lang="it-IT"/>
            </a:p>
          </p:txBody>
        </p:sp>
        <p:graphicFrame>
          <p:nvGraphicFramePr>
            <p:cNvPr id="579621" name="Object 37"/>
            <p:cNvGraphicFramePr>
              <a:graphicFrameLocks noChangeAspect="1"/>
            </p:cNvGraphicFramePr>
            <p:nvPr/>
          </p:nvGraphicFramePr>
          <p:xfrm>
            <a:off x="5075" y="947"/>
            <a:ext cx="368" cy="292"/>
          </p:xfrm>
          <a:graphic>
            <a:graphicData uri="http://schemas.openxmlformats.org/presentationml/2006/ole">
              <p:oleObj spid="_x0000_s579621" name="Clip" r:id="rId7" imgW="1305000" imgH="1085760" progId="">
                <p:embed/>
              </p:oleObj>
            </a:graphicData>
          </a:graphic>
        </p:graphicFrame>
        <p:sp>
          <p:nvSpPr>
            <p:cNvPr id="579622" name="Line 38"/>
            <p:cNvSpPr>
              <a:spLocks noChangeShapeType="1"/>
            </p:cNvSpPr>
            <p:nvPr/>
          </p:nvSpPr>
          <p:spPr bwMode="auto">
            <a:xfrm>
              <a:off x="4963" y="1134"/>
              <a:ext cx="148" cy="4"/>
            </a:xfrm>
            <a:prstGeom prst="line">
              <a:avLst/>
            </a:prstGeom>
            <a:noFill/>
            <a:ln w="19050">
              <a:solidFill>
                <a:schemeClr val="tx1"/>
              </a:solidFill>
              <a:round/>
              <a:headEnd/>
              <a:tailEnd/>
            </a:ln>
            <a:effectLst/>
          </p:spPr>
          <p:txBody>
            <a:bodyPr wrap="none" anchor="ctr"/>
            <a:lstStyle/>
            <a:p>
              <a:endParaRPr lang="it-IT"/>
            </a:p>
          </p:txBody>
        </p:sp>
        <p:graphicFrame>
          <p:nvGraphicFramePr>
            <p:cNvPr id="579623" name="Object 39"/>
            <p:cNvGraphicFramePr>
              <a:graphicFrameLocks noChangeAspect="1"/>
            </p:cNvGraphicFramePr>
            <p:nvPr/>
          </p:nvGraphicFramePr>
          <p:xfrm>
            <a:off x="5078" y="1817"/>
            <a:ext cx="368" cy="292"/>
          </p:xfrm>
          <a:graphic>
            <a:graphicData uri="http://schemas.openxmlformats.org/presentationml/2006/ole">
              <p:oleObj spid="_x0000_s579623" name="Clip" r:id="rId8" imgW="1305000" imgH="1085760" progId="">
                <p:embed/>
              </p:oleObj>
            </a:graphicData>
          </a:graphic>
        </p:graphicFrame>
        <p:sp>
          <p:nvSpPr>
            <p:cNvPr id="579624" name="Line 40"/>
            <p:cNvSpPr>
              <a:spLocks noChangeShapeType="1"/>
            </p:cNvSpPr>
            <p:nvPr/>
          </p:nvSpPr>
          <p:spPr bwMode="auto">
            <a:xfrm>
              <a:off x="4963" y="1935"/>
              <a:ext cx="148" cy="4"/>
            </a:xfrm>
            <a:prstGeom prst="line">
              <a:avLst/>
            </a:prstGeom>
            <a:noFill/>
            <a:ln w="19050">
              <a:solidFill>
                <a:schemeClr val="tx1"/>
              </a:solidFill>
              <a:round/>
              <a:headEnd/>
              <a:tailEnd/>
            </a:ln>
            <a:effectLst/>
          </p:spPr>
          <p:txBody>
            <a:bodyPr wrap="none" anchor="ctr"/>
            <a:lstStyle/>
            <a:p>
              <a:endParaRPr lang="it-IT"/>
            </a:p>
          </p:txBody>
        </p:sp>
        <p:sp>
          <p:nvSpPr>
            <p:cNvPr id="579629" name="Line 45"/>
            <p:cNvSpPr>
              <a:spLocks noChangeShapeType="1"/>
            </p:cNvSpPr>
            <p:nvPr/>
          </p:nvSpPr>
          <p:spPr bwMode="auto">
            <a:xfrm flipH="1">
              <a:off x="4168" y="1782"/>
              <a:ext cx="0" cy="813"/>
            </a:xfrm>
            <a:prstGeom prst="line">
              <a:avLst/>
            </a:prstGeom>
            <a:noFill/>
            <a:ln w="19050">
              <a:solidFill>
                <a:schemeClr val="tx1"/>
              </a:solidFill>
              <a:round/>
              <a:headEnd/>
              <a:tailEnd/>
            </a:ln>
            <a:effectLst/>
          </p:spPr>
          <p:txBody>
            <a:bodyPr wrap="none" anchor="ctr"/>
            <a:lstStyle/>
            <a:p>
              <a:endParaRPr lang="it-IT"/>
            </a:p>
          </p:txBody>
        </p:sp>
        <p:sp>
          <p:nvSpPr>
            <p:cNvPr id="579630" name="Line 46"/>
            <p:cNvSpPr>
              <a:spLocks noChangeShapeType="1"/>
            </p:cNvSpPr>
            <p:nvPr/>
          </p:nvSpPr>
          <p:spPr bwMode="auto">
            <a:xfrm flipH="1">
              <a:off x="3784" y="2589"/>
              <a:ext cx="747" cy="0"/>
            </a:xfrm>
            <a:prstGeom prst="line">
              <a:avLst/>
            </a:prstGeom>
            <a:noFill/>
            <a:ln w="19050">
              <a:solidFill>
                <a:schemeClr val="tx1"/>
              </a:solidFill>
              <a:round/>
              <a:headEnd/>
              <a:tailEnd/>
            </a:ln>
            <a:effectLst/>
          </p:spPr>
          <p:txBody>
            <a:bodyPr wrap="none" anchor="ctr"/>
            <a:lstStyle/>
            <a:p>
              <a:endParaRPr lang="it-IT"/>
            </a:p>
          </p:txBody>
        </p:sp>
        <p:sp>
          <p:nvSpPr>
            <p:cNvPr id="579631" name="Line 47"/>
            <p:cNvSpPr>
              <a:spLocks noChangeShapeType="1"/>
            </p:cNvSpPr>
            <p:nvPr/>
          </p:nvSpPr>
          <p:spPr bwMode="auto">
            <a:xfrm flipH="1" flipV="1">
              <a:off x="3782" y="2584"/>
              <a:ext cx="2" cy="152"/>
            </a:xfrm>
            <a:prstGeom prst="line">
              <a:avLst/>
            </a:prstGeom>
            <a:noFill/>
            <a:ln w="19050">
              <a:solidFill>
                <a:schemeClr val="tx1"/>
              </a:solidFill>
              <a:round/>
              <a:headEnd/>
              <a:tailEnd/>
            </a:ln>
            <a:effectLst/>
          </p:spPr>
          <p:txBody>
            <a:bodyPr wrap="none" anchor="ctr"/>
            <a:lstStyle/>
            <a:p>
              <a:endParaRPr lang="it-IT"/>
            </a:p>
          </p:txBody>
        </p:sp>
        <p:sp>
          <p:nvSpPr>
            <p:cNvPr id="579632" name="Line 48"/>
            <p:cNvSpPr>
              <a:spLocks noChangeShapeType="1"/>
            </p:cNvSpPr>
            <p:nvPr/>
          </p:nvSpPr>
          <p:spPr bwMode="auto">
            <a:xfrm flipH="1" flipV="1">
              <a:off x="4523" y="2587"/>
              <a:ext cx="2" cy="152"/>
            </a:xfrm>
            <a:prstGeom prst="line">
              <a:avLst/>
            </a:prstGeom>
            <a:noFill/>
            <a:ln w="19050">
              <a:solidFill>
                <a:schemeClr val="tx1"/>
              </a:solidFill>
              <a:round/>
              <a:headEnd/>
              <a:tailEnd/>
            </a:ln>
            <a:effectLst/>
          </p:spPr>
          <p:txBody>
            <a:bodyPr wrap="none" anchor="ctr"/>
            <a:lstStyle/>
            <a:p>
              <a:endParaRPr lang="it-IT"/>
            </a:p>
          </p:txBody>
        </p:sp>
        <p:graphicFrame>
          <p:nvGraphicFramePr>
            <p:cNvPr id="579633" name="Object 49"/>
            <p:cNvGraphicFramePr>
              <a:graphicFrameLocks noChangeAspect="1"/>
            </p:cNvGraphicFramePr>
            <p:nvPr/>
          </p:nvGraphicFramePr>
          <p:xfrm>
            <a:off x="4388" y="2687"/>
            <a:ext cx="368" cy="292"/>
          </p:xfrm>
          <a:graphic>
            <a:graphicData uri="http://schemas.openxmlformats.org/presentationml/2006/ole">
              <p:oleObj spid="_x0000_s579633" name="Clip" r:id="rId9" imgW="1305000" imgH="1085760" progId="">
                <p:embed/>
              </p:oleObj>
            </a:graphicData>
          </a:graphic>
        </p:graphicFrame>
        <p:graphicFrame>
          <p:nvGraphicFramePr>
            <p:cNvPr id="579634" name="Object 50"/>
            <p:cNvGraphicFramePr>
              <a:graphicFrameLocks noChangeAspect="1"/>
            </p:cNvGraphicFramePr>
            <p:nvPr/>
          </p:nvGraphicFramePr>
          <p:xfrm>
            <a:off x="3596" y="2696"/>
            <a:ext cx="368" cy="292"/>
          </p:xfrm>
          <a:graphic>
            <a:graphicData uri="http://schemas.openxmlformats.org/presentationml/2006/ole">
              <p:oleObj spid="_x0000_s579634" name="Clip" r:id="rId10" imgW="1305000" imgH="1085760" progId="">
                <p:embed/>
              </p:oleObj>
            </a:graphicData>
          </a:graphic>
        </p:graphicFrame>
        <p:sp>
          <p:nvSpPr>
            <p:cNvPr id="579635" name="Text Box 51"/>
            <p:cNvSpPr txBox="1">
              <a:spLocks noChangeArrowheads="1"/>
            </p:cNvSpPr>
            <p:nvPr/>
          </p:nvSpPr>
          <p:spPr bwMode="auto">
            <a:xfrm>
              <a:off x="3739" y="3157"/>
              <a:ext cx="828" cy="212"/>
            </a:xfrm>
            <a:prstGeom prst="rect">
              <a:avLst/>
            </a:prstGeom>
            <a:noFill/>
            <a:ln w="9525">
              <a:noFill/>
              <a:miter lim="800000"/>
              <a:headEnd/>
              <a:tailEnd/>
            </a:ln>
            <a:effectLst/>
          </p:spPr>
          <p:txBody>
            <a:bodyPr wrap="none">
              <a:spAutoFit/>
            </a:bodyPr>
            <a:lstStyle/>
            <a:p>
              <a:r>
                <a:rPr lang="en-US" altLang="it-IT" sz="1600">
                  <a:latin typeface="Arial" charset="0"/>
                </a:rPr>
                <a:t>223.1.3.0/24</a:t>
              </a:r>
              <a:endParaRPr lang="en-US" altLang="it-IT"/>
            </a:p>
          </p:txBody>
        </p:sp>
        <p:sp>
          <p:nvSpPr>
            <p:cNvPr id="579636" name="Rectangle 52"/>
            <p:cNvSpPr>
              <a:spLocks noChangeArrowheads="1"/>
            </p:cNvSpPr>
            <p:nvPr/>
          </p:nvSpPr>
          <p:spPr bwMode="auto">
            <a:xfrm>
              <a:off x="3054" y="2412"/>
              <a:ext cx="534" cy="114"/>
            </a:xfrm>
            <a:prstGeom prst="rect">
              <a:avLst/>
            </a:prstGeom>
            <a:solidFill>
              <a:schemeClr val="bg1"/>
            </a:solidFill>
            <a:ln w="9525">
              <a:noFill/>
              <a:miter lim="800000"/>
              <a:headEnd/>
              <a:tailEnd/>
            </a:ln>
            <a:effectLst/>
          </p:spPr>
          <p:txBody>
            <a:bodyPr wrap="none" anchor="ctr"/>
            <a:lstStyle/>
            <a:p>
              <a:endParaRPr lang="it-IT"/>
            </a:p>
          </p:txBody>
        </p:sp>
      </p:grpSp>
      <p:sp>
        <p:nvSpPr>
          <p:cNvPr id="579644" name="Rectangle 60"/>
          <p:cNvSpPr>
            <a:spLocks noGrp="1" noChangeArrowheads="1"/>
          </p:cNvSpPr>
          <p:nvPr>
            <p:ph type="body" sz="half" idx="2"/>
          </p:nvPr>
        </p:nvSpPr>
        <p:spPr>
          <a:xfrm>
            <a:off x="388938" y="1547813"/>
            <a:ext cx="3949700" cy="4648200"/>
          </a:xfrm>
        </p:spPr>
        <p:txBody>
          <a:bodyPr/>
          <a:lstStyle/>
          <a:p>
            <a:pPr>
              <a:buFont typeface="ZapfDingbats" pitchFamily="82" charset="2"/>
              <a:buNone/>
            </a:pPr>
            <a:r>
              <a:rPr lang="it-IT" sz="2400" u="sng">
                <a:solidFill>
                  <a:srgbClr val="FF0000"/>
                </a:solidFill>
              </a:rPr>
              <a:t>Definizione</a:t>
            </a:r>
          </a:p>
          <a:p>
            <a:pPr>
              <a:buFont typeface="Wingdings" pitchFamily="2" charset="2"/>
              <a:buChar char="r"/>
            </a:pPr>
            <a:r>
              <a:rPr lang="it-IT" sz="2400"/>
              <a:t>È detta </a:t>
            </a:r>
            <a:r>
              <a:rPr lang="it-IT" sz="2400" i="1">
                <a:solidFill>
                  <a:srgbClr val="FF0000"/>
                </a:solidFill>
              </a:rPr>
              <a:t>sottorete</a:t>
            </a:r>
            <a:r>
              <a:rPr lang="it-IT" sz="2400"/>
              <a:t> una rete isolata i cui punti terminali sono collegati all’interfaccia di un host o di un router.</a:t>
            </a:r>
          </a:p>
        </p:txBody>
      </p:sp>
      <p:sp>
        <p:nvSpPr>
          <p:cNvPr id="579645" name="Text Box 61"/>
          <p:cNvSpPr txBox="1">
            <a:spLocks noChangeArrowheads="1"/>
          </p:cNvSpPr>
          <p:nvPr/>
        </p:nvSpPr>
        <p:spPr bwMode="auto">
          <a:xfrm>
            <a:off x="5029200" y="5057775"/>
            <a:ext cx="3444875" cy="396875"/>
          </a:xfrm>
          <a:prstGeom prst="rect">
            <a:avLst/>
          </a:prstGeom>
          <a:noFill/>
          <a:ln w="9525">
            <a:noFill/>
            <a:miter lim="800000"/>
            <a:headEnd/>
            <a:tailEnd/>
          </a:ln>
          <a:effectLst/>
        </p:spPr>
        <p:txBody>
          <a:bodyPr wrap="none">
            <a:spAutoFit/>
          </a:bodyPr>
          <a:lstStyle/>
          <a:p>
            <a:r>
              <a:rPr lang="it-IT" sz="2000"/>
              <a:t>Maschera di sottorete: /24</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egnaposto numero diapositiva 6"/>
          <p:cNvSpPr>
            <a:spLocks noGrp="1"/>
          </p:cNvSpPr>
          <p:nvPr>
            <p:ph type="sldNum" sz="quarter" idx="12"/>
          </p:nvPr>
        </p:nvSpPr>
        <p:spPr/>
        <p:txBody>
          <a:bodyPr/>
          <a:lstStyle/>
          <a:p>
            <a:r>
              <a:rPr lang="en-US" altLang="it-IT"/>
              <a:t>4-</a:t>
            </a:r>
            <a:fld id="{09D09D20-2058-4951-AD35-0B5300D86B90}" type="slidenum">
              <a:rPr lang="en-US" altLang="it-IT"/>
              <a:pPr/>
              <a:t>41</a:t>
            </a:fld>
            <a:endParaRPr lang="en-US" altLang="it-IT"/>
          </a:p>
        </p:txBody>
      </p:sp>
      <p:sp>
        <p:nvSpPr>
          <p:cNvPr id="164866" name="Freeform 2"/>
          <p:cNvSpPr>
            <a:spLocks/>
          </p:cNvSpPr>
          <p:nvPr/>
        </p:nvSpPr>
        <p:spPr bwMode="auto">
          <a:xfrm>
            <a:off x="6115050" y="2819400"/>
            <a:ext cx="1268413" cy="1463675"/>
          </a:xfrm>
          <a:custGeom>
            <a:avLst/>
            <a:gdLst/>
            <a:ahLst/>
            <a:cxnLst>
              <a:cxn ang="0">
                <a:pos x="6" y="66"/>
              </a:cxn>
              <a:cxn ang="0">
                <a:pos x="341" y="446"/>
              </a:cxn>
              <a:cxn ang="0">
                <a:pos x="648" y="858"/>
              </a:cxn>
              <a:cxn ang="0">
                <a:pos x="768" y="828"/>
              </a:cxn>
              <a:cxn ang="0">
                <a:pos x="463" y="354"/>
              </a:cxn>
              <a:cxn ang="0">
                <a:pos x="60" y="0"/>
              </a:cxn>
              <a:cxn ang="0">
                <a:pos x="6" y="66"/>
              </a:cxn>
            </a:cxnLst>
            <a:rect l="0" t="0" r="r" b="b"/>
            <a:pathLst>
              <a:path w="799" h="922">
                <a:moveTo>
                  <a:pt x="6" y="66"/>
                </a:moveTo>
                <a:cubicBezTo>
                  <a:pt x="13" y="117"/>
                  <a:pt x="234" y="314"/>
                  <a:pt x="341" y="446"/>
                </a:cubicBezTo>
                <a:cubicBezTo>
                  <a:pt x="448" y="578"/>
                  <a:pt x="577" y="794"/>
                  <a:pt x="648" y="858"/>
                </a:cubicBezTo>
                <a:cubicBezTo>
                  <a:pt x="719" y="922"/>
                  <a:pt x="799" y="912"/>
                  <a:pt x="768" y="828"/>
                </a:cubicBezTo>
                <a:cubicBezTo>
                  <a:pt x="737" y="744"/>
                  <a:pt x="581" y="492"/>
                  <a:pt x="463" y="354"/>
                </a:cubicBezTo>
                <a:cubicBezTo>
                  <a:pt x="345" y="216"/>
                  <a:pt x="136" y="48"/>
                  <a:pt x="60" y="0"/>
                </a:cubicBezTo>
                <a:cubicBezTo>
                  <a:pt x="25" y="47"/>
                  <a:pt x="0" y="15"/>
                  <a:pt x="6" y="66"/>
                </a:cubicBezTo>
                <a:close/>
              </a:path>
            </a:pathLst>
          </a:custGeom>
          <a:solidFill>
            <a:srgbClr val="66CCFF"/>
          </a:solidFill>
          <a:ln w="9525">
            <a:noFill/>
            <a:round/>
            <a:headEnd/>
            <a:tailEnd/>
          </a:ln>
          <a:effectLst/>
        </p:spPr>
        <p:txBody>
          <a:bodyPr wrap="none" anchor="ctr"/>
          <a:lstStyle/>
          <a:p>
            <a:endParaRPr lang="it-IT"/>
          </a:p>
        </p:txBody>
      </p:sp>
      <p:sp>
        <p:nvSpPr>
          <p:cNvPr id="164867" name="Freeform 3"/>
          <p:cNvSpPr>
            <a:spLocks/>
          </p:cNvSpPr>
          <p:nvPr/>
        </p:nvSpPr>
        <p:spPr bwMode="auto">
          <a:xfrm>
            <a:off x="4819650" y="4330700"/>
            <a:ext cx="2257425" cy="327025"/>
          </a:xfrm>
          <a:custGeom>
            <a:avLst/>
            <a:gdLst/>
            <a:ahLst/>
            <a:cxnLst>
              <a:cxn ang="0">
                <a:pos x="42" y="176"/>
              </a:cxn>
              <a:cxn ang="0">
                <a:pos x="641" y="166"/>
              </a:cxn>
              <a:cxn ang="0">
                <a:pos x="1266" y="170"/>
              </a:cxn>
              <a:cxn ang="0">
                <a:pos x="1320" y="32"/>
              </a:cxn>
              <a:cxn ang="0">
                <a:pos x="657" y="14"/>
              </a:cxn>
              <a:cxn ang="0">
                <a:pos x="45" y="27"/>
              </a:cxn>
              <a:cxn ang="0">
                <a:pos x="42" y="176"/>
              </a:cxn>
            </a:cxnLst>
            <a:rect l="0" t="0" r="r" b="b"/>
            <a:pathLst>
              <a:path w="1422" h="206">
                <a:moveTo>
                  <a:pt x="42" y="176"/>
                </a:moveTo>
                <a:cubicBezTo>
                  <a:pt x="84" y="206"/>
                  <a:pt x="437" y="167"/>
                  <a:pt x="641" y="166"/>
                </a:cubicBezTo>
                <a:cubicBezTo>
                  <a:pt x="845" y="165"/>
                  <a:pt x="1153" y="192"/>
                  <a:pt x="1266" y="170"/>
                </a:cubicBezTo>
                <a:cubicBezTo>
                  <a:pt x="1379" y="148"/>
                  <a:pt x="1422" y="58"/>
                  <a:pt x="1320" y="32"/>
                </a:cubicBezTo>
                <a:cubicBezTo>
                  <a:pt x="1218" y="6"/>
                  <a:pt x="869" y="15"/>
                  <a:pt x="657" y="14"/>
                </a:cubicBezTo>
                <a:cubicBezTo>
                  <a:pt x="445" y="13"/>
                  <a:pt x="147" y="0"/>
                  <a:pt x="45" y="27"/>
                </a:cubicBezTo>
                <a:cubicBezTo>
                  <a:pt x="56" y="84"/>
                  <a:pt x="0" y="146"/>
                  <a:pt x="42" y="176"/>
                </a:cubicBezTo>
                <a:close/>
              </a:path>
            </a:pathLst>
          </a:custGeom>
          <a:solidFill>
            <a:srgbClr val="66CCFF"/>
          </a:solidFill>
          <a:ln w="9525">
            <a:noFill/>
            <a:round/>
            <a:headEnd/>
            <a:tailEnd/>
          </a:ln>
          <a:effectLst/>
        </p:spPr>
        <p:txBody>
          <a:bodyPr wrap="none" anchor="ctr"/>
          <a:lstStyle/>
          <a:p>
            <a:endParaRPr lang="it-IT"/>
          </a:p>
        </p:txBody>
      </p:sp>
      <p:sp>
        <p:nvSpPr>
          <p:cNvPr id="164868" name="Freeform 4"/>
          <p:cNvSpPr>
            <a:spLocks/>
          </p:cNvSpPr>
          <p:nvPr/>
        </p:nvSpPr>
        <p:spPr bwMode="auto">
          <a:xfrm>
            <a:off x="4562475" y="2743200"/>
            <a:ext cx="1158875" cy="1547813"/>
          </a:xfrm>
          <a:custGeom>
            <a:avLst/>
            <a:gdLst/>
            <a:ahLst/>
            <a:cxnLst>
              <a:cxn ang="0">
                <a:pos x="157" y="952"/>
              </a:cxn>
              <a:cxn ang="0">
                <a:pos x="462" y="498"/>
              </a:cxn>
              <a:cxn ang="0">
                <a:pos x="708" y="144"/>
              </a:cxn>
              <a:cxn ang="0">
                <a:pos x="594" y="42"/>
              </a:cxn>
              <a:cxn ang="0">
                <a:pos x="348" y="396"/>
              </a:cxn>
              <a:cxn ang="0">
                <a:pos x="0" y="900"/>
              </a:cxn>
              <a:cxn ang="0">
                <a:pos x="157" y="952"/>
              </a:cxn>
            </a:cxnLst>
            <a:rect l="0" t="0" r="r" b="b"/>
            <a:pathLst>
              <a:path w="730" h="975">
                <a:moveTo>
                  <a:pt x="157" y="952"/>
                </a:moveTo>
                <a:cubicBezTo>
                  <a:pt x="272" y="930"/>
                  <a:pt x="357" y="644"/>
                  <a:pt x="462" y="498"/>
                </a:cubicBezTo>
                <a:cubicBezTo>
                  <a:pt x="554" y="363"/>
                  <a:pt x="686" y="220"/>
                  <a:pt x="708" y="144"/>
                </a:cubicBezTo>
                <a:cubicBezTo>
                  <a:pt x="730" y="68"/>
                  <a:pt x="654" y="0"/>
                  <a:pt x="594" y="42"/>
                </a:cubicBezTo>
                <a:cubicBezTo>
                  <a:pt x="534" y="84"/>
                  <a:pt x="447" y="253"/>
                  <a:pt x="348" y="396"/>
                </a:cubicBezTo>
                <a:cubicBezTo>
                  <a:pt x="249" y="539"/>
                  <a:pt x="32" y="807"/>
                  <a:pt x="0" y="900"/>
                </a:cubicBezTo>
                <a:cubicBezTo>
                  <a:pt x="53" y="924"/>
                  <a:pt x="43" y="975"/>
                  <a:pt x="157" y="952"/>
                </a:cubicBezTo>
                <a:close/>
              </a:path>
            </a:pathLst>
          </a:custGeom>
          <a:solidFill>
            <a:srgbClr val="66CCFF"/>
          </a:solidFill>
          <a:ln w="9525">
            <a:noFill/>
            <a:round/>
            <a:headEnd/>
            <a:tailEnd/>
          </a:ln>
          <a:effectLst/>
        </p:spPr>
        <p:txBody>
          <a:bodyPr wrap="none" anchor="ctr"/>
          <a:lstStyle/>
          <a:p>
            <a:endParaRPr lang="it-IT"/>
          </a:p>
        </p:txBody>
      </p:sp>
      <p:sp>
        <p:nvSpPr>
          <p:cNvPr id="164869" name="Freeform 5"/>
          <p:cNvSpPr>
            <a:spLocks/>
          </p:cNvSpPr>
          <p:nvPr/>
        </p:nvSpPr>
        <p:spPr bwMode="auto">
          <a:xfrm rot="5265760">
            <a:off x="5310982" y="561181"/>
            <a:ext cx="1612900" cy="2049463"/>
          </a:xfrm>
          <a:custGeom>
            <a:avLst/>
            <a:gdLst/>
            <a:ahLst/>
            <a:cxnLst>
              <a:cxn ang="0">
                <a:pos x="1201" y="756"/>
              </a:cxn>
              <a:cxn ang="0">
                <a:pos x="702" y="670"/>
              </a:cxn>
              <a:cxn ang="0">
                <a:pos x="608" y="103"/>
              </a:cxn>
              <a:cxn ang="0">
                <a:pos x="335" y="52"/>
              </a:cxn>
              <a:cxn ang="0">
                <a:pos x="65" y="82"/>
              </a:cxn>
              <a:cxn ang="0">
                <a:pos x="41" y="544"/>
              </a:cxn>
              <a:cxn ang="0">
                <a:pos x="38" y="751"/>
              </a:cxn>
              <a:cxn ang="0">
                <a:pos x="23" y="940"/>
              </a:cxn>
              <a:cxn ang="0">
                <a:pos x="17" y="1114"/>
              </a:cxn>
              <a:cxn ang="0">
                <a:pos x="128" y="1219"/>
              </a:cxn>
              <a:cxn ang="0">
                <a:pos x="602" y="1243"/>
              </a:cxn>
              <a:cxn ang="0">
                <a:pos x="686" y="930"/>
              </a:cxn>
              <a:cxn ang="0">
                <a:pos x="1177" y="916"/>
              </a:cxn>
              <a:cxn ang="0">
                <a:pos x="1201" y="756"/>
              </a:cxn>
            </a:cxnLst>
            <a:rect l="0" t="0" r="r" b="b"/>
            <a:pathLst>
              <a:path w="1223" h="1291">
                <a:moveTo>
                  <a:pt x="1201" y="756"/>
                </a:moveTo>
                <a:cubicBezTo>
                  <a:pt x="1180" y="640"/>
                  <a:pt x="798" y="744"/>
                  <a:pt x="702" y="670"/>
                </a:cubicBezTo>
                <a:cubicBezTo>
                  <a:pt x="603" y="561"/>
                  <a:pt x="669" y="206"/>
                  <a:pt x="608" y="103"/>
                </a:cubicBezTo>
                <a:cubicBezTo>
                  <a:pt x="547" y="0"/>
                  <a:pt x="425" y="55"/>
                  <a:pt x="335" y="52"/>
                </a:cubicBezTo>
                <a:cubicBezTo>
                  <a:pt x="245" y="49"/>
                  <a:pt x="114" y="0"/>
                  <a:pt x="65" y="82"/>
                </a:cubicBezTo>
                <a:cubicBezTo>
                  <a:pt x="16" y="164"/>
                  <a:pt x="45" y="433"/>
                  <a:pt x="41" y="544"/>
                </a:cubicBezTo>
                <a:cubicBezTo>
                  <a:pt x="37" y="655"/>
                  <a:pt x="41" y="685"/>
                  <a:pt x="38" y="751"/>
                </a:cubicBezTo>
                <a:cubicBezTo>
                  <a:pt x="35" y="817"/>
                  <a:pt x="26" y="880"/>
                  <a:pt x="23" y="940"/>
                </a:cubicBezTo>
                <a:cubicBezTo>
                  <a:pt x="20" y="1000"/>
                  <a:pt x="0" y="1068"/>
                  <a:pt x="17" y="1114"/>
                </a:cubicBezTo>
                <a:cubicBezTo>
                  <a:pt x="34" y="1160"/>
                  <a:pt x="31" y="1198"/>
                  <a:pt x="128" y="1219"/>
                </a:cubicBezTo>
                <a:cubicBezTo>
                  <a:pt x="225" y="1240"/>
                  <a:pt x="509" y="1291"/>
                  <a:pt x="602" y="1243"/>
                </a:cubicBezTo>
                <a:cubicBezTo>
                  <a:pt x="695" y="1195"/>
                  <a:pt x="590" y="984"/>
                  <a:pt x="686" y="930"/>
                </a:cubicBezTo>
                <a:cubicBezTo>
                  <a:pt x="782" y="876"/>
                  <a:pt x="1091" y="945"/>
                  <a:pt x="1177" y="916"/>
                </a:cubicBezTo>
                <a:cubicBezTo>
                  <a:pt x="1208" y="864"/>
                  <a:pt x="1223" y="871"/>
                  <a:pt x="1201" y="756"/>
                </a:cubicBezTo>
                <a:close/>
              </a:path>
            </a:pathLst>
          </a:custGeom>
          <a:solidFill>
            <a:srgbClr val="66CCFF"/>
          </a:solidFill>
          <a:ln w="9525">
            <a:noFill/>
            <a:round/>
            <a:headEnd/>
            <a:tailEnd/>
          </a:ln>
          <a:effectLst/>
        </p:spPr>
        <p:txBody>
          <a:bodyPr wrap="none" anchor="ctr"/>
          <a:lstStyle/>
          <a:p>
            <a:endParaRPr lang="it-IT"/>
          </a:p>
        </p:txBody>
      </p:sp>
      <p:sp>
        <p:nvSpPr>
          <p:cNvPr id="164870" name="Rectangle 6"/>
          <p:cNvSpPr>
            <a:spLocks noGrp="1" noChangeArrowheads="1"/>
          </p:cNvSpPr>
          <p:nvPr>
            <p:ph type="title"/>
          </p:nvPr>
        </p:nvSpPr>
        <p:spPr/>
        <p:txBody>
          <a:bodyPr/>
          <a:lstStyle/>
          <a:p>
            <a:r>
              <a:rPr lang="en-US" altLang="it-IT"/>
              <a:t>Sottoreti</a:t>
            </a:r>
          </a:p>
        </p:txBody>
      </p:sp>
      <p:sp>
        <p:nvSpPr>
          <p:cNvPr id="164871" name="Rectangle 7"/>
          <p:cNvSpPr>
            <a:spLocks noGrp="1" noChangeArrowheads="1"/>
          </p:cNvSpPr>
          <p:nvPr>
            <p:ph type="body" sz="half" idx="1"/>
          </p:nvPr>
        </p:nvSpPr>
        <p:spPr>
          <a:xfrm>
            <a:off x="447675" y="1314450"/>
            <a:ext cx="3695700" cy="4648200"/>
          </a:xfrm>
        </p:spPr>
        <p:txBody>
          <a:bodyPr/>
          <a:lstStyle/>
          <a:p>
            <a:pPr>
              <a:buFont typeface="ZapfDingbats" pitchFamily="82" charset="2"/>
              <a:buNone/>
            </a:pPr>
            <a:r>
              <a:rPr lang="en-US" altLang="it-IT" sz="2400">
                <a:solidFill>
                  <a:schemeClr val="accent2"/>
                </a:solidFill>
              </a:rPr>
              <a:t>Quante sono?</a:t>
            </a:r>
            <a:endParaRPr lang="en-US" altLang="it-IT" sz="2400"/>
          </a:p>
        </p:txBody>
      </p:sp>
      <p:graphicFrame>
        <p:nvGraphicFramePr>
          <p:cNvPr id="164872" name="Object 8"/>
          <p:cNvGraphicFramePr>
            <a:graphicFrameLocks noChangeAspect="1"/>
          </p:cNvGraphicFramePr>
          <p:nvPr/>
        </p:nvGraphicFramePr>
        <p:xfrm>
          <a:off x="6389688" y="950913"/>
          <a:ext cx="584200" cy="463550"/>
        </p:xfrm>
        <a:graphic>
          <a:graphicData uri="http://schemas.openxmlformats.org/presentationml/2006/ole">
            <p:oleObj spid="_x0000_s164872" name="Clip" r:id="rId4" imgW="1305000" imgH="1085760" progId="">
              <p:embed/>
            </p:oleObj>
          </a:graphicData>
        </a:graphic>
      </p:graphicFrame>
      <p:sp>
        <p:nvSpPr>
          <p:cNvPr id="164873" name="Line 9"/>
          <p:cNvSpPr>
            <a:spLocks noChangeShapeType="1"/>
          </p:cNvSpPr>
          <p:nvPr/>
        </p:nvSpPr>
        <p:spPr bwMode="auto">
          <a:xfrm flipH="1">
            <a:off x="5226050" y="1576388"/>
            <a:ext cx="1500188" cy="0"/>
          </a:xfrm>
          <a:prstGeom prst="line">
            <a:avLst/>
          </a:prstGeom>
          <a:noFill/>
          <a:ln w="19050">
            <a:solidFill>
              <a:schemeClr val="tx1"/>
            </a:solidFill>
            <a:round/>
            <a:headEnd/>
            <a:tailEnd/>
          </a:ln>
          <a:effectLst/>
        </p:spPr>
        <p:txBody>
          <a:bodyPr wrap="none" anchor="ctr"/>
          <a:lstStyle/>
          <a:p>
            <a:endParaRPr lang="it-IT"/>
          </a:p>
        </p:txBody>
      </p:sp>
      <p:sp>
        <p:nvSpPr>
          <p:cNvPr id="164874" name="Line 10"/>
          <p:cNvSpPr>
            <a:spLocks noChangeShapeType="1"/>
          </p:cNvSpPr>
          <p:nvPr/>
        </p:nvSpPr>
        <p:spPr bwMode="auto">
          <a:xfrm flipH="1" flipV="1">
            <a:off x="6727825" y="1401763"/>
            <a:ext cx="3175" cy="165100"/>
          </a:xfrm>
          <a:prstGeom prst="line">
            <a:avLst/>
          </a:prstGeom>
          <a:noFill/>
          <a:ln w="19050">
            <a:solidFill>
              <a:schemeClr val="tx1"/>
            </a:solidFill>
            <a:round/>
            <a:headEnd/>
            <a:tailEnd/>
          </a:ln>
          <a:effectLst/>
        </p:spPr>
        <p:txBody>
          <a:bodyPr wrap="none" anchor="ctr"/>
          <a:lstStyle/>
          <a:p>
            <a:endParaRPr lang="it-IT"/>
          </a:p>
        </p:txBody>
      </p:sp>
      <p:sp>
        <p:nvSpPr>
          <p:cNvPr id="164875" name="Line 11"/>
          <p:cNvSpPr>
            <a:spLocks noChangeShapeType="1"/>
          </p:cNvSpPr>
          <p:nvPr/>
        </p:nvSpPr>
        <p:spPr bwMode="auto">
          <a:xfrm flipH="1">
            <a:off x="5227638" y="1347788"/>
            <a:ext cx="3175" cy="225425"/>
          </a:xfrm>
          <a:prstGeom prst="line">
            <a:avLst/>
          </a:prstGeom>
          <a:noFill/>
          <a:ln w="19050">
            <a:solidFill>
              <a:schemeClr val="tx1"/>
            </a:solidFill>
            <a:round/>
            <a:headEnd/>
            <a:tailEnd/>
          </a:ln>
          <a:effectLst/>
        </p:spPr>
        <p:txBody>
          <a:bodyPr wrap="none" anchor="ctr"/>
          <a:lstStyle/>
          <a:p>
            <a:endParaRPr lang="it-IT"/>
          </a:p>
        </p:txBody>
      </p:sp>
      <p:graphicFrame>
        <p:nvGraphicFramePr>
          <p:cNvPr id="164876" name="Object 12"/>
          <p:cNvGraphicFramePr>
            <a:graphicFrameLocks noChangeAspect="1"/>
          </p:cNvGraphicFramePr>
          <p:nvPr/>
        </p:nvGraphicFramePr>
        <p:xfrm>
          <a:off x="5780088" y="846138"/>
          <a:ext cx="584200" cy="463550"/>
        </p:xfrm>
        <a:graphic>
          <a:graphicData uri="http://schemas.openxmlformats.org/presentationml/2006/ole">
            <p:oleObj spid="_x0000_s164876" name="Clip" r:id="rId5" imgW="1305000" imgH="1085760" progId="">
              <p:embed/>
            </p:oleObj>
          </a:graphicData>
        </a:graphic>
      </p:graphicFrame>
      <p:graphicFrame>
        <p:nvGraphicFramePr>
          <p:cNvPr id="164877" name="Object 13"/>
          <p:cNvGraphicFramePr>
            <a:graphicFrameLocks noChangeAspect="1"/>
          </p:cNvGraphicFramePr>
          <p:nvPr/>
        </p:nvGraphicFramePr>
        <p:xfrm>
          <a:off x="5151438" y="979488"/>
          <a:ext cx="584200" cy="463550"/>
        </p:xfrm>
        <a:graphic>
          <a:graphicData uri="http://schemas.openxmlformats.org/presentationml/2006/ole">
            <p:oleObj spid="_x0000_s164877" name="Clip" r:id="rId6" imgW="1305000" imgH="1085760" progId="">
              <p:embed/>
            </p:oleObj>
          </a:graphicData>
        </a:graphic>
      </p:graphicFrame>
      <p:sp>
        <p:nvSpPr>
          <p:cNvPr id="164878" name="Line 14"/>
          <p:cNvSpPr>
            <a:spLocks noChangeShapeType="1"/>
          </p:cNvSpPr>
          <p:nvPr/>
        </p:nvSpPr>
        <p:spPr bwMode="auto">
          <a:xfrm flipH="1">
            <a:off x="5856288" y="1585913"/>
            <a:ext cx="3175" cy="796925"/>
          </a:xfrm>
          <a:prstGeom prst="line">
            <a:avLst/>
          </a:prstGeom>
          <a:noFill/>
          <a:ln w="19050">
            <a:solidFill>
              <a:schemeClr val="tx1"/>
            </a:solidFill>
            <a:round/>
            <a:headEnd/>
            <a:tailEnd/>
          </a:ln>
          <a:effectLst/>
        </p:spPr>
        <p:txBody>
          <a:bodyPr wrap="none" anchor="ctr"/>
          <a:lstStyle/>
          <a:p>
            <a:endParaRPr lang="it-IT"/>
          </a:p>
        </p:txBody>
      </p:sp>
      <p:sp>
        <p:nvSpPr>
          <p:cNvPr id="164879" name="Text Box 15"/>
          <p:cNvSpPr txBox="1">
            <a:spLocks noChangeArrowheads="1"/>
          </p:cNvSpPr>
          <p:nvPr/>
        </p:nvSpPr>
        <p:spPr bwMode="auto">
          <a:xfrm>
            <a:off x="4237038" y="134620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223.1.1.1</a:t>
            </a:r>
            <a:endParaRPr lang="en-US" altLang="it-IT"/>
          </a:p>
        </p:txBody>
      </p:sp>
      <p:sp>
        <p:nvSpPr>
          <p:cNvPr id="164880" name="Rectangle 16"/>
          <p:cNvSpPr>
            <a:spLocks noChangeArrowheads="1"/>
          </p:cNvSpPr>
          <p:nvPr/>
        </p:nvSpPr>
        <p:spPr bwMode="auto">
          <a:xfrm>
            <a:off x="5729288" y="2052638"/>
            <a:ext cx="309562" cy="180975"/>
          </a:xfrm>
          <a:prstGeom prst="rect">
            <a:avLst/>
          </a:prstGeom>
          <a:solidFill>
            <a:srgbClr val="66CCFF"/>
          </a:solidFill>
          <a:ln w="9525">
            <a:noFill/>
            <a:miter lim="800000"/>
            <a:headEnd/>
            <a:tailEnd/>
          </a:ln>
          <a:effectLst/>
        </p:spPr>
        <p:txBody>
          <a:bodyPr wrap="none" anchor="ctr"/>
          <a:lstStyle/>
          <a:p>
            <a:endParaRPr lang="it-IT"/>
          </a:p>
        </p:txBody>
      </p:sp>
      <p:sp>
        <p:nvSpPr>
          <p:cNvPr id="164881" name="Text Box 17"/>
          <p:cNvSpPr txBox="1">
            <a:spLocks noChangeArrowheads="1"/>
          </p:cNvSpPr>
          <p:nvPr/>
        </p:nvSpPr>
        <p:spPr bwMode="auto">
          <a:xfrm>
            <a:off x="5372100" y="19542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223.1.1.3</a:t>
            </a:r>
            <a:endParaRPr lang="en-US" altLang="it-IT"/>
          </a:p>
        </p:txBody>
      </p:sp>
      <p:sp>
        <p:nvSpPr>
          <p:cNvPr id="164882" name="Text Box 18"/>
          <p:cNvSpPr txBox="1">
            <a:spLocks noChangeArrowheads="1"/>
          </p:cNvSpPr>
          <p:nvPr/>
        </p:nvSpPr>
        <p:spPr bwMode="auto">
          <a:xfrm>
            <a:off x="6684963" y="13509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223.1.1.4</a:t>
            </a:r>
            <a:endParaRPr lang="en-US" altLang="it-IT"/>
          </a:p>
        </p:txBody>
      </p:sp>
      <p:sp>
        <p:nvSpPr>
          <p:cNvPr id="164883" name="Freeform 19"/>
          <p:cNvSpPr>
            <a:spLocks/>
          </p:cNvSpPr>
          <p:nvPr/>
        </p:nvSpPr>
        <p:spPr bwMode="auto">
          <a:xfrm>
            <a:off x="3622675" y="4564063"/>
            <a:ext cx="1539875" cy="1490662"/>
          </a:xfrm>
          <a:custGeom>
            <a:avLst/>
            <a:gdLst/>
            <a:ahLst/>
            <a:cxnLst>
              <a:cxn ang="0">
                <a:pos x="451" y="41"/>
              </a:cxn>
              <a:cxn ang="0">
                <a:pos x="388" y="431"/>
              </a:cxn>
              <a:cxn ang="0">
                <a:pos x="64" y="479"/>
              </a:cxn>
              <a:cxn ang="0">
                <a:pos x="7" y="791"/>
              </a:cxn>
              <a:cxn ang="0">
                <a:pos x="100" y="920"/>
              </a:cxn>
              <a:cxn ang="0">
                <a:pos x="421" y="905"/>
              </a:cxn>
              <a:cxn ang="0">
                <a:pos x="652" y="905"/>
              </a:cxn>
              <a:cxn ang="0">
                <a:pos x="904" y="857"/>
              </a:cxn>
              <a:cxn ang="0">
                <a:pos x="916" y="473"/>
              </a:cxn>
              <a:cxn ang="0">
                <a:pos x="580" y="443"/>
              </a:cxn>
              <a:cxn ang="0">
                <a:pos x="526" y="65"/>
              </a:cxn>
              <a:cxn ang="0">
                <a:pos x="529" y="53"/>
              </a:cxn>
              <a:cxn ang="0">
                <a:pos x="451" y="41"/>
              </a:cxn>
            </a:cxnLst>
            <a:rect l="0" t="0" r="r" b="b"/>
            <a:pathLst>
              <a:path w="970" h="939">
                <a:moveTo>
                  <a:pt x="451" y="41"/>
                </a:moveTo>
                <a:cubicBezTo>
                  <a:pt x="415" y="47"/>
                  <a:pt x="452" y="358"/>
                  <a:pt x="388" y="431"/>
                </a:cubicBezTo>
                <a:cubicBezTo>
                  <a:pt x="324" y="504"/>
                  <a:pt x="128" y="419"/>
                  <a:pt x="64" y="479"/>
                </a:cubicBezTo>
                <a:cubicBezTo>
                  <a:pt x="0" y="539"/>
                  <a:pt x="1" y="718"/>
                  <a:pt x="7" y="791"/>
                </a:cubicBezTo>
                <a:cubicBezTo>
                  <a:pt x="13" y="864"/>
                  <a:pt x="31" y="901"/>
                  <a:pt x="100" y="920"/>
                </a:cubicBezTo>
                <a:cubicBezTo>
                  <a:pt x="169" y="939"/>
                  <a:pt x="329" y="908"/>
                  <a:pt x="421" y="905"/>
                </a:cubicBezTo>
                <a:cubicBezTo>
                  <a:pt x="513" y="902"/>
                  <a:pt x="572" y="913"/>
                  <a:pt x="652" y="905"/>
                </a:cubicBezTo>
                <a:cubicBezTo>
                  <a:pt x="732" y="897"/>
                  <a:pt x="860" y="929"/>
                  <a:pt x="904" y="857"/>
                </a:cubicBezTo>
                <a:cubicBezTo>
                  <a:pt x="948" y="785"/>
                  <a:pt x="970" y="542"/>
                  <a:pt x="916" y="473"/>
                </a:cubicBezTo>
                <a:cubicBezTo>
                  <a:pt x="862" y="404"/>
                  <a:pt x="645" y="511"/>
                  <a:pt x="580" y="443"/>
                </a:cubicBezTo>
                <a:cubicBezTo>
                  <a:pt x="515" y="375"/>
                  <a:pt x="534" y="130"/>
                  <a:pt x="526" y="65"/>
                </a:cubicBezTo>
                <a:cubicBezTo>
                  <a:pt x="518" y="0"/>
                  <a:pt x="542" y="57"/>
                  <a:pt x="529" y="53"/>
                </a:cubicBezTo>
                <a:cubicBezTo>
                  <a:pt x="520" y="26"/>
                  <a:pt x="487" y="35"/>
                  <a:pt x="451" y="41"/>
                </a:cubicBezTo>
                <a:close/>
              </a:path>
            </a:pathLst>
          </a:custGeom>
          <a:solidFill>
            <a:srgbClr val="66CCFF"/>
          </a:solidFill>
          <a:ln w="9525">
            <a:noFill/>
            <a:round/>
            <a:headEnd/>
            <a:tailEnd/>
          </a:ln>
          <a:effectLst/>
        </p:spPr>
        <p:txBody>
          <a:bodyPr wrap="none" anchor="ctr"/>
          <a:lstStyle/>
          <a:p>
            <a:endParaRPr lang="it-IT"/>
          </a:p>
        </p:txBody>
      </p:sp>
      <p:grpSp>
        <p:nvGrpSpPr>
          <p:cNvPr id="164884" name="Group 20"/>
          <p:cNvGrpSpPr>
            <a:grpSpLocks/>
          </p:cNvGrpSpPr>
          <p:nvPr/>
        </p:nvGrpSpPr>
        <p:grpSpPr bwMode="auto">
          <a:xfrm>
            <a:off x="4059238" y="4275138"/>
            <a:ext cx="711200" cy="381000"/>
            <a:chOff x="3600" y="219"/>
            <a:chExt cx="360" cy="175"/>
          </a:xfrm>
        </p:grpSpPr>
        <p:sp>
          <p:nvSpPr>
            <p:cNvPr id="164885" name="Oval 2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64886" name="Line 2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64887" name="Line 2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64888" name="Rectangle 2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64889" name="Oval 2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64890" name="Group 26"/>
            <p:cNvGrpSpPr>
              <a:grpSpLocks/>
            </p:cNvGrpSpPr>
            <p:nvPr/>
          </p:nvGrpSpPr>
          <p:grpSpPr bwMode="auto">
            <a:xfrm>
              <a:off x="3686" y="244"/>
              <a:ext cx="177" cy="66"/>
              <a:chOff x="2848" y="848"/>
              <a:chExt cx="140" cy="98"/>
            </a:xfrm>
          </p:grpSpPr>
          <p:sp>
            <p:nvSpPr>
              <p:cNvPr id="164891" name="Line 2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4892" name="Line 2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4893" name="Line 2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64894" name="Group 30"/>
            <p:cNvGrpSpPr>
              <a:grpSpLocks/>
            </p:cNvGrpSpPr>
            <p:nvPr/>
          </p:nvGrpSpPr>
          <p:grpSpPr bwMode="auto">
            <a:xfrm flipV="1">
              <a:off x="3686" y="243"/>
              <a:ext cx="177" cy="66"/>
              <a:chOff x="2848" y="848"/>
              <a:chExt cx="140" cy="98"/>
            </a:xfrm>
          </p:grpSpPr>
          <p:sp>
            <p:nvSpPr>
              <p:cNvPr id="164895" name="Line 3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4896" name="Line 3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4897" name="Line 3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164898" name="Line 34"/>
          <p:cNvSpPr>
            <a:spLocks noChangeShapeType="1"/>
          </p:cNvSpPr>
          <p:nvPr/>
        </p:nvSpPr>
        <p:spPr bwMode="auto">
          <a:xfrm flipH="1">
            <a:off x="4378325" y="4667250"/>
            <a:ext cx="0" cy="704850"/>
          </a:xfrm>
          <a:prstGeom prst="line">
            <a:avLst/>
          </a:prstGeom>
          <a:noFill/>
          <a:ln w="19050">
            <a:solidFill>
              <a:schemeClr val="tx1"/>
            </a:solidFill>
            <a:round/>
            <a:headEnd/>
            <a:tailEnd/>
          </a:ln>
          <a:effectLst/>
        </p:spPr>
        <p:txBody>
          <a:bodyPr wrap="none" anchor="ctr"/>
          <a:lstStyle/>
          <a:p>
            <a:endParaRPr lang="it-IT"/>
          </a:p>
        </p:txBody>
      </p:sp>
      <p:sp>
        <p:nvSpPr>
          <p:cNvPr id="164899" name="Line 35"/>
          <p:cNvSpPr>
            <a:spLocks noChangeShapeType="1"/>
          </p:cNvSpPr>
          <p:nvPr/>
        </p:nvSpPr>
        <p:spPr bwMode="auto">
          <a:xfrm flipH="1" flipV="1">
            <a:off x="3859213" y="5372100"/>
            <a:ext cx="1019175" cy="4763"/>
          </a:xfrm>
          <a:prstGeom prst="line">
            <a:avLst/>
          </a:prstGeom>
          <a:noFill/>
          <a:ln w="19050">
            <a:solidFill>
              <a:schemeClr val="tx1"/>
            </a:solidFill>
            <a:round/>
            <a:headEnd/>
            <a:tailEnd/>
          </a:ln>
          <a:effectLst/>
        </p:spPr>
        <p:txBody>
          <a:bodyPr wrap="none" anchor="ctr"/>
          <a:lstStyle/>
          <a:p>
            <a:endParaRPr lang="it-IT"/>
          </a:p>
        </p:txBody>
      </p:sp>
      <p:sp>
        <p:nvSpPr>
          <p:cNvPr id="164900" name="Line 36"/>
          <p:cNvSpPr>
            <a:spLocks noChangeShapeType="1"/>
          </p:cNvSpPr>
          <p:nvPr/>
        </p:nvSpPr>
        <p:spPr bwMode="auto">
          <a:xfrm flipH="1" flipV="1">
            <a:off x="3870325" y="5387975"/>
            <a:ext cx="3175" cy="169863"/>
          </a:xfrm>
          <a:prstGeom prst="line">
            <a:avLst/>
          </a:prstGeom>
          <a:noFill/>
          <a:ln w="19050">
            <a:solidFill>
              <a:schemeClr val="tx1"/>
            </a:solidFill>
            <a:round/>
            <a:headEnd/>
            <a:tailEnd/>
          </a:ln>
          <a:effectLst/>
        </p:spPr>
        <p:txBody>
          <a:bodyPr wrap="none" anchor="ctr"/>
          <a:lstStyle/>
          <a:p>
            <a:endParaRPr lang="it-IT"/>
          </a:p>
        </p:txBody>
      </p:sp>
      <p:sp>
        <p:nvSpPr>
          <p:cNvPr id="164901" name="Line 37"/>
          <p:cNvSpPr>
            <a:spLocks noChangeShapeType="1"/>
          </p:cNvSpPr>
          <p:nvPr/>
        </p:nvSpPr>
        <p:spPr bwMode="auto">
          <a:xfrm flipH="1" flipV="1">
            <a:off x="4865688" y="5373688"/>
            <a:ext cx="3175" cy="241300"/>
          </a:xfrm>
          <a:prstGeom prst="line">
            <a:avLst/>
          </a:prstGeom>
          <a:noFill/>
          <a:ln w="19050">
            <a:solidFill>
              <a:schemeClr val="tx1"/>
            </a:solidFill>
            <a:round/>
            <a:headEnd/>
            <a:tailEnd/>
          </a:ln>
          <a:effectLst/>
        </p:spPr>
        <p:txBody>
          <a:bodyPr wrap="none" anchor="ctr"/>
          <a:lstStyle/>
          <a:p>
            <a:endParaRPr lang="it-IT"/>
          </a:p>
        </p:txBody>
      </p:sp>
      <p:graphicFrame>
        <p:nvGraphicFramePr>
          <p:cNvPr id="164902" name="Object 38"/>
          <p:cNvGraphicFramePr>
            <a:graphicFrameLocks noChangeAspect="1"/>
          </p:cNvGraphicFramePr>
          <p:nvPr/>
        </p:nvGraphicFramePr>
        <p:xfrm>
          <a:off x="4413250" y="5475288"/>
          <a:ext cx="584200" cy="463550"/>
        </p:xfrm>
        <a:graphic>
          <a:graphicData uri="http://schemas.openxmlformats.org/presentationml/2006/ole">
            <p:oleObj spid="_x0000_s164902" name="Clip" r:id="rId7" imgW="1305000" imgH="1085760" progId="">
              <p:embed/>
            </p:oleObj>
          </a:graphicData>
        </a:graphic>
      </p:graphicFrame>
      <p:graphicFrame>
        <p:nvGraphicFramePr>
          <p:cNvPr id="164903" name="Object 39"/>
          <p:cNvGraphicFramePr>
            <a:graphicFrameLocks noChangeAspect="1"/>
          </p:cNvGraphicFramePr>
          <p:nvPr/>
        </p:nvGraphicFramePr>
        <p:xfrm>
          <a:off x="3765550" y="5489575"/>
          <a:ext cx="584200" cy="463550"/>
        </p:xfrm>
        <a:graphic>
          <a:graphicData uri="http://schemas.openxmlformats.org/presentationml/2006/ole">
            <p:oleObj spid="_x0000_s164903" name="Clip" r:id="rId8" imgW="1305000" imgH="1085760" progId="">
              <p:embed/>
            </p:oleObj>
          </a:graphicData>
        </a:graphic>
      </p:graphicFrame>
      <p:sp>
        <p:nvSpPr>
          <p:cNvPr id="164904" name="Text Box 40"/>
          <p:cNvSpPr txBox="1">
            <a:spLocks noChangeArrowheads="1"/>
          </p:cNvSpPr>
          <p:nvPr/>
        </p:nvSpPr>
        <p:spPr bwMode="auto">
          <a:xfrm>
            <a:off x="4813300" y="5260975"/>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223.1.2.2</a:t>
            </a:r>
            <a:endParaRPr lang="en-US" altLang="it-IT"/>
          </a:p>
        </p:txBody>
      </p:sp>
      <p:sp>
        <p:nvSpPr>
          <p:cNvPr id="164905" name="Text Box 41"/>
          <p:cNvSpPr txBox="1">
            <a:spLocks noChangeArrowheads="1"/>
          </p:cNvSpPr>
          <p:nvPr/>
        </p:nvSpPr>
        <p:spPr bwMode="auto">
          <a:xfrm>
            <a:off x="2917825" y="52562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223.1.2.1</a:t>
            </a:r>
            <a:endParaRPr lang="en-US" altLang="it-IT"/>
          </a:p>
        </p:txBody>
      </p:sp>
      <p:sp>
        <p:nvSpPr>
          <p:cNvPr id="164906" name="Rectangle 42"/>
          <p:cNvSpPr>
            <a:spLocks noChangeArrowheads="1"/>
          </p:cNvSpPr>
          <p:nvPr/>
        </p:nvSpPr>
        <p:spPr bwMode="auto">
          <a:xfrm>
            <a:off x="4319588" y="4767263"/>
            <a:ext cx="128587" cy="180975"/>
          </a:xfrm>
          <a:prstGeom prst="rect">
            <a:avLst/>
          </a:prstGeom>
          <a:solidFill>
            <a:srgbClr val="66CCFF"/>
          </a:solidFill>
          <a:ln w="9525">
            <a:noFill/>
            <a:miter lim="800000"/>
            <a:headEnd/>
            <a:tailEnd/>
          </a:ln>
          <a:effectLst/>
        </p:spPr>
        <p:txBody>
          <a:bodyPr wrap="none" anchor="ctr"/>
          <a:lstStyle/>
          <a:p>
            <a:endParaRPr lang="it-IT"/>
          </a:p>
        </p:txBody>
      </p:sp>
      <p:sp>
        <p:nvSpPr>
          <p:cNvPr id="164907" name="Text Box 43"/>
          <p:cNvSpPr txBox="1">
            <a:spLocks noChangeArrowheads="1"/>
          </p:cNvSpPr>
          <p:nvPr/>
        </p:nvSpPr>
        <p:spPr bwMode="auto">
          <a:xfrm>
            <a:off x="3876675" y="470693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223.1.2.6</a:t>
            </a:r>
            <a:endParaRPr lang="en-US" altLang="it-IT"/>
          </a:p>
        </p:txBody>
      </p:sp>
      <p:sp>
        <p:nvSpPr>
          <p:cNvPr id="164909" name="Freeform 45"/>
          <p:cNvSpPr>
            <a:spLocks/>
          </p:cNvSpPr>
          <p:nvPr/>
        </p:nvSpPr>
        <p:spPr bwMode="auto">
          <a:xfrm>
            <a:off x="6651625" y="4583113"/>
            <a:ext cx="1539875" cy="1490662"/>
          </a:xfrm>
          <a:custGeom>
            <a:avLst/>
            <a:gdLst/>
            <a:ahLst/>
            <a:cxnLst>
              <a:cxn ang="0">
                <a:pos x="451" y="41"/>
              </a:cxn>
              <a:cxn ang="0">
                <a:pos x="388" y="431"/>
              </a:cxn>
              <a:cxn ang="0">
                <a:pos x="64" y="479"/>
              </a:cxn>
              <a:cxn ang="0">
                <a:pos x="7" y="791"/>
              </a:cxn>
              <a:cxn ang="0">
                <a:pos x="100" y="920"/>
              </a:cxn>
              <a:cxn ang="0">
                <a:pos x="421" y="905"/>
              </a:cxn>
              <a:cxn ang="0">
                <a:pos x="652" y="905"/>
              </a:cxn>
              <a:cxn ang="0">
                <a:pos x="904" y="857"/>
              </a:cxn>
              <a:cxn ang="0">
                <a:pos x="916" y="473"/>
              </a:cxn>
              <a:cxn ang="0">
                <a:pos x="580" y="443"/>
              </a:cxn>
              <a:cxn ang="0">
                <a:pos x="526" y="65"/>
              </a:cxn>
              <a:cxn ang="0">
                <a:pos x="529" y="53"/>
              </a:cxn>
              <a:cxn ang="0">
                <a:pos x="451" y="41"/>
              </a:cxn>
            </a:cxnLst>
            <a:rect l="0" t="0" r="r" b="b"/>
            <a:pathLst>
              <a:path w="970" h="939">
                <a:moveTo>
                  <a:pt x="451" y="41"/>
                </a:moveTo>
                <a:cubicBezTo>
                  <a:pt x="415" y="47"/>
                  <a:pt x="452" y="358"/>
                  <a:pt x="388" y="431"/>
                </a:cubicBezTo>
                <a:cubicBezTo>
                  <a:pt x="324" y="504"/>
                  <a:pt x="128" y="419"/>
                  <a:pt x="64" y="479"/>
                </a:cubicBezTo>
                <a:cubicBezTo>
                  <a:pt x="0" y="539"/>
                  <a:pt x="1" y="718"/>
                  <a:pt x="7" y="791"/>
                </a:cubicBezTo>
                <a:cubicBezTo>
                  <a:pt x="13" y="864"/>
                  <a:pt x="31" y="901"/>
                  <a:pt x="100" y="920"/>
                </a:cubicBezTo>
                <a:cubicBezTo>
                  <a:pt x="169" y="939"/>
                  <a:pt x="329" y="908"/>
                  <a:pt x="421" y="905"/>
                </a:cubicBezTo>
                <a:cubicBezTo>
                  <a:pt x="513" y="902"/>
                  <a:pt x="572" y="913"/>
                  <a:pt x="652" y="905"/>
                </a:cubicBezTo>
                <a:cubicBezTo>
                  <a:pt x="732" y="897"/>
                  <a:pt x="860" y="929"/>
                  <a:pt x="904" y="857"/>
                </a:cubicBezTo>
                <a:cubicBezTo>
                  <a:pt x="948" y="785"/>
                  <a:pt x="970" y="542"/>
                  <a:pt x="916" y="473"/>
                </a:cubicBezTo>
                <a:cubicBezTo>
                  <a:pt x="862" y="404"/>
                  <a:pt x="645" y="511"/>
                  <a:pt x="580" y="443"/>
                </a:cubicBezTo>
                <a:cubicBezTo>
                  <a:pt x="515" y="375"/>
                  <a:pt x="534" y="130"/>
                  <a:pt x="526" y="65"/>
                </a:cubicBezTo>
                <a:cubicBezTo>
                  <a:pt x="518" y="0"/>
                  <a:pt x="542" y="57"/>
                  <a:pt x="529" y="53"/>
                </a:cubicBezTo>
                <a:cubicBezTo>
                  <a:pt x="520" y="26"/>
                  <a:pt x="487" y="35"/>
                  <a:pt x="451" y="41"/>
                </a:cubicBezTo>
                <a:close/>
              </a:path>
            </a:pathLst>
          </a:custGeom>
          <a:solidFill>
            <a:srgbClr val="66CCFF"/>
          </a:solidFill>
          <a:ln w="9525">
            <a:noFill/>
            <a:round/>
            <a:headEnd/>
            <a:tailEnd/>
          </a:ln>
          <a:effectLst/>
        </p:spPr>
        <p:txBody>
          <a:bodyPr wrap="none" anchor="ctr"/>
          <a:lstStyle/>
          <a:p>
            <a:endParaRPr lang="it-IT"/>
          </a:p>
        </p:txBody>
      </p:sp>
      <p:grpSp>
        <p:nvGrpSpPr>
          <p:cNvPr id="164910" name="Group 46"/>
          <p:cNvGrpSpPr>
            <a:grpSpLocks/>
          </p:cNvGrpSpPr>
          <p:nvPr/>
        </p:nvGrpSpPr>
        <p:grpSpPr bwMode="auto">
          <a:xfrm>
            <a:off x="7088188" y="4294188"/>
            <a:ext cx="711200" cy="381000"/>
            <a:chOff x="3600" y="219"/>
            <a:chExt cx="360" cy="175"/>
          </a:xfrm>
        </p:grpSpPr>
        <p:sp>
          <p:nvSpPr>
            <p:cNvPr id="164911" name="Oval 4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64912" name="Line 4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64913" name="Line 4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64914" name="Rectangle 5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64915" name="Oval 5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64916" name="Group 52"/>
            <p:cNvGrpSpPr>
              <a:grpSpLocks/>
            </p:cNvGrpSpPr>
            <p:nvPr/>
          </p:nvGrpSpPr>
          <p:grpSpPr bwMode="auto">
            <a:xfrm>
              <a:off x="3686" y="244"/>
              <a:ext cx="177" cy="66"/>
              <a:chOff x="2848" y="848"/>
              <a:chExt cx="140" cy="98"/>
            </a:xfrm>
          </p:grpSpPr>
          <p:sp>
            <p:nvSpPr>
              <p:cNvPr id="164917" name="Line 5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4918" name="Line 5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4919" name="Line 5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64920" name="Group 56"/>
            <p:cNvGrpSpPr>
              <a:grpSpLocks/>
            </p:cNvGrpSpPr>
            <p:nvPr/>
          </p:nvGrpSpPr>
          <p:grpSpPr bwMode="auto">
            <a:xfrm flipV="1">
              <a:off x="3686" y="243"/>
              <a:ext cx="177" cy="66"/>
              <a:chOff x="2848" y="848"/>
              <a:chExt cx="140" cy="98"/>
            </a:xfrm>
          </p:grpSpPr>
          <p:sp>
            <p:nvSpPr>
              <p:cNvPr id="164921" name="Line 5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4922" name="Line 5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4923" name="Line 5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164924" name="Line 60"/>
          <p:cNvSpPr>
            <a:spLocks noChangeShapeType="1"/>
          </p:cNvSpPr>
          <p:nvPr/>
        </p:nvSpPr>
        <p:spPr bwMode="auto">
          <a:xfrm flipH="1">
            <a:off x="7407275" y="4686300"/>
            <a:ext cx="0" cy="704850"/>
          </a:xfrm>
          <a:prstGeom prst="line">
            <a:avLst/>
          </a:prstGeom>
          <a:noFill/>
          <a:ln w="19050">
            <a:solidFill>
              <a:schemeClr val="tx1"/>
            </a:solidFill>
            <a:round/>
            <a:headEnd/>
            <a:tailEnd/>
          </a:ln>
          <a:effectLst/>
        </p:spPr>
        <p:txBody>
          <a:bodyPr wrap="none" anchor="ctr"/>
          <a:lstStyle/>
          <a:p>
            <a:endParaRPr lang="it-IT"/>
          </a:p>
        </p:txBody>
      </p:sp>
      <p:sp>
        <p:nvSpPr>
          <p:cNvPr id="164925" name="Line 61"/>
          <p:cNvSpPr>
            <a:spLocks noChangeShapeType="1"/>
          </p:cNvSpPr>
          <p:nvPr/>
        </p:nvSpPr>
        <p:spPr bwMode="auto">
          <a:xfrm flipH="1" flipV="1">
            <a:off x="6888163" y="5391150"/>
            <a:ext cx="1019175" cy="4763"/>
          </a:xfrm>
          <a:prstGeom prst="line">
            <a:avLst/>
          </a:prstGeom>
          <a:noFill/>
          <a:ln w="19050">
            <a:solidFill>
              <a:schemeClr val="tx1"/>
            </a:solidFill>
            <a:round/>
            <a:headEnd/>
            <a:tailEnd/>
          </a:ln>
          <a:effectLst/>
        </p:spPr>
        <p:txBody>
          <a:bodyPr wrap="none" anchor="ctr"/>
          <a:lstStyle/>
          <a:p>
            <a:endParaRPr lang="it-IT"/>
          </a:p>
        </p:txBody>
      </p:sp>
      <p:sp>
        <p:nvSpPr>
          <p:cNvPr id="164926" name="Line 62"/>
          <p:cNvSpPr>
            <a:spLocks noChangeShapeType="1"/>
          </p:cNvSpPr>
          <p:nvPr/>
        </p:nvSpPr>
        <p:spPr bwMode="auto">
          <a:xfrm flipH="1" flipV="1">
            <a:off x="6899275" y="5407025"/>
            <a:ext cx="3175" cy="169863"/>
          </a:xfrm>
          <a:prstGeom prst="line">
            <a:avLst/>
          </a:prstGeom>
          <a:noFill/>
          <a:ln w="19050">
            <a:solidFill>
              <a:schemeClr val="tx1"/>
            </a:solidFill>
            <a:round/>
            <a:headEnd/>
            <a:tailEnd/>
          </a:ln>
          <a:effectLst/>
        </p:spPr>
        <p:txBody>
          <a:bodyPr wrap="none" anchor="ctr"/>
          <a:lstStyle/>
          <a:p>
            <a:endParaRPr lang="it-IT"/>
          </a:p>
        </p:txBody>
      </p:sp>
      <p:sp>
        <p:nvSpPr>
          <p:cNvPr id="164927" name="Line 63"/>
          <p:cNvSpPr>
            <a:spLocks noChangeShapeType="1"/>
          </p:cNvSpPr>
          <p:nvPr/>
        </p:nvSpPr>
        <p:spPr bwMode="auto">
          <a:xfrm flipH="1" flipV="1">
            <a:off x="7894638" y="5392738"/>
            <a:ext cx="3175" cy="241300"/>
          </a:xfrm>
          <a:prstGeom prst="line">
            <a:avLst/>
          </a:prstGeom>
          <a:noFill/>
          <a:ln w="19050">
            <a:solidFill>
              <a:schemeClr val="tx1"/>
            </a:solidFill>
            <a:round/>
            <a:headEnd/>
            <a:tailEnd/>
          </a:ln>
          <a:effectLst/>
        </p:spPr>
        <p:txBody>
          <a:bodyPr wrap="none" anchor="ctr"/>
          <a:lstStyle/>
          <a:p>
            <a:endParaRPr lang="it-IT"/>
          </a:p>
        </p:txBody>
      </p:sp>
      <p:graphicFrame>
        <p:nvGraphicFramePr>
          <p:cNvPr id="164928" name="Object 64"/>
          <p:cNvGraphicFramePr>
            <a:graphicFrameLocks noChangeAspect="1"/>
          </p:cNvGraphicFramePr>
          <p:nvPr/>
        </p:nvGraphicFramePr>
        <p:xfrm>
          <a:off x="7442200" y="5494338"/>
          <a:ext cx="584200" cy="463550"/>
        </p:xfrm>
        <a:graphic>
          <a:graphicData uri="http://schemas.openxmlformats.org/presentationml/2006/ole">
            <p:oleObj spid="_x0000_s164928" name="Clip" r:id="rId9" imgW="1305000" imgH="1085760" progId="">
              <p:embed/>
            </p:oleObj>
          </a:graphicData>
        </a:graphic>
      </p:graphicFrame>
      <p:graphicFrame>
        <p:nvGraphicFramePr>
          <p:cNvPr id="164929" name="Object 65"/>
          <p:cNvGraphicFramePr>
            <a:graphicFrameLocks noChangeAspect="1"/>
          </p:cNvGraphicFramePr>
          <p:nvPr/>
        </p:nvGraphicFramePr>
        <p:xfrm>
          <a:off x="6794500" y="5508625"/>
          <a:ext cx="584200" cy="463550"/>
        </p:xfrm>
        <a:graphic>
          <a:graphicData uri="http://schemas.openxmlformats.org/presentationml/2006/ole">
            <p:oleObj spid="_x0000_s164929" name="Clip" r:id="rId10" imgW="1305000" imgH="1085760" progId="">
              <p:embed/>
            </p:oleObj>
          </a:graphicData>
        </a:graphic>
      </p:graphicFrame>
      <p:sp>
        <p:nvSpPr>
          <p:cNvPr id="164930" name="Text Box 66"/>
          <p:cNvSpPr txBox="1">
            <a:spLocks noChangeArrowheads="1"/>
          </p:cNvSpPr>
          <p:nvPr/>
        </p:nvSpPr>
        <p:spPr bwMode="auto">
          <a:xfrm>
            <a:off x="7842250" y="5280025"/>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223.1.3.2</a:t>
            </a:r>
            <a:endParaRPr lang="en-US" altLang="it-IT"/>
          </a:p>
        </p:txBody>
      </p:sp>
      <p:sp>
        <p:nvSpPr>
          <p:cNvPr id="164931" name="Text Box 67"/>
          <p:cNvSpPr txBox="1">
            <a:spLocks noChangeArrowheads="1"/>
          </p:cNvSpPr>
          <p:nvPr/>
        </p:nvSpPr>
        <p:spPr bwMode="auto">
          <a:xfrm>
            <a:off x="5946775" y="52752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223.1.3.1</a:t>
            </a:r>
            <a:endParaRPr lang="en-US" altLang="it-IT"/>
          </a:p>
        </p:txBody>
      </p:sp>
      <p:sp>
        <p:nvSpPr>
          <p:cNvPr id="164932" name="Rectangle 68"/>
          <p:cNvSpPr>
            <a:spLocks noChangeArrowheads="1"/>
          </p:cNvSpPr>
          <p:nvPr/>
        </p:nvSpPr>
        <p:spPr bwMode="auto">
          <a:xfrm>
            <a:off x="7348538" y="4786313"/>
            <a:ext cx="128587" cy="180975"/>
          </a:xfrm>
          <a:prstGeom prst="rect">
            <a:avLst/>
          </a:prstGeom>
          <a:solidFill>
            <a:srgbClr val="66CCFF"/>
          </a:solidFill>
          <a:ln w="9525">
            <a:noFill/>
            <a:miter lim="800000"/>
            <a:headEnd/>
            <a:tailEnd/>
          </a:ln>
          <a:effectLst/>
        </p:spPr>
        <p:txBody>
          <a:bodyPr wrap="none" anchor="ctr"/>
          <a:lstStyle/>
          <a:p>
            <a:endParaRPr lang="it-IT"/>
          </a:p>
        </p:txBody>
      </p:sp>
      <p:sp>
        <p:nvSpPr>
          <p:cNvPr id="164933" name="Text Box 69"/>
          <p:cNvSpPr txBox="1">
            <a:spLocks noChangeArrowheads="1"/>
          </p:cNvSpPr>
          <p:nvPr/>
        </p:nvSpPr>
        <p:spPr bwMode="auto">
          <a:xfrm>
            <a:off x="6899275" y="4751388"/>
            <a:ext cx="1144588" cy="336550"/>
          </a:xfrm>
          <a:prstGeom prst="rect">
            <a:avLst/>
          </a:prstGeom>
          <a:noFill/>
          <a:ln w="9525">
            <a:noFill/>
            <a:miter lim="800000"/>
            <a:headEnd/>
            <a:tailEnd/>
          </a:ln>
          <a:effectLst/>
        </p:spPr>
        <p:txBody>
          <a:bodyPr wrap="none">
            <a:spAutoFit/>
          </a:bodyPr>
          <a:lstStyle/>
          <a:p>
            <a:r>
              <a:rPr lang="en-US" altLang="it-IT" sz="1600">
                <a:latin typeface="Arial" charset="0"/>
              </a:rPr>
              <a:t>223.1.3.27</a:t>
            </a:r>
            <a:endParaRPr lang="en-US" altLang="it-IT"/>
          </a:p>
        </p:txBody>
      </p:sp>
      <p:grpSp>
        <p:nvGrpSpPr>
          <p:cNvPr id="164934" name="Group 70"/>
          <p:cNvGrpSpPr>
            <a:grpSpLocks/>
          </p:cNvGrpSpPr>
          <p:nvPr/>
        </p:nvGrpSpPr>
        <p:grpSpPr bwMode="auto">
          <a:xfrm>
            <a:off x="5526088" y="2389188"/>
            <a:ext cx="711200" cy="381000"/>
            <a:chOff x="3600" y="219"/>
            <a:chExt cx="360" cy="175"/>
          </a:xfrm>
        </p:grpSpPr>
        <p:sp>
          <p:nvSpPr>
            <p:cNvPr id="164935" name="Oval 7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164936" name="Line 7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164937" name="Line 7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164938" name="Rectangle 7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164939" name="Oval 7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164940" name="Group 76"/>
            <p:cNvGrpSpPr>
              <a:grpSpLocks/>
            </p:cNvGrpSpPr>
            <p:nvPr/>
          </p:nvGrpSpPr>
          <p:grpSpPr bwMode="auto">
            <a:xfrm>
              <a:off x="3686" y="244"/>
              <a:ext cx="177" cy="66"/>
              <a:chOff x="2848" y="848"/>
              <a:chExt cx="140" cy="98"/>
            </a:xfrm>
          </p:grpSpPr>
          <p:sp>
            <p:nvSpPr>
              <p:cNvPr id="164941" name="Line 7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4942" name="Line 7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4943" name="Line 7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164944" name="Group 80"/>
            <p:cNvGrpSpPr>
              <a:grpSpLocks/>
            </p:cNvGrpSpPr>
            <p:nvPr/>
          </p:nvGrpSpPr>
          <p:grpSpPr bwMode="auto">
            <a:xfrm flipV="1">
              <a:off x="3686" y="243"/>
              <a:ext cx="177" cy="66"/>
              <a:chOff x="2848" y="848"/>
              <a:chExt cx="140" cy="98"/>
            </a:xfrm>
          </p:grpSpPr>
          <p:sp>
            <p:nvSpPr>
              <p:cNvPr id="164945" name="Line 8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164946" name="Line 8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164947" name="Line 8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164948" name="Line 84"/>
          <p:cNvSpPr>
            <a:spLocks noChangeShapeType="1"/>
          </p:cNvSpPr>
          <p:nvPr/>
        </p:nvSpPr>
        <p:spPr bwMode="auto">
          <a:xfrm flipH="1" flipV="1">
            <a:off x="6108700" y="1306513"/>
            <a:ext cx="3175" cy="265112"/>
          </a:xfrm>
          <a:prstGeom prst="line">
            <a:avLst/>
          </a:prstGeom>
          <a:noFill/>
          <a:ln w="19050">
            <a:solidFill>
              <a:schemeClr val="tx1"/>
            </a:solidFill>
            <a:round/>
            <a:headEnd/>
            <a:tailEnd/>
          </a:ln>
          <a:effectLst/>
        </p:spPr>
        <p:txBody>
          <a:bodyPr wrap="none" anchor="ctr"/>
          <a:lstStyle/>
          <a:p>
            <a:endParaRPr lang="it-IT"/>
          </a:p>
        </p:txBody>
      </p:sp>
      <p:sp>
        <p:nvSpPr>
          <p:cNvPr id="164949" name="Rectangle 85"/>
          <p:cNvSpPr>
            <a:spLocks noChangeArrowheads="1"/>
          </p:cNvSpPr>
          <p:nvPr/>
        </p:nvSpPr>
        <p:spPr bwMode="auto">
          <a:xfrm>
            <a:off x="6053138" y="1343025"/>
            <a:ext cx="109537" cy="195263"/>
          </a:xfrm>
          <a:prstGeom prst="rect">
            <a:avLst/>
          </a:prstGeom>
          <a:solidFill>
            <a:srgbClr val="66CCFF"/>
          </a:solidFill>
          <a:ln w="9525">
            <a:noFill/>
            <a:miter lim="800000"/>
            <a:headEnd/>
            <a:tailEnd/>
          </a:ln>
          <a:effectLst/>
        </p:spPr>
        <p:txBody>
          <a:bodyPr wrap="none" anchor="ctr"/>
          <a:lstStyle/>
          <a:p>
            <a:endParaRPr lang="it-IT"/>
          </a:p>
        </p:txBody>
      </p:sp>
      <p:sp>
        <p:nvSpPr>
          <p:cNvPr id="164950" name="Text Box 86"/>
          <p:cNvSpPr txBox="1">
            <a:spLocks noChangeArrowheads="1"/>
          </p:cNvSpPr>
          <p:nvPr/>
        </p:nvSpPr>
        <p:spPr bwMode="auto">
          <a:xfrm>
            <a:off x="5618163" y="5572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223.1.1.2</a:t>
            </a:r>
            <a:endParaRPr lang="en-US" altLang="it-IT" sz="1600"/>
          </a:p>
        </p:txBody>
      </p:sp>
      <p:sp>
        <p:nvSpPr>
          <p:cNvPr id="164951" name="Line 87"/>
          <p:cNvSpPr>
            <a:spLocks noChangeShapeType="1"/>
          </p:cNvSpPr>
          <p:nvPr/>
        </p:nvSpPr>
        <p:spPr bwMode="auto">
          <a:xfrm flipV="1">
            <a:off x="4591050" y="2762250"/>
            <a:ext cx="1114425" cy="1543050"/>
          </a:xfrm>
          <a:prstGeom prst="line">
            <a:avLst/>
          </a:prstGeom>
          <a:noFill/>
          <a:ln w="28575">
            <a:solidFill>
              <a:schemeClr val="tx1"/>
            </a:solidFill>
            <a:round/>
            <a:headEnd/>
            <a:tailEnd/>
          </a:ln>
          <a:effectLst/>
        </p:spPr>
        <p:txBody>
          <a:bodyPr wrap="none" anchor="ctr"/>
          <a:lstStyle/>
          <a:p>
            <a:endParaRPr lang="it-IT"/>
          </a:p>
        </p:txBody>
      </p:sp>
      <p:sp>
        <p:nvSpPr>
          <p:cNvPr id="164952" name="Line 88"/>
          <p:cNvSpPr>
            <a:spLocks noChangeShapeType="1"/>
          </p:cNvSpPr>
          <p:nvPr/>
        </p:nvSpPr>
        <p:spPr bwMode="auto">
          <a:xfrm flipH="1" flipV="1">
            <a:off x="6105525" y="2743200"/>
            <a:ext cx="1276350" cy="1543050"/>
          </a:xfrm>
          <a:prstGeom prst="line">
            <a:avLst/>
          </a:prstGeom>
          <a:noFill/>
          <a:ln w="28575">
            <a:solidFill>
              <a:schemeClr val="tx1"/>
            </a:solidFill>
            <a:round/>
            <a:headEnd/>
            <a:tailEnd/>
          </a:ln>
          <a:effectLst/>
        </p:spPr>
        <p:txBody>
          <a:bodyPr wrap="none" anchor="ctr"/>
          <a:lstStyle/>
          <a:p>
            <a:endParaRPr lang="it-IT"/>
          </a:p>
        </p:txBody>
      </p:sp>
      <p:sp>
        <p:nvSpPr>
          <p:cNvPr id="164953" name="Line 89"/>
          <p:cNvSpPr>
            <a:spLocks noChangeShapeType="1"/>
          </p:cNvSpPr>
          <p:nvPr/>
        </p:nvSpPr>
        <p:spPr bwMode="auto">
          <a:xfrm flipH="1" flipV="1">
            <a:off x="4781550" y="4505325"/>
            <a:ext cx="2305050" cy="9525"/>
          </a:xfrm>
          <a:prstGeom prst="line">
            <a:avLst/>
          </a:prstGeom>
          <a:noFill/>
          <a:ln w="28575">
            <a:solidFill>
              <a:schemeClr val="tx1"/>
            </a:solidFill>
            <a:round/>
            <a:headEnd/>
            <a:tailEnd/>
          </a:ln>
          <a:effectLst/>
        </p:spPr>
        <p:txBody>
          <a:bodyPr wrap="none" anchor="ctr"/>
          <a:lstStyle/>
          <a:p>
            <a:endParaRPr lang="it-IT"/>
          </a:p>
        </p:txBody>
      </p:sp>
      <p:sp>
        <p:nvSpPr>
          <p:cNvPr id="164954" name="Text Box 90"/>
          <p:cNvSpPr txBox="1">
            <a:spLocks noChangeArrowheads="1"/>
          </p:cNvSpPr>
          <p:nvPr/>
        </p:nvSpPr>
        <p:spPr bwMode="auto">
          <a:xfrm>
            <a:off x="6184900" y="265588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223.1.7.0</a:t>
            </a:r>
            <a:endParaRPr lang="en-US" altLang="it-IT"/>
          </a:p>
        </p:txBody>
      </p:sp>
      <p:sp>
        <p:nvSpPr>
          <p:cNvPr id="164955" name="Text Box 91"/>
          <p:cNvSpPr txBox="1">
            <a:spLocks noChangeArrowheads="1"/>
          </p:cNvSpPr>
          <p:nvPr/>
        </p:nvSpPr>
        <p:spPr bwMode="auto">
          <a:xfrm>
            <a:off x="7261225" y="39417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223.1.7.1</a:t>
            </a:r>
            <a:endParaRPr lang="en-US" altLang="it-IT"/>
          </a:p>
        </p:txBody>
      </p:sp>
      <p:sp>
        <p:nvSpPr>
          <p:cNvPr id="164956" name="Text Box 92"/>
          <p:cNvSpPr txBox="1">
            <a:spLocks noChangeArrowheads="1"/>
          </p:cNvSpPr>
          <p:nvPr/>
        </p:nvSpPr>
        <p:spPr bwMode="auto">
          <a:xfrm>
            <a:off x="6022975" y="419893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223.1.8.0</a:t>
            </a:r>
            <a:endParaRPr lang="en-US" altLang="it-IT"/>
          </a:p>
        </p:txBody>
      </p:sp>
      <p:sp>
        <p:nvSpPr>
          <p:cNvPr id="164957" name="Text Box 93"/>
          <p:cNvSpPr txBox="1">
            <a:spLocks noChangeArrowheads="1"/>
          </p:cNvSpPr>
          <p:nvPr/>
        </p:nvSpPr>
        <p:spPr bwMode="auto">
          <a:xfrm>
            <a:off x="4775200" y="419893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223.1.8.1</a:t>
            </a:r>
            <a:endParaRPr lang="en-US" altLang="it-IT"/>
          </a:p>
        </p:txBody>
      </p:sp>
      <p:sp>
        <p:nvSpPr>
          <p:cNvPr id="164958" name="Text Box 94"/>
          <p:cNvSpPr txBox="1">
            <a:spLocks noChangeArrowheads="1"/>
          </p:cNvSpPr>
          <p:nvPr/>
        </p:nvSpPr>
        <p:spPr bwMode="auto">
          <a:xfrm>
            <a:off x="3698875" y="39036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223.1.9.1</a:t>
            </a:r>
            <a:endParaRPr lang="en-US" altLang="it-IT"/>
          </a:p>
        </p:txBody>
      </p:sp>
      <p:sp>
        <p:nvSpPr>
          <p:cNvPr id="164959" name="Text Box 95"/>
          <p:cNvSpPr txBox="1">
            <a:spLocks noChangeArrowheads="1"/>
          </p:cNvSpPr>
          <p:nvPr/>
        </p:nvSpPr>
        <p:spPr bwMode="auto">
          <a:xfrm>
            <a:off x="4565650" y="26654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223.1.9.2</a:t>
            </a:r>
            <a:endParaRPr lang="en-US" altLang="it-IT"/>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5"/>
          <p:cNvSpPr>
            <a:spLocks noGrp="1"/>
          </p:cNvSpPr>
          <p:nvPr>
            <p:ph type="sldNum" sz="quarter" idx="12"/>
          </p:nvPr>
        </p:nvSpPr>
        <p:spPr/>
        <p:txBody>
          <a:bodyPr/>
          <a:lstStyle/>
          <a:p>
            <a:r>
              <a:rPr lang="en-US" altLang="it-IT"/>
              <a:t>4-</a:t>
            </a:r>
            <a:fld id="{D0850861-FA35-413B-BE0C-E528E9EC557B}" type="slidenum">
              <a:rPr lang="en-US" altLang="it-IT"/>
              <a:pPr/>
              <a:t>42</a:t>
            </a:fld>
            <a:endParaRPr lang="en-US" altLang="it-IT"/>
          </a:p>
        </p:txBody>
      </p:sp>
      <p:sp>
        <p:nvSpPr>
          <p:cNvPr id="166914" name="Rectangle 2"/>
          <p:cNvSpPr>
            <a:spLocks noGrp="1" noChangeArrowheads="1"/>
          </p:cNvSpPr>
          <p:nvPr>
            <p:ph type="title"/>
          </p:nvPr>
        </p:nvSpPr>
        <p:spPr/>
        <p:txBody>
          <a:bodyPr/>
          <a:lstStyle/>
          <a:p>
            <a:pPr algn="ctr"/>
            <a:r>
              <a:rPr lang="en-US" altLang="it-IT" sz="3600"/>
              <a:t>Assegnazione indirizzi Internet CIDR</a:t>
            </a:r>
            <a:endParaRPr lang="en-US" altLang="it-IT"/>
          </a:p>
        </p:txBody>
      </p:sp>
      <p:sp>
        <p:nvSpPr>
          <p:cNvPr id="166915" name="Rectangle 3"/>
          <p:cNvSpPr>
            <a:spLocks noGrp="1" noChangeArrowheads="1"/>
          </p:cNvSpPr>
          <p:nvPr>
            <p:ph type="body" idx="1"/>
          </p:nvPr>
        </p:nvSpPr>
        <p:spPr>
          <a:xfrm>
            <a:off x="565150" y="1328738"/>
            <a:ext cx="8107363" cy="3171825"/>
          </a:xfrm>
        </p:spPr>
        <p:txBody>
          <a:bodyPr/>
          <a:lstStyle/>
          <a:p>
            <a:pPr>
              <a:buFont typeface="ZapfDingbats" pitchFamily="82" charset="2"/>
              <a:buNone/>
            </a:pPr>
            <a:r>
              <a:rPr lang="it-IT" sz="3200" dirty="0">
                <a:solidFill>
                  <a:srgbClr val="FF0000"/>
                </a:solidFill>
              </a:rPr>
              <a:t>CIDR:</a:t>
            </a:r>
            <a:r>
              <a:rPr lang="it-IT" sz="3200" dirty="0"/>
              <a:t> </a:t>
            </a:r>
            <a:r>
              <a:rPr lang="it-IT" sz="3200" dirty="0" err="1">
                <a:solidFill>
                  <a:srgbClr val="FF0000"/>
                </a:solidFill>
              </a:rPr>
              <a:t>C</a:t>
            </a:r>
            <a:r>
              <a:rPr lang="it-IT" sz="3200" dirty="0" err="1"/>
              <a:t>lassless</a:t>
            </a:r>
            <a:r>
              <a:rPr lang="it-IT" sz="3200" dirty="0"/>
              <a:t> </a:t>
            </a:r>
            <a:r>
              <a:rPr lang="it-IT" sz="3200" dirty="0" err="1">
                <a:solidFill>
                  <a:srgbClr val="FF0000"/>
                </a:solidFill>
              </a:rPr>
              <a:t>I</a:t>
            </a:r>
            <a:r>
              <a:rPr lang="it-IT" sz="3200" dirty="0" err="1"/>
              <a:t>nter</a:t>
            </a:r>
            <a:r>
              <a:rPr lang="it-IT" sz="3200" dirty="0" err="1">
                <a:solidFill>
                  <a:srgbClr val="FF0000"/>
                </a:solidFill>
              </a:rPr>
              <a:t>D</a:t>
            </a:r>
            <a:r>
              <a:rPr lang="it-IT" sz="3200" dirty="0" err="1"/>
              <a:t>omain</a:t>
            </a:r>
            <a:r>
              <a:rPr lang="it-IT" sz="3200" dirty="0"/>
              <a:t> </a:t>
            </a:r>
            <a:r>
              <a:rPr lang="it-IT" sz="3200" dirty="0" err="1">
                <a:solidFill>
                  <a:srgbClr val="FF0000"/>
                </a:solidFill>
              </a:rPr>
              <a:t>R</a:t>
            </a:r>
            <a:r>
              <a:rPr lang="it-IT" sz="3200" dirty="0" err="1"/>
              <a:t>outing</a:t>
            </a:r>
            <a:endParaRPr lang="it-IT" sz="3200" dirty="0"/>
          </a:p>
          <a:p>
            <a:pPr lvl="1">
              <a:buFont typeface="Wingdings" pitchFamily="2" charset="2"/>
              <a:buChar char="m"/>
            </a:pPr>
            <a:r>
              <a:rPr lang="it-IT" dirty="0"/>
              <a:t>È la strategia di assegnazione degli indirizzi.</a:t>
            </a:r>
          </a:p>
          <a:p>
            <a:pPr lvl="1">
              <a:buFont typeface="Wingdings" pitchFamily="2" charset="2"/>
              <a:buChar char="m"/>
            </a:pPr>
            <a:r>
              <a:rPr lang="it-IT" dirty="0"/>
              <a:t>Struttura dell’indirizzo: l’indirizzo IP viene diviso in due parti e mantiene la forma decimale puntata </a:t>
            </a:r>
            <a:r>
              <a:rPr lang="it-IT" dirty="0" err="1">
                <a:solidFill>
                  <a:srgbClr val="FF0000"/>
                </a:solidFill>
              </a:rPr>
              <a:t>a.b.c.d</a:t>
            </a:r>
            <a:r>
              <a:rPr lang="it-IT" dirty="0">
                <a:solidFill>
                  <a:srgbClr val="FF0000"/>
                </a:solidFill>
              </a:rPr>
              <a:t>/x</a:t>
            </a:r>
            <a:r>
              <a:rPr lang="it-IT" dirty="0"/>
              <a:t>, dove x indica il numero di bit nella prima parte dell’indirizzo.</a:t>
            </a:r>
          </a:p>
        </p:txBody>
      </p:sp>
      <p:grpSp>
        <p:nvGrpSpPr>
          <p:cNvPr id="166916" name="Group 4"/>
          <p:cNvGrpSpPr>
            <a:grpSpLocks/>
          </p:cNvGrpSpPr>
          <p:nvPr/>
        </p:nvGrpSpPr>
        <p:grpSpPr bwMode="auto">
          <a:xfrm>
            <a:off x="1423988" y="4641850"/>
            <a:ext cx="6116637" cy="1625600"/>
            <a:chOff x="1339" y="899"/>
            <a:chExt cx="3853" cy="1024"/>
          </a:xfrm>
        </p:grpSpPr>
        <p:sp>
          <p:nvSpPr>
            <p:cNvPr id="166917" name="Text Box 5"/>
            <p:cNvSpPr txBox="1">
              <a:spLocks noChangeArrowheads="1"/>
            </p:cNvSpPr>
            <p:nvPr/>
          </p:nvSpPr>
          <p:spPr bwMode="auto">
            <a:xfrm>
              <a:off x="1339" y="1262"/>
              <a:ext cx="3853" cy="288"/>
            </a:xfrm>
            <a:prstGeom prst="rect">
              <a:avLst/>
            </a:prstGeom>
            <a:noFill/>
            <a:ln w="9525">
              <a:noFill/>
              <a:miter lim="800000"/>
              <a:headEnd/>
              <a:tailEnd/>
            </a:ln>
            <a:effectLst/>
          </p:spPr>
          <p:txBody>
            <a:bodyPr wrap="none">
              <a:spAutoFit/>
            </a:bodyPr>
            <a:lstStyle/>
            <a:p>
              <a:r>
                <a:rPr lang="en-US" altLang="it-IT" sz="2400">
                  <a:solidFill>
                    <a:schemeClr val="accent2"/>
                  </a:solidFill>
                  <a:latin typeface="Arial" charset="0"/>
                </a:rPr>
                <a:t>11001000  00010111</a:t>
              </a:r>
              <a:r>
                <a:rPr lang="en-US" altLang="it-IT" sz="2400">
                  <a:latin typeface="Arial" charset="0"/>
                </a:rPr>
                <a:t>  </a:t>
              </a:r>
              <a:r>
                <a:rPr lang="en-US" altLang="it-IT" sz="2400">
                  <a:solidFill>
                    <a:schemeClr val="accent2"/>
                  </a:solidFill>
                  <a:latin typeface="Arial" charset="0"/>
                </a:rPr>
                <a:t>0001000</a:t>
              </a:r>
              <a:r>
                <a:rPr lang="en-US" altLang="it-IT" sz="2400">
                  <a:latin typeface="Arial" charset="0"/>
                </a:rPr>
                <a:t>0  00000000</a:t>
              </a:r>
              <a:endParaRPr lang="en-US" altLang="it-IT" sz="2400">
                <a:latin typeface="Times New Roman" pitchFamily="18" charset="0"/>
              </a:endParaRPr>
            </a:p>
          </p:txBody>
        </p:sp>
        <p:sp>
          <p:nvSpPr>
            <p:cNvPr id="166918" name="Text Box 6"/>
            <p:cNvSpPr txBox="1">
              <a:spLocks noChangeArrowheads="1"/>
            </p:cNvSpPr>
            <p:nvPr/>
          </p:nvSpPr>
          <p:spPr bwMode="auto">
            <a:xfrm>
              <a:off x="2260" y="922"/>
              <a:ext cx="811" cy="404"/>
            </a:xfrm>
            <a:prstGeom prst="rect">
              <a:avLst/>
            </a:prstGeom>
            <a:noFill/>
            <a:ln w="9525">
              <a:noFill/>
              <a:miter lim="800000"/>
              <a:headEnd/>
              <a:tailEnd/>
            </a:ln>
            <a:effectLst/>
          </p:spPr>
          <p:txBody>
            <a:bodyPr wrap="none">
              <a:spAutoFit/>
            </a:bodyPr>
            <a:lstStyle/>
            <a:p>
              <a:pPr algn="ctr"/>
              <a:r>
                <a:rPr lang="en-US" altLang="it-IT">
                  <a:solidFill>
                    <a:schemeClr val="accent2"/>
                  </a:solidFill>
                </a:rPr>
                <a:t>Parte di</a:t>
              </a:r>
            </a:p>
            <a:p>
              <a:pPr algn="ctr"/>
              <a:r>
                <a:rPr lang="en-US" altLang="it-IT">
                  <a:solidFill>
                    <a:schemeClr val="accent2"/>
                  </a:solidFill>
                </a:rPr>
                <a:t> sottorete</a:t>
              </a:r>
              <a:endParaRPr lang="en-US" altLang="it-IT"/>
            </a:p>
          </p:txBody>
        </p:sp>
        <p:sp>
          <p:nvSpPr>
            <p:cNvPr id="166919" name="Text Box 7"/>
            <p:cNvSpPr txBox="1">
              <a:spLocks noChangeArrowheads="1"/>
            </p:cNvSpPr>
            <p:nvPr/>
          </p:nvSpPr>
          <p:spPr bwMode="auto">
            <a:xfrm>
              <a:off x="4436" y="899"/>
              <a:ext cx="481" cy="404"/>
            </a:xfrm>
            <a:prstGeom prst="rect">
              <a:avLst/>
            </a:prstGeom>
            <a:noFill/>
            <a:ln w="9525">
              <a:noFill/>
              <a:miter lim="800000"/>
              <a:headEnd/>
              <a:tailEnd/>
            </a:ln>
            <a:effectLst/>
          </p:spPr>
          <p:txBody>
            <a:bodyPr wrap="none">
              <a:spAutoFit/>
            </a:bodyPr>
            <a:lstStyle/>
            <a:p>
              <a:pPr algn="ctr"/>
              <a:r>
                <a:rPr lang="en-US" altLang="it-IT"/>
                <a:t>Parte</a:t>
              </a:r>
            </a:p>
            <a:p>
              <a:pPr algn="ctr"/>
              <a:r>
                <a:rPr lang="en-US" altLang="it-IT"/>
                <a:t>host</a:t>
              </a:r>
            </a:p>
          </p:txBody>
        </p:sp>
        <p:sp>
          <p:nvSpPr>
            <p:cNvPr id="166920" name="Line 8"/>
            <p:cNvSpPr>
              <a:spLocks noChangeShapeType="1"/>
            </p:cNvSpPr>
            <p:nvPr/>
          </p:nvSpPr>
          <p:spPr bwMode="auto">
            <a:xfrm>
              <a:off x="3020" y="1121"/>
              <a:ext cx="1021" cy="0"/>
            </a:xfrm>
            <a:prstGeom prst="line">
              <a:avLst/>
            </a:prstGeom>
            <a:noFill/>
            <a:ln w="28575">
              <a:solidFill>
                <a:schemeClr val="accent2"/>
              </a:solidFill>
              <a:round/>
              <a:headEnd/>
              <a:tailEnd type="triangle" w="med" len="med"/>
            </a:ln>
            <a:effectLst/>
          </p:spPr>
          <p:txBody>
            <a:bodyPr wrap="none" anchor="ctr"/>
            <a:lstStyle/>
            <a:p>
              <a:endParaRPr lang="it-IT"/>
            </a:p>
          </p:txBody>
        </p:sp>
        <p:sp>
          <p:nvSpPr>
            <p:cNvPr id="166921" name="Line 9"/>
            <p:cNvSpPr>
              <a:spLocks noChangeShapeType="1"/>
            </p:cNvSpPr>
            <p:nvPr/>
          </p:nvSpPr>
          <p:spPr bwMode="auto">
            <a:xfrm flipH="1">
              <a:off x="1408" y="1118"/>
              <a:ext cx="924" cy="7"/>
            </a:xfrm>
            <a:prstGeom prst="line">
              <a:avLst/>
            </a:prstGeom>
            <a:noFill/>
            <a:ln w="28575">
              <a:solidFill>
                <a:schemeClr val="accent2"/>
              </a:solidFill>
              <a:round/>
              <a:headEnd/>
              <a:tailEnd type="triangle" w="med" len="med"/>
            </a:ln>
            <a:effectLst/>
          </p:spPr>
          <p:txBody>
            <a:bodyPr wrap="none" anchor="ctr"/>
            <a:lstStyle/>
            <a:p>
              <a:endParaRPr lang="it-IT"/>
            </a:p>
          </p:txBody>
        </p:sp>
        <p:sp>
          <p:nvSpPr>
            <p:cNvPr id="166922" name="Line 10"/>
            <p:cNvSpPr>
              <a:spLocks noChangeShapeType="1"/>
            </p:cNvSpPr>
            <p:nvPr/>
          </p:nvSpPr>
          <p:spPr bwMode="auto">
            <a:xfrm flipH="1" flipV="1">
              <a:off x="4055" y="1123"/>
              <a:ext cx="436" cy="7"/>
            </a:xfrm>
            <a:prstGeom prst="line">
              <a:avLst/>
            </a:prstGeom>
            <a:noFill/>
            <a:ln w="28575">
              <a:solidFill>
                <a:schemeClr val="tx1"/>
              </a:solidFill>
              <a:round/>
              <a:headEnd/>
              <a:tailEnd type="triangle" w="med" len="med"/>
            </a:ln>
            <a:effectLst/>
          </p:spPr>
          <p:txBody>
            <a:bodyPr wrap="none" anchor="ctr"/>
            <a:lstStyle/>
            <a:p>
              <a:endParaRPr lang="it-IT"/>
            </a:p>
          </p:txBody>
        </p:sp>
        <p:sp>
          <p:nvSpPr>
            <p:cNvPr id="166923" name="Line 11"/>
            <p:cNvSpPr>
              <a:spLocks noChangeShapeType="1"/>
            </p:cNvSpPr>
            <p:nvPr/>
          </p:nvSpPr>
          <p:spPr bwMode="auto">
            <a:xfrm flipV="1">
              <a:off x="4778" y="1121"/>
              <a:ext cx="375" cy="0"/>
            </a:xfrm>
            <a:prstGeom prst="line">
              <a:avLst/>
            </a:prstGeom>
            <a:noFill/>
            <a:ln w="28575">
              <a:solidFill>
                <a:schemeClr val="tx1"/>
              </a:solidFill>
              <a:round/>
              <a:headEnd/>
              <a:tailEnd type="triangle" w="med" len="med"/>
            </a:ln>
            <a:effectLst/>
          </p:spPr>
          <p:txBody>
            <a:bodyPr wrap="none" anchor="ctr"/>
            <a:lstStyle/>
            <a:p>
              <a:endParaRPr lang="it-IT"/>
            </a:p>
          </p:txBody>
        </p:sp>
        <p:sp>
          <p:nvSpPr>
            <p:cNvPr id="166924" name="Text Box 12"/>
            <p:cNvSpPr txBox="1">
              <a:spLocks noChangeArrowheads="1"/>
            </p:cNvSpPr>
            <p:nvPr/>
          </p:nvSpPr>
          <p:spPr bwMode="auto">
            <a:xfrm>
              <a:off x="2559" y="1635"/>
              <a:ext cx="1499" cy="288"/>
            </a:xfrm>
            <a:prstGeom prst="rect">
              <a:avLst/>
            </a:prstGeom>
            <a:noFill/>
            <a:ln w="9525">
              <a:noFill/>
              <a:miter lim="800000"/>
              <a:headEnd/>
              <a:tailEnd/>
            </a:ln>
            <a:effectLst/>
          </p:spPr>
          <p:txBody>
            <a:bodyPr wrap="none">
              <a:spAutoFit/>
            </a:bodyPr>
            <a:lstStyle/>
            <a:p>
              <a:r>
                <a:rPr lang="en-US" altLang="it-IT" sz="2400"/>
                <a:t>200.23.16.0/23</a:t>
              </a:r>
              <a:endParaRPr lang="en-US" altLang="it-IT"/>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5B887E29-B373-4345-BCBC-56B3FF6C3075}" type="slidenum">
              <a:rPr lang="en-US" altLang="it-IT"/>
              <a:pPr/>
              <a:t>43</a:t>
            </a:fld>
            <a:endParaRPr lang="en-US" altLang="it-IT"/>
          </a:p>
        </p:txBody>
      </p:sp>
      <p:sp>
        <p:nvSpPr>
          <p:cNvPr id="167938" name="Rectangle 2"/>
          <p:cNvSpPr>
            <a:spLocks noGrp="1" noChangeArrowheads="1"/>
          </p:cNvSpPr>
          <p:nvPr>
            <p:ph type="title"/>
          </p:nvPr>
        </p:nvSpPr>
        <p:spPr/>
        <p:txBody>
          <a:bodyPr/>
          <a:lstStyle/>
          <a:p>
            <a:r>
              <a:rPr lang="it-IT" sz="3400"/>
              <a:t>Come ottenere un blocco di indirizzi</a:t>
            </a:r>
            <a:endParaRPr lang="en-US"/>
          </a:p>
        </p:txBody>
      </p:sp>
      <p:sp>
        <p:nvSpPr>
          <p:cNvPr id="167939" name="Rectangle 3"/>
          <p:cNvSpPr>
            <a:spLocks noGrp="1" noChangeArrowheads="1"/>
          </p:cNvSpPr>
          <p:nvPr>
            <p:ph type="body" idx="1"/>
          </p:nvPr>
        </p:nvSpPr>
        <p:spPr>
          <a:xfrm>
            <a:off x="479425" y="1433513"/>
            <a:ext cx="8034338" cy="3359150"/>
          </a:xfrm>
        </p:spPr>
        <p:txBody>
          <a:bodyPr/>
          <a:lstStyle/>
          <a:p>
            <a:pPr>
              <a:lnSpc>
                <a:spcPct val="90000"/>
              </a:lnSpc>
              <a:buFont typeface="ZapfDingbats" pitchFamily="82" charset="2"/>
              <a:buNone/>
            </a:pPr>
            <a:r>
              <a:rPr lang="it-IT" sz="2400" u="sng">
                <a:solidFill>
                  <a:srgbClr val="FF0000"/>
                </a:solidFill>
              </a:rPr>
              <a:t>D:</a:t>
            </a:r>
            <a:r>
              <a:rPr lang="it-IT" sz="2400"/>
              <a:t> Cosa bisogna fare per assegnare un indirizzo IP a un host?</a:t>
            </a:r>
          </a:p>
          <a:p>
            <a:pPr>
              <a:lnSpc>
                <a:spcPct val="90000"/>
              </a:lnSpc>
              <a:buFont typeface="ZapfDingbats" pitchFamily="82" charset="2"/>
              <a:buNone/>
            </a:pPr>
            <a:endParaRPr lang="it-IT" sz="2400"/>
          </a:p>
          <a:p>
            <a:pPr>
              <a:lnSpc>
                <a:spcPct val="90000"/>
              </a:lnSpc>
              <a:buFont typeface="Wingdings" pitchFamily="2" charset="2"/>
              <a:buChar char="r"/>
            </a:pPr>
            <a:r>
              <a:rPr lang="it-IT" sz="2400"/>
              <a:t>Configurazione manuale:</a:t>
            </a:r>
            <a:endParaRPr lang="it-IT" sz="2000"/>
          </a:p>
          <a:p>
            <a:pPr lvl="1">
              <a:lnSpc>
                <a:spcPct val="90000"/>
              </a:lnSpc>
              <a:buFont typeface="Wingdings" pitchFamily="2" charset="2"/>
              <a:buChar char="m"/>
            </a:pPr>
            <a:r>
              <a:rPr lang="it-IT" sz="2000"/>
              <a:t>Windows: control-panel-&gt;network-&gt;configuration-&gt;tcp/ip-&gt;properties</a:t>
            </a:r>
          </a:p>
          <a:p>
            <a:pPr lvl="1">
              <a:lnSpc>
                <a:spcPct val="90000"/>
              </a:lnSpc>
              <a:buFont typeface="Wingdings" pitchFamily="2" charset="2"/>
              <a:buChar char="m"/>
            </a:pPr>
            <a:r>
              <a:rPr lang="it-IT" sz="2000"/>
              <a:t>UNIX: /etc/rc.config</a:t>
            </a:r>
          </a:p>
          <a:p>
            <a:pPr lvl="1">
              <a:lnSpc>
                <a:spcPct val="90000"/>
              </a:lnSpc>
              <a:buFont typeface="Wingdings" pitchFamily="2" charset="2"/>
              <a:buChar char="m"/>
            </a:pPr>
            <a:endParaRPr lang="it-IT" sz="2000"/>
          </a:p>
          <a:p>
            <a:pPr>
              <a:lnSpc>
                <a:spcPct val="90000"/>
              </a:lnSpc>
              <a:buFont typeface="Wingdings" pitchFamily="2" charset="2"/>
              <a:buChar char="r"/>
            </a:pPr>
            <a:r>
              <a:rPr lang="it-IT" sz="2400">
                <a:solidFill>
                  <a:srgbClr val="FF0000"/>
                </a:solidFill>
              </a:rPr>
              <a:t>DHCP:</a:t>
            </a:r>
            <a:r>
              <a:rPr lang="it-IT" sz="2400"/>
              <a:t> </a:t>
            </a:r>
            <a:r>
              <a:rPr lang="it-IT" sz="2400">
                <a:solidFill>
                  <a:srgbClr val="FF0000"/>
                </a:solidFill>
              </a:rPr>
              <a:t>D</a:t>
            </a:r>
            <a:r>
              <a:rPr lang="it-IT" sz="2400"/>
              <a:t>ynamic </a:t>
            </a:r>
            <a:r>
              <a:rPr lang="it-IT" sz="2400">
                <a:solidFill>
                  <a:srgbClr val="FF0000"/>
                </a:solidFill>
              </a:rPr>
              <a:t>H</a:t>
            </a:r>
            <a:r>
              <a:rPr lang="it-IT" sz="2400"/>
              <a:t>ost </a:t>
            </a:r>
            <a:r>
              <a:rPr lang="it-IT" sz="2400">
                <a:solidFill>
                  <a:srgbClr val="FF0000"/>
                </a:solidFill>
              </a:rPr>
              <a:t>C</a:t>
            </a:r>
            <a:r>
              <a:rPr lang="it-IT" sz="2400"/>
              <a:t>onfiguration </a:t>
            </a:r>
            <a:r>
              <a:rPr lang="it-IT" sz="2400">
                <a:solidFill>
                  <a:srgbClr val="FF0000"/>
                </a:solidFill>
              </a:rPr>
              <a:t>P</a:t>
            </a:r>
            <a:r>
              <a:rPr lang="it-IT" sz="2400"/>
              <a:t>rotocol:</a:t>
            </a:r>
            <a:endParaRPr lang="it-IT" sz="2000"/>
          </a:p>
          <a:p>
            <a:pPr lvl="1">
              <a:lnSpc>
                <a:spcPct val="90000"/>
              </a:lnSpc>
              <a:buFont typeface="Wingdings" pitchFamily="2" charset="2"/>
              <a:buChar char="r"/>
            </a:pPr>
            <a:r>
              <a:rPr lang="it-IT" sz="2000"/>
              <a:t>permette a un host di ottenere un indirizzo IP in modo automatico</a:t>
            </a:r>
          </a:p>
          <a:p>
            <a:pPr lvl="2">
              <a:lnSpc>
                <a:spcPct val="90000"/>
              </a:lnSpc>
              <a:buFont typeface="Wingdings" pitchFamily="2" charset="2"/>
              <a:buChar char="m"/>
            </a:pPr>
            <a:r>
              <a:rPr lang="it-IT" sz="1800"/>
              <a:t>“plug-and-play” </a:t>
            </a:r>
            <a:endParaRPr lang="it-IT" sz="160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r>
              <a:rPr lang="en-US" altLang="it-IT"/>
              <a:t>4-</a:t>
            </a:r>
            <a:fld id="{79450F9F-BC98-46E8-9BF7-3F424103046A}" type="slidenum">
              <a:rPr lang="en-US" altLang="it-IT"/>
              <a:pPr/>
              <a:t>44</a:t>
            </a:fld>
            <a:endParaRPr lang="en-US" altLang="it-IT"/>
          </a:p>
        </p:txBody>
      </p:sp>
      <p:sp>
        <p:nvSpPr>
          <p:cNvPr id="621571" name="Rectangle 3"/>
          <p:cNvSpPr>
            <a:spLocks noChangeArrowheads="1"/>
          </p:cNvSpPr>
          <p:nvPr/>
        </p:nvSpPr>
        <p:spPr bwMode="auto">
          <a:xfrm>
            <a:off x="177800" y="346075"/>
            <a:ext cx="8826500" cy="1143000"/>
          </a:xfrm>
          <a:prstGeom prst="rect">
            <a:avLst/>
          </a:prstGeom>
          <a:noFill/>
          <a:ln w="9525">
            <a:noFill/>
            <a:miter lim="800000"/>
            <a:headEnd/>
            <a:tailEnd/>
          </a:ln>
          <a:effectLst/>
        </p:spPr>
        <p:txBody>
          <a:bodyPr anchor="ctr"/>
          <a:lstStyle/>
          <a:p>
            <a:r>
              <a:rPr lang="en-US" altLang="it-IT" sz="3200" u="sng">
                <a:solidFill>
                  <a:schemeClr val="accent2"/>
                </a:solidFill>
              </a:rPr>
              <a:t>DHCP: Dynamic Host Configuration Protocol</a:t>
            </a:r>
          </a:p>
        </p:txBody>
      </p:sp>
      <p:sp>
        <p:nvSpPr>
          <p:cNvPr id="621572" name="Rectangle 4"/>
          <p:cNvSpPr>
            <a:spLocks noChangeArrowheads="1"/>
          </p:cNvSpPr>
          <p:nvPr/>
        </p:nvSpPr>
        <p:spPr bwMode="auto">
          <a:xfrm>
            <a:off x="511175" y="1587500"/>
            <a:ext cx="8034338" cy="335915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ZapfDingbats" pitchFamily="82" charset="2"/>
              <a:buNone/>
            </a:pPr>
            <a:r>
              <a:rPr lang="en-US" altLang="it-IT" sz="2400" u="sng" dirty="0" err="1">
                <a:solidFill>
                  <a:srgbClr val="FF0000"/>
                </a:solidFill>
              </a:rPr>
              <a:t>Obiettivo</a:t>
            </a:r>
            <a:r>
              <a:rPr lang="en-US" altLang="it-IT" sz="2400" u="sng" dirty="0">
                <a:solidFill>
                  <a:srgbClr val="FF0000"/>
                </a:solidFill>
              </a:rPr>
              <a:t>:</a:t>
            </a:r>
            <a:r>
              <a:rPr lang="en-US" altLang="it-IT" sz="2400" dirty="0"/>
              <a:t> </a:t>
            </a:r>
            <a:r>
              <a:rPr lang="en-US" altLang="it-IT" sz="2200" dirty="0" err="1"/>
              <a:t>consentire</a:t>
            </a:r>
            <a:r>
              <a:rPr lang="en-US" altLang="it-IT" sz="2200" dirty="0"/>
              <a:t> </a:t>
            </a:r>
            <a:r>
              <a:rPr lang="en-US" altLang="it-IT" sz="2200" dirty="0" err="1"/>
              <a:t>all’host</a:t>
            </a:r>
            <a:r>
              <a:rPr lang="en-US" altLang="it-IT" sz="2200" dirty="0"/>
              <a:t> </a:t>
            </a:r>
            <a:r>
              <a:rPr lang="en-US" altLang="it-IT" sz="2200" dirty="0" err="1"/>
              <a:t>di</a:t>
            </a:r>
            <a:r>
              <a:rPr lang="en-US" altLang="it-IT" sz="2200" dirty="0"/>
              <a:t> </a:t>
            </a:r>
            <a:r>
              <a:rPr lang="en-US" altLang="it-IT" sz="2200" dirty="0" err="1"/>
              <a:t>ottenere</a:t>
            </a:r>
            <a:r>
              <a:rPr lang="en-US" altLang="it-IT" sz="2200" dirty="0"/>
              <a:t> </a:t>
            </a:r>
            <a:r>
              <a:rPr lang="en-US" altLang="it-IT" sz="2200" i="1" dirty="0" err="1"/>
              <a:t>dinamicamente</a:t>
            </a:r>
            <a:r>
              <a:rPr lang="en-US" altLang="it-IT" sz="2200" i="1" dirty="0"/>
              <a:t> </a:t>
            </a:r>
            <a:r>
              <a:rPr lang="en-US" altLang="it-IT" sz="2200" dirty="0" err="1"/>
              <a:t>il</a:t>
            </a:r>
            <a:r>
              <a:rPr lang="en-US" altLang="it-IT" sz="2200" dirty="0"/>
              <a:t> </a:t>
            </a:r>
            <a:r>
              <a:rPr lang="en-US" altLang="it-IT" sz="2200" dirty="0" err="1"/>
              <a:t>suo</a:t>
            </a:r>
            <a:r>
              <a:rPr lang="en-US" altLang="it-IT" sz="2200" dirty="0"/>
              <a:t> </a:t>
            </a:r>
            <a:r>
              <a:rPr lang="en-US" altLang="it-IT" sz="2200" dirty="0" err="1"/>
              <a:t>indirizzo</a:t>
            </a:r>
            <a:r>
              <a:rPr lang="en-US" altLang="it-IT" sz="2200" dirty="0"/>
              <a:t> IP </a:t>
            </a:r>
            <a:r>
              <a:rPr lang="en-US" altLang="it-IT" sz="2200" dirty="0" err="1"/>
              <a:t>dal</a:t>
            </a:r>
            <a:r>
              <a:rPr lang="en-US" altLang="it-IT" sz="2200" dirty="0"/>
              <a:t> server </a:t>
            </a:r>
            <a:r>
              <a:rPr lang="en-US" altLang="it-IT" sz="2200" dirty="0" err="1"/>
              <a:t>di</a:t>
            </a:r>
            <a:r>
              <a:rPr lang="en-US" altLang="it-IT" sz="2200" dirty="0"/>
              <a:t> </a:t>
            </a:r>
            <a:r>
              <a:rPr lang="en-US" altLang="it-IT" sz="2200" dirty="0" err="1"/>
              <a:t>rete</a:t>
            </a:r>
            <a:endParaRPr lang="en-US" altLang="it-IT" sz="2200" dirty="0"/>
          </a:p>
          <a:p>
            <a:pPr marL="742950" lvl="1" indent="-285750">
              <a:spcBef>
                <a:spcPct val="20000"/>
              </a:spcBef>
              <a:buClr>
                <a:schemeClr val="accent2"/>
              </a:buClr>
              <a:buSzPct val="75000"/>
              <a:buFont typeface="Wingdings" pitchFamily="2" charset="2"/>
              <a:buChar char="m"/>
            </a:pPr>
            <a:r>
              <a:rPr lang="en-US" altLang="it-IT" sz="2000" dirty="0"/>
              <a:t>È </a:t>
            </a:r>
            <a:r>
              <a:rPr lang="en-US" altLang="it-IT" sz="2000" dirty="0" err="1"/>
              <a:t>possibile</a:t>
            </a:r>
            <a:r>
              <a:rPr lang="en-US" altLang="it-IT" sz="2000" dirty="0"/>
              <a:t> </a:t>
            </a:r>
            <a:r>
              <a:rPr lang="en-US" altLang="it-IT" sz="2000" dirty="0" err="1"/>
              <a:t>rinnovare</a:t>
            </a:r>
            <a:r>
              <a:rPr lang="en-US" altLang="it-IT" sz="2000" dirty="0"/>
              <a:t> la </a:t>
            </a:r>
            <a:r>
              <a:rPr lang="en-US" altLang="it-IT" sz="2000" dirty="0" err="1"/>
              <a:t>proprietà</a:t>
            </a:r>
            <a:r>
              <a:rPr lang="en-US" altLang="it-IT" sz="2000" dirty="0"/>
              <a:t> </a:t>
            </a:r>
            <a:r>
              <a:rPr lang="en-US" altLang="it-IT" sz="2000" dirty="0" err="1"/>
              <a:t>dell’indirizzo</a:t>
            </a:r>
            <a:r>
              <a:rPr lang="en-US" altLang="it-IT" sz="2000" dirty="0"/>
              <a:t> in </a:t>
            </a:r>
            <a:r>
              <a:rPr lang="en-US" altLang="it-IT" sz="2000" dirty="0" err="1"/>
              <a:t>uso</a:t>
            </a:r>
            <a:endParaRPr lang="en-US" altLang="it-IT" sz="2000" dirty="0"/>
          </a:p>
          <a:p>
            <a:pPr marL="742950" lvl="1" indent="-285750">
              <a:spcBef>
                <a:spcPct val="20000"/>
              </a:spcBef>
              <a:buClr>
                <a:schemeClr val="accent2"/>
              </a:buClr>
              <a:buSzPct val="75000"/>
              <a:buFont typeface="Wingdings" pitchFamily="2" charset="2"/>
              <a:buChar char="m"/>
            </a:pPr>
            <a:r>
              <a:rPr lang="en-US" altLang="it-IT" sz="2000" dirty="0"/>
              <a:t>È </a:t>
            </a:r>
            <a:r>
              <a:rPr lang="en-US" altLang="it-IT" sz="2000" dirty="0" err="1"/>
              <a:t>possibile</a:t>
            </a:r>
            <a:r>
              <a:rPr lang="en-US" altLang="it-IT" sz="2000" dirty="0"/>
              <a:t> </a:t>
            </a:r>
            <a:r>
              <a:rPr lang="en-US" altLang="it-IT" sz="2000" dirty="0" err="1"/>
              <a:t>il</a:t>
            </a:r>
            <a:r>
              <a:rPr lang="en-US" altLang="it-IT" sz="2000" dirty="0"/>
              <a:t> </a:t>
            </a:r>
            <a:r>
              <a:rPr lang="en-US" altLang="it-IT" sz="2000" dirty="0" err="1"/>
              <a:t>riuso</a:t>
            </a:r>
            <a:r>
              <a:rPr lang="en-US" altLang="it-IT" sz="2000" dirty="0"/>
              <a:t> </a:t>
            </a:r>
            <a:r>
              <a:rPr lang="en-US" altLang="it-IT" sz="2000" dirty="0" err="1"/>
              <a:t>degli</a:t>
            </a:r>
            <a:r>
              <a:rPr lang="en-US" altLang="it-IT" sz="2000" dirty="0"/>
              <a:t> </a:t>
            </a:r>
            <a:r>
              <a:rPr lang="en-US" altLang="it-IT" sz="2000" dirty="0" err="1"/>
              <a:t>indirizzi</a:t>
            </a:r>
            <a:endParaRPr lang="en-US" altLang="it-IT" sz="2000" dirty="0"/>
          </a:p>
          <a:p>
            <a:pPr marL="742950" lvl="1" indent="-285750">
              <a:spcBef>
                <a:spcPct val="20000"/>
              </a:spcBef>
              <a:buClr>
                <a:schemeClr val="accent2"/>
              </a:buClr>
              <a:buSzPct val="75000"/>
              <a:buFont typeface="Wingdings" pitchFamily="2" charset="2"/>
              <a:buChar char="m"/>
            </a:pPr>
            <a:r>
              <a:rPr lang="en-US" altLang="it-IT" sz="2000" dirty="0" err="1"/>
              <a:t>Supporta</a:t>
            </a:r>
            <a:r>
              <a:rPr lang="en-US" altLang="it-IT" sz="2000" dirty="0"/>
              <a:t> </a:t>
            </a:r>
            <a:r>
              <a:rPr lang="en-US" altLang="it-IT" sz="2000" dirty="0" err="1"/>
              <a:t>anche</a:t>
            </a:r>
            <a:r>
              <a:rPr lang="en-US" altLang="it-IT" sz="2000" dirty="0"/>
              <a:t> </a:t>
            </a:r>
            <a:r>
              <a:rPr lang="en-US" altLang="it-IT" sz="2000" dirty="0" err="1"/>
              <a:t>gli</a:t>
            </a:r>
            <a:r>
              <a:rPr lang="en-US" altLang="it-IT" sz="2000" dirty="0"/>
              <a:t> </a:t>
            </a:r>
            <a:r>
              <a:rPr lang="en-US" altLang="it-IT" sz="2000" dirty="0" err="1"/>
              <a:t>utenti</a:t>
            </a:r>
            <a:r>
              <a:rPr lang="en-US" altLang="it-IT" sz="2000" dirty="0"/>
              <a:t> </a:t>
            </a:r>
            <a:r>
              <a:rPr lang="en-US" altLang="it-IT" sz="2000" dirty="0" err="1"/>
              <a:t>mobili</a:t>
            </a:r>
            <a:r>
              <a:rPr lang="en-US" altLang="it-IT" sz="2000" dirty="0"/>
              <a:t> che </a:t>
            </a:r>
            <a:r>
              <a:rPr lang="en-US" altLang="it-IT" sz="2000" dirty="0" err="1"/>
              <a:t>si</a:t>
            </a:r>
            <a:r>
              <a:rPr lang="en-US" altLang="it-IT" sz="2000" dirty="0"/>
              <a:t> </a:t>
            </a:r>
            <a:r>
              <a:rPr lang="en-US" altLang="it-IT" sz="2000" dirty="0" err="1"/>
              <a:t>vogliono</a:t>
            </a:r>
            <a:r>
              <a:rPr lang="en-US" altLang="it-IT" sz="2000" dirty="0"/>
              <a:t> </a:t>
            </a:r>
            <a:r>
              <a:rPr lang="en-US" altLang="it-IT" sz="2000" dirty="0" err="1"/>
              <a:t>unire</a:t>
            </a:r>
            <a:r>
              <a:rPr lang="en-US" altLang="it-IT" sz="2000" dirty="0"/>
              <a:t> </a:t>
            </a:r>
            <a:r>
              <a:rPr lang="en-US" altLang="it-IT" sz="2000" dirty="0" err="1"/>
              <a:t>alla</a:t>
            </a:r>
            <a:r>
              <a:rPr lang="en-US" altLang="it-IT" sz="2000" dirty="0"/>
              <a:t> </a:t>
            </a:r>
            <a:r>
              <a:rPr lang="en-US" altLang="it-IT" sz="2000" dirty="0" err="1"/>
              <a:t>rete</a:t>
            </a:r>
            <a:endParaRPr lang="en-US" altLang="it-IT" sz="2000" dirty="0"/>
          </a:p>
          <a:p>
            <a:pPr marL="342900" indent="-342900">
              <a:spcBef>
                <a:spcPct val="20000"/>
              </a:spcBef>
              <a:buClr>
                <a:schemeClr val="accent2"/>
              </a:buClr>
              <a:buSzPct val="85000"/>
              <a:buFont typeface="ZapfDingbats" pitchFamily="82" charset="2"/>
              <a:buNone/>
            </a:pPr>
            <a:r>
              <a:rPr lang="en-US" altLang="it-IT" sz="2400" dirty="0" err="1">
                <a:solidFill>
                  <a:srgbClr val="FF0000"/>
                </a:solidFill>
              </a:rPr>
              <a:t>Panoramica</a:t>
            </a:r>
            <a:r>
              <a:rPr lang="en-US" altLang="it-IT" sz="2400" dirty="0">
                <a:solidFill>
                  <a:srgbClr val="FF0000"/>
                </a:solidFill>
              </a:rPr>
              <a:t> </a:t>
            </a:r>
            <a:r>
              <a:rPr lang="en-US" altLang="it-IT" sz="2400" dirty="0" err="1">
                <a:solidFill>
                  <a:srgbClr val="FF0000"/>
                </a:solidFill>
              </a:rPr>
              <a:t>di</a:t>
            </a:r>
            <a:r>
              <a:rPr lang="en-US" altLang="it-IT" sz="2400" dirty="0">
                <a:solidFill>
                  <a:srgbClr val="FF0000"/>
                </a:solidFill>
              </a:rPr>
              <a:t> DHCP:</a:t>
            </a:r>
            <a:endParaRPr lang="en-US" altLang="it-IT" sz="2800" dirty="0"/>
          </a:p>
          <a:p>
            <a:pPr marL="742950" lvl="1" indent="-285750">
              <a:spcBef>
                <a:spcPct val="20000"/>
              </a:spcBef>
              <a:buClr>
                <a:schemeClr val="accent2"/>
              </a:buClr>
              <a:buSzPct val="75000"/>
              <a:buFont typeface="Wingdings" pitchFamily="2" charset="2"/>
              <a:buChar char="m"/>
            </a:pPr>
            <a:r>
              <a:rPr lang="en-US" altLang="it-IT" sz="2000" dirty="0" err="1"/>
              <a:t>L’host</a:t>
            </a:r>
            <a:r>
              <a:rPr lang="en-US" altLang="it-IT" sz="2000" dirty="0"/>
              <a:t> </a:t>
            </a:r>
            <a:r>
              <a:rPr lang="en-US" altLang="it-IT" sz="2000" dirty="0" err="1"/>
              <a:t>invia</a:t>
            </a:r>
            <a:r>
              <a:rPr lang="en-US" altLang="it-IT" sz="2000" dirty="0"/>
              <a:t> un </a:t>
            </a:r>
            <a:r>
              <a:rPr lang="en-US" altLang="it-IT" sz="2000" dirty="0" err="1"/>
              <a:t>messaggio</a:t>
            </a:r>
            <a:r>
              <a:rPr lang="en-US" altLang="it-IT" sz="2000" dirty="0"/>
              <a:t> broadcasts “</a:t>
            </a:r>
            <a:r>
              <a:rPr lang="en-US" altLang="it-IT" sz="2000" dirty="0">
                <a:solidFill>
                  <a:schemeClr val="accent2"/>
                </a:solidFill>
              </a:rPr>
              <a:t>DHCP discover</a:t>
            </a:r>
            <a:r>
              <a:rPr lang="en-US" altLang="it-IT" sz="2000" dirty="0"/>
              <a:t>”</a:t>
            </a:r>
          </a:p>
          <a:p>
            <a:pPr marL="742950" lvl="1" indent="-285750">
              <a:spcBef>
                <a:spcPct val="20000"/>
              </a:spcBef>
              <a:buClr>
                <a:schemeClr val="accent2"/>
              </a:buClr>
              <a:buSzPct val="75000"/>
              <a:buFont typeface="Wingdings" pitchFamily="2" charset="2"/>
              <a:buChar char="m"/>
            </a:pPr>
            <a:r>
              <a:rPr lang="en-US" altLang="it-IT" sz="2000" dirty="0"/>
              <a:t>Il server DHCP </a:t>
            </a:r>
            <a:r>
              <a:rPr lang="en-US" altLang="it-IT" sz="2000" dirty="0" err="1"/>
              <a:t>risponde</a:t>
            </a:r>
            <a:r>
              <a:rPr lang="en-US" altLang="it-IT" sz="2000" dirty="0"/>
              <a:t> con “</a:t>
            </a:r>
            <a:r>
              <a:rPr lang="en-US" altLang="it-IT" sz="2000" dirty="0">
                <a:solidFill>
                  <a:schemeClr val="accent2"/>
                </a:solidFill>
              </a:rPr>
              <a:t>DHCP offer</a:t>
            </a:r>
            <a:r>
              <a:rPr lang="en-US" altLang="it-IT" sz="2000" dirty="0"/>
              <a:t>”</a:t>
            </a:r>
          </a:p>
          <a:p>
            <a:pPr marL="742950" lvl="1" indent="-285750">
              <a:spcBef>
                <a:spcPct val="20000"/>
              </a:spcBef>
              <a:buClr>
                <a:schemeClr val="accent2"/>
              </a:buClr>
              <a:buSzPct val="75000"/>
              <a:buFont typeface="Wingdings" pitchFamily="2" charset="2"/>
              <a:buChar char="m"/>
            </a:pPr>
            <a:r>
              <a:rPr lang="en-US" altLang="it-IT" sz="2000" dirty="0" err="1"/>
              <a:t>L’host</a:t>
            </a:r>
            <a:r>
              <a:rPr lang="en-US" altLang="it-IT" sz="2000" dirty="0"/>
              <a:t> </a:t>
            </a:r>
            <a:r>
              <a:rPr lang="en-US" altLang="it-IT" sz="2000" dirty="0" err="1"/>
              <a:t>richiede</a:t>
            </a:r>
            <a:r>
              <a:rPr lang="en-US" altLang="it-IT" sz="2000" dirty="0"/>
              <a:t> </a:t>
            </a:r>
            <a:r>
              <a:rPr lang="en-US" altLang="it-IT" sz="2000" dirty="0" err="1"/>
              <a:t>l’indirizzo</a:t>
            </a:r>
            <a:r>
              <a:rPr lang="en-US" altLang="it-IT" sz="2000" dirty="0"/>
              <a:t> IP: “</a:t>
            </a:r>
            <a:r>
              <a:rPr lang="en-US" altLang="it-IT" sz="2000" dirty="0">
                <a:solidFill>
                  <a:schemeClr val="accent2"/>
                </a:solidFill>
              </a:rPr>
              <a:t>DHCP request</a:t>
            </a:r>
            <a:r>
              <a:rPr lang="en-US" altLang="it-IT" sz="2000" dirty="0"/>
              <a:t>” </a:t>
            </a:r>
          </a:p>
          <a:p>
            <a:pPr marL="742950" lvl="1" indent="-285750">
              <a:spcBef>
                <a:spcPct val="20000"/>
              </a:spcBef>
              <a:buClr>
                <a:schemeClr val="accent2"/>
              </a:buClr>
              <a:buSzPct val="75000"/>
              <a:buFont typeface="Wingdings" pitchFamily="2" charset="2"/>
              <a:buChar char="m"/>
            </a:pPr>
            <a:r>
              <a:rPr lang="en-US" altLang="it-IT" sz="2000" dirty="0"/>
              <a:t>Il server DHCP </a:t>
            </a:r>
            <a:r>
              <a:rPr lang="en-US" altLang="it-IT" sz="2000" dirty="0" err="1"/>
              <a:t>invia</a:t>
            </a:r>
            <a:r>
              <a:rPr lang="en-US" altLang="it-IT" sz="2000" dirty="0"/>
              <a:t> </a:t>
            </a:r>
            <a:r>
              <a:rPr lang="en-US" altLang="it-IT" sz="2000" dirty="0" err="1"/>
              <a:t>l’indirizzo</a:t>
            </a:r>
            <a:r>
              <a:rPr lang="en-US" altLang="it-IT" sz="2000" dirty="0"/>
              <a:t>: “</a:t>
            </a:r>
            <a:r>
              <a:rPr lang="en-US" altLang="it-IT" sz="2000" dirty="0">
                <a:solidFill>
                  <a:schemeClr val="accent2"/>
                </a:solidFill>
              </a:rPr>
              <a:t>DHCP </a:t>
            </a:r>
            <a:r>
              <a:rPr lang="en-US" altLang="it-IT" sz="2000" dirty="0" err="1">
                <a:solidFill>
                  <a:schemeClr val="accent2"/>
                </a:solidFill>
              </a:rPr>
              <a:t>ack</a:t>
            </a:r>
            <a:r>
              <a:rPr lang="en-US" altLang="it-IT" sz="2000" dirty="0"/>
              <a:t>”</a:t>
            </a:r>
          </a:p>
          <a:p>
            <a:pPr marL="342900" indent="-342900">
              <a:spcBef>
                <a:spcPct val="20000"/>
              </a:spcBef>
              <a:buClr>
                <a:schemeClr val="accent2"/>
              </a:buClr>
              <a:buSzPct val="85000"/>
              <a:buFont typeface="Wingdings" pitchFamily="2" charset="2"/>
              <a:buChar char="r"/>
            </a:pPr>
            <a:endParaRPr lang="en-US" altLang="it-IT"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egnaposto numero diapositiva 3"/>
          <p:cNvSpPr>
            <a:spLocks noGrp="1"/>
          </p:cNvSpPr>
          <p:nvPr>
            <p:ph type="sldNum" sz="quarter" idx="12"/>
          </p:nvPr>
        </p:nvSpPr>
        <p:spPr/>
        <p:txBody>
          <a:bodyPr/>
          <a:lstStyle/>
          <a:p>
            <a:r>
              <a:rPr lang="en-US" altLang="it-IT"/>
              <a:t>4-</a:t>
            </a:r>
            <a:fld id="{89FA486F-7928-4E48-83B2-85B99E252AE7}" type="slidenum">
              <a:rPr lang="en-US" altLang="it-IT"/>
              <a:pPr/>
              <a:t>45</a:t>
            </a:fld>
            <a:endParaRPr lang="en-US" altLang="it-IT"/>
          </a:p>
        </p:txBody>
      </p:sp>
      <p:sp>
        <p:nvSpPr>
          <p:cNvPr id="622594" name="Rectangle 2"/>
          <p:cNvSpPr>
            <a:spLocks noChangeArrowheads="1"/>
          </p:cNvSpPr>
          <p:nvPr/>
        </p:nvSpPr>
        <p:spPr bwMode="auto">
          <a:xfrm>
            <a:off x="438150" y="65088"/>
            <a:ext cx="7772400" cy="1143000"/>
          </a:xfrm>
          <a:prstGeom prst="rect">
            <a:avLst/>
          </a:prstGeom>
          <a:noFill/>
          <a:ln w="9525">
            <a:noFill/>
            <a:miter lim="800000"/>
            <a:headEnd/>
            <a:tailEnd/>
          </a:ln>
          <a:effectLst/>
        </p:spPr>
        <p:txBody>
          <a:bodyPr anchor="ctr"/>
          <a:lstStyle/>
          <a:p>
            <a:r>
              <a:rPr lang="en-US" altLang="it-IT" sz="3600" u="sng">
                <a:solidFill>
                  <a:schemeClr val="accent2"/>
                </a:solidFill>
              </a:rPr>
              <a:t>Scenario client-server DHCP</a:t>
            </a:r>
          </a:p>
        </p:txBody>
      </p:sp>
      <p:sp>
        <p:nvSpPr>
          <p:cNvPr id="622595" name="Rectangle 3"/>
          <p:cNvSpPr>
            <a:spLocks noChangeArrowheads="1"/>
          </p:cNvSpPr>
          <p:nvPr/>
        </p:nvSpPr>
        <p:spPr bwMode="auto">
          <a:xfrm>
            <a:off x="2408238" y="5713413"/>
            <a:ext cx="4978400" cy="319087"/>
          </a:xfrm>
          <a:prstGeom prst="rect">
            <a:avLst/>
          </a:prstGeom>
          <a:solidFill>
            <a:schemeClr val="bg1"/>
          </a:solidFill>
          <a:ln w="9525">
            <a:noFill/>
            <a:miter lim="800000"/>
            <a:headEnd/>
            <a:tailEnd/>
          </a:ln>
          <a:effectLst/>
        </p:spPr>
        <p:txBody>
          <a:bodyPr wrap="none" anchor="ctr"/>
          <a:lstStyle/>
          <a:p>
            <a:endParaRPr lang="it-IT"/>
          </a:p>
        </p:txBody>
      </p:sp>
      <p:sp>
        <p:nvSpPr>
          <p:cNvPr id="622596" name="Freeform 4"/>
          <p:cNvSpPr>
            <a:spLocks/>
          </p:cNvSpPr>
          <p:nvPr/>
        </p:nvSpPr>
        <p:spPr bwMode="auto">
          <a:xfrm>
            <a:off x="1712913" y="1779588"/>
            <a:ext cx="1941512" cy="2049462"/>
          </a:xfrm>
          <a:custGeom>
            <a:avLst/>
            <a:gdLst/>
            <a:ahLst/>
            <a:cxnLst>
              <a:cxn ang="0">
                <a:pos x="1201" y="756"/>
              </a:cxn>
              <a:cxn ang="0">
                <a:pos x="702" y="670"/>
              </a:cxn>
              <a:cxn ang="0">
                <a:pos x="608" y="103"/>
              </a:cxn>
              <a:cxn ang="0">
                <a:pos x="335" y="52"/>
              </a:cxn>
              <a:cxn ang="0">
                <a:pos x="65" y="82"/>
              </a:cxn>
              <a:cxn ang="0">
                <a:pos x="41" y="544"/>
              </a:cxn>
              <a:cxn ang="0">
                <a:pos x="38" y="751"/>
              </a:cxn>
              <a:cxn ang="0">
                <a:pos x="23" y="940"/>
              </a:cxn>
              <a:cxn ang="0">
                <a:pos x="17" y="1114"/>
              </a:cxn>
              <a:cxn ang="0">
                <a:pos x="128" y="1219"/>
              </a:cxn>
              <a:cxn ang="0">
                <a:pos x="602" y="1243"/>
              </a:cxn>
              <a:cxn ang="0">
                <a:pos x="686" y="930"/>
              </a:cxn>
              <a:cxn ang="0">
                <a:pos x="1177" y="916"/>
              </a:cxn>
              <a:cxn ang="0">
                <a:pos x="1201" y="756"/>
              </a:cxn>
            </a:cxnLst>
            <a:rect l="0" t="0" r="r" b="b"/>
            <a:pathLst>
              <a:path w="1223" h="1291">
                <a:moveTo>
                  <a:pt x="1201" y="756"/>
                </a:moveTo>
                <a:cubicBezTo>
                  <a:pt x="1180" y="640"/>
                  <a:pt x="798" y="744"/>
                  <a:pt x="702" y="670"/>
                </a:cubicBezTo>
                <a:cubicBezTo>
                  <a:pt x="603" y="561"/>
                  <a:pt x="669" y="206"/>
                  <a:pt x="608" y="103"/>
                </a:cubicBezTo>
                <a:cubicBezTo>
                  <a:pt x="547" y="0"/>
                  <a:pt x="425" y="55"/>
                  <a:pt x="335" y="52"/>
                </a:cubicBezTo>
                <a:cubicBezTo>
                  <a:pt x="245" y="49"/>
                  <a:pt x="114" y="0"/>
                  <a:pt x="65" y="82"/>
                </a:cubicBezTo>
                <a:cubicBezTo>
                  <a:pt x="16" y="164"/>
                  <a:pt x="45" y="433"/>
                  <a:pt x="41" y="544"/>
                </a:cubicBezTo>
                <a:cubicBezTo>
                  <a:pt x="37" y="655"/>
                  <a:pt x="41" y="685"/>
                  <a:pt x="38" y="751"/>
                </a:cubicBezTo>
                <a:cubicBezTo>
                  <a:pt x="35" y="817"/>
                  <a:pt x="26" y="880"/>
                  <a:pt x="23" y="940"/>
                </a:cubicBezTo>
                <a:cubicBezTo>
                  <a:pt x="20" y="1000"/>
                  <a:pt x="0" y="1068"/>
                  <a:pt x="17" y="1114"/>
                </a:cubicBezTo>
                <a:cubicBezTo>
                  <a:pt x="34" y="1160"/>
                  <a:pt x="31" y="1198"/>
                  <a:pt x="128" y="1219"/>
                </a:cubicBezTo>
                <a:cubicBezTo>
                  <a:pt x="225" y="1240"/>
                  <a:pt x="509" y="1291"/>
                  <a:pt x="602" y="1243"/>
                </a:cubicBezTo>
                <a:cubicBezTo>
                  <a:pt x="695" y="1195"/>
                  <a:pt x="590" y="984"/>
                  <a:pt x="686" y="930"/>
                </a:cubicBezTo>
                <a:cubicBezTo>
                  <a:pt x="782" y="876"/>
                  <a:pt x="1091" y="945"/>
                  <a:pt x="1177" y="916"/>
                </a:cubicBezTo>
                <a:cubicBezTo>
                  <a:pt x="1208" y="864"/>
                  <a:pt x="1223" y="871"/>
                  <a:pt x="1201" y="756"/>
                </a:cubicBezTo>
                <a:close/>
              </a:path>
            </a:pathLst>
          </a:custGeom>
          <a:solidFill>
            <a:srgbClr val="66CCFF"/>
          </a:solidFill>
          <a:ln w="9525">
            <a:noFill/>
            <a:round/>
            <a:headEnd/>
            <a:tailEnd/>
          </a:ln>
          <a:effectLst/>
        </p:spPr>
        <p:txBody>
          <a:bodyPr wrap="none" anchor="ctr"/>
          <a:lstStyle/>
          <a:p>
            <a:endParaRPr lang="it-IT"/>
          </a:p>
        </p:txBody>
      </p:sp>
      <p:sp>
        <p:nvSpPr>
          <p:cNvPr id="622597" name="Freeform 5"/>
          <p:cNvSpPr>
            <a:spLocks/>
          </p:cNvSpPr>
          <p:nvPr/>
        </p:nvSpPr>
        <p:spPr bwMode="auto">
          <a:xfrm>
            <a:off x="4229100" y="2066925"/>
            <a:ext cx="1906588" cy="1958975"/>
          </a:xfrm>
          <a:custGeom>
            <a:avLst/>
            <a:gdLst/>
            <a:ahLst/>
            <a:cxnLst>
              <a:cxn ang="0">
                <a:pos x="25" y="709"/>
              </a:cxn>
              <a:cxn ang="0">
                <a:pos x="526" y="780"/>
              </a:cxn>
              <a:cxn ang="0">
                <a:pos x="613" y="1134"/>
              </a:cxn>
              <a:cxn ang="0">
                <a:pos x="946" y="1230"/>
              </a:cxn>
              <a:cxn ang="0">
                <a:pos x="1171" y="1107"/>
              </a:cxn>
              <a:cxn ang="0">
                <a:pos x="1126" y="894"/>
              </a:cxn>
              <a:cxn ang="0">
                <a:pos x="1114" y="693"/>
              </a:cxn>
              <a:cxn ang="0">
                <a:pos x="1099" y="423"/>
              </a:cxn>
              <a:cxn ang="0">
                <a:pos x="1141" y="216"/>
              </a:cxn>
              <a:cxn ang="0">
                <a:pos x="1102" y="33"/>
              </a:cxn>
              <a:cxn ang="0">
                <a:pos x="646" y="81"/>
              </a:cxn>
              <a:cxn ang="0">
                <a:pos x="535" y="519"/>
              </a:cxn>
              <a:cxn ang="0">
                <a:pos x="44" y="548"/>
              </a:cxn>
              <a:cxn ang="0">
                <a:pos x="25" y="709"/>
              </a:cxn>
            </a:cxnLst>
            <a:rect l="0" t="0" r="r" b="b"/>
            <a:pathLst>
              <a:path w="1201" h="1234">
                <a:moveTo>
                  <a:pt x="25" y="709"/>
                </a:moveTo>
                <a:cubicBezTo>
                  <a:pt x="49" y="824"/>
                  <a:pt x="428" y="709"/>
                  <a:pt x="526" y="780"/>
                </a:cubicBezTo>
                <a:cubicBezTo>
                  <a:pt x="624" y="851"/>
                  <a:pt x="543" y="1059"/>
                  <a:pt x="613" y="1134"/>
                </a:cubicBezTo>
                <a:cubicBezTo>
                  <a:pt x="683" y="1209"/>
                  <a:pt x="853" y="1234"/>
                  <a:pt x="946" y="1230"/>
                </a:cubicBezTo>
                <a:cubicBezTo>
                  <a:pt x="1039" y="1226"/>
                  <a:pt x="1141" y="1163"/>
                  <a:pt x="1171" y="1107"/>
                </a:cubicBezTo>
                <a:cubicBezTo>
                  <a:pt x="1201" y="1051"/>
                  <a:pt x="1135" y="963"/>
                  <a:pt x="1126" y="894"/>
                </a:cubicBezTo>
                <a:cubicBezTo>
                  <a:pt x="1117" y="825"/>
                  <a:pt x="1119" y="772"/>
                  <a:pt x="1114" y="693"/>
                </a:cubicBezTo>
                <a:cubicBezTo>
                  <a:pt x="1109" y="614"/>
                  <a:pt x="1095" y="502"/>
                  <a:pt x="1099" y="423"/>
                </a:cubicBezTo>
                <a:cubicBezTo>
                  <a:pt x="1103" y="344"/>
                  <a:pt x="1141" y="281"/>
                  <a:pt x="1141" y="216"/>
                </a:cubicBezTo>
                <a:cubicBezTo>
                  <a:pt x="1141" y="151"/>
                  <a:pt x="1185" y="56"/>
                  <a:pt x="1102" y="33"/>
                </a:cubicBezTo>
                <a:cubicBezTo>
                  <a:pt x="1019" y="10"/>
                  <a:pt x="740" y="0"/>
                  <a:pt x="646" y="81"/>
                </a:cubicBezTo>
                <a:cubicBezTo>
                  <a:pt x="552" y="162"/>
                  <a:pt x="635" y="441"/>
                  <a:pt x="535" y="519"/>
                </a:cubicBezTo>
                <a:cubicBezTo>
                  <a:pt x="435" y="597"/>
                  <a:pt x="129" y="516"/>
                  <a:pt x="44" y="548"/>
                </a:cubicBezTo>
                <a:cubicBezTo>
                  <a:pt x="15" y="601"/>
                  <a:pt x="0" y="594"/>
                  <a:pt x="25" y="709"/>
                </a:cubicBezTo>
                <a:close/>
              </a:path>
            </a:pathLst>
          </a:custGeom>
          <a:solidFill>
            <a:srgbClr val="66CCFF"/>
          </a:solidFill>
          <a:ln w="9525">
            <a:noFill/>
            <a:round/>
            <a:headEnd/>
            <a:tailEnd/>
          </a:ln>
          <a:effectLst/>
        </p:spPr>
        <p:txBody>
          <a:bodyPr wrap="none" anchor="ctr"/>
          <a:lstStyle/>
          <a:p>
            <a:endParaRPr lang="it-IT"/>
          </a:p>
        </p:txBody>
      </p:sp>
      <p:sp>
        <p:nvSpPr>
          <p:cNvPr id="622598" name="Freeform 6"/>
          <p:cNvSpPr>
            <a:spLocks/>
          </p:cNvSpPr>
          <p:nvPr/>
        </p:nvSpPr>
        <p:spPr bwMode="auto">
          <a:xfrm>
            <a:off x="2921000" y="3443288"/>
            <a:ext cx="2055813" cy="1490662"/>
          </a:xfrm>
          <a:custGeom>
            <a:avLst/>
            <a:gdLst/>
            <a:ahLst/>
            <a:cxnLst>
              <a:cxn ang="0">
                <a:pos x="600" y="30"/>
              </a:cxn>
              <a:cxn ang="0">
                <a:pos x="525" y="393"/>
              </a:cxn>
              <a:cxn ang="0">
                <a:pos x="81" y="471"/>
              </a:cxn>
              <a:cxn ang="0">
                <a:pos x="39" y="855"/>
              </a:cxn>
              <a:cxn ang="0">
                <a:pos x="207" y="927"/>
              </a:cxn>
              <a:cxn ang="0">
                <a:pos x="429" y="927"/>
              </a:cxn>
              <a:cxn ang="0">
                <a:pos x="705" y="891"/>
              </a:cxn>
              <a:cxn ang="0">
                <a:pos x="1227" y="849"/>
              </a:cxn>
              <a:cxn ang="0">
                <a:pos x="1113" y="459"/>
              </a:cxn>
              <a:cxn ang="0">
                <a:pos x="777" y="363"/>
              </a:cxn>
              <a:cxn ang="0">
                <a:pos x="762" y="42"/>
              </a:cxn>
              <a:cxn ang="0">
                <a:pos x="600" y="30"/>
              </a:cxn>
            </a:cxnLst>
            <a:rect l="0" t="0" r="r" b="b"/>
            <a:pathLst>
              <a:path w="1295" h="939">
                <a:moveTo>
                  <a:pt x="600" y="30"/>
                </a:moveTo>
                <a:cubicBezTo>
                  <a:pt x="486" y="60"/>
                  <a:pt x="610" y="247"/>
                  <a:pt x="525" y="393"/>
                </a:cubicBezTo>
                <a:cubicBezTo>
                  <a:pt x="439" y="467"/>
                  <a:pt x="162" y="394"/>
                  <a:pt x="81" y="471"/>
                </a:cubicBezTo>
                <a:cubicBezTo>
                  <a:pt x="0" y="548"/>
                  <a:pt x="18" y="779"/>
                  <a:pt x="39" y="855"/>
                </a:cubicBezTo>
                <a:cubicBezTo>
                  <a:pt x="60" y="931"/>
                  <a:pt x="142" y="915"/>
                  <a:pt x="207" y="927"/>
                </a:cubicBezTo>
                <a:cubicBezTo>
                  <a:pt x="272" y="939"/>
                  <a:pt x="346" y="933"/>
                  <a:pt x="429" y="927"/>
                </a:cubicBezTo>
                <a:cubicBezTo>
                  <a:pt x="512" y="921"/>
                  <a:pt x="572" y="904"/>
                  <a:pt x="705" y="891"/>
                </a:cubicBezTo>
                <a:cubicBezTo>
                  <a:pt x="838" y="878"/>
                  <a:pt x="1159" y="921"/>
                  <a:pt x="1227" y="849"/>
                </a:cubicBezTo>
                <a:cubicBezTo>
                  <a:pt x="1295" y="777"/>
                  <a:pt x="1188" y="540"/>
                  <a:pt x="1113" y="459"/>
                </a:cubicBezTo>
                <a:cubicBezTo>
                  <a:pt x="1038" y="378"/>
                  <a:pt x="835" y="432"/>
                  <a:pt x="777" y="363"/>
                </a:cubicBezTo>
                <a:cubicBezTo>
                  <a:pt x="719" y="294"/>
                  <a:pt x="791" y="97"/>
                  <a:pt x="762" y="42"/>
                </a:cubicBezTo>
                <a:cubicBezTo>
                  <a:pt x="708" y="15"/>
                  <a:pt x="714" y="0"/>
                  <a:pt x="600" y="30"/>
                </a:cubicBezTo>
                <a:close/>
              </a:path>
            </a:pathLst>
          </a:custGeom>
          <a:solidFill>
            <a:srgbClr val="66CCFF"/>
          </a:solidFill>
          <a:ln w="9525">
            <a:noFill/>
            <a:round/>
            <a:headEnd/>
            <a:tailEnd/>
          </a:ln>
          <a:effectLst/>
        </p:spPr>
        <p:txBody>
          <a:bodyPr wrap="none" anchor="ctr"/>
          <a:lstStyle/>
          <a:p>
            <a:endParaRPr lang="it-IT"/>
          </a:p>
        </p:txBody>
      </p:sp>
      <p:graphicFrame>
        <p:nvGraphicFramePr>
          <p:cNvPr id="622599" name="Object 7"/>
          <p:cNvGraphicFramePr>
            <a:graphicFrameLocks noChangeAspect="1"/>
          </p:cNvGraphicFramePr>
          <p:nvPr/>
        </p:nvGraphicFramePr>
        <p:xfrm>
          <a:off x="1790700" y="1884363"/>
          <a:ext cx="584200" cy="463550"/>
        </p:xfrm>
        <a:graphic>
          <a:graphicData uri="http://schemas.openxmlformats.org/presentationml/2006/ole">
            <p:oleObj spid="_x0000_s622599" name="Clip" r:id="rId4" imgW="1305000" imgH="1085760" progId="">
              <p:embed/>
            </p:oleObj>
          </a:graphicData>
        </a:graphic>
      </p:graphicFrame>
      <p:sp>
        <p:nvSpPr>
          <p:cNvPr id="622600" name="Line 8"/>
          <p:cNvSpPr>
            <a:spLocks noChangeShapeType="1"/>
          </p:cNvSpPr>
          <p:nvPr/>
        </p:nvSpPr>
        <p:spPr bwMode="auto">
          <a:xfrm>
            <a:off x="2351088" y="2257425"/>
            <a:ext cx="277812" cy="1588"/>
          </a:xfrm>
          <a:prstGeom prst="line">
            <a:avLst/>
          </a:prstGeom>
          <a:noFill/>
          <a:ln w="19050">
            <a:solidFill>
              <a:schemeClr val="tx1"/>
            </a:solidFill>
            <a:round/>
            <a:headEnd/>
            <a:tailEnd/>
          </a:ln>
          <a:effectLst/>
        </p:spPr>
        <p:txBody>
          <a:bodyPr wrap="none" anchor="ctr"/>
          <a:lstStyle/>
          <a:p>
            <a:endParaRPr lang="it-IT"/>
          </a:p>
        </p:txBody>
      </p:sp>
      <p:sp>
        <p:nvSpPr>
          <p:cNvPr id="622601" name="Line 9"/>
          <p:cNvSpPr>
            <a:spLocks noChangeShapeType="1"/>
          </p:cNvSpPr>
          <p:nvPr/>
        </p:nvSpPr>
        <p:spPr bwMode="auto">
          <a:xfrm flipH="1">
            <a:off x="2641600" y="2243138"/>
            <a:ext cx="0" cy="1290637"/>
          </a:xfrm>
          <a:prstGeom prst="line">
            <a:avLst/>
          </a:prstGeom>
          <a:noFill/>
          <a:ln w="19050">
            <a:solidFill>
              <a:schemeClr val="tx1"/>
            </a:solidFill>
            <a:round/>
            <a:headEnd/>
            <a:tailEnd/>
          </a:ln>
          <a:effectLst/>
        </p:spPr>
        <p:txBody>
          <a:bodyPr wrap="none" anchor="ctr"/>
          <a:lstStyle/>
          <a:p>
            <a:endParaRPr lang="it-IT"/>
          </a:p>
        </p:txBody>
      </p:sp>
      <p:sp>
        <p:nvSpPr>
          <p:cNvPr id="622602" name="Line 10"/>
          <p:cNvSpPr>
            <a:spLocks noChangeShapeType="1"/>
          </p:cNvSpPr>
          <p:nvPr/>
        </p:nvSpPr>
        <p:spPr bwMode="auto">
          <a:xfrm flipV="1">
            <a:off x="2351088" y="2901950"/>
            <a:ext cx="277812" cy="3175"/>
          </a:xfrm>
          <a:prstGeom prst="line">
            <a:avLst/>
          </a:prstGeom>
          <a:noFill/>
          <a:ln w="19050">
            <a:solidFill>
              <a:schemeClr val="tx1"/>
            </a:solidFill>
            <a:round/>
            <a:headEnd/>
            <a:tailEnd/>
          </a:ln>
          <a:effectLst/>
        </p:spPr>
        <p:txBody>
          <a:bodyPr wrap="none" anchor="ctr"/>
          <a:lstStyle/>
          <a:p>
            <a:endParaRPr lang="it-IT"/>
          </a:p>
        </p:txBody>
      </p:sp>
      <p:sp>
        <p:nvSpPr>
          <p:cNvPr id="622603" name="Line 11"/>
          <p:cNvSpPr>
            <a:spLocks noChangeShapeType="1"/>
          </p:cNvSpPr>
          <p:nvPr/>
        </p:nvSpPr>
        <p:spPr bwMode="auto">
          <a:xfrm>
            <a:off x="2360613" y="3529013"/>
            <a:ext cx="273050" cy="1587"/>
          </a:xfrm>
          <a:prstGeom prst="line">
            <a:avLst/>
          </a:prstGeom>
          <a:noFill/>
          <a:ln w="19050">
            <a:solidFill>
              <a:schemeClr val="tx1"/>
            </a:solidFill>
            <a:round/>
            <a:headEnd/>
            <a:tailEnd/>
          </a:ln>
          <a:effectLst/>
        </p:spPr>
        <p:txBody>
          <a:bodyPr wrap="none" anchor="ctr"/>
          <a:lstStyle/>
          <a:p>
            <a:endParaRPr lang="it-IT"/>
          </a:p>
        </p:txBody>
      </p:sp>
      <p:graphicFrame>
        <p:nvGraphicFramePr>
          <p:cNvPr id="622604" name="Object 12"/>
          <p:cNvGraphicFramePr>
            <a:graphicFrameLocks noChangeAspect="1"/>
          </p:cNvGraphicFramePr>
          <p:nvPr/>
        </p:nvGraphicFramePr>
        <p:xfrm>
          <a:off x="1790700" y="2551113"/>
          <a:ext cx="584200" cy="463550"/>
        </p:xfrm>
        <a:graphic>
          <a:graphicData uri="http://schemas.openxmlformats.org/presentationml/2006/ole">
            <p:oleObj spid="_x0000_s622604" name="Clip" r:id="rId5" imgW="1305000" imgH="1085760" progId="">
              <p:embed/>
            </p:oleObj>
          </a:graphicData>
        </a:graphic>
      </p:graphicFrame>
      <p:graphicFrame>
        <p:nvGraphicFramePr>
          <p:cNvPr id="622605" name="Object 13"/>
          <p:cNvGraphicFramePr>
            <a:graphicFrameLocks noChangeAspect="1"/>
          </p:cNvGraphicFramePr>
          <p:nvPr/>
        </p:nvGraphicFramePr>
        <p:xfrm>
          <a:off x="1790700" y="3160713"/>
          <a:ext cx="584200" cy="463550"/>
        </p:xfrm>
        <a:graphic>
          <a:graphicData uri="http://schemas.openxmlformats.org/presentationml/2006/ole">
            <p:oleObj spid="_x0000_s622605" name="Clip" r:id="rId6" imgW="1305000" imgH="1085760" progId="">
              <p:embed/>
            </p:oleObj>
          </a:graphicData>
        </a:graphic>
      </p:graphicFrame>
      <p:sp>
        <p:nvSpPr>
          <p:cNvPr id="622606" name="Line 14"/>
          <p:cNvSpPr>
            <a:spLocks noChangeShapeType="1"/>
          </p:cNvSpPr>
          <p:nvPr/>
        </p:nvSpPr>
        <p:spPr bwMode="auto">
          <a:xfrm>
            <a:off x="2641600" y="3100388"/>
            <a:ext cx="1035050" cy="6350"/>
          </a:xfrm>
          <a:prstGeom prst="line">
            <a:avLst/>
          </a:prstGeom>
          <a:noFill/>
          <a:ln w="19050">
            <a:solidFill>
              <a:schemeClr val="tx1"/>
            </a:solidFill>
            <a:round/>
            <a:headEnd/>
            <a:tailEnd/>
          </a:ln>
          <a:effectLst/>
        </p:spPr>
        <p:txBody>
          <a:bodyPr wrap="none" anchor="ctr"/>
          <a:lstStyle/>
          <a:p>
            <a:endParaRPr lang="it-IT"/>
          </a:p>
        </p:txBody>
      </p:sp>
      <p:grpSp>
        <p:nvGrpSpPr>
          <p:cNvPr id="622607" name="Group 15"/>
          <p:cNvGrpSpPr>
            <a:grpSpLocks/>
          </p:cNvGrpSpPr>
          <p:nvPr/>
        </p:nvGrpSpPr>
        <p:grpSpPr bwMode="auto">
          <a:xfrm>
            <a:off x="3584575" y="3065463"/>
            <a:ext cx="711200" cy="381000"/>
            <a:chOff x="3600" y="219"/>
            <a:chExt cx="360" cy="175"/>
          </a:xfrm>
        </p:grpSpPr>
        <p:sp>
          <p:nvSpPr>
            <p:cNvPr id="622608" name="Oval 1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2609" name="Line 1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22610" name="Line 1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22611" name="Rectangle 1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2612" name="Oval 2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2613" name="Group 21"/>
            <p:cNvGrpSpPr>
              <a:grpSpLocks/>
            </p:cNvGrpSpPr>
            <p:nvPr/>
          </p:nvGrpSpPr>
          <p:grpSpPr bwMode="auto">
            <a:xfrm>
              <a:off x="3686" y="244"/>
              <a:ext cx="177" cy="66"/>
              <a:chOff x="2848" y="848"/>
              <a:chExt cx="140" cy="98"/>
            </a:xfrm>
          </p:grpSpPr>
          <p:sp>
            <p:nvSpPr>
              <p:cNvPr id="622614" name="Line 2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2615" name="Line 2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2616" name="Line 2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2617" name="Group 25"/>
            <p:cNvGrpSpPr>
              <a:grpSpLocks/>
            </p:cNvGrpSpPr>
            <p:nvPr/>
          </p:nvGrpSpPr>
          <p:grpSpPr bwMode="auto">
            <a:xfrm flipV="1">
              <a:off x="3686" y="243"/>
              <a:ext cx="177" cy="66"/>
              <a:chOff x="2848" y="848"/>
              <a:chExt cx="140" cy="98"/>
            </a:xfrm>
          </p:grpSpPr>
          <p:sp>
            <p:nvSpPr>
              <p:cNvPr id="622618" name="Line 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2619" name="Line 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2620" name="Line 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2621" name="Text Box 29"/>
          <p:cNvSpPr txBox="1">
            <a:spLocks noChangeArrowheads="1"/>
          </p:cNvSpPr>
          <p:nvPr/>
        </p:nvSpPr>
        <p:spPr bwMode="auto">
          <a:xfrm>
            <a:off x="2309813" y="193198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223.1.1.1</a:t>
            </a:r>
            <a:endParaRPr lang="en-US" altLang="it-IT"/>
          </a:p>
        </p:txBody>
      </p:sp>
      <p:sp>
        <p:nvSpPr>
          <p:cNvPr id="622622" name="Rectangle 30"/>
          <p:cNvSpPr>
            <a:spLocks noChangeArrowheads="1"/>
          </p:cNvSpPr>
          <p:nvPr/>
        </p:nvSpPr>
        <p:spPr bwMode="auto">
          <a:xfrm>
            <a:off x="2397125" y="2652713"/>
            <a:ext cx="309563" cy="180975"/>
          </a:xfrm>
          <a:prstGeom prst="rect">
            <a:avLst/>
          </a:prstGeom>
          <a:solidFill>
            <a:srgbClr val="66CCFF"/>
          </a:solidFill>
          <a:ln w="9525">
            <a:noFill/>
            <a:miter lim="800000"/>
            <a:headEnd/>
            <a:tailEnd/>
          </a:ln>
          <a:effectLst/>
        </p:spPr>
        <p:txBody>
          <a:bodyPr wrap="none" anchor="ctr"/>
          <a:lstStyle/>
          <a:p>
            <a:endParaRPr lang="it-IT"/>
          </a:p>
        </p:txBody>
      </p:sp>
      <p:sp>
        <p:nvSpPr>
          <p:cNvPr id="622623" name="Text Box 31"/>
          <p:cNvSpPr txBox="1">
            <a:spLocks noChangeArrowheads="1"/>
          </p:cNvSpPr>
          <p:nvPr/>
        </p:nvSpPr>
        <p:spPr bwMode="auto">
          <a:xfrm>
            <a:off x="2387600" y="256063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223.1.1.2</a:t>
            </a:r>
            <a:endParaRPr lang="en-US" altLang="it-IT"/>
          </a:p>
        </p:txBody>
      </p:sp>
      <p:sp>
        <p:nvSpPr>
          <p:cNvPr id="622624" name="Text Box 32"/>
          <p:cNvSpPr txBox="1">
            <a:spLocks noChangeArrowheads="1"/>
          </p:cNvSpPr>
          <p:nvPr/>
        </p:nvSpPr>
        <p:spPr bwMode="auto">
          <a:xfrm>
            <a:off x="2195513" y="3513138"/>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223.1.1.3</a:t>
            </a:r>
            <a:endParaRPr lang="en-US" altLang="it-IT"/>
          </a:p>
        </p:txBody>
      </p:sp>
      <p:sp>
        <p:nvSpPr>
          <p:cNvPr id="622625" name="Text Box 33"/>
          <p:cNvSpPr txBox="1">
            <a:spLocks noChangeArrowheads="1"/>
          </p:cNvSpPr>
          <p:nvPr/>
        </p:nvSpPr>
        <p:spPr bwMode="auto">
          <a:xfrm>
            <a:off x="2986088" y="2841625"/>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223.1.1.4</a:t>
            </a:r>
            <a:endParaRPr lang="en-US" altLang="it-IT"/>
          </a:p>
        </p:txBody>
      </p:sp>
      <p:sp>
        <p:nvSpPr>
          <p:cNvPr id="622626" name="Line 34"/>
          <p:cNvSpPr>
            <a:spLocks noChangeShapeType="1"/>
          </p:cNvSpPr>
          <p:nvPr/>
        </p:nvSpPr>
        <p:spPr bwMode="auto">
          <a:xfrm>
            <a:off x="4189413" y="3109913"/>
            <a:ext cx="1016000" cy="1587"/>
          </a:xfrm>
          <a:prstGeom prst="line">
            <a:avLst/>
          </a:prstGeom>
          <a:noFill/>
          <a:ln w="19050">
            <a:solidFill>
              <a:schemeClr val="tx1"/>
            </a:solidFill>
            <a:round/>
            <a:headEnd/>
            <a:tailEnd/>
          </a:ln>
          <a:effectLst/>
        </p:spPr>
        <p:txBody>
          <a:bodyPr wrap="none" anchor="ctr"/>
          <a:lstStyle/>
          <a:p>
            <a:endParaRPr lang="it-IT"/>
          </a:p>
        </p:txBody>
      </p:sp>
      <p:sp>
        <p:nvSpPr>
          <p:cNvPr id="622627" name="Text Box 35"/>
          <p:cNvSpPr txBox="1">
            <a:spLocks noChangeArrowheads="1"/>
          </p:cNvSpPr>
          <p:nvPr/>
        </p:nvSpPr>
        <p:spPr bwMode="auto">
          <a:xfrm>
            <a:off x="4062413" y="283210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223.1.2.9</a:t>
            </a:r>
            <a:endParaRPr lang="en-US" altLang="it-IT"/>
          </a:p>
        </p:txBody>
      </p:sp>
      <p:sp>
        <p:nvSpPr>
          <p:cNvPr id="622628" name="Line 36"/>
          <p:cNvSpPr>
            <a:spLocks noChangeShapeType="1"/>
          </p:cNvSpPr>
          <p:nvPr/>
        </p:nvSpPr>
        <p:spPr bwMode="auto">
          <a:xfrm flipH="1">
            <a:off x="5213350" y="2414588"/>
            <a:ext cx="0" cy="1290637"/>
          </a:xfrm>
          <a:prstGeom prst="line">
            <a:avLst/>
          </a:prstGeom>
          <a:noFill/>
          <a:ln w="19050">
            <a:solidFill>
              <a:schemeClr val="tx1"/>
            </a:solidFill>
            <a:round/>
            <a:headEnd/>
            <a:tailEnd/>
          </a:ln>
          <a:effectLst/>
        </p:spPr>
        <p:txBody>
          <a:bodyPr wrap="none" anchor="ctr"/>
          <a:lstStyle/>
          <a:p>
            <a:endParaRPr lang="it-IT"/>
          </a:p>
        </p:txBody>
      </p:sp>
      <p:graphicFrame>
        <p:nvGraphicFramePr>
          <p:cNvPr id="622629" name="Object 37"/>
          <p:cNvGraphicFramePr>
            <a:graphicFrameLocks noChangeAspect="1"/>
          </p:cNvGraphicFramePr>
          <p:nvPr/>
        </p:nvGraphicFramePr>
        <p:xfrm>
          <a:off x="5391150" y="2122488"/>
          <a:ext cx="584200" cy="463550"/>
        </p:xfrm>
        <a:graphic>
          <a:graphicData uri="http://schemas.openxmlformats.org/presentationml/2006/ole">
            <p:oleObj spid="_x0000_s622629" name="Clip" r:id="rId7" imgW="1305000" imgH="1085760" progId="">
              <p:embed/>
            </p:oleObj>
          </a:graphicData>
        </a:graphic>
      </p:graphicFrame>
      <p:sp>
        <p:nvSpPr>
          <p:cNvPr id="622630" name="Line 38"/>
          <p:cNvSpPr>
            <a:spLocks noChangeShapeType="1"/>
          </p:cNvSpPr>
          <p:nvPr/>
        </p:nvSpPr>
        <p:spPr bwMode="auto">
          <a:xfrm>
            <a:off x="5213350" y="2419350"/>
            <a:ext cx="234950" cy="6350"/>
          </a:xfrm>
          <a:prstGeom prst="line">
            <a:avLst/>
          </a:prstGeom>
          <a:noFill/>
          <a:ln w="19050">
            <a:solidFill>
              <a:schemeClr val="tx1"/>
            </a:solidFill>
            <a:round/>
            <a:headEnd/>
            <a:tailEnd/>
          </a:ln>
          <a:effectLst/>
        </p:spPr>
        <p:txBody>
          <a:bodyPr wrap="none" anchor="ctr"/>
          <a:lstStyle/>
          <a:p>
            <a:endParaRPr lang="it-IT"/>
          </a:p>
        </p:txBody>
      </p:sp>
      <p:graphicFrame>
        <p:nvGraphicFramePr>
          <p:cNvPr id="622631" name="Object 39"/>
          <p:cNvGraphicFramePr>
            <a:graphicFrameLocks noChangeAspect="1"/>
          </p:cNvGraphicFramePr>
          <p:nvPr/>
        </p:nvGraphicFramePr>
        <p:xfrm>
          <a:off x="5395913" y="3503613"/>
          <a:ext cx="584200" cy="463550"/>
        </p:xfrm>
        <a:graphic>
          <a:graphicData uri="http://schemas.openxmlformats.org/presentationml/2006/ole">
            <p:oleObj spid="_x0000_s622631" name="Clip" r:id="rId8" imgW="1305000" imgH="1085760" progId="">
              <p:embed/>
            </p:oleObj>
          </a:graphicData>
        </a:graphic>
      </p:graphicFrame>
      <p:sp>
        <p:nvSpPr>
          <p:cNvPr id="622632" name="Line 40"/>
          <p:cNvSpPr>
            <a:spLocks noChangeShapeType="1"/>
          </p:cNvSpPr>
          <p:nvPr/>
        </p:nvSpPr>
        <p:spPr bwMode="auto">
          <a:xfrm>
            <a:off x="5213350" y="3690938"/>
            <a:ext cx="234950" cy="6350"/>
          </a:xfrm>
          <a:prstGeom prst="line">
            <a:avLst/>
          </a:prstGeom>
          <a:noFill/>
          <a:ln w="19050">
            <a:solidFill>
              <a:schemeClr val="tx1"/>
            </a:solidFill>
            <a:round/>
            <a:headEnd/>
            <a:tailEnd/>
          </a:ln>
          <a:effectLst/>
        </p:spPr>
        <p:txBody>
          <a:bodyPr wrap="none" anchor="ctr"/>
          <a:lstStyle/>
          <a:p>
            <a:endParaRPr lang="it-IT"/>
          </a:p>
        </p:txBody>
      </p:sp>
      <p:sp>
        <p:nvSpPr>
          <p:cNvPr id="622633" name="Rectangle 41"/>
          <p:cNvSpPr>
            <a:spLocks noChangeArrowheads="1"/>
          </p:cNvSpPr>
          <p:nvPr/>
        </p:nvSpPr>
        <p:spPr bwMode="auto">
          <a:xfrm>
            <a:off x="5159375" y="3425825"/>
            <a:ext cx="171450" cy="180975"/>
          </a:xfrm>
          <a:prstGeom prst="rect">
            <a:avLst/>
          </a:prstGeom>
          <a:solidFill>
            <a:srgbClr val="66CCFF"/>
          </a:solidFill>
          <a:ln w="9525">
            <a:noFill/>
            <a:miter lim="800000"/>
            <a:headEnd/>
            <a:tailEnd/>
          </a:ln>
          <a:effectLst/>
        </p:spPr>
        <p:txBody>
          <a:bodyPr wrap="none" anchor="ctr"/>
          <a:lstStyle/>
          <a:p>
            <a:endParaRPr lang="it-IT"/>
          </a:p>
        </p:txBody>
      </p:sp>
      <p:sp>
        <p:nvSpPr>
          <p:cNvPr id="622634" name="Text Box 42"/>
          <p:cNvSpPr txBox="1">
            <a:spLocks noChangeArrowheads="1"/>
          </p:cNvSpPr>
          <p:nvPr/>
        </p:nvSpPr>
        <p:spPr bwMode="auto">
          <a:xfrm>
            <a:off x="4573588" y="331311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223.1.2.2</a:t>
            </a:r>
            <a:endParaRPr lang="en-US" altLang="it-IT"/>
          </a:p>
        </p:txBody>
      </p:sp>
      <p:sp>
        <p:nvSpPr>
          <p:cNvPr id="622635" name="Text Box 43"/>
          <p:cNvSpPr txBox="1">
            <a:spLocks noChangeArrowheads="1"/>
          </p:cNvSpPr>
          <p:nvPr/>
        </p:nvSpPr>
        <p:spPr bwMode="auto">
          <a:xfrm>
            <a:off x="5297488" y="1820863"/>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223.1.2.1</a:t>
            </a:r>
            <a:endParaRPr lang="en-US" altLang="it-IT"/>
          </a:p>
        </p:txBody>
      </p:sp>
      <p:sp>
        <p:nvSpPr>
          <p:cNvPr id="622636" name="Line 44"/>
          <p:cNvSpPr>
            <a:spLocks noChangeShapeType="1"/>
          </p:cNvSpPr>
          <p:nvPr/>
        </p:nvSpPr>
        <p:spPr bwMode="auto">
          <a:xfrm flipH="1">
            <a:off x="3951288" y="3448050"/>
            <a:ext cx="0" cy="719138"/>
          </a:xfrm>
          <a:prstGeom prst="line">
            <a:avLst/>
          </a:prstGeom>
          <a:noFill/>
          <a:ln w="19050">
            <a:solidFill>
              <a:schemeClr val="tx1"/>
            </a:solidFill>
            <a:round/>
            <a:headEnd/>
            <a:tailEnd/>
          </a:ln>
          <a:effectLst/>
        </p:spPr>
        <p:txBody>
          <a:bodyPr wrap="none" anchor="ctr"/>
          <a:lstStyle/>
          <a:p>
            <a:endParaRPr lang="it-IT"/>
          </a:p>
        </p:txBody>
      </p:sp>
      <p:sp>
        <p:nvSpPr>
          <p:cNvPr id="622637" name="Line 45"/>
          <p:cNvSpPr>
            <a:spLocks noChangeShapeType="1"/>
          </p:cNvSpPr>
          <p:nvPr/>
        </p:nvSpPr>
        <p:spPr bwMode="auto">
          <a:xfrm flipH="1">
            <a:off x="3294063" y="4167188"/>
            <a:ext cx="1185862" cy="0"/>
          </a:xfrm>
          <a:prstGeom prst="line">
            <a:avLst/>
          </a:prstGeom>
          <a:noFill/>
          <a:ln w="19050">
            <a:solidFill>
              <a:schemeClr val="tx1"/>
            </a:solidFill>
            <a:round/>
            <a:headEnd/>
            <a:tailEnd/>
          </a:ln>
          <a:effectLst/>
        </p:spPr>
        <p:txBody>
          <a:bodyPr wrap="none" anchor="ctr"/>
          <a:lstStyle/>
          <a:p>
            <a:endParaRPr lang="it-IT"/>
          </a:p>
        </p:txBody>
      </p:sp>
      <p:sp>
        <p:nvSpPr>
          <p:cNvPr id="622638" name="Line 46"/>
          <p:cNvSpPr>
            <a:spLocks noChangeShapeType="1"/>
          </p:cNvSpPr>
          <p:nvPr/>
        </p:nvSpPr>
        <p:spPr bwMode="auto">
          <a:xfrm flipH="1" flipV="1">
            <a:off x="3290888" y="4159250"/>
            <a:ext cx="3175" cy="241300"/>
          </a:xfrm>
          <a:prstGeom prst="line">
            <a:avLst/>
          </a:prstGeom>
          <a:noFill/>
          <a:ln w="19050">
            <a:solidFill>
              <a:schemeClr val="tx1"/>
            </a:solidFill>
            <a:round/>
            <a:headEnd/>
            <a:tailEnd/>
          </a:ln>
          <a:effectLst/>
        </p:spPr>
        <p:txBody>
          <a:bodyPr wrap="none" anchor="ctr"/>
          <a:lstStyle/>
          <a:p>
            <a:endParaRPr lang="it-IT"/>
          </a:p>
        </p:txBody>
      </p:sp>
      <p:sp>
        <p:nvSpPr>
          <p:cNvPr id="622639" name="Line 47"/>
          <p:cNvSpPr>
            <a:spLocks noChangeShapeType="1"/>
          </p:cNvSpPr>
          <p:nvPr/>
        </p:nvSpPr>
        <p:spPr bwMode="auto">
          <a:xfrm flipH="1" flipV="1">
            <a:off x="4467225" y="4164013"/>
            <a:ext cx="3175" cy="241300"/>
          </a:xfrm>
          <a:prstGeom prst="line">
            <a:avLst/>
          </a:prstGeom>
          <a:noFill/>
          <a:ln w="19050">
            <a:solidFill>
              <a:schemeClr val="tx1"/>
            </a:solidFill>
            <a:round/>
            <a:headEnd/>
            <a:tailEnd/>
          </a:ln>
          <a:effectLst/>
        </p:spPr>
        <p:txBody>
          <a:bodyPr wrap="none" anchor="ctr"/>
          <a:lstStyle/>
          <a:p>
            <a:endParaRPr lang="it-IT"/>
          </a:p>
        </p:txBody>
      </p:sp>
      <p:graphicFrame>
        <p:nvGraphicFramePr>
          <p:cNvPr id="622640" name="Object 48"/>
          <p:cNvGraphicFramePr>
            <a:graphicFrameLocks noChangeAspect="1"/>
          </p:cNvGraphicFramePr>
          <p:nvPr/>
        </p:nvGraphicFramePr>
        <p:xfrm>
          <a:off x="4252913" y="4322763"/>
          <a:ext cx="584200" cy="463550"/>
        </p:xfrm>
        <a:graphic>
          <a:graphicData uri="http://schemas.openxmlformats.org/presentationml/2006/ole">
            <p:oleObj spid="_x0000_s622640" name="Clip" r:id="rId9" imgW="1305000" imgH="1085760" progId="">
              <p:embed/>
            </p:oleObj>
          </a:graphicData>
        </a:graphic>
      </p:graphicFrame>
      <p:graphicFrame>
        <p:nvGraphicFramePr>
          <p:cNvPr id="622641" name="Object 49"/>
          <p:cNvGraphicFramePr>
            <a:graphicFrameLocks noChangeAspect="1"/>
          </p:cNvGraphicFramePr>
          <p:nvPr/>
        </p:nvGraphicFramePr>
        <p:xfrm>
          <a:off x="2995613" y="4337050"/>
          <a:ext cx="584200" cy="463550"/>
        </p:xfrm>
        <a:graphic>
          <a:graphicData uri="http://schemas.openxmlformats.org/presentationml/2006/ole">
            <p:oleObj spid="_x0000_s622641" name="Clip" r:id="rId10" imgW="1305000" imgH="1085760" progId="">
              <p:embed/>
            </p:oleObj>
          </a:graphicData>
        </a:graphic>
      </p:graphicFrame>
      <p:sp>
        <p:nvSpPr>
          <p:cNvPr id="622642" name="Text Box 50"/>
          <p:cNvSpPr txBox="1">
            <a:spLocks noChangeArrowheads="1"/>
          </p:cNvSpPr>
          <p:nvPr/>
        </p:nvSpPr>
        <p:spPr bwMode="auto">
          <a:xfrm>
            <a:off x="4471988" y="401320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223.1.3.2</a:t>
            </a:r>
            <a:endParaRPr lang="en-US" altLang="it-IT"/>
          </a:p>
        </p:txBody>
      </p:sp>
      <p:sp>
        <p:nvSpPr>
          <p:cNvPr id="622643" name="Text Box 51"/>
          <p:cNvSpPr txBox="1">
            <a:spLocks noChangeArrowheads="1"/>
          </p:cNvSpPr>
          <p:nvPr/>
        </p:nvSpPr>
        <p:spPr bwMode="auto">
          <a:xfrm>
            <a:off x="2295525" y="4051300"/>
            <a:ext cx="1031875" cy="336550"/>
          </a:xfrm>
          <a:prstGeom prst="rect">
            <a:avLst/>
          </a:prstGeom>
          <a:noFill/>
          <a:ln w="9525">
            <a:noFill/>
            <a:miter lim="800000"/>
            <a:headEnd/>
            <a:tailEnd/>
          </a:ln>
          <a:effectLst/>
        </p:spPr>
        <p:txBody>
          <a:bodyPr wrap="none">
            <a:spAutoFit/>
          </a:bodyPr>
          <a:lstStyle/>
          <a:p>
            <a:r>
              <a:rPr lang="en-US" altLang="it-IT" sz="1600">
                <a:latin typeface="Arial" charset="0"/>
              </a:rPr>
              <a:t>223.1.3.1</a:t>
            </a:r>
            <a:endParaRPr lang="en-US" altLang="it-IT"/>
          </a:p>
        </p:txBody>
      </p:sp>
      <p:sp>
        <p:nvSpPr>
          <p:cNvPr id="622644" name="Rectangle 52"/>
          <p:cNvSpPr>
            <a:spLocks noChangeArrowheads="1"/>
          </p:cNvSpPr>
          <p:nvPr/>
        </p:nvSpPr>
        <p:spPr bwMode="auto">
          <a:xfrm>
            <a:off x="3887788" y="3581400"/>
            <a:ext cx="128587" cy="180975"/>
          </a:xfrm>
          <a:prstGeom prst="rect">
            <a:avLst/>
          </a:prstGeom>
          <a:solidFill>
            <a:srgbClr val="66CCFF"/>
          </a:solidFill>
          <a:ln w="9525">
            <a:noFill/>
            <a:miter lim="800000"/>
            <a:headEnd/>
            <a:tailEnd/>
          </a:ln>
          <a:effectLst/>
        </p:spPr>
        <p:txBody>
          <a:bodyPr wrap="none" anchor="ctr"/>
          <a:lstStyle/>
          <a:p>
            <a:endParaRPr lang="it-IT"/>
          </a:p>
        </p:txBody>
      </p:sp>
      <p:sp>
        <p:nvSpPr>
          <p:cNvPr id="622645" name="Text Box 53"/>
          <p:cNvSpPr txBox="1">
            <a:spLocks noChangeArrowheads="1"/>
          </p:cNvSpPr>
          <p:nvPr/>
        </p:nvSpPr>
        <p:spPr bwMode="auto">
          <a:xfrm>
            <a:off x="3322638" y="3516313"/>
            <a:ext cx="1144587" cy="336550"/>
          </a:xfrm>
          <a:prstGeom prst="rect">
            <a:avLst/>
          </a:prstGeom>
          <a:noFill/>
          <a:ln w="9525">
            <a:noFill/>
            <a:miter lim="800000"/>
            <a:headEnd/>
            <a:tailEnd/>
          </a:ln>
          <a:effectLst/>
        </p:spPr>
        <p:txBody>
          <a:bodyPr wrap="none">
            <a:spAutoFit/>
          </a:bodyPr>
          <a:lstStyle/>
          <a:p>
            <a:r>
              <a:rPr lang="en-US" altLang="it-IT" sz="1600">
                <a:latin typeface="Arial" charset="0"/>
              </a:rPr>
              <a:t>223.1.3.27</a:t>
            </a:r>
            <a:endParaRPr lang="en-US" altLang="it-IT"/>
          </a:p>
        </p:txBody>
      </p:sp>
      <p:grpSp>
        <p:nvGrpSpPr>
          <p:cNvPr id="622646" name="Group 54"/>
          <p:cNvGrpSpPr>
            <a:grpSpLocks/>
          </p:cNvGrpSpPr>
          <p:nvPr/>
        </p:nvGrpSpPr>
        <p:grpSpPr bwMode="auto">
          <a:xfrm>
            <a:off x="1890713" y="1846263"/>
            <a:ext cx="369887" cy="396875"/>
            <a:chOff x="2822" y="1181"/>
            <a:chExt cx="233" cy="250"/>
          </a:xfrm>
        </p:grpSpPr>
        <p:sp>
          <p:nvSpPr>
            <p:cNvPr id="622647" name="Rectangle 55"/>
            <p:cNvSpPr>
              <a:spLocks noChangeArrowheads="1"/>
            </p:cNvSpPr>
            <p:nvPr/>
          </p:nvSpPr>
          <p:spPr bwMode="auto">
            <a:xfrm>
              <a:off x="2886" y="1230"/>
              <a:ext cx="114" cy="162"/>
            </a:xfrm>
            <a:prstGeom prst="rect">
              <a:avLst/>
            </a:prstGeom>
            <a:solidFill>
              <a:schemeClr val="bg1"/>
            </a:solidFill>
            <a:ln w="9525">
              <a:noFill/>
              <a:miter lim="800000"/>
              <a:headEnd/>
              <a:tailEnd/>
            </a:ln>
            <a:effectLst/>
          </p:spPr>
          <p:txBody>
            <a:bodyPr wrap="none" anchor="ctr"/>
            <a:lstStyle/>
            <a:p>
              <a:endParaRPr lang="it-IT"/>
            </a:p>
          </p:txBody>
        </p:sp>
        <p:sp>
          <p:nvSpPr>
            <p:cNvPr id="622648" name="Text Box 56"/>
            <p:cNvSpPr txBox="1">
              <a:spLocks noChangeArrowheads="1"/>
            </p:cNvSpPr>
            <p:nvPr/>
          </p:nvSpPr>
          <p:spPr bwMode="auto">
            <a:xfrm>
              <a:off x="2822" y="1181"/>
              <a:ext cx="233" cy="250"/>
            </a:xfrm>
            <a:prstGeom prst="rect">
              <a:avLst/>
            </a:prstGeom>
            <a:noFill/>
            <a:ln w="9525">
              <a:noFill/>
              <a:miter lim="800000"/>
              <a:headEnd/>
              <a:tailEnd/>
            </a:ln>
            <a:effectLst/>
          </p:spPr>
          <p:txBody>
            <a:bodyPr wrap="none">
              <a:spAutoFit/>
            </a:bodyPr>
            <a:lstStyle/>
            <a:p>
              <a:r>
                <a:rPr lang="en-US" altLang="it-IT" sz="2000">
                  <a:solidFill>
                    <a:srgbClr val="FF0000"/>
                  </a:solidFill>
                </a:rPr>
                <a:t>A</a:t>
              </a:r>
              <a:endParaRPr lang="en-US" altLang="it-IT">
                <a:solidFill>
                  <a:srgbClr val="FF0000"/>
                </a:solidFill>
              </a:endParaRPr>
            </a:p>
          </p:txBody>
        </p:sp>
      </p:grpSp>
      <p:grpSp>
        <p:nvGrpSpPr>
          <p:cNvPr id="622649" name="Group 57"/>
          <p:cNvGrpSpPr>
            <a:grpSpLocks/>
          </p:cNvGrpSpPr>
          <p:nvPr/>
        </p:nvGrpSpPr>
        <p:grpSpPr bwMode="auto">
          <a:xfrm>
            <a:off x="1881188" y="3084513"/>
            <a:ext cx="344487" cy="396875"/>
            <a:chOff x="2822" y="1181"/>
            <a:chExt cx="217" cy="250"/>
          </a:xfrm>
        </p:grpSpPr>
        <p:sp>
          <p:nvSpPr>
            <p:cNvPr id="622650" name="Rectangle 58"/>
            <p:cNvSpPr>
              <a:spLocks noChangeArrowheads="1"/>
            </p:cNvSpPr>
            <p:nvPr/>
          </p:nvSpPr>
          <p:spPr bwMode="auto">
            <a:xfrm>
              <a:off x="2886" y="1230"/>
              <a:ext cx="114" cy="162"/>
            </a:xfrm>
            <a:prstGeom prst="rect">
              <a:avLst/>
            </a:prstGeom>
            <a:solidFill>
              <a:schemeClr val="bg1"/>
            </a:solidFill>
            <a:ln w="9525">
              <a:noFill/>
              <a:miter lim="800000"/>
              <a:headEnd/>
              <a:tailEnd/>
            </a:ln>
            <a:effectLst/>
          </p:spPr>
          <p:txBody>
            <a:bodyPr wrap="none" anchor="ctr"/>
            <a:lstStyle/>
            <a:p>
              <a:endParaRPr lang="it-IT"/>
            </a:p>
          </p:txBody>
        </p:sp>
        <p:sp>
          <p:nvSpPr>
            <p:cNvPr id="622651" name="Text Box 59"/>
            <p:cNvSpPr txBox="1">
              <a:spLocks noChangeArrowheads="1"/>
            </p:cNvSpPr>
            <p:nvPr/>
          </p:nvSpPr>
          <p:spPr bwMode="auto">
            <a:xfrm>
              <a:off x="2822" y="1181"/>
              <a:ext cx="217" cy="250"/>
            </a:xfrm>
            <a:prstGeom prst="rect">
              <a:avLst/>
            </a:prstGeom>
            <a:noFill/>
            <a:ln w="9525">
              <a:noFill/>
              <a:miter lim="800000"/>
              <a:headEnd/>
              <a:tailEnd/>
            </a:ln>
            <a:effectLst/>
          </p:spPr>
          <p:txBody>
            <a:bodyPr wrap="none">
              <a:spAutoFit/>
            </a:bodyPr>
            <a:lstStyle/>
            <a:p>
              <a:r>
                <a:rPr lang="en-US" altLang="it-IT" sz="2000">
                  <a:solidFill>
                    <a:srgbClr val="FF0000"/>
                  </a:solidFill>
                </a:rPr>
                <a:t>B</a:t>
              </a:r>
              <a:endParaRPr lang="en-US" altLang="it-IT">
                <a:solidFill>
                  <a:srgbClr val="FF0000"/>
                </a:solidFill>
              </a:endParaRPr>
            </a:p>
          </p:txBody>
        </p:sp>
      </p:grpSp>
      <p:grpSp>
        <p:nvGrpSpPr>
          <p:cNvPr id="622652" name="Group 60"/>
          <p:cNvGrpSpPr>
            <a:grpSpLocks/>
          </p:cNvGrpSpPr>
          <p:nvPr/>
        </p:nvGrpSpPr>
        <p:grpSpPr bwMode="auto">
          <a:xfrm>
            <a:off x="5491163" y="3446463"/>
            <a:ext cx="342900" cy="396875"/>
            <a:chOff x="2822" y="1181"/>
            <a:chExt cx="216" cy="250"/>
          </a:xfrm>
        </p:grpSpPr>
        <p:sp>
          <p:nvSpPr>
            <p:cNvPr id="622653" name="Rectangle 61"/>
            <p:cNvSpPr>
              <a:spLocks noChangeArrowheads="1"/>
            </p:cNvSpPr>
            <p:nvPr/>
          </p:nvSpPr>
          <p:spPr bwMode="auto">
            <a:xfrm>
              <a:off x="2886" y="1230"/>
              <a:ext cx="114" cy="162"/>
            </a:xfrm>
            <a:prstGeom prst="rect">
              <a:avLst/>
            </a:prstGeom>
            <a:solidFill>
              <a:schemeClr val="bg1"/>
            </a:solidFill>
            <a:ln w="9525">
              <a:noFill/>
              <a:miter lim="800000"/>
              <a:headEnd/>
              <a:tailEnd/>
            </a:ln>
            <a:effectLst/>
          </p:spPr>
          <p:txBody>
            <a:bodyPr wrap="none" anchor="ctr"/>
            <a:lstStyle/>
            <a:p>
              <a:endParaRPr lang="it-IT"/>
            </a:p>
          </p:txBody>
        </p:sp>
        <p:sp>
          <p:nvSpPr>
            <p:cNvPr id="622654" name="Text Box 62"/>
            <p:cNvSpPr txBox="1">
              <a:spLocks noChangeArrowheads="1"/>
            </p:cNvSpPr>
            <p:nvPr/>
          </p:nvSpPr>
          <p:spPr bwMode="auto">
            <a:xfrm>
              <a:off x="2822" y="1181"/>
              <a:ext cx="216" cy="250"/>
            </a:xfrm>
            <a:prstGeom prst="rect">
              <a:avLst/>
            </a:prstGeom>
            <a:noFill/>
            <a:ln w="9525">
              <a:noFill/>
              <a:miter lim="800000"/>
              <a:headEnd/>
              <a:tailEnd/>
            </a:ln>
            <a:effectLst/>
          </p:spPr>
          <p:txBody>
            <a:bodyPr wrap="none">
              <a:spAutoFit/>
            </a:bodyPr>
            <a:lstStyle/>
            <a:p>
              <a:r>
                <a:rPr lang="en-US" altLang="it-IT" sz="2000">
                  <a:solidFill>
                    <a:srgbClr val="FF0000"/>
                  </a:solidFill>
                </a:rPr>
                <a:t>E</a:t>
              </a:r>
              <a:endParaRPr lang="en-US" altLang="it-IT">
                <a:solidFill>
                  <a:srgbClr val="FF0000"/>
                </a:solidFill>
              </a:endParaRPr>
            </a:p>
          </p:txBody>
        </p:sp>
      </p:grpSp>
      <p:sp>
        <p:nvSpPr>
          <p:cNvPr id="622655" name="Rectangle 63"/>
          <p:cNvSpPr>
            <a:spLocks noChangeArrowheads="1"/>
          </p:cNvSpPr>
          <p:nvPr/>
        </p:nvSpPr>
        <p:spPr bwMode="auto">
          <a:xfrm>
            <a:off x="6210300" y="6446838"/>
            <a:ext cx="85725" cy="411162"/>
          </a:xfrm>
          <a:prstGeom prst="rect">
            <a:avLst/>
          </a:prstGeom>
          <a:noFill/>
          <a:ln w="9525">
            <a:noFill/>
            <a:miter lim="800000"/>
            <a:headEnd/>
            <a:tailEnd/>
          </a:ln>
        </p:spPr>
        <p:txBody>
          <a:bodyPr wrap="none" lIns="0" tIns="0" rIns="0" bIns="0">
            <a:spAutoFit/>
          </a:bodyPr>
          <a:lstStyle/>
          <a:p>
            <a:r>
              <a:rPr lang="en-US" altLang="it-IT" sz="2700">
                <a:solidFill>
                  <a:srgbClr val="000000"/>
                </a:solidFill>
                <a:latin typeface="Times New Roman" pitchFamily="18" charset="0"/>
              </a:rPr>
              <a:t> </a:t>
            </a:r>
            <a:endParaRPr lang="en-US" altLang="it-IT"/>
          </a:p>
        </p:txBody>
      </p:sp>
      <p:sp>
        <p:nvSpPr>
          <p:cNvPr id="622656" name="Line 64"/>
          <p:cNvSpPr>
            <a:spLocks noChangeShapeType="1"/>
          </p:cNvSpPr>
          <p:nvPr/>
        </p:nvSpPr>
        <p:spPr bwMode="auto">
          <a:xfrm>
            <a:off x="4851400" y="2584450"/>
            <a:ext cx="334963" cy="1588"/>
          </a:xfrm>
          <a:prstGeom prst="line">
            <a:avLst/>
          </a:prstGeom>
          <a:noFill/>
          <a:ln w="20638">
            <a:solidFill>
              <a:srgbClr val="000000"/>
            </a:solidFill>
            <a:round/>
            <a:headEnd/>
            <a:tailEnd/>
          </a:ln>
        </p:spPr>
        <p:txBody>
          <a:bodyPr/>
          <a:lstStyle/>
          <a:p>
            <a:endParaRPr lang="it-IT"/>
          </a:p>
        </p:txBody>
      </p:sp>
      <p:sp>
        <p:nvSpPr>
          <p:cNvPr id="622657" name="Freeform 65"/>
          <p:cNvSpPr>
            <a:spLocks/>
          </p:cNvSpPr>
          <p:nvPr/>
        </p:nvSpPr>
        <p:spPr bwMode="auto">
          <a:xfrm>
            <a:off x="4664075" y="2457450"/>
            <a:ext cx="361950" cy="180975"/>
          </a:xfrm>
          <a:custGeom>
            <a:avLst/>
            <a:gdLst/>
            <a:ahLst/>
            <a:cxnLst>
              <a:cxn ang="0">
                <a:pos x="88" y="0"/>
              </a:cxn>
              <a:cxn ang="0">
                <a:pos x="0" y="114"/>
              </a:cxn>
              <a:cxn ang="0">
                <a:pos x="139" y="114"/>
              </a:cxn>
              <a:cxn ang="0">
                <a:pos x="228" y="0"/>
              </a:cxn>
              <a:cxn ang="0">
                <a:pos x="88" y="0"/>
              </a:cxn>
            </a:cxnLst>
            <a:rect l="0" t="0" r="r" b="b"/>
            <a:pathLst>
              <a:path w="228" h="114">
                <a:moveTo>
                  <a:pt x="88" y="0"/>
                </a:moveTo>
                <a:lnTo>
                  <a:pt x="0" y="114"/>
                </a:lnTo>
                <a:lnTo>
                  <a:pt x="139" y="114"/>
                </a:lnTo>
                <a:lnTo>
                  <a:pt x="228" y="0"/>
                </a:lnTo>
                <a:lnTo>
                  <a:pt x="88" y="0"/>
                </a:lnTo>
                <a:close/>
              </a:path>
            </a:pathLst>
          </a:custGeom>
          <a:solidFill>
            <a:srgbClr val="33CCCC"/>
          </a:solidFill>
          <a:ln w="9525">
            <a:noFill/>
            <a:round/>
            <a:headEnd/>
            <a:tailEnd/>
          </a:ln>
        </p:spPr>
        <p:txBody>
          <a:bodyPr/>
          <a:lstStyle/>
          <a:p>
            <a:endParaRPr lang="it-IT"/>
          </a:p>
        </p:txBody>
      </p:sp>
      <p:sp>
        <p:nvSpPr>
          <p:cNvPr id="622658" name="Rectangle 66"/>
          <p:cNvSpPr>
            <a:spLocks noChangeArrowheads="1"/>
          </p:cNvSpPr>
          <p:nvPr/>
        </p:nvSpPr>
        <p:spPr bwMode="auto">
          <a:xfrm>
            <a:off x="4848225" y="1865313"/>
            <a:ext cx="166688" cy="598487"/>
          </a:xfrm>
          <a:prstGeom prst="rect">
            <a:avLst/>
          </a:prstGeom>
          <a:solidFill>
            <a:srgbClr val="33CCCC"/>
          </a:solidFill>
          <a:ln w="9525">
            <a:noFill/>
            <a:miter lim="800000"/>
            <a:headEnd/>
            <a:tailEnd/>
          </a:ln>
        </p:spPr>
        <p:txBody>
          <a:bodyPr/>
          <a:lstStyle/>
          <a:p>
            <a:endParaRPr lang="it-IT"/>
          </a:p>
        </p:txBody>
      </p:sp>
      <p:sp>
        <p:nvSpPr>
          <p:cNvPr id="622659" name="Rectangle 67"/>
          <p:cNvSpPr>
            <a:spLocks noChangeArrowheads="1"/>
          </p:cNvSpPr>
          <p:nvPr/>
        </p:nvSpPr>
        <p:spPr bwMode="auto">
          <a:xfrm>
            <a:off x="4664075" y="2036763"/>
            <a:ext cx="231775" cy="598487"/>
          </a:xfrm>
          <a:prstGeom prst="rect">
            <a:avLst/>
          </a:prstGeom>
          <a:solidFill>
            <a:srgbClr val="33CCCC"/>
          </a:solidFill>
          <a:ln w="9525">
            <a:noFill/>
            <a:miter lim="800000"/>
            <a:headEnd/>
            <a:tailEnd/>
          </a:ln>
        </p:spPr>
        <p:txBody>
          <a:bodyPr/>
          <a:lstStyle/>
          <a:p>
            <a:endParaRPr lang="it-IT"/>
          </a:p>
        </p:txBody>
      </p:sp>
      <p:sp>
        <p:nvSpPr>
          <p:cNvPr id="622660" name="Rectangle 68"/>
          <p:cNvSpPr>
            <a:spLocks noChangeArrowheads="1"/>
          </p:cNvSpPr>
          <p:nvPr/>
        </p:nvSpPr>
        <p:spPr bwMode="auto">
          <a:xfrm>
            <a:off x="4652963" y="2036763"/>
            <a:ext cx="231775" cy="598487"/>
          </a:xfrm>
          <a:prstGeom prst="rect">
            <a:avLst/>
          </a:prstGeom>
          <a:noFill/>
          <a:ln w="20638">
            <a:solidFill>
              <a:srgbClr val="000000"/>
            </a:solidFill>
            <a:miter lim="800000"/>
            <a:headEnd/>
            <a:tailEnd/>
          </a:ln>
        </p:spPr>
        <p:txBody>
          <a:bodyPr/>
          <a:lstStyle/>
          <a:p>
            <a:endParaRPr lang="it-IT"/>
          </a:p>
        </p:txBody>
      </p:sp>
      <p:sp>
        <p:nvSpPr>
          <p:cNvPr id="622661" name="Freeform 69"/>
          <p:cNvSpPr>
            <a:spLocks/>
          </p:cNvSpPr>
          <p:nvPr/>
        </p:nvSpPr>
        <p:spPr bwMode="auto">
          <a:xfrm>
            <a:off x="4664075" y="1857375"/>
            <a:ext cx="361950" cy="182563"/>
          </a:xfrm>
          <a:custGeom>
            <a:avLst/>
            <a:gdLst/>
            <a:ahLst/>
            <a:cxnLst>
              <a:cxn ang="0">
                <a:pos x="88" y="0"/>
              </a:cxn>
              <a:cxn ang="0">
                <a:pos x="0" y="115"/>
              </a:cxn>
              <a:cxn ang="0">
                <a:pos x="139" y="115"/>
              </a:cxn>
              <a:cxn ang="0">
                <a:pos x="228" y="0"/>
              </a:cxn>
              <a:cxn ang="0">
                <a:pos x="88" y="0"/>
              </a:cxn>
            </a:cxnLst>
            <a:rect l="0" t="0" r="r" b="b"/>
            <a:pathLst>
              <a:path w="228" h="115">
                <a:moveTo>
                  <a:pt x="88" y="0"/>
                </a:moveTo>
                <a:lnTo>
                  <a:pt x="0" y="115"/>
                </a:lnTo>
                <a:lnTo>
                  <a:pt x="139" y="115"/>
                </a:lnTo>
                <a:lnTo>
                  <a:pt x="228" y="0"/>
                </a:lnTo>
                <a:lnTo>
                  <a:pt x="88" y="0"/>
                </a:lnTo>
                <a:close/>
              </a:path>
            </a:pathLst>
          </a:custGeom>
          <a:solidFill>
            <a:srgbClr val="33CCCC"/>
          </a:solidFill>
          <a:ln w="9525">
            <a:noFill/>
            <a:round/>
            <a:headEnd/>
            <a:tailEnd/>
          </a:ln>
        </p:spPr>
        <p:txBody>
          <a:bodyPr/>
          <a:lstStyle/>
          <a:p>
            <a:endParaRPr lang="it-IT"/>
          </a:p>
        </p:txBody>
      </p:sp>
      <p:sp>
        <p:nvSpPr>
          <p:cNvPr id="622662" name="Freeform 70"/>
          <p:cNvSpPr>
            <a:spLocks/>
          </p:cNvSpPr>
          <p:nvPr/>
        </p:nvSpPr>
        <p:spPr bwMode="auto">
          <a:xfrm>
            <a:off x="4664075" y="1857375"/>
            <a:ext cx="361950" cy="182563"/>
          </a:xfrm>
          <a:custGeom>
            <a:avLst/>
            <a:gdLst/>
            <a:ahLst/>
            <a:cxnLst>
              <a:cxn ang="0">
                <a:pos x="88" y="0"/>
              </a:cxn>
              <a:cxn ang="0">
                <a:pos x="0" y="115"/>
              </a:cxn>
              <a:cxn ang="0">
                <a:pos x="139" y="115"/>
              </a:cxn>
              <a:cxn ang="0">
                <a:pos x="228" y="0"/>
              </a:cxn>
              <a:cxn ang="0">
                <a:pos x="88" y="0"/>
              </a:cxn>
            </a:cxnLst>
            <a:rect l="0" t="0" r="r" b="b"/>
            <a:pathLst>
              <a:path w="228" h="115">
                <a:moveTo>
                  <a:pt x="88" y="0"/>
                </a:moveTo>
                <a:lnTo>
                  <a:pt x="0" y="115"/>
                </a:lnTo>
                <a:lnTo>
                  <a:pt x="139" y="115"/>
                </a:lnTo>
                <a:lnTo>
                  <a:pt x="228" y="0"/>
                </a:lnTo>
                <a:lnTo>
                  <a:pt x="88" y="0"/>
                </a:lnTo>
                <a:close/>
              </a:path>
            </a:pathLst>
          </a:custGeom>
          <a:noFill/>
          <a:ln w="20638">
            <a:solidFill>
              <a:srgbClr val="000000"/>
            </a:solidFill>
            <a:prstDash val="solid"/>
            <a:round/>
            <a:headEnd/>
            <a:tailEnd/>
          </a:ln>
        </p:spPr>
        <p:txBody>
          <a:bodyPr/>
          <a:lstStyle/>
          <a:p>
            <a:endParaRPr lang="it-IT"/>
          </a:p>
        </p:txBody>
      </p:sp>
      <p:sp>
        <p:nvSpPr>
          <p:cNvPr id="622663" name="Line 71"/>
          <p:cNvSpPr>
            <a:spLocks noChangeShapeType="1"/>
          </p:cNvSpPr>
          <p:nvPr/>
        </p:nvSpPr>
        <p:spPr bwMode="auto">
          <a:xfrm>
            <a:off x="5026025" y="1871663"/>
            <a:ext cx="1588" cy="585787"/>
          </a:xfrm>
          <a:prstGeom prst="line">
            <a:avLst/>
          </a:prstGeom>
          <a:noFill/>
          <a:ln w="20638">
            <a:solidFill>
              <a:srgbClr val="000000"/>
            </a:solidFill>
            <a:round/>
            <a:headEnd/>
            <a:tailEnd/>
          </a:ln>
        </p:spPr>
        <p:txBody>
          <a:bodyPr/>
          <a:lstStyle/>
          <a:p>
            <a:endParaRPr lang="it-IT"/>
          </a:p>
        </p:txBody>
      </p:sp>
      <p:sp>
        <p:nvSpPr>
          <p:cNvPr id="622664" name="Line 72"/>
          <p:cNvSpPr>
            <a:spLocks noChangeShapeType="1"/>
          </p:cNvSpPr>
          <p:nvPr/>
        </p:nvSpPr>
        <p:spPr bwMode="auto">
          <a:xfrm flipH="1">
            <a:off x="4895850" y="2457450"/>
            <a:ext cx="130175" cy="177800"/>
          </a:xfrm>
          <a:prstGeom prst="line">
            <a:avLst/>
          </a:prstGeom>
          <a:noFill/>
          <a:ln w="20638">
            <a:solidFill>
              <a:srgbClr val="000000"/>
            </a:solidFill>
            <a:round/>
            <a:headEnd/>
            <a:tailEnd/>
          </a:ln>
        </p:spPr>
        <p:txBody>
          <a:bodyPr/>
          <a:lstStyle/>
          <a:p>
            <a:endParaRPr lang="it-IT"/>
          </a:p>
        </p:txBody>
      </p:sp>
      <p:sp>
        <p:nvSpPr>
          <p:cNvPr id="622665" name="Rectangle 73"/>
          <p:cNvSpPr>
            <a:spLocks noChangeArrowheads="1"/>
          </p:cNvSpPr>
          <p:nvPr/>
        </p:nvSpPr>
        <p:spPr bwMode="auto">
          <a:xfrm>
            <a:off x="4694238" y="2114550"/>
            <a:ext cx="153987" cy="342900"/>
          </a:xfrm>
          <a:prstGeom prst="rect">
            <a:avLst/>
          </a:prstGeom>
          <a:solidFill>
            <a:srgbClr val="3333CC"/>
          </a:solidFill>
          <a:ln w="9525">
            <a:noFill/>
            <a:miter lim="800000"/>
            <a:headEnd/>
            <a:tailEnd/>
          </a:ln>
        </p:spPr>
        <p:txBody>
          <a:bodyPr/>
          <a:lstStyle/>
          <a:p>
            <a:endParaRPr lang="it-IT"/>
          </a:p>
        </p:txBody>
      </p:sp>
      <p:sp>
        <p:nvSpPr>
          <p:cNvPr id="622666" name="Rectangle 74"/>
          <p:cNvSpPr>
            <a:spLocks noChangeArrowheads="1"/>
          </p:cNvSpPr>
          <p:nvPr/>
        </p:nvSpPr>
        <p:spPr bwMode="auto">
          <a:xfrm>
            <a:off x="4694238" y="2114550"/>
            <a:ext cx="153987" cy="342900"/>
          </a:xfrm>
          <a:prstGeom prst="rect">
            <a:avLst/>
          </a:prstGeom>
          <a:noFill/>
          <a:ln w="20638">
            <a:solidFill>
              <a:srgbClr val="000000"/>
            </a:solidFill>
            <a:miter lim="800000"/>
            <a:headEnd/>
            <a:tailEnd/>
          </a:ln>
        </p:spPr>
        <p:txBody>
          <a:bodyPr/>
          <a:lstStyle/>
          <a:p>
            <a:endParaRPr lang="it-IT"/>
          </a:p>
        </p:txBody>
      </p:sp>
      <p:sp>
        <p:nvSpPr>
          <p:cNvPr id="622667" name="Rectangle 75"/>
          <p:cNvSpPr>
            <a:spLocks noChangeArrowheads="1"/>
          </p:cNvSpPr>
          <p:nvPr/>
        </p:nvSpPr>
        <p:spPr bwMode="auto">
          <a:xfrm>
            <a:off x="4714875" y="2217738"/>
            <a:ext cx="115888" cy="123825"/>
          </a:xfrm>
          <a:prstGeom prst="rect">
            <a:avLst/>
          </a:prstGeom>
          <a:solidFill>
            <a:srgbClr val="FFFFFF"/>
          </a:solidFill>
          <a:ln w="9525">
            <a:noFill/>
            <a:miter lim="800000"/>
            <a:headEnd/>
            <a:tailEnd/>
          </a:ln>
        </p:spPr>
        <p:txBody>
          <a:bodyPr/>
          <a:lstStyle/>
          <a:p>
            <a:endParaRPr lang="it-IT"/>
          </a:p>
        </p:txBody>
      </p:sp>
      <p:sp>
        <p:nvSpPr>
          <p:cNvPr id="622668" name="Rectangle 76"/>
          <p:cNvSpPr>
            <a:spLocks noChangeArrowheads="1"/>
          </p:cNvSpPr>
          <p:nvPr/>
        </p:nvSpPr>
        <p:spPr bwMode="auto">
          <a:xfrm>
            <a:off x="3952875" y="1870075"/>
            <a:ext cx="711200" cy="274638"/>
          </a:xfrm>
          <a:prstGeom prst="rect">
            <a:avLst/>
          </a:prstGeom>
          <a:noFill/>
          <a:ln w="9525">
            <a:noFill/>
            <a:miter lim="800000"/>
            <a:headEnd/>
            <a:tailEnd/>
          </a:ln>
        </p:spPr>
        <p:txBody>
          <a:bodyPr wrap="none" lIns="0" tIns="0" rIns="0" bIns="0">
            <a:spAutoFit/>
          </a:bodyPr>
          <a:lstStyle/>
          <a:p>
            <a:r>
              <a:rPr lang="en-US" altLang="it-IT">
                <a:solidFill>
                  <a:srgbClr val="FF0000"/>
                </a:solidFill>
                <a:latin typeface="Arial" charset="0"/>
              </a:rPr>
              <a:t>DHCP </a:t>
            </a:r>
            <a:endParaRPr lang="en-US" altLang="it-IT">
              <a:solidFill>
                <a:srgbClr val="FF0000"/>
              </a:solidFill>
            </a:endParaRPr>
          </a:p>
        </p:txBody>
      </p:sp>
      <p:sp>
        <p:nvSpPr>
          <p:cNvPr id="622669" name="Rectangle 77"/>
          <p:cNvSpPr>
            <a:spLocks noChangeArrowheads="1"/>
          </p:cNvSpPr>
          <p:nvPr/>
        </p:nvSpPr>
        <p:spPr bwMode="auto">
          <a:xfrm>
            <a:off x="4664075" y="1870075"/>
            <a:ext cx="63500" cy="274638"/>
          </a:xfrm>
          <a:prstGeom prst="rect">
            <a:avLst/>
          </a:prstGeom>
          <a:noFill/>
          <a:ln w="9525">
            <a:noFill/>
            <a:miter lim="800000"/>
            <a:headEnd/>
            <a:tailEnd/>
          </a:ln>
        </p:spPr>
        <p:txBody>
          <a:bodyPr wrap="none" lIns="0" tIns="0" rIns="0" bIns="0">
            <a:spAutoFit/>
          </a:bodyPr>
          <a:lstStyle/>
          <a:p>
            <a:r>
              <a:rPr lang="en-US" altLang="it-IT">
                <a:solidFill>
                  <a:srgbClr val="000000"/>
                </a:solidFill>
                <a:latin typeface="Arial" charset="0"/>
              </a:rPr>
              <a:t> </a:t>
            </a:r>
            <a:endParaRPr lang="en-US" altLang="it-IT"/>
          </a:p>
        </p:txBody>
      </p:sp>
      <p:sp>
        <p:nvSpPr>
          <p:cNvPr id="622670" name="Rectangle 78"/>
          <p:cNvSpPr>
            <a:spLocks noChangeArrowheads="1"/>
          </p:cNvSpPr>
          <p:nvPr/>
        </p:nvSpPr>
        <p:spPr bwMode="auto">
          <a:xfrm>
            <a:off x="3937000" y="1658938"/>
            <a:ext cx="635000" cy="274637"/>
          </a:xfrm>
          <a:prstGeom prst="rect">
            <a:avLst/>
          </a:prstGeom>
          <a:noFill/>
          <a:ln w="9525">
            <a:noFill/>
            <a:miter lim="800000"/>
            <a:headEnd/>
            <a:tailEnd/>
          </a:ln>
        </p:spPr>
        <p:txBody>
          <a:bodyPr wrap="none" lIns="0" tIns="0" rIns="0" bIns="0">
            <a:spAutoFit/>
          </a:bodyPr>
          <a:lstStyle/>
          <a:p>
            <a:r>
              <a:rPr lang="en-US" altLang="it-IT">
                <a:solidFill>
                  <a:srgbClr val="FF0000"/>
                </a:solidFill>
                <a:latin typeface="Arial" charset="0"/>
              </a:rPr>
              <a:t>server</a:t>
            </a:r>
            <a:endParaRPr lang="en-US" altLang="it-IT">
              <a:solidFill>
                <a:srgbClr val="FF0000"/>
              </a:solidFill>
            </a:endParaRPr>
          </a:p>
        </p:txBody>
      </p:sp>
      <p:sp>
        <p:nvSpPr>
          <p:cNvPr id="622671" name="Rectangle 79"/>
          <p:cNvSpPr>
            <a:spLocks noChangeArrowheads="1"/>
          </p:cNvSpPr>
          <p:nvPr/>
        </p:nvSpPr>
        <p:spPr bwMode="auto">
          <a:xfrm>
            <a:off x="4584700" y="2135188"/>
            <a:ext cx="63500" cy="274637"/>
          </a:xfrm>
          <a:prstGeom prst="rect">
            <a:avLst/>
          </a:prstGeom>
          <a:noFill/>
          <a:ln w="9525">
            <a:noFill/>
            <a:miter lim="800000"/>
            <a:headEnd/>
            <a:tailEnd/>
          </a:ln>
        </p:spPr>
        <p:txBody>
          <a:bodyPr wrap="none" lIns="0" tIns="0" rIns="0" bIns="0">
            <a:spAutoFit/>
          </a:bodyPr>
          <a:lstStyle/>
          <a:p>
            <a:r>
              <a:rPr lang="en-US" altLang="it-IT">
                <a:solidFill>
                  <a:srgbClr val="000000"/>
                </a:solidFill>
                <a:latin typeface="Arial" charset="0"/>
              </a:rPr>
              <a:t> </a:t>
            </a:r>
            <a:endParaRPr lang="en-US" altLang="it-IT"/>
          </a:p>
        </p:txBody>
      </p:sp>
      <p:sp>
        <p:nvSpPr>
          <p:cNvPr id="622672" name="Rectangle 80"/>
          <p:cNvSpPr>
            <a:spLocks noChangeArrowheads="1"/>
          </p:cNvSpPr>
          <p:nvPr/>
        </p:nvSpPr>
        <p:spPr bwMode="auto">
          <a:xfrm>
            <a:off x="4541838" y="3694113"/>
            <a:ext cx="63500" cy="274637"/>
          </a:xfrm>
          <a:prstGeom prst="rect">
            <a:avLst/>
          </a:prstGeom>
          <a:noFill/>
          <a:ln w="9525">
            <a:noFill/>
            <a:miter lim="800000"/>
            <a:headEnd/>
            <a:tailEnd/>
          </a:ln>
        </p:spPr>
        <p:txBody>
          <a:bodyPr wrap="none" lIns="0" tIns="0" rIns="0" bIns="0">
            <a:spAutoFit/>
          </a:bodyPr>
          <a:lstStyle/>
          <a:p>
            <a:r>
              <a:rPr lang="en-US" altLang="it-IT">
                <a:solidFill>
                  <a:srgbClr val="000000"/>
                </a:solidFill>
                <a:latin typeface="Arial" charset="0"/>
              </a:rPr>
              <a:t> </a:t>
            </a:r>
            <a:endParaRPr lang="en-US" altLang="it-IT"/>
          </a:p>
        </p:txBody>
      </p:sp>
      <p:sp>
        <p:nvSpPr>
          <p:cNvPr id="622673" name="Freeform 81"/>
          <p:cNvSpPr>
            <a:spLocks/>
          </p:cNvSpPr>
          <p:nvPr/>
        </p:nvSpPr>
        <p:spPr bwMode="auto">
          <a:xfrm>
            <a:off x="6142038" y="4681538"/>
            <a:ext cx="3175" cy="3175"/>
          </a:xfrm>
          <a:custGeom>
            <a:avLst/>
            <a:gdLst/>
            <a:ahLst/>
            <a:cxnLst>
              <a:cxn ang="0">
                <a:pos x="0" y="0"/>
              </a:cxn>
              <a:cxn ang="0">
                <a:pos x="0" y="0"/>
              </a:cxn>
              <a:cxn ang="0">
                <a:pos x="0" y="0"/>
              </a:cxn>
              <a:cxn ang="0">
                <a:pos x="0" y="2"/>
              </a:cxn>
              <a:cxn ang="0">
                <a:pos x="2" y="2"/>
              </a:cxn>
              <a:cxn ang="0">
                <a:pos x="2" y="2"/>
              </a:cxn>
              <a:cxn ang="0">
                <a:pos x="2" y="0"/>
              </a:cxn>
              <a:cxn ang="0">
                <a:pos x="2" y="0"/>
              </a:cxn>
              <a:cxn ang="0">
                <a:pos x="2" y="0"/>
              </a:cxn>
              <a:cxn ang="0">
                <a:pos x="2" y="0"/>
              </a:cxn>
              <a:cxn ang="0">
                <a:pos x="2" y="0"/>
              </a:cxn>
              <a:cxn ang="0">
                <a:pos x="2" y="0"/>
              </a:cxn>
              <a:cxn ang="0">
                <a:pos x="2" y="0"/>
              </a:cxn>
              <a:cxn ang="0">
                <a:pos x="0" y="0"/>
              </a:cxn>
              <a:cxn ang="0">
                <a:pos x="0" y="0"/>
              </a:cxn>
              <a:cxn ang="0">
                <a:pos x="0" y="0"/>
              </a:cxn>
              <a:cxn ang="0">
                <a:pos x="0" y="0"/>
              </a:cxn>
              <a:cxn ang="0">
                <a:pos x="0" y="0"/>
              </a:cxn>
            </a:cxnLst>
            <a:rect l="0" t="0" r="r" b="b"/>
            <a:pathLst>
              <a:path w="2" h="2">
                <a:moveTo>
                  <a:pt x="0" y="0"/>
                </a:moveTo>
                <a:lnTo>
                  <a:pt x="0" y="0"/>
                </a:lnTo>
                <a:lnTo>
                  <a:pt x="0" y="0"/>
                </a:lnTo>
                <a:lnTo>
                  <a:pt x="0" y="2"/>
                </a:lnTo>
                <a:lnTo>
                  <a:pt x="2" y="2"/>
                </a:lnTo>
                <a:lnTo>
                  <a:pt x="2" y="2"/>
                </a:lnTo>
                <a:lnTo>
                  <a:pt x="2" y="0"/>
                </a:lnTo>
                <a:lnTo>
                  <a:pt x="2" y="0"/>
                </a:lnTo>
                <a:lnTo>
                  <a:pt x="2" y="0"/>
                </a:lnTo>
                <a:lnTo>
                  <a:pt x="2" y="0"/>
                </a:lnTo>
                <a:lnTo>
                  <a:pt x="2" y="0"/>
                </a:lnTo>
                <a:lnTo>
                  <a:pt x="2" y="0"/>
                </a:lnTo>
                <a:lnTo>
                  <a:pt x="2"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it-IT"/>
          </a:p>
        </p:txBody>
      </p:sp>
      <p:sp>
        <p:nvSpPr>
          <p:cNvPr id="622674" name="Freeform 82"/>
          <p:cNvSpPr>
            <a:spLocks/>
          </p:cNvSpPr>
          <p:nvPr/>
        </p:nvSpPr>
        <p:spPr bwMode="auto">
          <a:xfrm>
            <a:off x="6154738" y="4675188"/>
            <a:ext cx="3175" cy="3175"/>
          </a:xfrm>
          <a:custGeom>
            <a:avLst/>
            <a:gdLst/>
            <a:ahLst/>
            <a:cxnLst>
              <a:cxn ang="0">
                <a:pos x="0" y="2"/>
              </a:cxn>
              <a:cxn ang="0">
                <a:pos x="0" y="2"/>
              </a:cxn>
              <a:cxn ang="0">
                <a:pos x="0" y="2"/>
              </a:cxn>
              <a:cxn ang="0">
                <a:pos x="0" y="2"/>
              </a:cxn>
              <a:cxn ang="0">
                <a:pos x="2" y="2"/>
              </a:cxn>
              <a:cxn ang="0">
                <a:pos x="2" y="2"/>
              </a:cxn>
              <a:cxn ang="0">
                <a:pos x="2" y="2"/>
              </a:cxn>
              <a:cxn ang="0">
                <a:pos x="2" y="2"/>
              </a:cxn>
              <a:cxn ang="0">
                <a:pos x="2" y="2"/>
              </a:cxn>
              <a:cxn ang="0">
                <a:pos x="2" y="0"/>
              </a:cxn>
              <a:cxn ang="0">
                <a:pos x="2" y="0"/>
              </a:cxn>
              <a:cxn ang="0">
                <a:pos x="2" y="0"/>
              </a:cxn>
              <a:cxn ang="0">
                <a:pos x="2" y="0"/>
              </a:cxn>
              <a:cxn ang="0">
                <a:pos x="0" y="0"/>
              </a:cxn>
              <a:cxn ang="0">
                <a:pos x="0" y="0"/>
              </a:cxn>
              <a:cxn ang="0">
                <a:pos x="0" y="0"/>
              </a:cxn>
              <a:cxn ang="0">
                <a:pos x="0" y="2"/>
              </a:cxn>
              <a:cxn ang="0">
                <a:pos x="0" y="2"/>
              </a:cxn>
            </a:cxnLst>
            <a:rect l="0" t="0" r="r" b="b"/>
            <a:pathLst>
              <a:path w="2" h="2">
                <a:moveTo>
                  <a:pt x="0" y="2"/>
                </a:moveTo>
                <a:lnTo>
                  <a:pt x="0" y="2"/>
                </a:lnTo>
                <a:lnTo>
                  <a:pt x="0" y="2"/>
                </a:lnTo>
                <a:lnTo>
                  <a:pt x="0" y="2"/>
                </a:lnTo>
                <a:lnTo>
                  <a:pt x="2" y="2"/>
                </a:lnTo>
                <a:lnTo>
                  <a:pt x="2" y="2"/>
                </a:lnTo>
                <a:lnTo>
                  <a:pt x="2" y="2"/>
                </a:lnTo>
                <a:lnTo>
                  <a:pt x="2" y="2"/>
                </a:lnTo>
                <a:lnTo>
                  <a:pt x="2" y="2"/>
                </a:lnTo>
                <a:lnTo>
                  <a:pt x="2" y="0"/>
                </a:lnTo>
                <a:lnTo>
                  <a:pt x="2" y="0"/>
                </a:lnTo>
                <a:lnTo>
                  <a:pt x="2" y="0"/>
                </a:lnTo>
                <a:lnTo>
                  <a:pt x="2" y="0"/>
                </a:lnTo>
                <a:lnTo>
                  <a:pt x="0" y="0"/>
                </a:lnTo>
                <a:lnTo>
                  <a:pt x="0" y="0"/>
                </a:lnTo>
                <a:lnTo>
                  <a:pt x="0" y="0"/>
                </a:lnTo>
                <a:lnTo>
                  <a:pt x="0" y="2"/>
                </a:lnTo>
                <a:lnTo>
                  <a:pt x="0" y="2"/>
                </a:lnTo>
                <a:close/>
              </a:path>
            </a:pathLst>
          </a:custGeom>
          <a:solidFill>
            <a:srgbClr val="000000"/>
          </a:solidFill>
          <a:ln w="9525">
            <a:noFill/>
            <a:round/>
            <a:headEnd/>
            <a:tailEnd/>
          </a:ln>
        </p:spPr>
        <p:txBody>
          <a:bodyPr/>
          <a:lstStyle/>
          <a:p>
            <a:endParaRPr lang="it-IT"/>
          </a:p>
        </p:txBody>
      </p:sp>
      <p:sp>
        <p:nvSpPr>
          <p:cNvPr id="622675" name="Freeform 83"/>
          <p:cNvSpPr>
            <a:spLocks/>
          </p:cNvSpPr>
          <p:nvPr/>
        </p:nvSpPr>
        <p:spPr bwMode="auto">
          <a:xfrm>
            <a:off x="6172200" y="4672013"/>
            <a:ext cx="3175" cy="3175"/>
          </a:xfrm>
          <a:custGeom>
            <a:avLst/>
            <a:gdLst/>
            <a:ahLst/>
            <a:cxnLst>
              <a:cxn ang="0">
                <a:pos x="0" y="0"/>
              </a:cxn>
              <a:cxn ang="0">
                <a:pos x="0" y="0"/>
              </a:cxn>
              <a:cxn ang="0">
                <a:pos x="0" y="0"/>
              </a:cxn>
              <a:cxn ang="0">
                <a:pos x="0" y="2"/>
              </a:cxn>
              <a:cxn ang="0">
                <a:pos x="0" y="2"/>
              </a:cxn>
              <a:cxn ang="0">
                <a:pos x="0" y="2"/>
              </a:cxn>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Lst>
            <a:rect l="0" t="0" r="r" b="b"/>
            <a:pathLst>
              <a:path w="2" h="2">
                <a:moveTo>
                  <a:pt x="0" y="0"/>
                </a:moveTo>
                <a:lnTo>
                  <a:pt x="0" y="0"/>
                </a:lnTo>
                <a:lnTo>
                  <a:pt x="0" y="0"/>
                </a:lnTo>
                <a:lnTo>
                  <a:pt x="0" y="2"/>
                </a:lnTo>
                <a:lnTo>
                  <a:pt x="0" y="2"/>
                </a:lnTo>
                <a:lnTo>
                  <a:pt x="0" y="2"/>
                </a:lnTo>
                <a:lnTo>
                  <a:pt x="0" y="0"/>
                </a:lnTo>
                <a:lnTo>
                  <a:pt x="2" y="0"/>
                </a:lnTo>
                <a:lnTo>
                  <a:pt x="2" y="0"/>
                </a:lnTo>
                <a:lnTo>
                  <a:pt x="2" y="0"/>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it-IT"/>
          </a:p>
        </p:txBody>
      </p:sp>
      <p:sp>
        <p:nvSpPr>
          <p:cNvPr id="622676" name="Freeform 84"/>
          <p:cNvSpPr>
            <a:spLocks/>
          </p:cNvSpPr>
          <p:nvPr/>
        </p:nvSpPr>
        <p:spPr bwMode="auto">
          <a:xfrm>
            <a:off x="6165850" y="4684713"/>
            <a:ext cx="1588"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it-IT"/>
          </a:p>
        </p:txBody>
      </p:sp>
      <p:sp>
        <p:nvSpPr>
          <p:cNvPr id="622677" name="Freeform 85"/>
          <p:cNvSpPr>
            <a:spLocks/>
          </p:cNvSpPr>
          <p:nvPr/>
        </p:nvSpPr>
        <p:spPr bwMode="auto">
          <a:xfrm>
            <a:off x="6151563" y="4689475"/>
            <a:ext cx="1587" cy="3175"/>
          </a:xfrm>
          <a:custGeom>
            <a:avLst/>
            <a:gdLst/>
            <a:ahLst/>
            <a:cxnLst>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0"/>
              </a:cxn>
              <a:cxn ang="0">
                <a:pos x="0" y="0"/>
              </a:cxn>
              <a:cxn ang="0">
                <a:pos x="0" y="0"/>
              </a:cxn>
              <a:cxn ang="0">
                <a:pos x="0" y="2"/>
              </a:cxn>
              <a:cxn ang="0">
                <a:pos x="0" y="2"/>
              </a:cxn>
              <a:cxn ang="0">
                <a:pos x="0" y="2"/>
              </a:cxn>
              <a:cxn ang="0">
                <a:pos x="0" y="2"/>
              </a:cxn>
            </a:cxnLst>
            <a:rect l="0" t="0" r="r" b="b"/>
            <a:pathLst>
              <a:path h="2">
                <a:moveTo>
                  <a:pt x="0" y="2"/>
                </a:moveTo>
                <a:lnTo>
                  <a:pt x="0" y="2"/>
                </a:lnTo>
                <a:lnTo>
                  <a:pt x="0" y="2"/>
                </a:lnTo>
                <a:lnTo>
                  <a:pt x="0" y="2"/>
                </a:lnTo>
                <a:lnTo>
                  <a:pt x="0" y="2"/>
                </a:lnTo>
                <a:lnTo>
                  <a:pt x="0" y="2"/>
                </a:lnTo>
                <a:lnTo>
                  <a:pt x="0" y="2"/>
                </a:lnTo>
                <a:lnTo>
                  <a:pt x="0" y="2"/>
                </a:lnTo>
                <a:lnTo>
                  <a:pt x="0" y="2"/>
                </a:lnTo>
                <a:lnTo>
                  <a:pt x="0" y="2"/>
                </a:lnTo>
                <a:lnTo>
                  <a:pt x="0" y="2"/>
                </a:lnTo>
                <a:lnTo>
                  <a:pt x="0" y="0"/>
                </a:lnTo>
                <a:lnTo>
                  <a:pt x="0" y="0"/>
                </a:lnTo>
                <a:lnTo>
                  <a:pt x="0" y="0"/>
                </a:lnTo>
                <a:lnTo>
                  <a:pt x="0" y="2"/>
                </a:lnTo>
                <a:lnTo>
                  <a:pt x="0" y="2"/>
                </a:lnTo>
                <a:lnTo>
                  <a:pt x="0" y="2"/>
                </a:lnTo>
                <a:lnTo>
                  <a:pt x="0" y="2"/>
                </a:lnTo>
                <a:close/>
              </a:path>
            </a:pathLst>
          </a:custGeom>
          <a:solidFill>
            <a:srgbClr val="000000"/>
          </a:solidFill>
          <a:ln w="9525">
            <a:noFill/>
            <a:round/>
            <a:headEnd/>
            <a:tailEnd/>
          </a:ln>
        </p:spPr>
        <p:txBody>
          <a:bodyPr/>
          <a:lstStyle/>
          <a:p>
            <a:endParaRPr lang="it-IT"/>
          </a:p>
        </p:txBody>
      </p:sp>
      <p:sp>
        <p:nvSpPr>
          <p:cNvPr id="622678" name="Freeform 86"/>
          <p:cNvSpPr>
            <a:spLocks/>
          </p:cNvSpPr>
          <p:nvPr/>
        </p:nvSpPr>
        <p:spPr bwMode="auto">
          <a:xfrm>
            <a:off x="6059488" y="4559300"/>
            <a:ext cx="3175" cy="3175"/>
          </a:xfrm>
          <a:custGeom>
            <a:avLst/>
            <a:gdLst/>
            <a:ahLst/>
            <a:cxnLst>
              <a:cxn ang="0">
                <a:pos x="0" y="0"/>
              </a:cxn>
              <a:cxn ang="0">
                <a:pos x="0" y="2"/>
              </a:cxn>
              <a:cxn ang="0">
                <a:pos x="0" y="2"/>
              </a:cxn>
              <a:cxn ang="0">
                <a:pos x="0" y="2"/>
              </a:cxn>
              <a:cxn ang="0">
                <a:pos x="0" y="2"/>
              </a:cxn>
              <a:cxn ang="0">
                <a:pos x="2" y="2"/>
              </a:cxn>
              <a:cxn ang="0">
                <a:pos x="2" y="2"/>
              </a:cxn>
              <a:cxn ang="0">
                <a:pos x="2" y="2"/>
              </a:cxn>
              <a:cxn ang="0">
                <a:pos x="2" y="0"/>
              </a:cxn>
              <a:cxn ang="0">
                <a:pos x="2" y="0"/>
              </a:cxn>
              <a:cxn ang="0">
                <a:pos x="2" y="0"/>
              </a:cxn>
              <a:cxn ang="0">
                <a:pos x="2" y="0"/>
              </a:cxn>
              <a:cxn ang="0">
                <a:pos x="0" y="0"/>
              </a:cxn>
              <a:cxn ang="0">
                <a:pos x="0" y="0"/>
              </a:cxn>
              <a:cxn ang="0">
                <a:pos x="0" y="0"/>
              </a:cxn>
              <a:cxn ang="0">
                <a:pos x="0" y="0"/>
              </a:cxn>
              <a:cxn ang="0">
                <a:pos x="0" y="0"/>
              </a:cxn>
              <a:cxn ang="0">
                <a:pos x="0" y="0"/>
              </a:cxn>
            </a:cxnLst>
            <a:rect l="0" t="0" r="r" b="b"/>
            <a:pathLst>
              <a:path w="2" h="2">
                <a:moveTo>
                  <a:pt x="0" y="0"/>
                </a:moveTo>
                <a:lnTo>
                  <a:pt x="0" y="2"/>
                </a:lnTo>
                <a:lnTo>
                  <a:pt x="0" y="2"/>
                </a:lnTo>
                <a:lnTo>
                  <a:pt x="0" y="2"/>
                </a:lnTo>
                <a:lnTo>
                  <a:pt x="0" y="2"/>
                </a:lnTo>
                <a:lnTo>
                  <a:pt x="2" y="2"/>
                </a:lnTo>
                <a:lnTo>
                  <a:pt x="2" y="2"/>
                </a:lnTo>
                <a:lnTo>
                  <a:pt x="2" y="2"/>
                </a:lnTo>
                <a:lnTo>
                  <a:pt x="2" y="0"/>
                </a:lnTo>
                <a:lnTo>
                  <a:pt x="2" y="0"/>
                </a:lnTo>
                <a:lnTo>
                  <a:pt x="2" y="0"/>
                </a:lnTo>
                <a:lnTo>
                  <a:pt x="2" y="0"/>
                </a:lnTo>
                <a:lnTo>
                  <a:pt x="0"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it-IT"/>
          </a:p>
        </p:txBody>
      </p:sp>
      <p:sp>
        <p:nvSpPr>
          <p:cNvPr id="622679" name="Freeform 87"/>
          <p:cNvSpPr>
            <a:spLocks/>
          </p:cNvSpPr>
          <p:nvPr/>
        </p:nvSpPr>
        <p:spPr bwMode="auto">
          <a:xfrm>
            <a:off x="6073775" y="4554538"/>
            <a:ext cx="3175" cy="4762"/>
          </a:xfrm>
          <a:custGeom>
            <a:avLst/>
            <a:gdLst/>
            <a:ahLst/>
            <a:cxnLst>
              <a:cxn ang="0">
                <a:pos x="0" y="3"/>
              </a:cxn>
              <a:cxn ang="0">
                <a:pos x="0" y="3"/>
              </a:cxn>
              <a:cxn ang="0">
                <a:pos x="0" y="3"/>
              </a:cxn>
              <a:cxn ang="0">
                <a:pos x="2" y="3"/>
              </a:cxn>
              <a:cxn ang="0">
                <a:pos x="2" y="3"/>
              </a:cxn>
              <a:cxn ang="0">
                <a:pos x="2" y="3"/>
              </a:cxn>
              <a:cxn ang="0">
                <a:pos x="2" y="3"/>
              </a:cxn>
              <a:cxn ang="0">
                <a:pos x="2" y="3"/>
              </a:cxn>
              <a:cxn ang="0">
                <a:pos x="2" y="3"/>
              </a:cxn>
              <a:cxn ang="0">
                <a:pos x="2" y="0"/>
              </a:cxn>
              <a:cxn ang="0">
                <a:pos x="2" y="0"/>
              </a:cxn>
              <a:cxn ang="0">
                <a:pos x="2" y="0"/>
              </a:cxn>
              <a:cxn ang="0">
                <a:pos x="2" y="0"/>
              </a:cxn>
              <a:cxn ang="0">
                <a:pos x="2" y="0"/>
              </a:cxn>
              <a:cxn ang="0">
                <a:pos x="0" y="0"/>
              </a:cxn>
              <a:cxn ang="0">
                <a:pos x="0" y="0"/>
              </a:cxn>
              <a:cxn ang="0">
                <a:pos x="0" y="3"/>
              </a:cxn>
              <a:cxn ang="0">
                <a:pos x="0" y="3"/>
              </a:cxn>
            </a:cxnLst>
            <a:rect l="0" t="0" r="r" b="b"/>
            <a:pathLst>
              <a:path w="2" h="3">
                <a:moveTo>
                  <a:pt x="0" y="3"/>
                </a:moveTo>
                <a:lnTo>
                  <a:pt x="0" y="3"/>
                </a:lnTo>
                <a:lnTo>
                  <a:pt x="0" y="3"/>
                </a:lnTo>
                <a:lnTo>
                  <a:pt x="2" y="3"/>
                </a:lnTo>
                <a:lnTo>
                  <a:pt x="2" y="3"/>
                </a:lnTo>
                <a:lnTo>
                  <a:pt x="2" y="3"/>
                </a:lnTo>
                <a:lnTo>
                  <a:pt x="2" y="3"/>
                </a:lnTo>
                <a:lnTo>
                  <a:pt x="2" y="3"/>
                </a:lnTo>
                <a:lnTo>
                  <a:pt x="2" y="3"/>
                </a:lnTo>
                <a:lnTo>
                  <a:pt x="2" y="0"/>
                </a:lnTo>
                <a:lnTo>
                  <a:pt x="2" y="0"/>
                </a:lnTo>
                <a:lnTo>
                  <a:pt x="2" y="0"/>
                </a:lnTo>
                <a:lnTo>
                  <a:pt x="2" y="0"/>
                </a:lnTo>
                <a:lnTo>
                  <a:pt x="2" y="0"/>
                </a:lnTo>
                <a:lnTo>
                  <a:pt x="0" y="0"/>
                </a:lnTo>
                <a:lnTo>
                  <a:pt x="0" y="0"/>
                </a:lnTo>
                <a:lnTo>
                  <a:pt x="0" y="3"/>
                </a:lnTo>
                <a:lnTo>
                  <a:pt x="0" y="3"/>
                </a:lnTo>
                <a:close/>
              </a:path>
            </a:pathLst>
          </a:custGeom>
          <a:solidFill>
            <a:srgbClr val="000000"/>
          </a:solidFill>
          <a:ln w="9525">
            <a:noFill/>
            <a:round/>
            <a:headEnd/>
            <a:tailEnd/>
          </a:ln>
        </p:spPr>
        <p:txBody>
          <a:bodyPr/>
          <a:lstStyle/>
          <a:p>
            <a:endParaRPr lang="it-IT"/>
          </a:p>
        </p:txBody>
      </p:sp>
      <p:sp>
        <p:nvSpPr>
          <p:cNvPr id="622680" name="Freeform 88"/>
          <p:cNvSpPr>
            <a:spLocks/>
          </p:cNvSpPr>
          <p:nvPr/>
        </p:nvSpPr>
        <p:spPr bwMode="auto">
          <a:xfrm>
            <a:off x="6086475" y="4551363"/>
            <a:ext cx="3175" cy="3175"/>
          </a:xfrm>
          <a:custGeom>
            <a:avLst/>
            <a:gdLst/>
            <a:ahLst/>
            <a:cxnLst>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2" y="0"/>
              </a:cxn>
              <a:cxn ang="0">
                <a:pos x="0" y="0"/>
              </a:cxn>
              <a:cxn ang="0">
                <a:pos x="0" y="0"/>
              </a:cxn>
              <a:cxn ang="0">
                <a:pos x="0" y="2"/>
              </a:cxn>
              <a:cxn ang="0">
                <a:pos x="0" y="2"/>
              </a:cxn>
              <a:cxn ang="0">
                <a:pos x="0" y="2"/>
              </a:cxn>
              <a:cxn ang="0">
                <a:pos x="0" y="2"/>
              </a:cxn>
            </a:cxnLst>
            <a:rect l="0" t="0" r="r" b="b"/>
            <a:pathLst>
              <a:path w="2" h="2">
                <a:moveTo>
                  <a:pt x="0" y="2"/>
                </a:moveTo>
                <a:lnTo>
                  <a:pt x="0" y="2"/>
                </a:lnTo>
                <a:lnTo>
                  <a:pt x="0" y="2"/>
                </a:lnTo>
                <a:lnTo>
                  <a:pt x="0" y="2"/>
                </a:lnTo>
                <a:lnTo>
                  <a:pt x="0" y="2"/>
                </a:lnTo>
                <a:lnTo>
                  <a:pt x="2" y="2"/>
                </a:lnTo>
                <a:lnTo>
                  <a:pt x="2" y="2"/>
                </a:lnTo>
                <a:lnTo>
                  <a:pt x="2" y="2"/>
                </a:lnTo>
                <a:lnTo>
                  <a:pt x="2" y="2"/>
                </a:lnTo>
                <a:lnTo>
                  <a:pt x="2" y="2"/>
                </a:lnTo>
                <a:lnTo>
                  <a:pt x="2" y="2"/>
                </a:lnTo>
                <a:lnTo>
                  <a:pt x="2" y="0"/>
                </a:lnTo>
                <a:lnTo>
                  <a:pt x="0" y="0"/>
                </a:lnTo>
                <a:lnTo>
                  <a:pt x="0" y="0"/>
                </a:lnTo>
                <a:lnTo>
                  <a:pt x="0" y="2"/>
                </a:lnTo>
                <a:lnTo>
                  <a:pt x="0" y="2"/>
                </a:lnTo>
                <a:lnTo>
                  <a:pt x="0" y="2"/>
                </a:lnTo>
                <a:lnTo>
                  <a:pt x="0" y="2"/>
                </a:lnTo>
                <a:close/>
              </a:path>
            </a:pathLst>
          </a:custGeom>
          <a:solidFill>
            <a:srgbClr val="000000"/>
          </a:solidFill>
          <a:ln w="9525">
            <a:noFill/>
            <a:round/>
            <a:headEnd/>
            <a:tailEnd/>
          </a:ln>
        </p:spPr>
        <p:txBody>
          <a:bodyPr/>
          <a:lstStyle/>
          <a:p>
            <a:endParaRPr lang="it-IT"/>
          </a:p>
        </p:txBody>
      </p:sp>
      <p:sp>
        <p:nvSpPr>
          <p:cNvPr id="622681" name="Freeform 89"/>
          <p:cNvSpPr>
            <a:spLocks/>
          </p:cNvSpPr>
          <p:nvPr/>
        </p:nvSpPr>
        <p:spPr bwMode="auto">
          <a:xfrm>
            <a:off x="6089650" y="4559300"/>
            <a:ext cx="7938" cy="3175"/>
          </a:xfrm>
          <a:custGeom>
            <a:avLst/>
            <a:gdLst/>
            <a:ahLst/>
            <a:cxnLst>
              <a:cxn ang="0">
                <a:pos x="0" y="2"/>
              </a:cxn>
              <a:cxn ang="0">
                <a:pos x="0" y="2"/>
              </a:cxn>
              <a:cxn ang="0">
                <a:pos x="0" y="2"/>
              </a:cxn>
              <a:cxn ang="0">
                <a:pos x="3" y="2"/>
              </a:cxn>
              <a:cxn ang="0">
                <a:pos x="3" y="2"/>
              </a:cxn>
              <a:cxn ang="0">
                <a:pos x="3" y="2"/>
              </a:cxn>
              <a:cxn ang="0">
                <a:pos x="3" y="2"/>
              </a:cxn>
              <a:cxn ang="0">
                <a:pos x="5" y="2"/>
              </a:cxn>
              <a:cxn ang="0">
                <a:pos x="5" y="2"/>
              </a:cxn>
              <a:cxn ang="0">
                <a:pos x="5" y="0"/>
              </a:cxn>
              <a:cxn ang="0">
                <a:pos x="3" y="0"/>
              </a:cxn>
              <a:cxn ang="0">
                <a:pos x="3" y="0"/>
              </a:cxn>
              <a:cxn ang="0">
                <a:pos x="3" y="0"/>
              </a:cxn>
              <a:cxn ang="0">
                <a:pos x="3" y="0"/>
              </a:cxn>
              <a:cxn ang="0">
                <a:pos x="0" y="0"/>
              </a:cxn>
              <a:cxn ang="0">
                <a:pos x="0" y="0"/>
              </a:cxn>
              <a:cxn ang="0">
                <a:pos x="0" y="2"/>
              </a:cxn>
              <a:cxn ang="0">
                <a:pos x="0" y="2"/>
              </a:cxn>
            </a:cxnLst>
            <a:rect l="0" t="0" r="r" b="b"/>
            <a:pathLst>
              <a:path w="5" h="2">
                <a:moveTo>
                  <a:pt x="0" y="2"/>
                </a:moveTo>
                <a:lnTo>
                  <a:pt x="0" y="2"/>
                </a:lnTo>
                <a:lnTo>
                  <a:pt x="0" y="2"/>
                </a:lnTo>
                <a:lnTo>
                  <a:pt x="3" y="2"/>
                </a:lnTo>
                <a:lnTo>
                  <a:pt x="3" y="2"/>
                </a:lnTo>
                <a:lnTo>
                  <a:pt x="3" y="2"/>
                </a:lnTo>
                <a:lnTo>
                  <a:pt x="3" y="2"/>
                </a:lnTo>
                <a:lnTo>
                  <a:pt x="5" y="2"/>
                </a:lnTo>
                <a:lnTo>
                  <a:pt x="5" y="2"/>
                </a:lnTo>
                <a:lnTo>
                  <a:pt x="5" y="0"/>
                </a:lnTo>
                <a:lnTo>
                  <a:pt x="3" y="0"/>
                </a:lnTo>
                <a:lnTo>
                  <a:pt x="3" y="0"/>
                </a:lnTo>
                <a:lnTo>
                  <a:pt x="3" y="0"/>
                </a:lnTo>
                <a:lnTo>
                  <a:pt x="3" y="0"/>
                </a:lnTo>
                <a:lnTo>
                  <a:pt x="0" y="0"/>
                </a:lnTo>
                <a:lnTo>
                  <a:pt x="0" y="0"/>
                </a:lnTo>
                <a:lnTo>
                  <a:pt x="0" y="2"/>
                </a:lnTo>
                <a:lnTo>
                  <a:pt x="0" y="2"/>
                </a:lnTo>
                <a:close/>
              </a:path>
            </a:pathLst>
          </a:custGeom>
          <a:solidFill>
            <a:srgbClr val="000000"/>
          </a:solidFill>
          <a:ln w="9525">
            <a:noFill/>
            <a:round/>
            <a:headEnd/>
            <a:tailEnd/>
          </a:ln>
        </p:spPr>
        <p:txBody>
          <a:bodyPr/>
          <a:lstStyle/>
          <a:p>
            <a:endParaRPr lang="it-IT"/>
          </a:p>
        </p:txBody>
      </p:sp>
      <p:sp>
        <p:nvSpPr>
          <p:cNvPr id="622682" name="Freeform 90"/>
          <p:cNvSpPr>
            <a:spLocks/>
          </p:cNvSpPr>
          <p:nvPr/>
        </p:nvSpPr>
        <p:spPr bwMode="auto">
          <a:xfrm>
            <a:off x="6076950" y="4565650"/>
            <a:ext cx="3175" cy="1588"/>
          </a:xfrm>
          <a:custGeom>
            <a:avLst/>
            <a:gdLst/>
            <a:ahLst/>
            <a:cxnLst>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 ang="0">
                <a:pos x="0" y="0"/>
              </a:cxn>
              <a:cxn ang="0">
                <a:pos x="0" y="0"/>
              </a:cxn>
            </a:cxnLst>
            <a:rect l="0" t="0" r="r" b="b"/>
            <a:pathLst>
              <a:path w="2">
                <a:moveTo>
                  <a:pt x="0" y="0"/>
                </a:moveTo>
                <a:lnTo>
                  <a:pt x="0" y="0"/>
                </a:lnTo>
                <a:lnTo>
                  <a:pt x="0" y="0"/>
                </a:lnTo>
                <a:lnTo>
                  <a:pt x="0" y="0"/>
                </a:lnTo>
                <a:lnTo>
                  <a:pt x="2" y="0"/>
                </a:lnTo>
                <a:lnTo>
                  <a:pt x="2" y="0"/>
                </a:lnTo>
                <a:lnTo>
                  <a:pt x="2" y="0"/>
                </a:lnTo>
                <a:lnTo>
                  <a:pt x="2" y="0"/>
                </a:lnTo>
                <a:lnTo>
                  <a:pt x="2" y="0"/>
                </a:lnTo>
                <a:lnTo>
                  <a:pt x="2" y="0"/>
                </a:lnTo>
                <a:lnTo>
                  <a:pt x="2" y="0"/>
                </a:lnTo>
                <a:lnTo>
                  <a:pt x="2" y="0"/>
                </a:lnTo>
                <a:lnTo>
                  <a:pt x="2" y="0"/>
                </a:lnTo>
                <a:lnTo>
                  <a:pt x="0" y="0"/>
                </a:lnTo>
                <a:lnTo>
                  <a:pt x="0" y="0"/>
                </a:lnTo>
                <a:lnTo>
                  <a:pt x="0" y="0"/>
                </a:lnTo>
                <a:lnTo>
                  <a:pt x="0" y="0"/>
                </a:lnTo>
                <a:lnTo>
                  <a:pt x="0" y="0"/>
                </a:lnTo>
                <a:close/>
              </a:path>
            </a:pathLst>
          </a:custGeom>
          <a:solidFill>
            <a:srgbClr val="000000"/>
          </a:solidFill>
          <a:ln w="9525">
            <a:noFill/>
            <a:round/>
            <a:headEnd/>
            <a:tailEnd/>
          </a:ln>
        </p:spPr>
        <p:txBody>
          <a:bodyPr/>
          <a:lstStyle/>
          <a:p>
            <a:endParaRPr lang="it-IT"/>
          </a:p>
        </p:txBody>
      </p:sp>
      <p:grpSp>
        <p:nvGrpSpPr>
          <p:cNvPr id="622683" name="Group 91"/>
          <p:cNvGrpSpPr>
            <a:grpSpLocks/>
          </p:cNvGrpSpPr>
          <p:nvPr/>
        </p:nvGrpSpPr>
        <p:grpSpPr bwMode="auto">
          <a:xfrm>
            <a:off x="6269038" y="2674938"/>
            <a:ext cx="676275" cy="674687"/>
            <a:chOff x="2870" y="1518"/>
            <a:chExt cx="292" cy="320"/>
          </a:xfrm>
        </p:grpSpPr>
        <p:graphicFrame>
          <p:nvGraphicFramePr>
            <p:cNvPr id="622684" name="Object 92"/>
            <p:cNvGraphicFramePr>
              <a:graphicFrameLocks noChangeAspect="1"/>
            </p:cNvGraphicFramePr>
            <p:nvPr/>
          </p:nvGraphicFramePr>
          <p:xfrm>
            <a:off x="2870" y="1518"/>
            <a:ext cx="272" cy="282"/>
          </p:xfrm>
          <a:graphic>
            <a:graphicData uri="http://schemas.openxmlformats.org/presentationml/2006/ole">
              <p:oleObj spid="_x0000_s622684" name="Clip" r:id="rId11" imgW="819000" imgH="847800" progId="">
                <p:embed/>
              </p:oleObj>
            </a:graphicData>
          </a:graphic>
        </p:graphicFrame>
        <p:graphicFrame>
          <p:nvGraphicFramePr>
            <p:cNvPr id="622685" name="Object 93"/>
            <p:cNvGraphicFramePr>
              <a:graphicFrameLocks noChangeAspect="1"/>
            </p:cNvGraphicFramePr>
            <p:nvPr/>
          </p:nvGraphicFramePr>
          <p:xfrm>
            <a:off x="2913" y="1602"/>
            <a:ext cx="249" cy="236"/>
          </p:xfrm>
          <a:graphic>
            <a:graphicData uri="http://schemas.openxmlformats.org/presentationml/2006/ole">
              <p:oleObj spid="_x0000_s622685" name="Clip" r:id="rId12" imgW="1266840" imgH="1200240" progId="">
                <p:embed/>
              </p:oleObj>
            </a:graphicData>
          </a:graphic>
        </p:graphicFrame>
      </p:grpSp>
      <p:sp>
        <p:nvSpPr>
          <p:cNvPr id="622686" name="Rectangle 94"/>
          <p:cNvSpPr>
            <a:spLocks noChangeArrowheads="1"/>
          </p:cNvSpPr>
          <p:nvPr/>
        </p:nvSpPr>
        <p:spPr bwMode="auto">
          <a:xfrm>
            <a:off x="6457950" y="3346450"/>
            <a:ext cx="2068513" cy="977900"/>
          </a:xfrm>
          <a:prstGeom prst="rect">
            <a:avLst/>
          </a:prstGeom>
          <a:noFill/>
          <a:ln w="9525">
            <a:noFill/>
            <a:miter lim="800000"/>
            <a:headEnd/>
            <a:tailEnd/>
          </a:ln>
        </p:spPr>
        <p:txBody>
          <a:bodyPr wrap="none" lIns="0" tIns="0" rIns="0" bIns="0">
            <a:spAutoFit/>
          </a:bodyPr>
          <a:lstStyle/>
          <a:p>
            <a:r>
              <a:rPr lang="en-US" altLang="it-IT" sz="1600">
                <a:solidFill>
                  <a:srgbClr val="000000"/>
                </a:solidFill>
                <a:latin typeface="Arial" charset="0"/>
              </a:rPr>
              <a:t>Il </a:t>
            </a:r>
            <a:r>
              <a:rPr lang="en-US" altLang="it-IT" sz="1600">
                <a:solidFill>
                  <a:srgbClr val="FF0000"/>
                </a:solidFill>
                <a:latin typeface="Arial" charset="0"/>
              </a:rPr>
              <a:t>client</a:t>
            </a:r>
            <a:r>
              <a:rPr lang="en-US" altLang="it-IT" sz="1600">
                <a:solidFill>
                  <a:srgbClr val="000000"/>
                </a:solidFill>
                <a:latin typeface="Arial" charset="0"/>
              </a:rPr>
              <a:t> </a:t>
            </a:r>
            <a:r>
              <a:rPr lang="en-US" altLang="it-IT" sz="1600">
                <a:solidFill>
                  <a:srgbClr val="FF0000"/>
                </a:solidFill>
                <a:latin typeface="Arial" charset="0"/>
              </a:rPr>
              <a:t>DHCP </a:t>
            </a:r>
          </a:p>
          <a:p>
            <a:r>
              <a:rPr lang="en-US" altLang="it-IT" sz="1600">
                <a:solidFill>
                  <a:srgbClr val="000000"/>
                </a:solidFill>
                <a:latin typeface="Arial" charset="0"/>
              </a:rPr>
              <a:t>in arrivo su questa rete</a:t>
            </a:r>
          </a:p>
          <a:p>
            <a:r>
              <a:rPr lang="en-US" altLang="it-IT" sz="1600">
                <a:solidFill>
                  <a:srgbClr val="000000"/>
                </a:solidFill>
                <a:latin typeface="Arial" charset="0"/>
              </a:rPr>
              <a:t>ha bisogno di</a:t>
            </a:r>
          </a:p>
          <a:p>
            <a:r>
              <a:rPr lang="en-US" altLang="it-IT" sz="1600">
                <a:solidFill>
                  <a:srgbClr val="000000"/>
                </a:solidFill>
                <a:latin typeface="Arial" charset="0"/>
              </a:rPr>
              <a:t>un indirizzo</a:t>
            </a:r>
            <a:endParaRPr lang="en-US" altLang="it-IT">
              <a:solidFill>
                <a:srgbClr val="000000"/>
              </a:solidFill>
              <a:latin typeface="Arial" charset="0"/>
            </a:endParaRPr>
          </a:p>
        </p:txBody>
      </p:sp>
      <p:sp>
        <p:nvSpPr>
          <p:cNvPr id="622687" name="Freeform 95"/>
          <p:cNvSpPr>
            <a:spLocks noEditPoints="1"/>
          </p:cNvSpPr>
          <p:nvPr/>
        </p:nvSpPr>
        <p:spPr bwMode="auto">
          <a:xfrm>
            <a:off x="5629275" y="2935288"/>
            <a:ext cx="706438" cy="171450"/>
          </a:xfrm>
          <a:custGeom>
            <a:avLst/>
            <a:gdLst/>
            <a:ahLst/>
            <a:cxnLst>
              <a:cxn ang="0">
                <a:pos x="439" y="63"/>
              </a:cxn>
              <a:cxn ang="0">
                <a:pos x="88" y="63"/>
              </a:cxn>
              <a:cxn ang="0">
                <a:pos x="86" y="60"/>
              </a:cxn>
              <a:cxn ang="0">
                <a:pos x="84" y="60"/>
              </a:cxn>
              <a:cxn ang="0">
                <a:pos x="82" y="58"/>
              </a:cxn>
              <a:cxn ang="0">
                <a:pos x="82" y="54"/>
              </a:cxn>
              <a:cxn ang="0">
                <a:pos x="82" y="52"/>
              </a:cxn>
              <a:cxn ang="0">
                <a:pos x="84" y="50"/>
              </a:cxn>
              <a:cxn ang="0">
                <a:pos x="86" y="50"/>
              </a:cxn>
              <a:cxn ang="0">
                <a:pos x="88" y="48"/>
              </a:cxn>
              <a:cxn ang="0">
                <a:pos x="439" y="48"/>
              </a:cxn>
              <a:cxn ang="0">
                <a:pos x="441" y="50"/>
              </a:cxn>
              <a:cxn ang="0">
                <a:pos x="443" y="50"/>
              </a:cxn>
              <a:cxn ang="0">
                <a:pos x="445" y="52"/>
              </a:cxn>
              <a:cxn ang="0">
                <a:pos x="445" y="54"/>
              </a:cxn>
              <a:cxn ang="0">
                <a:pos x="445" y="58"/>
              </a:cxn>
              <a:cxn ang="0">
                <a:pos x="443" y="60"/>
              </a:cxn>
              <a:cxn ang="0">
                <a:pos x="441" y="60"/>
              </a:cxn>
              <a:cxn ang="0">
                <a:pos x="439" y="63"/>
              </a:cxn>
              <a:cxn ang="0">
                <a:pos x="439" y="63"/>
              </a:cxn>
              <a:cxn ang="0">
                <a:pos x="107" y="108"/>
              </a:cxn>
              <a:cxn ang="0">
                <a:pos x="0" y="54"/>
              </a:cxn>
              <a:cxn ang="0">
                <a:pos x="107" y="0"/>
              </a:cxn>
              <a:cxn ang="0">
                <a:pos x="107" y="108"/>
              </a:cxn>
            </a:cxnLst>
            <a:rect l="0" t="0" r="r" b="b"/>
            <a:pathLst>
              <a:path w="445" h="108">
                <a:moveTo>
                  <a:pt x="439" y="63"/>
                </a:moveTo>
                <a:lnTo>
                  <a:pt x="88" y="63"/>
                </a:lnTo>
                <a:lnTo>
                  <a:pt x="86" y="60"/>
                </a:lnTo>
                <a:lnTo>
                  <a:pt x="84" y="60"/>
                </a:lnTo>
                <a:lnTo>
                  <a:pt x="82" y="58"/>
                </a:lnTo>
                <a:lnTo>
                  <a:pt x="82" y="54"/>
                </a:lnTo>
                <a:lnTo>
                  <a:pt x="82" y="52"/>
                </a:lnTo>
                <a:lnTo>
                  <a:pt x="84" y="50"/>
                </a:lnTo>
                <a:lnTo>
                  <a:pt x="86" y="50"/>
                </a:lnTo>
                <a:lnTo>
                  <a:pt x="88" y="48"/>
                </a:lnTo>
                <a:lnTo>
                  <a:pt x="439" y="48"/>
                </a:lnTo>
                <a:lnTo>
                  <a:pt x="441" y="50"/>
                </a:lnTo>
                <a:lnTo>
                  <a:pt x="443" y="50"/>
                </a:lnTo>
                <a:lnTo>
                  <a:pt x="445" y="52"/>
                </a:lnTo>
                <a:lnTo>
                  <a:pt x="445" y="54"/>
                </a:lnTo>
                <a:lnTo>
                  <a:pt x="445" y="58"/>
                </a:lnTo>
                <a:lnTo>
                  <a:pt x="443" y="60"/>
                </a:lnTo>
                <a:lnTo>
                  <a:pt x="441" y="60"/>
                </a:lnTo>
                <a:lnTo>
                  <a:pt x="439" y="63"/>
                </a:lnTo>
                <a:lnTo>
                  <a:pt x="439" y="63"/>
                </a:lnTo>
                <a:close/>
                <a:moveTo>
                  <a:pt x="107" y="108"/>
                </a:moveTo>
                <a:lnTo>
                  <a:pt x="0" y="54"/>
                </a:lnTo>
                <a:lnTo>
                  <a:pt x="107" y="0"/>
                </a:lnTo>
                <a:lnTo>
                  <a:pt x="107" y="108"/>
                </a:lnTo>
                <a:close/>
              </a:path>
            </a:pathLst>
          </a:custGeom>
          <a:solidFill>
            <a:srgbClr val="FF0000"/>
          </a:solidFill>
          <a:ln w="3175">
            <a:solidFill>
              <a:srgbClr val="FF0000"/>
            </a:solidFill>
            <a:prstDash val="solid"/>
            <a:round/>
            <a:headEnd/>
            <a:tailEnd/>
          </a:ln>
        </p:spPr>
        <p:txBody>
          <a:bodyPr/>
          <a:lstStyle/>
          <a:p>
            <a:endParaRPr lang="it-IT"/>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egnaposto numero diapositiva 3"/>
          <p:cNvSpPr>
            <a:spLocks noGrp="1"/>
          </p:cNvSpPr>
          <p:nvPr>
            <p:ph type="sldNum" sz="quarter" idx="12"/>
          </p:nvPr>
        </p:nvSpPr>
        <p:spPr/>
        <p:txBody>
          <a:bodyPr/>
          <a:lstStyle/>
          <a:p>
            <a:r>
              <a:rPr lang="en-US" altLang="it-IT"/>
              <a:t>4-</a:t>
            </a:r>
            <a:fld id="{7E81322A-AC7C-4768-BDBF-3D03F75BA2D0}" type="slidenum">
              <a:rPr lang="en-US" altLang="it-IT"/>
              <a:pPr/>
              <a:t>46</a:t>
            </a:fld>
            <a:endParaRPr lang="en-US" altLang="it-IT"/>
          </a:p>
        </p:txBody>
      </p:sp>
      <p:sp>
        <p:nvSpPr>
          <p:cNvPr id="623619" name="Rectangle 3"/>
          <p:cNvSpPr>
            <a:spLocks noChangeArrowheads="1"/>
          </p:cNvSpPr>
          <p:nvPr/>
        </p:nvSpPr>
        <p:spPr bwMode="auto">
          <a:xfrm>
            <a:off x="2111375" y="6343650"/>
            <a:ext cx="5630863" cy="366713"/>
          </a:xfrm>
          <a:prstGeom prst="rect">
            <a:avLst/>
          </a:prstGeom>
          <a:solidFill>
            <a:schemeClr val="bg1"/>
          </a:solidFill>
          <a:ln w="9525">
            <a:noFill/>
            <a:miter lim="800000"/>
            <a:headEnd/>
            <a:tailEnd/>
          </a:ln>
          <a:effectLst/>
        </p:spPr>
        <p:txBody>
          <a:bodyPr wrap="none" anchor="ctr"/>
          <a:lstStyle/>
          <a:p>
            <a:endParaRPr lang="it-IT"/>
          </a:p>
        </p:txBody>
      </p:sp>
      <p:grpSp>
        <p:nvGrpSpPr>
          <p:cNvPr id="623620" name="Group 4"/>
          <p:cNvGrpSpPr>
            <a:grpSpLocks/>
          </p:cNvGrpSpPr>
          <p:nvPr/>
        </p:nvGrpSpPr>
        <p:grpSpPr bwMode="auto">
          <a:xfrm>
            <a:off x="6938963" y="1550988"/>
            <a:ext cx="460375" cy="492125"/>
            <a:chOff x="2870" y="1518"/>
            <a:chExt cx="292" cy="320"/>
          </a:xfrm>
        </p:grpSpPr>
        <p:graphicFrame>
          <p:nvGraphicFramePr>
            <p:cNvPr id="623621" name="Object 5"/>
            <p:cNvGraphicFramePr>
              <a:graphicFrameLocks noChangeAspect="1"/>
            </p:cNvGraphicFramePr>
            <p:nvPr/>
          </p:nvGraphicFramePr>
          <p:xfrm>
            <a:off x="2870" y="1518"/>
            <a:ext cx="272" cy="282"/>
          </p:xfrm>
          <a:graphic>
            <a:graphicData uri="http://schemas.openxmlformats.org/presentationml/2006/ole">
              <p:oleObj spid="_x0000_s623621" r:id="rId4" imgW="819000" imgH="847800" progId="">
                <p:embed/>
              </p:oleObj>
            </a:graphicData>
          </a:graphic>
        </p:graphicFrame>
        <p:graphicFrame>
          <p:nvGraphicFramePr>
            <p:cNvPr id="623622" name="Object 6"/>
            <p:cNvGraphicFramePr>
              <a:graphicFrameLocks noChangeAspect="1"/>
            </p:cNvGraphicFramePr>
            <p:nvPr/>
          </p:nvGraphicFramePr>
          <p:xfrm>
            <a:off x="2913" y="1602"/>
            <a:ext cx="249" cy="236"/>
          </p:xfrm>
          <a:graphic>
            <a:graphicData uri="http://schemas.openxmlformats.org/presentationml/2006/ole">
              <p:oleObj spid="_x0000_s623622" r:id="rId5" imgW="1266840" imgH="1200240" progId="">
                <p:embed/>
              </p:oleObj>
            </a:graphicData>
          </a:graphic>
        </p:graphicFrame>
      </p:grpSp>
      <p:sp>
        <p:nvSpPr>
          <p:cNvPr id="623623" name="Text Box 7"/>
          <p:cNvSpPr txBox="1">
            <a:spLocks noChangeArrowheads="1"/>
          </p:cNvSpPr>
          <p:nvPr/>
        </p:nvSpPr>
        <p:spPr bwMode="auto">
          <a:xfrm>
            <a:off x="1357313" y="1017588"/>
            <a:ext cx="2435225" cy="374650"/>
          </a:xfrm>
          <a:prstGeom prst="rect">
            <a:avLst/>
          </a:prstGeom>
          <a:noFill/>
          <a:ln w="9525">
            <a:noFill/>
            <a:miter lim="800000"/>
            <a:headEnd/>
            <a:tailEnd/>
          </a:ln>
        </p:spPr>
        <p:txBody>
          <a:bodyPr wrap="none">
            <a:spAutoFit/>
          </a:bodyPr>
          <a:lstStyle/>
          <a:p>
            <a:pPr algn="ctr"/>
            <a:r>
              <a:rPr lang="en-US" altLang="it-IT" sz="1600"/>
              <a:t>server DHCP : 223.1.2.5</a:t>
            </a:r>
          </a:p>
        </p:txBody>
      </p:sp>
      <p:sp>
        <p:nvSpPr>
          <p:cNvPr id="623624" name="Text Box 8"/>
          <p:cNvSpPr txBox="1">
            <a:spLocks noChangeArrowheads="1"/>
          </p:cNvSpPr>
          <p:nvPr/>
        </p:nvSpPr>
        <p:spPr bwMode="auto">
          <a:xfrm>
            <a:off x="6589713" y="995363"/>
            <a:ext cx="1241425" cy="374650"/>
          </a:xfrm>
          <a:prstGeom prst="rect">
            <a:avLst/>
          </a:prstGeom>
          <a:noFill/>
          <a:ln w="9525">
            <a:noFill/>
            <a:miter lim="800000"/>
            <a:headEnd/>
            <a:tailEnd/>
          </a:ln>
        </p:spPr>
        <p:txBody>
          <a:bodyPr wrap="none">
            <a:spAutoFit/>
          </a:bodyPr>
          <a:lstStyle/>
          <a:p>
            <a:pPr algn="ctr"/>
            <a:r>
              <a:rPr lang="en-US" altLang="it-IT" sz="1600"/>
              <a:t>Nuovo host</a:t>
            </a:r>
            <a:endParaRPr lang="en-US" altLang="it-IT"/>
          </a:p>
        </p:txBody>
      </p:sp>
      <p:sp>
        <p:nvSpPr>
          <p:cNvPr id="623625" name="Line 9"/>
          <p:cNvSpPr>
            <a:spLocks noChangeShapeType="1"/>
          </p:cNvSpPr>
          <p:nvPr/>
        </p:nvSpPr>
        <p:spPr bwMode="auto">
          <a:xfrm flipH="1">
            <a:off x="2562225" y="2019300"/>
            <a:ext cx="4395788" cy="536575"/>
          </a:xfrm>
          <a:prstGeom prst="line">
            <a:avLst/>
          </a:prstGeom>
          <a:noFill/>
          <a:ln w="19050">
            <a:solidFill>
              <a:srgbClr val="000000"/>
            </a:solidFill>
            <a:round/>
            <a:headEnd/>
            <a:tailEnd type="triangle" w="med" len="med"/>
          </a:ln>
        </p:spPr>
        <p:txBody>
          <a:bodyPr/>
          <a:lstStyle/>
          <a:p>
            <a:endParaRPr lang="it-IT"/>
          </a:p>
        </p:txBody>
      </p:sp>
      <p:sp>
        <p:nvSpPr>
          <p:cNvPr id="623626" name="Line 10"/>
          <p:cNvSpPr>
            <a:spLocks noChangeShapeType="1"/>
          </p:cNvSpPr>
          <p:nvPr/>
        </p:nvSpPr>
        <p:spPr bwMode="auto">
          <a:xfrm>
            <a:off x="2528888" y="1974850"/>
            <a:ext cx="0" cy="3760788"/>
          </a:xfrm>
          <a:prstGeom prst="line">
            <a:avLst/>
          </a:prstGeom>
          <a:noFill/>
          <a:ln w="9525" cap="rnd">
            <a:solidFill>
              <a:srgbClr val="000000"/>
            </a:solidFill>
            <a:prstDash val="sysDot"/>
            <a:round/>
            <a:headEnd/>
            <a:tailEnd/>
          </a:ln>
        </p:spPr>
        <p:txBody>
          <a:bodyPr/>
          <a:lstStyle/>
          <a:p>
            <a:endParaRPr lang="it-IT"/>
          </a:p>
        </p:txBody>
      </p:sp>
      <p:sp>
        <p:nvSpPr>
          <p:cNvPr id="623627" name="Line 11"/>
          <p:cNvSpPr>
            <a:spLocks noChangeShapeType="1"/>
          </p:cNvSpPr>
          <p:nvPr/>
        </p:nvSpPr>
        <p:spPr bwMode="auto">
          <a:xfrm>
            <a:off x="7054850" y="2051050"/>
            <a:ext cx="0" cy="3762375"/>
          </a:xfrm>
          <a:prstGeom prst="line">
            <a:avLst/>
          </a:prstGeom>
          <a:noFill/>
          <a:ln w="9525" cap="rnd">
            <a:solidFill>
              <a:srgbClr val="000000"/>
            </a:solidFill>
            <a:prstDash val="sysDot"/>
            <a:round/>
            <a:headEnd/>
            <a:tailEnd/>
          </a:ln>
        </p:spPr>
        <p:txBody>
          <a:bodyPr/>
          <a:lstStyle/>
          <a:p>
            <a:endParaRPr lang="it-IT"/>
          </a:p>
        </p:txBody>
      </p:sp>
      <p:sp>
        <p:nvSpPr>
          <p:cNvPr id="623628" name="Line 12"/>
          <p:cNvSpPr>
            <a:spLocks noChangeShapeType="1"/>
          </p:cNvSpPr>
          <p:nvPr/>
        </p:nvSpPr>
        <p:spPr bwMode="auto">
          <a:xfrm>
            <a:off x="2109788" y="2743200"/>
            <a:ext cx="0" cy="1906588"/>
          </a:xfrm>
          <a:prstGeom prst="line">
            <a:avLst/>
          </a:prstGeom>
          <a:noFill/>
          <a:ln w="9525">
            <a:solidFill>
              <a:srgbClr val="000000"/>
            </a:solidFill>
            <a:round/>
            <a:headEnd/>
            <a:tailEnd type="triangle" w="med" len="med"/>
          </a:ln>
        </p:spPr>
        <p:txBody>
          <a:bodyPr/>
          <a:lstStyle/>
          <a:p>
            <a:endParaRPr lang="it-IT"/>
          </a:p>
        </p:txBody>
      </p:sp>
      <p:sp>
        <p:nvSpPr>
          <p:cNvPr id="623629" name="Text Box 13"/>
          <p:cNvSpPr txBox="1">
            <a:spLocks noChangeArrowheads="1"/>
          </p:cNvSpPr>
          <p:nvPr/>
        </p:nvSpPr>
        <p:spPr bwMode="auto">
          <a:xfrm>
            <a:off x="1835150" y="4618038"/>
            <a:ext cx="735013" cy="393700"/>
          </a:xfrm>
          <a:prstGeom prst="rect">
            <a:avLst/>
          </a:prstGeom>
          <a:solidFill>
            <a:srgbClr val="FFFFFF"/>
          </a:solidFill>
          <a:ln w="9525">
            <a:noFill/>
            <a:miter lim="800000"/>
            <a:headEnd/>
            <a:tailEnd/>
          </a:ln>
        </p:spPr>
        <p:txBody>
          <a:bodyPr/>
          <a:lstStyle/>
          <a:p>
            <a:r>
              <a:rPr lang="en-US" altLang="it-IT" sz="1100"/>
              <a:t>tempo</a:t>
            </a:r>
            <a:endParaRPr lang="en-US" altLang="it-IT"/>
          </a:p>
        </p:txBody>
      </p:sp>
      <p:grpSp>
        <p:nvGrpSpPr>
          <p:cNvPr id="623630" name="Group 14"/>
          <p:cNvGrpSpPr>
            <a:grpSpLocks/>
          </p:cNvGrpSpPr>
          <p:nvPr/>
        </p:nvGrpSpPr>
        <p:grpSpPr bwMode="auto">
          <a:xfrm>
            <a:off x="2466975" y="1541463"/>
            <a:ext cx="182563" cy="400050"/>
            <a:chOff x="4180" y="783"/>
            <a:chExt cx="150" cy="307"/>
          </a:xfrm>
        </p:grpSpPr>
        <p:sp>
          <p:nvSpPr>
            <p:cNvPr id="623631" name="AutoShape 1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p:spPr>
          <p:txBody>
            <a:bodyPr wrap="none" anchor="ctr"/>
            <a:lstStyle/>
            <a:p>
              <a:endParaRPr lang="it-IT"/>
            </a:p>
          </p:txBody>
        </p:sp>
        <p:sp>
          <p:nvSpPr>
            <p:cNvPr id="623632" name="Rectangle 16"/>
            <p:cNvSpPr>
              <a:spLocks noChangeArrowheads="1"/>
            </p:cNvSpPr>
            <p:nvPr/>
          </p:nvSpPr>
          <p:spPr bwMode="auto">
            <a:xfrm>
              <a:off x="4256" y="785"/>
              <a:ext cx="69" cy="236"/>
            </a:xfrm>
            <a:prstGeom prst="rect">
              <a:avLst/>
            </a:prstGeom>
            <a:solidFill>
              <a:srgbClr val="33CCCC"/>
            </a:solidFill>
            <a:ln w="9525">
              <a:noFill/>
              <a:miter lim="800000"/>
              <a:headEnd/>
              <a:tailEnd/>
            </a:ln>
          </p:spPr>
          <p:txBody>
            <a:bodyPr wrap="none" anchor="ctr"/>
            <a:lstStyle/>
            <a:p>
              <a:endParaRPr lang="it-IT"/>
            </a:p>
          </p:txBody>
        </p:sp>
        <p:sp>
          <p:nvSpPr>
            <p:cNvPr id="623633" name="Rectangle 17"/>
            <p:cNvSpPr>
              <a:spLocks noChangeArrowheads="1"/>
            </p:cNvSpPr>
            <p:nvPr/>
          </p:nvSpPr>
          <p:spPr bwMode="auto">
            <a:xfrm>
              <a:off x="4181" y="852"/>
              <a:ext cx="95" cy="236"/>
            </a:xfrm>
            <a:prstGeom prst="rect">
              <a:avLst/>
            </a:prstGeom>
            <a:solidFill>
              <a:srgbClr val="33CCCC"/>
            </a:solidFill>
            <a:ln w="9525">
              <a:solidFill>
                <a:srgbClr val="000000"/>
              </a:solidFill>
              <a:miter lim="800000"/>
              <a:headEnd/>
              <a:tailEnd/>
            </a:ln>
          </p:spPr>
          <p:txBody>
            <a:bodyPr wrap="none" anchor="ctr"/>
            <a:lstStyle/>
            <a:p>
              <a:endParaRPr lang="it-IT"/>
            </a:p>
          </p:txBody>
        </p:sp>
        <p:sp>
          <p:nvSpPr>
            <p:cNvPr id="623634" name="AutoShape 18"/>
            <p:cNvSpPr>
              <a:spLocks noChangeArrowheads="1"/>
            </p:cNvSpPr>
            <p:nvPr/>
          </p:nvSpPr>
          <p:spPr bwMode="auto">
            <a:xfrm>
              <a:off x="4180" y="783"/>
              <a:ext cx="150" cy="71"/>
            </a:xfrm>
            <a:prstGeom prst="parallelogram">
              <a:avLst>
                <a:gd name="adj" fmla="val 81387"/>
              </a:avLst>
            </a:prstGeom>
            <a:solidFill>
              <a:srgbClr val="33CCCC"/>
            </a:solidFill>
            <a:ln w="9525">
              <a:solidFill>
                <a:srgbClr val="000000"/>
              </a:solidFill>
              <a:miter lim="800000"/>
              <a:headEnd/>
              <a:tailEnd/>
            </a:ln>
          </p:spPr>
          <p:txBody>
            <a:bodyPr wrap="none" anchor="ctr"/>
            <a:lstStyle/>
            <a:p>
              <a:endParaRPr lang="it-IT"/>
            </a:p>
          </p:txBody>
        </p:sp>
        <p:sp>
          <p:nvSpPr>
            <p:cNvPr id="623635" name="Line 19"/>
            <p:cNvSpPr>
              <a:spLocks noChangeShapeType="1"/>
            </p:cNvSpPr>
            <p:nvPr/>
          </p:nvSpPr>
          <p:spPr bwMode="auto">
            <a:xfrm>
              <a:off x="4330" y="788"/>
              <a:ext cx="0" cy="231"/>
            </a:xfrm>
            <a:prstGeom prst="line">
              <a:avLst/>
            </a:prstGeom>
            <a:noFill/>
            <a:ln w="9525">
              <a:solidFill>
                <a:srgbClr val="000000"/>
              </a:solidFill>
              <a:round/>
              <a:headEnd/>
              <a:tailEnd/>
            </a:ln>
          </p:spPr>
          <p:txBody>
            <a:bodyPr wrap="none" anchor="ctr"/>
            <a:lstStyle/>
            <a:p>
              <a:endParaRPr lang="it-IT"/>
            </a:p>
          </p:txBody>
        </p:sp>
        <p:sp>
          <p:nvSpPr>
            <p:cNvPr id="623636" name="Line 20"/>
            <p:cNvSpPr>
              <a:spLocks noChangeShapeType="1"/>
            </p:cNvSpPr>
            <p:nvPr/>
          </p:nvSpPr>
          <p:spPr bwMode="auto">
            <a:xfrm flipH="1">
              <a:off x="4276" y="1019"/>
              <a:ext cx="54" cy="69"/>
            </a:xfrm>
            <a:prstGeom prst="line">
              <a:avLst/>
            </a:prstGeom>
            <a:noFill/>
            <a:ln w="9525">
              <a:solidFill>
                <a:srgbClr val="000000"/>
              </a:solidFill>
              <a:round/>
              <a:headEnd/>
              <a:tailEnd/>
            </a:ln>
          </p:spPr>
          <p:txBody>
            <a:bodyPr wrap="none" anchor="ctr"/>
            <a:lstStyle/>
            <a:p>
              <a:endParaRPr lang="it-IT"/>
            </a:p>
          </p:txBody>
        </p:sp>
        <p:sp>
          <p:nvSpPr>
            <p:cNvPr id="623637" name="Rectangle 21"/>
            <p:cNvSpPr>
              <a:spLocks noChangeArrowheads="1"/>
            </p:cNvSpPr>
            <p:nvPr/>
          </p:nvSpPr>
          <p:spPr bwMode="auto">
            <a:xfrm>
              <a:off x="4193" y="883"/>
              <a:ext cx="63" cy="136"/>
            </a:xfrm>
            <a:prstGeom prst="rect">
              <a:avLst/>
            </a:prstGeom>
            <a:solidFill>
              <a:srgbClr val="3333CC"/>
            </a:solidFill>
            <a:ln w="9525">
              <a:solidFill>
                <a:srgbClr val="000000"/>
              </a:solidFill>
              <a:miter lim="800000"/>
              <a:headEnd/>
              <a:tailEnd/>
            </a:ln>
          </p:spPr>
          <p:txBody>
            <a:bodyPr wrap="none" anchor="ctr"/>
            <a:lstStyle/>
            <a:p>
              <a:endParaRPr lang="it-IT"/>
            </a:p>
          </p:txBody>
        </p:sp>
        <p:sp>
          <p:nvSpPr>
            <p:cNvPr id="623638" name="Rectangle 22"/>
            <p:cNvSpPr>
              <a:spLocks noChangeArrowheads="1"/>
            </p:cNvSpPr>
            <p:nvPr/>
          </p:nvSpPr>
          <p:spPr bwMode="auto">
            <a:xfrm>
              <a:off x="4202" y="924"/>
              <a:ext cx="48" cy="48"/>
            </a:xfrm>
            <a:prstGeom prst="rect">
              <a:avLst/>
            </a:prstGeom>
            <a:solidFill>
              <a:srgbClr val="FFFFFF"/>
            </a:solidFill>
            <a:ln w="9525">
              <a:noFill/>
              <a:miter lim="800000"/>
              <a:headEnd/>
              <a:tailEnd/>
            </a:ln>
          </p:spPr>
          <p:txBody>
            <a:bodyPr wrap="none" anchor="ctr"/>
            <a:lstStyle/>
            <a:p>
              <a:endParaRPr lang="it-IT"/>
            </a:p>
          </p:txBody>
        </p:sp>
      </p:grpSp>
      <p:grpSp>
        <p:nvGrpSpPr>
          <p:cNvPr id="623639" name="Group 23"/>
          <p:cNvGrpSpPr>
            <a:grpSpLocks/>
          </p:cNvGrpSpPr>
          <p:nvPr/>
        </p:nvGrpSpPr>
        <p:grpSpPr bwMode="auto">
          <a:xfrm>
            <a:off x="4090988" y="1154113"/>
            <a:ext cx="2673350" cy="1116012"/>
            <a:chOff x="11865" y="3885"/>
            <a:chExt cx="3720" cy="1260"/>
          </a:xfrm>
        </p:grpSpPr>
        <p:sp>
          <p:nvSpPr>
            <p:cNvPr id="623640" name="Text Box 24"/>
            <p:cNvSpPr txBox="1">
              <a:spLocks noChangeArrowheads="1"/>
            </p:cNvSpPr>
            <p:nvPr/>
          </p:nvSpPr>
          <p:spPr bwMode="auto">
            <a:xfrm>
              <a:off x="11865" y="3885"/>
              <a:ext cx="2062" cy="490"/>
            </a:xfrm>
            <a:prstGeom prst="rect">
              <a:avLst/>
            </a:prstGeom>
            <a:solidFill>
              <a:srgbClr val="FFFFFF"/>
            </a:solidFill>
            <a:ln w="9525">
              <a:noFill/>
              <a:miter lim="800000"/>
              <a:headEnd/>
              <a:tailEnd/>
            </a:ln>
          </p:spPr>
          <p:txBody>
            <a:bodyPr/>
            <a:lstStyle/>
            <a:p>
              <a:r>
                <a:rPr lang="en-US" altLang="it-IT" sz="1000" b="1">
                  <a:latin typeface="Arial" charset="0"/>
                </a:rPr>
                <a:t>Identificazione DHCP</a:t>
              </a:r>
              <a:endParaRPr lang="en-US" altLang="it-IT" sz="1200" b="1">
                <a:latin typeface="Arial" charset="0"/>
              </a:endParaRPr>
            </a:p>
          </p:txBody>
        </p:sp>
        <p:sp>
          <p:nvSpPr>
            <p:cNvPr id="623641" name="Text Box 25"/>
            <p:cNvSpPr txBox="1">
              <a:spLocks noChangeArrowheads="1"/>
            </p:cNvSpPr>
            <p:nvPr/>
          </p:nvSpPr>
          <p:spPr bwMode="auto">
            <a:xfrm>
              <a:off x="12015" y="4231"/>
              <a:ext cx="3570" cy="914"/>
            </a:xfrm>
            <a:prstGeom prst="rect">
              <a:avLst/>
            </a:prstGeom>
            <a:solidFill>
              <a:srgbClr val="FFFFFF"/>
            </a:solidFill>
            <a:ln w="9525">
              <a:solidFill>
                <a:srgbClr val="000000"/>
              </a:solidFill>
              <a:miter lim="800000"/>
              <a:headEnd/>
              <a:tailEnd/>
            </a:ln>
          </p:spPr>
          <p:txBody>
            <a:bodyPr/>
            <a:lstStyle/>
            <a:p>
              <a:r>
                <a:rPr lang="en-US" altLang="it-IT" sz="1200">
                  <a:latin typeface="Arial" charset="0"/>
                </a:rPr>
                <a:t>src : 0.0.0.0, 68     </a:t>
              </a:r>
            </a:p>
            <a:p>
              <a:r>
                <a:rPr lang="en-US" altLang="it-IT" sz="1200">
                  <a:latin typeface="Arial" charset="0"/>
                </a:rPr>
                <a:t>dest.: 255.255.255.255,67</a:t>
              </a:r>
            </a:p>
            <a:p>
              <a:r>
                <a:rPr lang="en-US" altLang="it-IT" sz="1200">
                  <a:latin typeface="Arial" charset="0"/>
                </a:rPr>
                <a:t>yiaddr:    0.0.0.0</a:t>
              </a:r>
            </a:p>
            <a:p>
              <a:r>
                <a:rPr lang="en-US" altLang="it-IT" sz="1200">
                  <a:latin typeface="Arial" charset="0"/>
                </a:rPr>
                <a:t>transaction ID: 654</a:t>
              </a:r>
              <a:endParaRPr lang="en-US" altLang="it-IT"/>
            </a:p>
          </p:txBody>
        </p:sp>
      </p:grpSp>
      <p:sp>
        <p:nvSpPr>
          <p:cNvPr id="623642" name="Line 26"/>
          <p:cNvSpPr>
            <a:spLocks noChangeShapeType="1"/>
          </p:cNvSpPr>
          <p:nvPr/>
        </p:nvSpPr>
        <p:spPr bwMode="auto">
          <a:xfrm>
            <a:off x="2605088" y="3005138"/>
            <a:ext cx="4395787" cy="538162"/>
          </a:xfrm>
          <a:prstGeom prst="line">
            <a:avLst/>
          </a:prstGeom>
          <a:noFill/>
          <a:ln w="19050">
            <a:solidFill>
              <a:srgbClr val="000000"/>
            </a:solidFill>
            <a:round/>
            <a:headEnd/>
            <a:tailEnd type="triangle" w="med" len="med"/>
          </a:ln>
        </p:spPr>
        <p:txBody>
          <a:bodyPr/>
          <a:lstStyle/>
          <a:p>
            <a:endParaRPr lang="it-IT"/>
          </a:p>
        </p:txBody>
      </p:sp>
      <p:sp>
        <p:nvSpPr>
          <p:cNvPr id="623643" name="Text Box 27"/>
          <p:cNvSpPr txBox="1">
            <a:spLocks noChangeArrowheads="1"/>
          </p:cNvSpPr>
          <p:nvPr/>
        </p:nvSpPr>
        <p:spPr bwMode="auto">
          <a:xfrm>
            <a:off x="4264025" y="2390775"/>
            <a:ext cx="1379538" cy="330200"/>
          </a:xfrm>
          <a:prstGeom prst="rect">
            <a:avLst/>
          </a:prstGeom>
          <a:solidFill>
            <a:srgbClr val="FFFFFF"/>
          </a:solidFill>
          <a:ln w="9525">
            <a:noFill/>
            <a:miter lim="800000"/>
            <a:headEnd/>
            <a:tailEnd/>
          </a:ln>
        </p:spPr>
        <p:txBody>
          <a:bodyPr/>
          <a:lstStyle/>
          <a:p>
            <a:r>
              <a:rPr lang="en-US" altLang="it-IT" sz="1200" b="1">
                <a:latin typeface="Arial" charset="0"/>
              </a:rPr>
              <a:t>Offerta DHCP</a:t>
            </a:r>
          </a:p>
        </p:txBody>
      </p:sp>
      <p:sp>
        <p:nvSpPr>
          <p:cNvPr id="623644" name="Text Box 28"/>
          <p:cNvSpPr txBox="1">
            <a:spLocks noChangeArrowheads="1"/>
          </p:cNvSpPr>
          <p:nvPr/>
        </p:nvSpPr>
        <p:spPr bwMode="auto">
          <a:xfrm>
            <a:off x="4360863" y="2643188"/>
            <a:ext cx="2424112" cy="965200"/>
          </a:xfrm>
          <a:prstGeom prst="rect">
            <a:avLst/>
          </a:prstGeom>
          <a:solidFill>
            <a:srgbClr val="FFFFFF"/>
          </a:solidFill>
          <a:ln w="9525">
            <a:solidFill>
              <a:srgbClr val="000000"/>
            </a:solidFill>
            <a:miter lim="800000"/>
            <a:headEnd/>
            <a:tailEnd/>
          </a:ln>
        </p:spPr>
        <p:txBody>
          <a:bodyPr/>
          <a:lstStyle/>
          <a:p>
            <a:r>
              <a:rPr lang="en-US" altLang="it-IT" sz="1200">
                <a:latin typeface="Arial" charset="0"/>
              </a:rPr>
              <a:t>src: 223.1.2.5, 67      </a:t>
            </a:r>
          </a:p>
          <a:p>
            <a:r>
              <a:rPr lang="en-US" altLang="it-IT" sz="1200">
                <a:latin typeface="Arial" charset="0"/>
              </a:rPr>
              <a:t>dest:  255.255.255.255, 68</a:t>
            </a:r>
          </a:p>
          <a:p>
            <a:r>
              <a:rPr lang="en-US" altLang="it-IT" sz="1200">
                <a:latin typeface="Arial" charset="0"/>
              </a:rPr>
              <a:t>yiaddrr: 223.1.2.4</a:t>
            </a:r>
          </a:p>
          <a:p>
            <a:r>
              <a:rPr lang="en-US" altLang="it-IT" sz="1200">
                <a:latin typeface="Arial" charset="0"/>
              </a:rPr>
              <a:t>transaction ID: 654</a:t>
            </a:r>
          </a:p>
          <a:p>
            <a:r>
              <a:rPr lang="en-US" altLang="it-IT" sz="1200">
                <a:latin typeface="Arial" charset="0"/>
              </a:rPr>
              <a:t>Lifetime: 3600 secs</a:t>
            </a:r>
            <a:endParaRPr lang="en-US" altLang="it-IT" sz="800"/>
          </a:p>
        </p:txBody>
      </p:sp>
      <p:sp>
        <p:nvSpPr>
          <p:cNvPr id="623645" name="Line 29"/>
          <p:cNvSpPr>
            <a:spLocks noChangeShapeType="1"/>
          </p:cNvSpPr>
          <p:nvPr/>
        </p:nvSpPr>
        <p:spPr bwMode="auto">
          <a:xfrm flipH="1">
            <a:off x="2497138" y="4233863"/>
            <a:ext cx="4395787" cy="536575"/>
          </a:xfrm>
          <a:prstGeom prst="line">
            <a:avLst/>
          </a:prstGeom>
          <a:noFill/>
          <a:ln w="19050">
            <a:solidFill>
              <a:srgbClr val="000000"/>
            </a:solidFill>
            <a:round/>
            <a:headEnd/>
            <a:tailEnd type="triangle" w="med" len="med"/>
          </a:ln>
        </p:spPr>
        <p:txBody>
          <a:bodyPr/>
          <a:lstStyle/>
          <a:p>
            <a:endParaRPr lang="it-IT"/>
          </a:p>
        </p:txBody>
      </p:sp>
      <p:sp>
        <p:nvSpPr>
          <p:cNvPr id="623646" name="Text Box 30"/>
          <p:cNvSpPr txBox="1">
            <a:spLocks noChangeArrowheads="1"/>
          </p:cNvSpPr>
          <p:nvPr/>
        </p:nvSpPr>
        <p:spPr bwMode="auto">
          <a:xfrm>
            <a:off x="2668588" y="3576638"/>
            <a:ext cx="1379537" cy="328612"/>
          </a:xfrm>
          <a:prstGeom prst="rect">
            <a:avLst/>
          </a:prstGeom>
          <a:solidFill>
            <a:srgbClr val="FFFFFF"/>
          </a:solidFill>
          <a:ln w="9525">
            <a:noFill/>
            <a:miter lim="800000"/>
            <a:headEnd/>
            <a:tailEnd/>
          </a:ln>
        </p:spPr>
        <p:txBody>
          <a:bodyPr/>
          <a:lstStyle/>
          <a:p>
            <a:r>
              <a:rPr lang="en-US" altLang="it-IT" sz="1200" b="1">
                <a:latin typeface="Arial" charset="0"/>
              </a:rPr>
              <a:t>Richiesta DHCP</a:t>
            </a:r>
          </a:p>
        </p:txBody>
      </p:sp>
      <p:sp>
        <p:nvSpPr>
          <p:cNvPr id="623647" name="Text Box 31"/>
          <p:cNvSpPr txBox="1">
            <a:spLocks noChangeArrowheads="1"/>
          </p:cNvSpPr>
          <p:nvPr/>
        </p:nvSpPr>
        <p:spPr bwMode="auto">
          <a:xfrm>
            <a:off x="2798763" y="3838575"/>
            <a:ext cx="2757487" cy="942975"/>
          </a:xfrm>
          <a:prstGeom prst="rect">
            <a:avLst/>
          </a:prstGeom>
          <a:solidFill>
            <a:srgbClr val="FFFFFF"/>
          </a:solidFill>
          <a:ln w="9525">
            <a:solidFill>
              <a:srgbClr val="000000"/>
            </a:solidFill>
            <a:miter lim="800000"/>
            <a:headEnd/>
            <a:tailEnd/>
          </a:ln>
        </p:spPr>
        <p:txBody>
          <a:bodyPr/>
          <a:lstStyle/>
          <a:p>
            <a:r>
              <a:rPr lang="en-US" altLang="it-IT" sz="1200">
                <a:latin typeface="Arial" charset="0"/>
              </a:rPr>
              <a:t>src:  0.0.0.0, 68     </a:t>
            </a:r>
          </a:p>
          <a:p>
            <a:r>
              <a:rPr lang="en-US" altLang="it-IT" sz="1200">
                <a:latin typeface="Arial" charset="0"/>
              </a:rPr>
              <a:t>dest::  255.255.255.255, 67</a:t>
            </a:r>
          </a:p>
          <a:p>
            <a:r>
              <a:rPr lang="en-US" altLang="it-IT" sz="1200">
                <a:latin typeface="Arial" charset="0"/>
              </a:rPr>
              <a:t>yiaddrr: 223.1.2.4</a:t>
            </a:r>
          </a:p>
          <a:p>
            <a:r>
              <a:rPr lang="en-US" altLang="it-IT" sz="1200">
                <a:latin typeface="Arial" charset="0"/>
              </a:rPr>
              <a:t>transaction ID: 655</a:t>
            </a:r>
          </a:p>
          <a:p>
            <a:r>
              <a:rPr lang="en-US" altLang="it-IT" sz="1200">
                <a:latin typeface="Arial" charset="0"/>
              </a:rPr>
              <a:t>Lifetime: 3600 secs</a:t>
            </a:r>
            <a:endParaRPr lang="en-US" altLang="it-IT"/>
          </a:p>
        </p:txBody>
      </p:sp>
      <p:sp>
        <p:nvSpPr>
          <p:cNvPr id="623648" name="Line 32"/>
          <p:cNvSpPr>
            <a:spLocks noChangeShapeType="1"/>
          </p:cNvSpPr>
          <p:nvPr/>
        </p:nvSpPr>
        <p:spPr bwMode="auto">
          <a:xfrm>
            <a:off x="2582863" y="5264150"/>
            <a:ext cx="4395787" cy="538163"/>
          </a:xfrm>
          <a:prstGeom prst="line">
            <a:avLst/>
          </a:prstGeom>
          <a:noFill/>
          <a:ln w="19050">
            <a:solidFill>
              <a:srgbClr val="000000"/>
            </a:solidFill>
            <a:round/>
            <a:headEnd/>
            <a:tailEnd type="triangle" w="med" len="med"/>
          </a:ln>
        </p:spPr>
        <p:txBody>
          <a:bodyPr/>
          <a:lstStyle/>
          <a:p>
            <a:endParaRPr lang="it-IT"/>
          </a:p>
        </p:txBody>
      </p:sp>
      <p:sp>
        <p:nvSpPr>
          <p:cNvPr id="623649" name="Text Box 33"/>
          <p:cNvSpPr txBox="1">
            <a:spLocks noChangeArrowheads="1"/>
          </p:cNvSpPr>
          <p:nvPr/>
        </p:nvSpPr>
        <p:spPr bwMode="auto">
          <a:xfrm>
            <a:off x="4221163" y="4979988"/>
            <a:ext cx="1379537" cy="328612"/>
          </a:xfrm>
          <a:prstGeom prst="rect">
            <a:avLst/>
          </a:prstGeom>
          <a:solidFill>
            <a:srgbClr val="FFFFFF"/>
          </a:solidFill>
          <a:ln w="9525">
            <a:noFill/>
            <a:miter lim="800000"/>
            <a:headEnd/>
            <a:tailEnd/>
          </a:ln>
        </p:spPr>
        <p:txBody>
          <a:bodyPr/>
          <a:lstStyle/>
          <a:p>
            <a:r>
              <a:rPr lang="en-US" altLang="it-IT" sz="1200" b="1">
                <a:latin typeface="Arial" charset="0"/>
              </a:rPr>
              <a:t>Conferma DHCP</a:t>
            </a:r>
          </a:p>
        </p:txBody>
      </p:sp>
      <p:sp>
        <p:nvSpPr>
          <p:cNvPr id="623650" name="Text Box 34"/>
          <p:cNvSpPr txBox="1">
            <a:spLocks noChangeArrowheads="1"/>
          </p:cNvSpPr>
          <p:nvPr/>
        </p:nvSpPr>
        <p:spPr bwMode="auto">
          <a:xfrm>
            <a:off x="4318000" y="5232400"/>
            <a:ext cx="2413000" cy="963613"/>
          </a:xfrm>
          <a:prstGeom prst="rect">
            <a:avLst/>
          </a:prstGeom>
          <a:solidFill>
            <a:srgbClr val="FFFFFF"/>
          </a:solidFill>
          <a:ln w="9525">
            <a:solidFill>
              <a:srgbClr val="000000"/>
            </a:solidFill>
            <a:miter lim="800000"/>
            <a:headEnd/>
            <a:tailEnd/>
          </a:ln>
        </p:spPr>
        <p:txBody>
          <a:bodyPr/>
          <a:lstStyle/>
          <a:p>
            <a:r>
              <a:rPr lang="en-US" altLang="it-IT" sz="1200">
                <a:latin typeface="Arial" charset="0"/>
              </a:rPr>
              <a:t>src: 223.1.2.5, 67      </a:t>
            </a:r>
          </a:p>
          <a:p>
            <a:r>
              <a:rPr lang="en-US" altLang="it-IT" sz="1200">
                <a:latin typeface="Arial" charset="0"/>
              </a:rPr>
              <a:t>dest:  255.255.255.255, 68</a:t>
            </a:r>
          </a:p>
          <a:p>
            <a:r>
              <a:rPr lang="en-US" altLang="it-IT" sz="1200">
                <a:latin typeface="Arial" charset="0"/>
              </a:rPr>
              <a:t>yiaddrr: 223.1.2.4</a:t>
            </a:r>
          </a:p>
          <a:p>
            <a:r>
              <a:rPr lang="en-US" altLang="it-IT" sz="1200">
                <a:latin typeface="Arial" charset="0"/>
              </a:rPr>
              <a:t>transaction ID: 655</a:t>
            </a:r>
          </a:p>
          <a:p>
            <a:r>
              <a:rPr lang="en-US" altLang="it-IT" sz="1200">
                <a:latin typeface="Arial" charset="0"/>
              </a:rPr>
              <a:t>Lifetime: 3600 secs</a:t>
            </a:r>
            <a:endParaRPr lang="en-US" altLang="it-IT" sz="1000"/>
          </a:p>
        </p:txBody>
      </p:sp>
      <p:sp>
        <p:nvSpPr>
          <p:cNvPr id="623651" name="Rectangle 35"/>
          <p:cNvSpPr>
            <a:spLocks noChangeArrowheads="1"/>
          </p:cNvSpPr>
          <p:nvPr/>
        </p:nvSpPr>
        <p:spPr bwMode="auto">
          <a:xfrm>
            <a:off x="438150" y="65088"/>
            <a:ext cx="7772400" cy="1143000"/>
          </a:xfrm>
          <a:prstGeom prst="rect">
            <a:avLst/>
          </a:prstGeom>
          <a:noFill/>
          <a:ln w="9525">
            <a:noFill/>
            <a:miter lim="800000"/>
            <a:headEnd/>
            <a:tailEnd/>
          </a:ln>
          <a:effectLst/>
        </p:spPr>
        <p:txBody>
          <a:bodyPr anchor="ctr"/>
          <a:lstStyle/>
          <a:p>
            <a:r>
              <a:rPr lang="en-US" altLang="it-IT" sz="3600" u="sng">
                <a:solidFill>
                  <a:schemeClr val="accent2"/>
                </a:solidFill>
              </a:rPr>
              <a:t>Scenario client-server DHCP</a:t>
            </a:r>
          </a:p>
        </p:txBody>
      </p:sp>
      <p:sp>
        <p:nvSpPr>
          <p:cNvPr id="36" name="CasellaDiTesto 35"/>
          <p:cNvSpPr txBox="1"/>
          <p:nvPr/>
        </p:nvSpPr>
        <p:spPr>
          <a:xfrm>
            <a:off x="7160821" y="3372592"/>
            <a:ext cx="1591294" cy="1200329"/>
          </a:xfrm>
          <a:prstGeom prst="rect">
            <a:avLst/>
          </a:prstGeom>
          <a:noFill/>
        </p:spPr>
        <p:txBody>
          <a:bodyPr wrap="square" rtlCol="0">
            <a:spAutoFit/>
          </a:bodyPr>
          <a:lstStyle/>
          <a:p>
            <a:r>
              <a:rPr lang="it-IT" sz="1200" dirty="0" smtClean="0"/>
              <a:t>Qui il cliente può scegliere tra più offerte DHCP (se sono presenti almeno due server DHCP)</a:t>
            </a:r>
            <a:endParaRPr lang="it-IT"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229D8F25-3023-4983-92F4-F8A38AC7C431}" type="slidenum">
              <a:rPr lang="en-US" altLang="it-IT"/>
              <a:pPr/>
              <a:t>47</a:t>
            </a:fld>
            <a:endParaRPr lang="en-US" altLang="it-IT"/>
          </a:p>
        </p:txBody>
      </p:sp>
      <p:sp>
        <p:nvSpPr>
          <p:cNvPr id="232450" name="Rectangle 2"/>
          <p:cNvSpPr>
            <a:spLocks noGrp="1" noChangeArrowheads="1"/>
          </p:cNvSpPr>
          <p:nvPr>
            <p:ph type="title"/>
          </p:nvPr>
        </p:nvSpPr>
        <p:spPr>
          <a:xfrm>
            <a:off x="414338" y="228600"/>
            <a:ext cx="7772400" cy="1143000"/>
          </a:xfrm>
        </p:spPr>
        <p:txBody>
          <a:bodyPr/>
          <a:lstStyle/>
          <a:p>
            <a:pPr algn="ctr"/>
            <a:r>
              <a:rPr lang="it-IT" sz="3400"/>
              <a:t>Come ottenere un blocco di indirizzi</a:t>
            </a:r>
            <a:endParaRPr lang="en-US" sz="3400"/>
          </a:p>
        </p:txBody>
      </p:sp>
      <p:sp>
        <p:nvSpPr>
          <p:cNvPr id="232451" name="Rectangle 3"/>
          <p:cNvSpPr>
            <a:spLocks noGrp="1" noChangeArrowheads="1"/>
          </p:cNvSpPr>
          <p:nvPr>
            <p:ph type="body" idx="1"/>
          </p:nvPr>
        </p:nvSpPr>
        <p:spPr>
          <a:xfrm>
            <a:off x="487363" y="1343025"/>
            <a:ext cx="8077200" cy="1809750"/>
          </a:xfrm>
        </p:spPr>
        <p:txBody>
          <a:bodyPr/>
          <a:lstStyle/>
          <a:p>
            <a:pPr>
              <a:lnSpc>
                <a:spcPct val="90000"/>
              </a:lnSpc>
              <a:buFont typeface="ZapfDingbats" pitchFamily="82" charset="2"/>
              <a:buNone/>
            </a:pPr>
            <a:r>
              <a:rPr lang="it-IT" sz="2400" u="sng">
                <a:solidFill>
                  <a:srgbClr val="FF0000"/>
                </a:solidFill>
              </a:rPr>
              <a:t>D:</a:t>
            </a:r>
            <a:r>
              <a:rPr lang="it-IT" sz="2400"/>
              <a:t> Cosa deve fare un amministratore di rete per ottenere un blocco di indirizzi IP da usare in una sottorete?</a:t>
            </a:r>
          </a:p>
          <a:p>
            <a:pPr>
              <a:lnSpc>
                <a:spcPct val="90000"/>
              </a:lnSpc>
              <a:buFont typeface="ZapfDingbats" pitchFamily="82" charset="2"/>
              <a:buNone/>
            </a:pPr>
            <a:r>
              <a:rPr lang="it-IT" sz="2400" u="sng">
                <a:solidFill>
                  <a:srgbClr val="FF0000"/>
                </a:solidFill>
              </a:rPr>
              <a:t>R:</a:t>
            </a:r>
            <a:r>
              <a:rPr lang="it-IT" sz="2400"/>
              <a:t> deve contattare il proprio ISP e ottenere la divisione in otto blocchi uguali di indirizzi contigui.</a:t>
            </a:r>
            <a:endParaRPr lang="it-IT" sz="2000"/>
          </a:p>
        </p:txBody>
      </p:sp>
      <p:sp>
        <p:nvSpPr>
          <p:cNvPr id="232452" name="Text Box 4"/>
          <p:cNvSpPr txBox="1">
            <a:spLocks noChangeArrowheads="1"/>
          </p:cNvSpPr>
          <p:nvPr/>
        </p:nvSpPr>
        <p:spPr bwMode="auto">
          <a:xfrm>
            <a:off x="592138" y="3514725"/>
            <a:ext cx="8551862" cy="2289175"/>
          </a:xfrm>
          <a:prstGeom prst="rect">
            <a:avLst/>
          </a:prstGeom>
          <a:noFill/>
          <a:ln w="9525">
            <a:noFill/>
            <a:miter lim="800000"/>
            <a:headEnd/>
            <a:tailEnd/>
          </a:ln>
          <a:effectLst/>
        </p:spPr>
        <p:txBody>
          <a:bodyPr>
            <a:spAutoFit/>
          </a:bodyPr>
          <a:lstStyle/>
          <a:p>
            <a:r>
              <a:rPr lang="en-US" altLang="it-IT">
                <a:solidFill>
                  <a:schemeClr val="accent2"/>
                </a:solidFill>
                <a:latin typeface="Arial" charset="0"/>
              </a:rPr>
              <a:t>Blocco dell’ISP        </a:t>
            </a:r>
            <a:r>
              <a:rPr lang="en-US" altLang="it-IT" u="sng">
                <a:solidFill>
                  <a:schemeClr val="accent2"/>
                </a:solidFill>
                <a:latin typeface="Arial" charset="0"/>
              </a:rPr>
              <a:t>11001000  00010111  0001</a:t>
            </a:r>
            <a:r>
              <a:rPr lang="en-US" altLang="it-IT">
                <a:solidFill>
                  <a:schemeClr val="accent2"/>
                </a:solidFill>
                <a:latin typeface="Arial" charset="0"/>
              </a:rPr>
              <a:t>0000  00000000    200.23.16.0/20 </a:t>
            </a:r>
          </a:p>
          <a:p>
            <a:endParaRPr lang="en-US" altLang="it-IT">
              <a:latin typeface="Arial" charset="0"/>
            </a:endParaRPr>
          </a:p>
          <a:p>
            <a:r>
              <a:rPr lang="en-US" altLang="it-IT">
                <a:latin typeface="Arial" charset="0"/>
              </a:rPr>
              <a:t>Organizzazione 0    </a:t>
            </a:r>
            <a:r>
              <a:rPr lang="en-US" altLang="it-IT" u="sng">
                <a:latin typeface="Arial" charset="0"/>
              </a:rPr>
              <a:t>11001000  00010111  0001000</a:t>
            </a:r>
            <a:r>
              <a:rPr lang="en-US" altLang="it-IT">
                <a:latin typeface="Arial" charset="0"/>
              </a:rPr>
              <a:t>0  00000000    200.23.16.0/23 </a:t>
            </a:r>
          </a:p>
          <a:p>
            <a:r>
              <a:rPr lang="en-US" altLang="it-IT">
                <a:latin typeface="Arial" charset="0"/>
              </a:rPr>
              <a:t>Organizzazione 1    </a:t>
            </a:r>
            <a:r>
              <a:rPr lang="en-US" altLang="it-IT" u="sng">
                <a:latin typeface="Arial" charset="0"/>
              </a:rPr>
              <a:t>11001000  00010111  0001001</a:t>
            </a:r>
            <a:r>
              <a:rPr lang="en-US" altLang="it-IT">
                <a:latin typeface="Arial" charset="0"/>
              </a:rPr>
              <a:t>0  00000000    200.23.18.0/23 </a:t>
            </a:r>
          </a:p>
          <a:p>
            <a:r>
              <a:rPr lang="en-US" altLang="it-IT">
                <a:latin typeface="Arial" charset="0"/>
              </a:rPr>
              <a:t>Organizzazione 2    </a:t>
            </a:r>
            <a:r>
              <a:rPr lang="en-US" altLang="it-IT" u="sng">
                <a:latin typeface="Arial" charset="0"/>
              </a:rPr>
              <a:t>11001000  00010111  0001010</a:t>
            </a:r>
            <a:r>
              <a:rPr lang="en-US" altLang="it-IT">
                <a:latin typeface="Arial" charset="0"/>
              </a:rPr>
              <a:t>0  00000000    200.23.20.0/23 </a:t>
            </a:r>
          </a:p>
          <a:p>
            <a:r>
              <a:rPr lang="en-US" altLang="it-IT">
                <a:latin typeface="Arial" charset="0"/>
              </a:rPr>
              <a:t>   ...                                          …..                                   ….                ….</a:t>
            </a:r>
          </a:p>
          <a:p>
            <a:r>
              <a:rPr lang="en-US" altLang="it-IT">
                <a:latin typeface="Arial" charset="0"/>
              </a:rPr>
              <a:t>Organizzazione 7    </a:t>
            </a:r>
            <a:r>
              <a:rPr lang="en-US" altLang="it-IT" u="sng">
                <a:latin typeface="Arial" charset="0"/>
              </a:rPr>
              <a:t>11001000  00010111  0001111</a:t>
            </a:r>
            <a:r>
              <a:rPr lang="en-US" altLang="it-IT">
                <a:latin typeface="Arial" charset="0"/>
              </a:rPr>
              <a:t>0  00000000    200.23.30.0/23</a:t>
            </a:r>
            <a:r>
              <a:rPr lang="en-US" altLang="it-IT" sz="2400">
                <a:latin typeface="Times New Roman" pitchFamily="18" charset="0"/>
              </a:rPr>
              <a:t> </a:t>
            </a:r>
          </a:p>
          <a:p>
            <a:endParaRPr lang="en-US" altLang="it-IT"/>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egnaposto numero diapositiva 4"/>
          <p:cNvSpPr>
            <a:spLocks noGrp="1"/>
          </p:cNvSpPr>
          <p:nvPr>
            <p:ph type="sldNum" sz="quarter" idx="12"/>
          </p:nvPr>
        </p:nvSpPr>
        <p:spPr/>
        <p:txBody>
          <a:bodyPr/>
          <a:lstStyle/>
          <a:p>
            <a:r>
              <a:rPr lang="en-US" altLang="it-IT"/>
              <a:t>4-</a:t>
            </a:r>
            <a:fld id="{D36BEBC2-62C4-4FAE-A25F-831B2F832CC2}" type="slidenum">
              <a:rPr lang="en-US" altLang="it-IT"/>
              <a:pPr/>
              <a:t>48</a:t>
            </a:fld>
            <a:endParaRPr lang="en-US" altLang="it-IT"/>
          </a:p>
        </p:txBody>
      </p:sp>
      <p:sp>
        <p:nvSpPr>
          <p:cNvPr id="169986" name="Rectangle 2"/>
          <p:cNvSpPr>
            <a:spLocks noGrp="1" noChangeArrowheads="1"/>
          </p:cNvSpPr>
          <p:nvPr>
            <p:ph type="title"/>
          </p:nvPr>
        </p:nvSpPr>
        <p:spPr>
          <a:xfrm>
            <a:off x="533400" y="228600"/>
            <a:ext cx="8316913" cy="1143000"/>
          </a:xfrm>
        </p:spPr>
        <p:txBody>
          <a:bodyPr/>
          <a:lstStyle/>
          <a:p>
            <a:pPr algn="ctr"/>
            <a:r>
              <a:rPr lang="en-US" altLang="it-IT" sz="3200"/>
              <a:t>Indirizzamento gerarchico</a:t>
            </a:r>
            <a:endParaRPr lang="en-US" altLang="it-IT"/>
          </a:p>
        </p:txBody>
      </p:sp>
      <p:sp>
        <p:nvSpPr>
          <p:cNvPr id="169987" name="Freeform 3"/>
          <p:cNvSpPr>
            <a:spLocks/>
          </p:cNvSpPr>
          <p:nvPr/>
        </p:nvSpPr>
        <p:spPr bwMode="auto">
          <a:xfrm>
            <a:off x="5175250" y="4121150"/>
            <a:ext cx="2019300" cy="295275"/>
          </a:xfrm>
          <a:custGeom>
            <a:avLst/>
            <a:gdLst/>
            <a:ahLst/>
            <a:cxnLst>
              <a:cxn ang="0">
                <a:pos x="0" y="0"/>
              </a:cxn>
              <a:cxn ang="0">
                <a:pos x="1272" y="186"/>
              </a:cxn>
            </a:cxnLst>
            <a:rect l="0" t="0" r="r" b="b"/>
            <a:pathLst>
              <a:path w="1272" h="186">
                <a:moveTo>
                  <a:pt x="0" y="0"/>
                </a:moveTo>
                <a:lnTo>
                  <a:pt x="1272" y="186"/>
                </a:lnTo>
              </a:path>
            </a:pathLst>
          </a:custGeom>
          <a:noFill/>
          <a:ln w="19050" cap="flat" cmpd="sng">
            <a:solidFill>
              <a:schemeClr val="tx1"/>
            </a:solidFill>
            <a:prstDash val="solid"/>
            <a:round/>
            <a:headEnd type="none" w="med" len="med"/>
            <a:tailEnd type="arrow" w="med" len="med"/>
          </a:ln>
          <a:effectLst/>
        </p:spPr>
        <p:txBody>
          <a:bodyPr wrap="none" anchor="ctr"/>
          <a:lstStyle/>
          <a:p>
            <a:endParaRPr lang="it-IT"/>
          </a:p>
        </p:txBody>
      </p:sp>
      <p:sp>
        <p:nvSpPr>
          <p:cNvPr id="169988" name="Line 4"/>
          <p:cNvSpPr>
            <a:spLocks noChangeShapeType="1"/>
          </p:cNvSpPr>
          <p:nvPr/>
        </p:nvSpPr>
        <p:spPr bwMode="auto">
          <a:xfrm flipV="1">
            <a:off x="2832100" y="4397375"/>
            <a:ext cx="895350" cy="457200"/>
          </a:xfrm>
          <a:prstGeom prst="line">
            <a:avLst/>
          </a:prstGeom>
          <a:noFill/>
          <a:ln w="19050">
            <a:solidFill>
              <a:schemeClr val="tx1"/>
            </a:solidFill>
            <a:round/>
            <a:headEnd/>
            <a:tailEnd/>
          </a:ln>
          <a:effectLst/>
        </p:spPr>
        <p:txBody>
          <a:bodyPr wrap="none" anchor="ctr"/>
          <a:lstStyle/>
          <a:p>
            <a:endParaRPr lang="it-IT"/>
          </a:p>
        </p:txBody>
      </p:sp>
      <p:sp>
        <p:nvSpPr>
          <p:cNvPr id="169989" name="Line 5"/>
          <p:cNvSpPr>
            <a:spLocks noChangeShapeType="1"/>
          </p:cNvSpPr>
          <p:nvPr/>
        </p:nvSpPr>
        <p:spPr bwMode="auto">
          <a:xfrm>
            <a:off x="2860675" y="3768725"/>
            <a:ext cx="752475" cy="171450"/>
          </a:xfrm>
          <a:prstGeom prst="line">
            <a:avLst/>
          </a:prstGeom>
          <a:noFill/>
          <a:ln w="19050">
            <a:solidFill>
              <a:schemeClr val="tx1"/>
            </a:solidFill>
            <a:round/>
            <a:headEnd/>
            <a:tailEnd/>
          </a:ln>
          <a:effectLst/>
        </p:spPr>
        <p:txBody>
          <a:bodyPr wrap="none" anchor="ctr"/>
          <a:lstStyle/>
          <a:p>
            <a:endParaRPr lang="it-IT"/>
          </a:p>
        </p:txBody>
      </p:sp>
      <p:sp>
        <p:nvSpPr>
          <p:cNvPr id="169990" name="Line 6"/>
          <p:cNvSpPr>
            <a:spLocks noChangeShapeType="1"/>
          </p:cNvSpPr>
          <p:nvPr/>
        </p:nvSpPr>
        <p:spPr bwMode="auto">
          <a:xfrm>
            <a:off x="2927350" y="2987675"/>
            <a:ext cx="847725" cy="762000"/>
          </a:xfrm>
          <a:prstGeom prst="line">
            <a:avLst/>
          </a:prstGeom>
          <a:noFill/>
          <a:ln w="19050">
            <a:solidFill>
              <a:schemeClr val="tx1"/>
            </a:solidFill>
            <a:round/>
            <a:headEnd/>
            <a:tailEnd/>
          </a:ln>
          <a:effectLst/>
        </p:spPr>
        <p:txBody>
          <a:bodyPr wrap="none" anchor="ctr"/>
          <a:lstStyle/>
          <a:p>
            <a:endParaRPr lang="it-IT"/>
          </a:p>
        </p:txBody>
      </p:sp>
      <p:sp>
        <p:nvSpPr>
          <p:cNvPr id="169991" name="Freeform 7"/>
          <p:cNvSpPr>
            <a:spLocks/>
          </p:cNvSpPr>
          <p:nvPr/>
        </p:nvSpPr>
        <p:spPr bwMode="auto">
          <a:xfrm>
            <a:off x="3573463" y="3567113"/>
            <a:ext cx="1773237" cy="979487"/>
          </a:xfrm>
          <a:custGeom>
            <a:avLst/>
            <a:gdLst/>
            <a:ahLst/>
            <a:cxnLst>
              <a:cxn ang="0">
                <a:pos x="439" y="97"/>
              </a:cxn>
              <a:cxn ang="0">
                <a:pos x="205" y="19"/>
              </a:cxn>
              <a:cxn ang="0">
                <a:pos x="55" y="73"/>
              </a:cxn>
              <a:cxn ang="0">
                <a:pos x="4" y="456"/>
              </a:cxn>
              <a:cxn ang="0">
                <a:pos x="77" y="582"/>
              </a:cxn>
              <a:cxn ang="0">
                <a:pos x="451" y="587"/>
              </a:cxn>
              <a:cxn ang="0">
                <a:pos x="685" y="613"/>
              </a:cxn>
              <a:cxn ang="0">
                <a:pos x="925" y="565"/>
              </a:cxn>
              <a:cxn ang="0">
                <a:pos x="1099" y="330"/>
              </a:cxn>
              <a:cxn ang="0">
                <a:pos x="1036" y="138"/>
              </a:cxn>
              <a:cxn ang="0">
                <a:pos x="691" y="91"/>
              </a:cxn>
              <a:cxn ang="0">
                <a:pos x="439" y="97"/>
              </a:cxn>
            </a:cxnLst>
            <a:rect l="0" t="0" r="r" b="b"/>
            <a:pathLst>
              <a:path w="1117" h="617">
                <a:moveTo>
                  <a:pt x="439" y="97"/>
                </a:moveTo>
                <a:cubicBezTo>
                  <a:pt x="358" y="85"/>
                  <a:pt x="269" y="23"/>
                  <a:pt x="205" y="19"/>
                </a:cubicBezTo>
                <a:cubicBezTo>
                  <a:pt x="141" y="15"/>
                  <a:pt x="89" y="0"/>
                  <a:pt x="55" y="73"/>
                </a:cubicBezTo>
                <a:cubicBezTo>
                  <a:pt x="21" y="146"/>
                  <a:pt x="0" y="371"/>
                  <a:pt x="4" y="456"/>
                </a:cubicBezTo>
                <a:cubicBezTo>
                  <a:pt x="8" y="541"/>
                  <a:pt x="3" y="560"/>
                  <a:pt x="77" y="582"/>
                </a:cubicBezTo>
                <a:cubicBezTo>
                  <a:pt x="152" y="604"/>
                  <a:pt x="350" y="582"/>
                  <a:pt x="451" y="587"/>
                </a:cubicBezTo>
                <a:cubicBezTo>
                  <a:pt x="552" y="592"/>
                  <a:pt x="606" y="617"/>
                  <a:pt x="685" y="613"/>
                </a:cubicBezTo>
                <a:cubicBezTo>
                  <a:pt x="764" y="609"/>
                  <a:pt x="856" y="612"/>
                  <a:pt x="925" y="565"/>
                </a:cubicBezTo>
                <a:cubicBezTo>
                  <a:pt x="994" y="518"/>
                  <a:pt x="1081" y="401"/>
                  <a:pt x="1099" y="330"/>
                </a:cubicBezTo>
                <a:cubicBezTo>
                  <a:pt x="1117" y="259"/>
                  <a:pt x="1104" y="178"/>
                  <a:pt x="1036" y="138"/>
                </a:cubicBezTo>
                <a:cubicBezTo>
                  <a:pt x="968" y="98"/>
                  <a:pt x="790" y="98"/>
                  <a:pt x="691" y="91"/>
                </a:cubicBezTo>
                <a:cubicBezTo>
                  <a:pt x="592" y="84"/>
                  <a:pt x="520" y="109"/>
                  <a:pt x="439" y="97"/>
                </a:cubicBezTo>
                <a:close/>
              </a:path>
            </a:pathLst>
          </a:custGeom>
          <a:solidFill>
            <a:srgbClr val="66CCFF"/>
          </a:solidFill>
          <a:ln w="9525">
            <a:noFill/>
            <a:round/>
            <a:headEnd/>
            <a:tailEnd/>
          </a:ln>
          <a:effectLst/>
        </p:spPr>
        <p:txBody>
          <a:bodyPr wrap="none" anchor="ctr"/>
          <a:lstStyle/>
          <a:p>
            <a:endParaRPr lang="it-IT"/>
          </a:p>
        </p:txBody>
      </p:sp>
      <p:sp>
        <p:nvSpPr>
          <p:cNvPr id="169992" name="Text Box 8"/>
          <p:cNvSpPr txBox="1">
            <a:spLocks noChangeArrowheads="1"/>
          </p:cNvSpPr>
          <p:nvPr/>
        </p:nvSpPr>
        <p:spPr bwMode="auto">
          <a:xfrm>
            <a:off x="5407025" y="3297238"/>
            <a:ext cx="1876425" cy="942975"/>
          </a:xfrm>
          <a:prstGeom prst="rect">
            <a:avLst/>
          </a:prstGeom>
          <a:noFill/>
          <a:ln w="9525">
            <a:noFill/>
            <a:miter lim="800000"/>
            <a:headEnd/>
            <a:tailEnd/>
          </a:ln>
          <a:effectLst/>
        </p:spPr>
        <p:txBody>
          <a:bodyPr wrap="none">
            <a:spAutoFit/>
          </a:bodyPr>
          <a:lstStyle/>
          <a:p>
            <a:r>
              <a:rPr lang="it-IT" sz="1400"/>
              <a:t>“Inviami tutto quello</a:t>
            </a:r>
          </a:p>
          <a:p>
            <a:r>
              <a:rPr lang="it-IT" sz="1400"/>
              <a:t>il cui indirizzo </a:t>
            </a:r>
          </a:p>
          <a:p>
            <a:r>
              <a:rPr lang="it-IT" sz="1400"/>
              <a:t>inizia per  </a:t>
            </a:r>
          </a:p>
          <a:p>
            <a:r>
              <a:rPr lang="it-IT" sz="1400"/>
              <a:t>200.23.16.0/20”</a:t>
            </a:r>
          </a:p>
        </p:txBody>
      </p:sp>
      <p:grpSp>
        <p:nvGrpSpPr>
          <p:cNvPr id="169993" name="Group 9"/>
          <p:cNvGrpSpPr>
            <a:grpSpLocks/>
          </p:cNvGrpSpPr>
          <p:nvPr/>
        </p:nvGrpSpPr>
        <p:grpSpPr bwMode="auto">
          <a:xfrm>
            <a:off x="758825" y="2760663"/>
            <a:ext cx="2338388" cy="404812"/>
            <a:chOff x="1004" y="1639"/>
            <a:chExt cx="1473" cy="255"/>
          </a:xfrm>
        </p:grpSpPr>
        <p:sp>
          <p:nvSpPr>
            <p:cNvPr id="169994" name="Freeform 10"/>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69995" name="Text Box 11"/>
            <p:cNvSpPr txBox="1">
              <a:spLocks noChangeArrowheads="1"/>
            </p:cNvSpPr>
            <p:nvPr/>
          </p:nvSpPr>
          <p:spPr bwMode="auto">
            <a:xfrm>
              <a:off x="1226" y="1667"/>
              <a:ext cx="1038" cy="212"/>
            </a:xfrm>
            <a:prstGeom prst="rect">
              <a:avLst/>
            </a:prstGeom>
            <a:solidFill>
              <a:srgbClr val="66CCFF"/>
            </a:solidFill>
            <a:ln w="9525">
              <a:noFill/>
              <a:miter lim="800000"/>
              <a:headEnd/>
              <a:tailEnd/>
            </a:ln>
            <a:effectLst/>
          </p:spPr>
          <p:txBody>
            <a:bodyPr wrap="none">
              <a:spAutoFit/>
            </a:bodyPr>
            <a:lstStyle/>
            <a:p>
              <a:r>
                <a:rPr lang="en-US" altLang="it-IT" sz="1600"/>
                <a:t>200.23.16.0/23</a:t>
              </a:r>
              <a:endParaRPr lang="en-US" altLang="it-IT"/>
            </a:p>
          </p:txBody>
        </p:sp>
      </p:grpSp>
      <p:grpSp>
        <p:nvGrpSpPr>
          <p:cNvPr id="169996" name="Group 12"/>
          <p:cNvGrpSpPr>
            <a:grpSpLocks/>
          </p:cNvGrpSpPr>
          <p:nvPr/>
        </p:nvGrpSpPr>
        <p:grpSpPr bwMode="auto">
          <a:xfrm>
            <a:off x="787400" y="3351213"/>
            <a:ext cx="2338388" cy="404812"/>
            <a:chOff x="1004" y="1639"/>
            <a:chExt cx="1473" cy="255"/>
          </a:xfrm>
        </p:grpSpPr>
        <p:sp>
          <p:nvSpPr>
            <p:cNvPr id="169997" name="Freeform 13"/>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69998" name="Text Box 14"/>
            <p:cNvSpPr txBox="1">
              <a:spLocks noChangeArrowheads="1"/>
            </p:cNvSpPr>
            <p:nvPr/>
          </p:nvSpPr>
          <p:spPr bwMode="auto">
            <a:xfrm>
              <a:off x="1226" y="1667"/>
              <a:ext cx="1038" cy="212"/>
            </a:xfrm>
            <a:prstGeom prst="rect">
              <a:avLst/>
            </a:prstGeom>
            <a:solidFill>
              <a:srgbClr val="66CCFF"/>
            </a:solidFill>
            <a:ln w="9525">
              <a:noFill/>
              <a:miter lim="800000"/>
              <a:headEnd/>
              <a:tailEnd/>
            </a:ln>
            <a:effectLst/>
          </p:spPr>
          <p:txBody>
            <a:bodyPr wrap="none">
              <a:spAutoFit/>
            </a:bodyPr>
            <a:lstStyle/>
            <a:p>
              <a:r>
                <a:rPr lang="en-US" altLang="it-IT" sz="1600"/>
                <a:t>200.23.18.0/23</a:t>
              </a:r>
              <a:endParaRPr lang="en-US" altLang="it-IT"/>
            </a:p>
          </p:txBody>
        </p:sp>
      </p:grpSp>
      <p:grpSp>
        <p:nvGrpSpPr>
          <p:cNvPr id="169999" name="Group 15"/>
          <p:cNvGrpSpPr>
            <a:grpSpLocks/>
          </p:cNvGrpSpPr>
          <p:nvPr/>
        </p:nvGrpSpPr>
        <p:grpSpPr bwMode="auto">
          <a:xfrm>
            <a:off x="701675" y="4770438"/>
            <a:ext cx="2338388" cy="404812"/>
            <a:chOff x="1004" y="1639"/>
            <a:chExt cx="1473" cy="255"/>
          </a:xfrm>
        </p:grpSpPr>
        <p:sp>
          <p:nvSpPr>
            <p:cNvPr id="170000" name="Freeform 16"/>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70001" name="Text Box 17"/>
            <p:cNvSpPr txBox="1">
              <a:spLocks noChangeArrowheads="1"/>
            </p:cNvSpPr>
            <p:nvPr/>
          </p:nvSpPr>
          <p:spPr bwMode="auto">
            <a:xfrm>
              <a:off x="1226" y="1667"/>
              <a:ext cx="1058" cy="212"/>
            </a:xfrm>
            <a:prstGeom prst="rect">
              <a:avLst/>
            </a:prstGeom>
            <a:solidFill>
              <a:srgbClr val="66CCFF"/>
            </a:solidFill>
            <a:ln w="9525">
              <a:noFill/>
              <a:miter lim="800000"/>
              <a:headEnd/>
              <a:tailEnd/>
            </a:ln>
            <a:effectLst/>
          </p:spPr>
          <p:txBody>
            <a:bodyPr wrap="none">
              <a:spAutoFit/>
            </a:bodyPr>
            <a:lstStyle/>
            <a:p>
              <a:r>
                <a:rPr lang="en-US" altLang="it-IT" sz="1600"/>
                <a:t>200.23.30.0/23</a:t>
              </a:r>
              <a:endParaRPr lang="en-US" altLang="it-IT"/>
            </a:p>
          </p:txBody>
        </p:sp>
      </p:grpSp>
      <p:sp>
        <p:nvSpPr>
          <p:cNvPr id="170002" name="Text Box 18"/>
          <p:cNvSpPr txBox="1">
            <a:spLocks noChangeArrowheads="1"/>
          </p:cNvSpPr>
          <p:nvPr/>
        </p:nvSpPr>
        <p:spPr bwMode="auto">
          <a:xfrm>
            <a:off x="3467100" y="4014788"/>
            <a:ext cx="1939925" cy="304800"/>
          </a:xfrm>
          <a:prstGeom prst="rect">
            <a:avLst/>
          </a:prstGeom>
          <a:noFill/>
          <a:ln w="9525">
            <a:noFill/>
            <a:miter lim="800000"/>
            <a:headEnd/>
            <a:tailEnd/>
          </a:ln>
          <a:effectLst/>
        </p:spPr>
        <p:txBody>
          <a:bodyPr wrap="none">
            <a:spAutoFit/>
          </a:bodyPr>
          <a:lstStyle/>
          <a:p>
            <a:r>
              <a:rPr lang="en-US" altLang="it-IT" sz="1400"/>
              <a:t>Scappo-Con-La-Cassa</a:t>
            </a:r>
            <a:endParaRPr lang="en-US" altLang="it-IT"/>
          </a:p>
        </p:txBody>
      </p:sp>
      <p:sp>
        <p:nvSpPr>
          <p:cNvPr id="170003" name="Freeform 19"/>
          <p:cNvSpPr>
            <a:spLocks/>
          </p:cNvSpPr>
          <p:nvPr/>
        </p:nvSpPr>
        <p:spPr bwMode="auto">
          <a:xfrm>
            <a:off x="7169150" y="3184525"/>
            <a:ext cx="730250" cy="2535238"/>
          </a:xfrm>
          <a:custGeom>
            <a:avLst/>
            <a:gdLst/>
            <a:ahLst/>
            <a:cxnLst>
              <a:cxn ang="0">
                <a:pos x="328" y="56"/>
              </a:cxn>
              <a:cxn ang="0">
                <a:pos x="208" y="218"/>
              </a:cxn>
              <a:cxn ang="0">
                <a:pos x="58" y="536"/>
              </a:cxn>
              <a:cxn ang="0">
                <a:pos x="7" y="919"/>
              </a:cxn>
              <a:cxn ang="0">
                <a:pos x="100" y="1118"/>
              </a:cxn>
              <a:cxn ang="0">
                <a:pos x="220" y="1352"/>
              </a:cxn>
              <a:cxn ang="0">
                <a:pos x="424" y="1562"/>
              </a:cxn>
              <a:cxn ang="0">
                <a:pos x="436" y="1142"/>
              </a:cxn>
              <a:cxn ang="0">
                <a:pos x="424" y="1046"/>
              </a:cxn>
              <a:cxn ang="0">
                <a:pos x="346" y="854"/>
              </a:cxn>
              <a:cxn ang="0">
                <a:pos x="310" y="602"/>
              </a:cxn>
              <a:cxn ang="0">
                <a:pos x="328" y="56"/>
              </a:cxn>
            </a:cxnLst>
            <a:rect l="0" t="0" r="r" b="b"/>
            <a:pathLst>
              <a:path w="460" h="1597">
                <a:moveTo>
                  <a:pt x="328" y="56"/>
                </a:moveTo>
                <a:cubicBezTo>
                  <a:pt x="247" y="0"/>
                  <a:pt x="253" y="138"/>
                  <a:pt x="208" y="218"/>
                </a:cubicBezTo>
                <a:cubicBezTo>
                  <a:pt x="163" y="298"/>
                  <a:pt x="91" y="419"/>
                  <a:pt x="58" y="536"/>
                </a:cubicBezTo>
                <a:cubicBezTo>
                  <a:pt x="25" y="653"/>
                  <a:pt x="0" y="822"/>
                  <a:pt x="7" y="919"/>
                </a:cubicBezTo>
                <a:cubicBezTo>
                  <a:pt x="14" y="1016"/>
                  <a:pt x="64" y="1046"/>
                  <a:pt x="100" y="1118"/>
                </a:cubicBezTo>
                <a:cubicBezTo>
                  <a:pt x="136" y="1190"/>
                  <a:pt x="166" y="1278"/>
                  <a:pt x="220" y="1352"/>
                </a:cubicBezTo>
                <a:cubicBezTo>
                  <a:pt x="274" y="1426"/>
                  <a:pt x="388" y="1597"/>
                  <a:pt x="424" y="1562"/>
                </a:cubicBezTo>
                <a:cubicBezTo>
                  <a:pt x="460" y="1527"/>
                  <a:pt x="436" y="1228"/>
                  <a:pt x="436" y="1142"/>
                </a:cubicBezTo>
                <a:cubicBezTo>
                  <a:pt x="436" y="1056"/>
                  <a:pt x="439" y="1094"/>
                  <a:pt x="424" y="1046"/>
                </a:cubicBezTo>
                <a:cubicBezTo>
                  <a:pt x="409" y="998"/>
                  <a:pt x="365" y="928"/>
                  <a:pt x="346" y="854"/>
                </a:cubicBezTo>
                <a:cubicBezTo>
                  <a:pt x="327" y="780"/>
                  <a:pt x="313" y="735"/>
                  <a:pt x="310" y="602"/>
                </a:cubicBezTo>
                <a:cubicBezTo>
                  <a:pt x="307" y="469"/>
                  <a:pt x="324" y="170"/>
                  <a:pt x="328" y="56"/>
                </a:cubicBezTo>
                <a:close/>
              </a:path>
            </a:pathLst>
          </a:custGeom>
          <a:solidFill>
            <a:srgbClr val="66CCFF"/>
          </a:solidFill>
          <a:ln w="9525">
            <a:noFill/>
            <a:round/>
            <a:headEnd/>
            <a:tailEnd/>
          </a:ln>
          <a:effectLst/>
        </p:spPr>
        <p:txBody>
          <a:bodyPr wrap="none" anchor="ctr"/>
          <a:lstStyle/>
          <a:p>
            <a:endParaRPr lang="it-IT"/>
          </a:p>
        </p:txBody>
      </p:sp>
      <p:sp>
        <p:nvSpPr>
          <p:cNvPr id="170004" name="Text Box 20"/>
          <p:cNvSpPr txBox="1">
            <a:spLocks noChangeArrowheads="1"/>
          </p:cNvSpPr>
          <p:nvPr/>
        </p:nvSpPr>
        <p:spPr bwMode="auto">
          <a:xfrm>
            <a:off x="758825" y="2506663"/>
            <a:ext cx="1612900" cy="304800"/>
          </a:xfrm>
          <a:prstGeom prst="rect">
            <a:avLst/>
          </a:prstGeom>
          <a:noFill/>
          <a:ln w="9525">
            <a:noFill/>
            <a:miter lim="800000"/>
            <a:headEnd/>
            <a:tailEnd/>
          </a:ln>
          <a:effectLst/>
        </p:spPr>
        <p:txBody>
          <a:bodyPr wrap="none">
            <a:spAutoFit/>
          </a:bodyPr>
          <a:lstStyle/>
          <a:p>
            <a:r>
              <a:rPr lang="en-US" altLang="it-IT" sz="1400"/>
              <a:t>Organizzazione 0</a:t>
            </a:r>
          </a:p>
        </p:txBody>
      </p:sp>
      <p:sp>
        <p:nvSpPr>
          <p:cNvPr id="170005" name="Text Box 21"/>
          <p:cNvSpPr txBox="1">
            <a:spLocks noChangeArrowheads="1"/>
          </p:cNvSpPr>
          <p:nvPr/>
        </p:nvSpPr>
        <p:spPr bwMode="auto">
          <a:xfrm>
            <a:off x="787400" y="4516438"/>
            <a:ext cx="1612900" cy="304800"/>
          </a:xfrm>
          <a:prstGeom prst="rect">
            <a:avLst/>
          </a:prstGeom>
          <a:noFill/>
          <a:ln w="9525">
            <a:noFill/>
            <a:miter lim="800000"/>
            <a:headEnd/>
            <a:tailEnd/>
          </a:ln>
          <a:effectLst/>
        </p:spPr>
        <p:txBody>
          <a:bodyPr wrap="none">
            <a:spAutoFit/>
          </a:bodyPr>
          <a:lstStyle/>
          <a:p>
            <a:r>
              <a:rPr lang="en-US" altLang="it-IT" sz="1400"/>
              <a:t>Organizzazione 7</a:t>
            </a:r>
          </a:p>
        </p:txBody>
      </p:sp>
      <p:sp>
        <p:nvSpPr>
          <p:cNvPr id="170006" name="Text Box 22"/>
          <p:cNvSpPr txBox="1">
            <a:spLocks noChangeArrowheads="1"/>
          </p:cNvSpPr>
          <p:nvPr/>
        </p:nvSpPr>
        <p:spPr bwMode="auto">
          <a:xfrm>
            <a:off x="7407275" y="4325938"/>
            <a:ext cx="915988" cy="304800"/>
          </a:xfrm>
          <a:prstGeom prst="rect">
            <a:avLst/>
          </a:prstGeom>
          <a:noFill/>
          <a:ln w="9525">
            <a:noFill/>
            <a:miter lim="800000"/>
            <a:headEnd/>
            <a:tailEnd/>
          </a:ln>
          <a:effectLst/>
        </p:spPr>
        <p:txBody>
          <a:bodyPr wrap="none">
            <a:spAutoFit/>
          </a:bodyPr>
          <a:lstStyle/>
          <a:p>
            <a:r>
              <a:rPr lang="en-US" altLang="it-IT" sz="1400"/>
              <a:t>Internet</a:t>
            </a:r>
          </a:p>
        </p:txBody>
      </p:sp>
      <p:sp>
        <p:nvSpPr>
          <p:cNvPr id="170007" name="Text Box 23"/>
          <p:cNvSpPr txBox="1">
            <a:spLocks noChangeArrowheads="1"/>
          </p:cNvSpPr>
          <p:nvPr/>
        </p:nvSpPr>
        <p:spPr bwMode="auto">
          <a:xfrm>
            <a:off x="768350" y="3154363"/>
            <a:ext cx="1584325" cy="304800"/>
          </a:xfrm>
          <a:prstGeom prst="rect">
            <a:avLst/>
          </a:prstGeom>
          <a:noFill/>
          <a:ln w="9525">
            <a:noFill/>
            <a:miter lim="800000"/>
            <a:headEnd/>
            <a:tailEnd/>
          </a:ln>
          <a:effectLst/>
        </p:spPr>
        <p:txBody>
          <a:bodyPr wrap="none">
            <a:spAutoFit/>
          </a:bodyPr>
          <a:lstStyle/>
          <a:p>
            <a:r>
              <a:rPr lang="en-US" altLang="it-IT" sz="1400"/>
              <a:t>Organizzazione 1</a:t>
            </a:r>
          </a:p>
        </p:txBody>
      </p:sp>
      <p:sp>
        <p:nvSpPr>
          <p:cNvPr id="170008" name="Freeform 24"/>
          <p:cNvSpPr>
            <a:spLocks/>
          </p:cNvSpPr>
          <p:nvPr/>
        </p:nvSpPr>
        <p:spPr bwMode="auto">
          <a:xfrm>
            <a:off x="3516313" y="4881563"/>
            <a:ext cx="1773237" cy="979487"/>
          </a:xfrm>
          <a:custGeom>
            <a:avLst/>
            <a:gdLst/>
            <a:ahLst/>
            <a:cxnLst>
              <a:cxn ang="0">
                <a:pos x="439" y="97"/>
              </a:cxn>
              <a:cxn ang="0">
                <a:pos x="205" y="19"/>
              </a:cxn>
              <a:cxn ang="0">
                <a:pos x="55" y="73"/>
              </a:cxn>
              <a:cxn ang="0">
                <a:pos x="4" y="456"/>
              </a:cxn>
              <a:cxn ang="0">
                <a:pos x="77" y="582"/>
              </a:cxn>
              <a:cxn ang="0">
                <a:pos x="451" y="587"/>
              </a:cxn>
              <a:cxn ang="0">
                <a:pos x="685" y="613"/>
              </a:cxn>
              <a:cxn ang="0">
                <a:pos x="925" y="565"/>
              </a:cxn>
              <a:cxn ang="0">
                <a:pos x="1099" y="330"/>
              </a:cxn>
              <a:cxn ang="0">
                <a:pos x="1036" y="138"/>
              </a:cxn>
              <a:cxn ang="0">
                <a:pos x="691" y="91"/>
              </a:cxn>
              <a:cxn ang="0">
                <a:pos x="439" y="97"/>
              </a:cxn>
            </a:cxnLst>
            <a:rect l="0" t="0" r="r" b="b"/>
            <a:pathLst>
              <a:path w="1117" h="617">
                <a:moveTo>
                  <a:pt x="439" y="97"/>
                </a:moveTo>
                <a:cubicBezTo>
                  <a:pt x="358" y="85"/>
                  <a:pt x="269" y="23"/>
                  <a:pt x="205" y="19"/>
                </a:cubicBezTo>
                <a:cubicBezTo>
                  <a:pt x="141" y="15"/>
                  <a:pt x="89" y="0"/>
                  <a:pt x="55" y="73"/>
                </a:cubicBezTo>
                <a:cubicBezTo>
                  <a:pt x="21" y="146"/>
                  <a:pt x="0" y="371"/>
                  <a:pt x="4" y="456"/>
                </a:cubicBezTo>
                <a:cubicBezTo>
                  <a:pt x="8" y="541"/>
                  <a:pt x="3" y="560"/>
                  <a:pt x="77" y="582"/>
                </a:cubicBezTo>
                <a:cubicBezTo>
                  <a:pt x="152" y="604"/>
                  <a:pt x="350" y="582"/>
                  <a:pt x="451" y="587"/>
                </a:cubicBezTo>
                <a:cubicBezTo>
                  <a:pt x="552" y="592"/>
                  <a:pt x="606" y="617"/>
                  <a:pt x="685" y="613"/>
                </a:cubicBezTo>
                <a:cubicBezTo>
                  <a:pt x="764" y="609"/>
                  <a:pt x="856" y="612"/>
                  <a:pt x="925" y="565"/>
                </a:cubicBezTo>
                <a:cubicBezTo>
                  <a:pt x="994" y="518"/>
                  <a:pt x="1081" y="401"/>
                  <a:pt x="1099" y="330"/>
                </a:cubicBezTo>
                <a:cubicBezTo>
                  <a:pt x="1117" y="259"/>
                  <a:pt x="1104" y="178"/>
                  <a:pt x="1036" y="138"/>
                </a:cubicBezTo>
                <a:cubicBezTo>
                  <a:pt x="968" y="98"/>
                  <a:pt x="790" y="98"/>
                  <a:pt x="691" y="91"/>
                </a:cubicBezTo>
                <a:cubicBezTo>
                  <a:pt x="592" y="84"/>
                  <a:pt x="520" y="109"/>
                  <a:pt x="439" y="97"/>
                </a:cubicBezTo>
                <a:close/>
              </a:path>
            </a:pathLst>
          </a:custGeom>
          <a:solidFill>
            <a:srgbClr val="66CCFF"/>
          </a:solidFill>
          <a:ln w="9525">
            <a:noFill/>
            <a:round/>
            <a:headEnd/>
            <a:tailEnd/>
          </a:ln>
          <a:effectLst/>
        </p:spPr>
        <p:txBody>
          <a:bodyPr wrap="none" anchor="ctr"/>
          <a:lstStyle/>
          <a:p>
            <a:endParaRPr lang="it-IT"/>
          </a:p>
        </p:txBody>
      </p:sp>
      <p:sp>
        <p:nvSpPr>
          <p:cNvPr id="170009" name="Text Box 25"/>
          <p:cNvSpPr txBox="1">
            <a:spLocks noChangeArrowheads="1"/>
          </p:cNvSpPr>
          <p:nvPr/>
        </p:nvSpPr>
        <p:spPr bwMode="auto">
          <a:xfrm>
            <a:off x="3829050" y="5259388"/>
            <a:ext cx="1189038" cy="304800"/>
          </a:xfrm>
          <a:prstGeom prst="rect">
            <a:avLst/>
          </a:prstGeom>
          <a:noFill/>
          <a:ln w="9525">
            <a:noFill/>
            <a:miter lim="800000"/>
            <a:headEnd/>
            <a:tailEnd/>
          </a:ln>
          <a:effectLst/>
        </p:spPr>
        <p:txBody>
          <a:bodyPr wrap="none">
            <a:spAutoFit/>
          </a:bodyPr>
          <a:lstStyle/>
          <a:p>
            <a:r>
              <a:rPr lang="en-US" altLang="it-IT" sz="1400"/>
              <a:t>Provvedo-Io</a:t>
            </a:r>
            <a:endParaRPr lang="en-US" altLang="it-IT"/>
          </a:p>
        </p:txBody>
      </p:sp>
      <p:sp>
        <p:nvSpPr>
          <p:cNvPr id="170010" name="Freeform 26"/>
          <p:cNvSpPr>
            <a:spLocks/>
          </p:cNvSpPr>
          <p:nvPr/>
        </p:nvSpPr>
        <p:spPr bwMode="auto">
          <a:xfrm flipV="1">
            <a:off x="5241925" y="4902200"/>
            <a:ext cx="2019300" cy="295275"/>
          </a:xfrm>
          <a:custGeom>
            <a:avLst/>
            <a:gdLst/>
            <a:ahLst/>
            <a:cxnLst>
              <a:cxn ang="0">
                <a:pos x="0" y="0"/>
              </a:cxn>
              <a:cxn ang="0">
                <a:pos x="1272" y="186"/>
              </a:cxn>
            </a:cxnLst>
            <a:rect l="0" t="0" r="r" b="b"/>
            <a:pathLst>
              <a:path w="1272" h="186">
                <a:moveTo>
                  <a:pt x="0" y="0"/>
                </a:moveTo>
                <a:lnTo>
                  <a:pt x="1272" y="186"/>
                </a:lnTo>
              </a:path>
            </a:pathLst>
          </a:custGeom>
          <a:noFill/>
          <a:ln w="19050" cap="flat" cmpd="sng">
            <a:solidFill>
              <a:schemeClr val="tx1"/>
            </a:solidFill>
            <a:prstDash val="solid"/>
            <a:round/>
            <a:headEnd type="none" w="med" len="med"/>
            <a:tailEnd type="arrow" w="med" len="med"/>
          </a:ln>
          <a:effectLst/>
        </p:spPr>
        <p:txBody>
          <a:bodyPr wrap="none" anchor="ctr"/>
          <a:lstStyle/>
          <a:p>
            <a:endParaRPr lang="it-IT"/>
          </a:p>
        </p:txBody>
      </p:sp>
      <p:sp>
        <p:nvSpPr>
          <p:cNvPr id="170011" name="Line 27"/>
          <p:cNvSpPr>
            <a:spLocks noChangeShapeType="1"/>
          </p:cNvSpPr>
          <p:nvPr/>
        </p:nvSpPr>
        <p:spPr bwMode="auto">
          <a:xfrm>
            <a:off x="3032125" y="5445125"/>
            <a:ext cx="485775" cy="0"/>
          </a:xfrm>
          <a:prstGeom prst="line">
            <a:avLst/>
          </a:prstGeom>
          <a:noFill/>
          <a:ln w="19050">
            <a:solidFill>
              <a:schemeClr val="tx1"/>
            </a:solidFill>
            <a:round/>
            <a:headEnd/>
            <a:tailEnd/>
          </a:ln>
          <a:effectLst/>
        </p:spPr>
        <p:txBody>
          <a:bodyPr wrap="none" anchor="ctr"/>
          <a:lstStyle/>
          <a:p>
            <a:endParaRPr lang="it-IT"/>
          </a:p>
        </p:txBody>
      </p:sp>
      <p:sp>
        <p:nvSpPr>
          <p:cNvPr id="170012" name="Line 28"/>
          <p:cNvSpPr>
            <a:spLocks noChangeShapeType="1"/>
          </p:cNvSpPr>
          <p:nvPr/>
        </p:nvSpPr>
        <p:spPr bwMode="auto">
          <a:xfrm flipV="1">
            <a:off x="2879725" y="5511800"/>
            <a:ext cx="638175" cy="171450"/>
          </a:xfrm>
          <a:prstGeom prst="line">
            <a:avLst/>
          </a:prstGeom>
          <a:noFill/>
          <a:ln w="19050">
            <a:solidFill>
              <a:schemeClr val="tx1"/>
            </a:solidFill>
            <a:round/>
            <a:headEnd/>
            <a:tailEnd/>
          </a:ln>
          <a:effectLst/>
        </p:spPr>
        <p:txBody>
          <a:bodyPr wrap="none" anchor="ctr"/>
          <a:lstStyle/>
          <a:p>
            <a:endParaRPr lang="it-IT"/>
          </a:p>
        </p:txBody>
      </p:sp>
      <p:sp>
        <p:nvSpPr>
          <p:cNvPr id="170013" name="Line 29"/>
          <p:cNvSpPr>
            <a:spLocks noChangeShapeType="1"/>
          </p:cNvSpPr>
          <p:nvPr/>
        </p:nvSpPr>
        <p:spPr bwMode="auto">
          <a:xfrm flipV="1">
            <a:off x="3317875" y="5759450"/>
            <a:ext cx="247650" cy="409575"/>
          </a:xfrm>
          <a:prstGeom prst="line">
            <a:avLst/>
          </a:prstGeom>
          <a:noFill/>
          <a:ln w="19050">
            <a:solidFill>
              <a:schemeClr val="tx1"/>
            </a:solidFill>
            <a:round/>
            <a:headEnd/>
            <a:tailEnd/>
          </a:ln>
          <a:effectLst/>
        </p:spPr>
        <p:txBody>
          <a:bodyPr wrap="none" anchor="ctr"/>
          <a:lstStyle/>
          <a:p>
            <a:endParaRPr lang="it-IT"/>
          </a:p>
        </p:txBody>
      </p:sp>
      <p:sp>
        <p:nvSpPr>
          <p:cNvPr id="170014" name="Text Box 30"/>
          <p:cNvSpPr txBox="1">
            <a:spLocks noChangeArrowheads="1"/>
          </p:cNvSpPr>
          <p:nvPr/>
        </p:nvSpPr>
        <p:spPr bwMode="auto">
          <a:xfrm>
            <a:off x="5530850" y="5154613"/>
            <a:ext cx="1928813" cy="942975"/>
          </a:xfrm>
          <a:prstGeom prst="rect">
            <a:avLst/>
          </a:prstGeom>
          <a:noFill/>
          <a:ln w="9525">
            <a:noFill/>
            <a:miter lim="800000"/>
            <a:headEnd/>
            <a:tailEnd/>
          </a:ln>
          <a:effectLst/>
        </p:spPr>
        <p:txBody>
          <a:bodyPr wrap="none">
            <a:spAutoFit/>
          </a:bodyPr>
          <a:lstStyle/>
          <a:p>
            <a:r>
              <a:rPr lang="it-IT" sz="1400"/>
              <a:t>“Inviami tutto quello </a:t>
            </a:r>
          </a:p>
          <a:p>
            <a:r>
              <a:rPr lang="it-IT" sz="1400"/>
              <a:t>il cui indirizzo</a:t>
            </a:r>
          </a:p>
          <a:p>
            <a:r>
              <a:rPr lang="it-IT" sz="1400"/>
              <a:t>inizia per </a:t>
            </a:r>
          </a:p>
          <a:p>
            <a:r>
              <a:rPr lang="it-IT" sz="1400"/>
              <a:t>199.31.0.0/16”</a:t>
            </a:r>
          </a:p>
        </p:txBody>
      </p:sp>
      <p:grpSp>
        <p:nvGrpSpPr>
          <p:cNvPr id="170015" name="Group 31"/>
          <p:cNvGrpSpPr>
            <a:grpSpLocks/>
          </p:cNvGrpSpPr>
          <p:nvPr/>
        </p:nvGrpSpPr>
        <p:grpSpPr bwMode="auto">
          <a:xfrm>
            <a:off x="806450" y="3941763"/>
            <a:ext cx="2338388" cy="404812"/>
            <a:chOff x="1004" y="1639"/>
            <a:chExt cx="1473" cy="255"/>
          </a:xfrm>
        </p:grpSpPr>
        <p:sp>
          <p:nvSpPr>
            <p:cNvPr id="170016" name="Freeform 32"/>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70017" name="Text Box 33"/>
            <p:cNvSpPr txBox="1">
              <a:spLocks noChangeArrowheads="1"/>
            </p:cNvSpPr>
            <p:nvPr/>
          </p:nvSpPr>
          <p:spPr bwMode="auto">
            <a:xfrm>
              <a:off x="1226" y="1667"/>
              <a:ext cx="1058" cy="212"/>
            </a:xfrm>
            <a:prstGeom prst="rect">
              <a:avLst/>
            </a:prstGeom>
            <a:solidFill>
              <a:srgbClr val="66CCFF"/>
            </a:solidFill>
            <a:ln w="9525">
              <a:noFill/>
              <a:miter lim="800000"/>
              <a:headEnd/>
              <a:tailEnd/>
            </a:ln>
            <a:effectLst/>
          </p:spPr>
          <p:txBody>
            <a:bodyPr wrap="none">
              <a:spAutoFit/>
            </a:bodyPr>
            <a:lstStyle/>
            <a:p>
              <a:r>
                <a:rPr lang="en-US" altLang="it-IT" sz="1600"/>
                <a:t>200.23.20.0/23</a:t>
              </a:r>
              <a:endParaRPr lang="en-US" altLang="it-IT"/>
            </a:p>
          </p:txBody>
        </p:sp>
      </p:grpSp>
      <p:sp>
        <p:nvSpPr>
          <p:cNvPr id="170018" name="Text Box 34"/>
          <p:cNvSpPr txBox="1">
            <a:spLocks noChangeArrowheads="1"/>
          </p:cNvSpPr>
          <p:nvPr/>
        </p:nvSpPr>
        <p:spPr bwMode="auto">
          <a:xfrm>
            <a:off x="787400" y="3744913"/>
            <a:ext cx="1612900" cy="304800"/>
          </a:xfrm>
          <a:prstGeom prst="rect">
            <a:avLst/>
          </a:prstGeom>
          <a:noFill/>
          <a:ln w="9525">
            <a:noFill/>
            <a:miter lim="800000"/>
            <a:headEnd/>
            <a:tailEnd/>
          </a:ln>
          <a:effectLst/>
        </p:spPr>
        <p:txBody>
          <a:bodyPr wrap="none">
            <a:spAutoFit/>
          </a:bodyPr>
          <a:lstStyle/>
          <a:p>
            <a:r>
              <a:rPr lang="en-US" altLang="it-IT" sz="1400"/>
              <a:t>Organizzazione 2</a:t>
            </a:r>
          </a:p>
        </p:txBody>
      </p:sp>
      <p:grpSp>
        <p:nvGrpSpPr>
          <p:cNvPr id="170019" name="Group 35"/>
          <p:cNvGrpSpPr>
            <a:grpSpLocks/>
          </p:cNvGrpSpPr>
          <p:nvPr/>
        </p:nvGrpSpPr>
        <p:grpSpPr bwMode="auto">
          <a:xfrm>
            <a:off x="2155825" y="4205288"/>
            <a:ext cx="296863" cy="663575"/>
            <a:chOff x="870" y="2945"/>
            <a:chExt cx="187" cy="418"/>
          </a:xfrm>
        </p:grpSpPr>
        <p:sp>
          <p:nvSpPr>
            <p:cNvPr id="170020" name="Text Box 36"/>
            <p:cNvSpPr txBox="1">
              <a:spLocks noChangeArrowheads="1"/>
            </p:cNvSpPr>
            <p:nvPr/>
          </p:nvSpPr>
          <p:spPr bwMode="auto">
            <a:xfrm>
              <a:off x="872" y="2945"/>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0021" name="Text Box 37"/>
            <p:cNvSpPr txBox="1">
              <a:spLocks noChangeArrowheads="1"/>
            </p:cNvSpPr>
            <p:nvPr/>
          </p:nvSpPr>
          <p:spPr bwMode="auto">
            <a:xfrm>
              <a:off x="870" y="3030"/>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0022" name="Text Box 38"/>
            <p:cNvSpPr txBox="1">
              <a:spLocks noChangeArrowheads="1"/>
            </p:cNvSpPr>
            <p:nvPr/>
          </p:nvSpPr>
          <p:spPr bwMode="auto">
            <a:xfrm>
              <a:off x="871" y="3113"/>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grpSp>
      <p:grpSp>
        <p:nvGrpSpPr>
          <p:cNvPr id="170023" name="Group 39"/>
          <p:cNvGrpSpPr>
            <a:grpSpLocks/>
          </p:cNvGrpSpPr>
          <p:nvPr/>
        </p:nvGrpSpPr>
        <p:grpSpPr bwMode="auto">
          <a:xfrm>
            <a:off x="3184525" y="3910013"/>
            <a:ext cx="296863" cy="663575"/>
            <a:chOff x="870" y="2945"/>
            <a:chExt cx="187" cy="418"/>
          </a:xfrm>
        </p:grpSpPr>
        <p:sp>
          <p:nvSpPr>
            <p:cNvPr id="170024" name="Text Box 40"/>
            <p:cNvSpPr txBox="1">
              <a:spLocks noChangeArrowheads="1"/>
            </p:cNvSpPr>
            <p:nvPr/>
          </p:nvSpPr>
          <p:spPr bwMode="auto">
            <a:xfrm>
              <a:off x="872" y="2945"/>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0025" name="Text Box 41"/>
            <p:cNvSpPr txBox="1">
              <a:spLocks noChangeArrowheads="1"/>
            </p:cNvSpPr>
            <p:nvPr/>
          </p:nvSpPr>
          <p:spPr bwMode="auto">
            <a:xfrm>
              <a:off x="870" y="3030"/>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0026" name="Text Box 42"/>
            <p:cNvSpPr txBox="1">
              <a:spLocks noChangeArrowheads="1"/>
            </p:cNvSpPr>
            <p:nvPr/>
          </p:nvSpPr>
          <p:spPr bwMode="auto">
            <a:xfrm>
              <a:off x="871" y="3113"/>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grpSp>
      <p:sp>
        <p:nvSpPr>
          <p:cNvPr id="170027" name="Text Box 43"/>
          <p:cNvSpPr txBox="1">
            <a:spLocks noChangeArrowheads="1"/>
          </p:cNvSpPr>
          <p:nvPr/>
        </p:nvSpPr>
        <p:spPr bwMode="auto">
          <a:xfrm>
            <a:off x="784225" y="1787525"/>
            <a:ext cx="5934075" cy="366713"/>
          </a:xfrm>
          <a:prstGeom prst="rect">
            <a:avLst/>
          </a:prstGeom>
          <a:noFill/>
          <a:ln w="9525">
            <a:noFill/>
            <a:miter lim="800000"/>
            <a:headEnd/>
            <a:tailEnd/>
          </a:ln>
          <a:effectLst/>
        </p:spPr>
        <p:txBody>
          <a:bodyPr wrap="none">
            <a:spAutoFit/>
          </a:bodyPr>
          <a:lstStyle/>
          <a:p>
            <a:r>
              <a:rPr lang="it-IT"/>
              <a:t>Indirizzamento gerarchico e aggregazione di indirizzi:</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egnaposto numero diapositiva 4"/>
          <p:cNvSpPr>
            <a:spLocks noGrp="1"/>
          </p:cNvSpPr>
          <p:nvPr>
            <p:ph type="sldNum" sz="quarter" idx="12"/>
          </p:nvPr>
        </p:nvSpPr>
        <p:spPr/>
        <p:txBody>
          <a:bodyPr/>
          <a:lstStyle/>
          <a:p>
            <a:r>
              <a:rPr lang="en-US" altLang="it-IT"/>
              <a:t>4-</a:t>
            </a:r>
            <a:fld id="{3583D275-0C99-4520-B768-8D108592A245}" type="slidenum">
              <a:rPr lang="en-US" altLang="it-IT"/>
              <a:pPr/>
              <a:t>49</a:t>
            </a:fld>
            <a:endParaRPr lang="en-US" altLang="it-IT"/>
          </a:p>
        </p:txBody>
      </p:sp>
      <p:sp>
        <p:nvSpPr>
          <p:cNvPr id="171010" name="Rectangle 2"/>
          <p:cNvSpPr>
            <a:spLocks noGrp="1" noChangeArrowheads="1"/>
          </p:cNvSpPr>
          <p:nvPr>
            <p:ph type="title"/>
          </p:nvPr>
        </p:nvSpPr>
        <p:spPr>
          <a:xfrm>
            <a:off x="490538" y="374650"/>
            <a:ext cx="8316912" cy="1143000"/>
          </a:xfrm>
        </p:spPr>
        <p:txBody>
          <a:bodyPr/>
          <a:lstStyle/>
          <a:p>
            <a:pPr algn="ctr"/>
            <a:r>
              <a:rPr lang="en-US" altLang="it-IT" sz="3200"/>
              <a:t>Indirizzamento gerarchico più specifico</a:t>
            </a:r>
            <a:endParaRPr lang="en-US" altLang="it-IT"/>
          </a:p>
        </p:txBody>
      </p:sp>
      <p:sp>
        <p:nvSpPr>
          <p:cNvPr id="171011" name="Text Box 3"/>
          <p:cNvSpPr txBox="1">
            <a:spLocks noChangeArrowheads="1"/>
          </p:cNvSpPr>
          <p:nvPr/>
        </p:nvSpPr>
        <p:spPr bwMode="auto">
          <a:xfrm>
            <a:off x="660400" y="1739900"/>
            <a:ext cx="7708900" cy="366713"/>
          </a:xfrm>
          <a:prstGeom prst="rect">
            <a:avLst/>
          </a:prstGeom>
          <a:noFill/>
          <a:ln w="9525">
            <a:noFill/>
            <a:miter lim="800000"/>
            <a:headEnd/>
            <a:tailEnd/>
          </a:ln>
          <a:effectLst/>
        </p:spPr>
        <p:txBody>
          <a:bodyPr wrap="none">
            <a:spAutoFit/>
          </a:bodyPr>
          <a:lstStyle/>
          <a:p>
            <a:r>
              <a:rPr lang="it-IT"/>
              <a:t>Provvedo-Io presenta un percorso più specifico verso Organizzazione 1</a:t>
            </a:r>
          </a:p>
        </p:txBody>
      </p:sp>
      <p:sp>
        <p:nvSpPr>
          <p:cNvPr id="171012" name="Freeform 4"/>
          <p:cNvSpPr>
            <a:spLocks/>
          </p:cNvSpPr>
          <p:nvPr/>
        </p:nvSpPr>
        <p:spPr bwMode="auto">
          <a:xfrm>
            <a:off x="5164138" y="3836988"/>
            <a:ext cx="2019300" cy="295275"/>
          </a:xfrm>
          <a:custGeom>
            <a:avLst/>
            <a:gdLst/>
            <a:ahLst/>
            <a:cxnLst>
              <a:cxn ang="0">
                <a:pos x="0" y="0"/>
              </a:cxn>
              <a:cxn ang="0">
                <a:pos x="1272" y="186"/>
              </a:cxn>
            </a:cxnLst>
            <a:rect l="0" t="0" r="r" b="b"/>
            <a:pathLst>
              <a:path w="1272" h="186">
                <a:moveTo>
                  <a:pt x="0" y="0"/>
                </a:moveTo>
                <a:lnTo>
                  <a:pt x="1272" y="186"/>
                </a:lnTo>
              </a:path>
            </a:pathLst>
          </a:custGeom>
          <a:noFill/>
          <a:ln w="19050" cap="flat" cmpd="sng">
            <a:solidFill>
              <a:schemeClr val="tx1"/>
            </a:solidFill>
            <a:prstDash val="solid"/>
            <a:round/>
            <a:headEnd type="none" w="med" len="med"/>
            <a:tailEnd type="arrow" w="med" len="med"/>
          </a:ln>
          <a:effectLst/>
        </p:spPr>
        <p:txBody>
          <a:bodyPr wrap="none" anchor="ctr"/>
          <a:lstStyle/>
          <a:p>
            <a:endParaRPr lang="it-IT"/>
          </a:p>
        </p:txBody>
      </p:sp>
      <p:sp>
        <p:nvSpPr>
          <p:cNvPr id="171013" name="Line 5"/>
          <p:cNvSpPr>
            <a:spLocks noChangeShapeType="1"/>
          </p:cNvSpPr>
          <p:nvPr/>
        </p:nvSpPr>
        <p:spPr bwMode="auto">
          <a:xfrm flipV="1">
            <a:off x="2820988" y="4113213"/>
            <a:ext cx="895350" cy="457200"/>
          </a:xfrm>
          <a:prstGeom prst="line">
            <a:avLst/>
          </a:prstGeom>
          <a:noFill/>
          <a:ln w="19050">
            <a:solidFill>
              <a:schemeClr val="tx1"/>
            </a:solidFill>
            <a:round/>
            <a:headEnd/>
            <a:tailEnd/>
          </a:ln>
          <a:effectLst/>
        </p:spPr>
        <p:txBody>
          <a:bodyPr wrap="none" anchor="ctr"/>
          <a:lstStyle/>
          <a:p>
            <a:endParaRPr lang="it-IT"/>
          </a:p>
        </p:txBody>
      </p:sp>
      <p:sp>
        <p:nvSpPr>
          <p:cNvPr id="171014" name="Line 6"/>
          <p:cNvSpPr>
            <a:spLocks noChangeShapeType="1"/>
          </p:cNvSpPr>
          <p:nvPr/>
        </p:nvSpPr>
        <p:spPr bwMode="auto">
          <a:xfrm flipV="1">
            <a:off x="3182938" y="5389563"/>
            <a:ext cx="333375" cy="247650"/>
          </a:xfrm>
          <a:prstGeom prst="line">
            <a:avLst/>
          </a:prstGeom>
          <a:noFill/>
          <a:ln w="19050">
            <a:solidFill>
              <a:schemeClr val="tx1"/>
            </a:solidFill>
            <a:round/>
            <a:headEnd/>
            <a:tailEnd/>
          </a:ln>
          <a:effectLst/>
        </p:spPr>
        <p:txBody>
          <a:bodyPr wrap="none" anchor="ctr"/>
          <a:lstStyle/>
          <a:p>
            <a:endParaRPr lang="it-IT"/>
          </a:p>
        </p:txBody>
      </p:sp>
      <p:sp>
        <p:nvSpPr>
          <p:cNvPr id="171015" name="Line 7"/>
          <p:cNvSpPr>
            <a:spLocks noChangeShapeType="1"/>
          </p:cNvSpPr>
          <p:nvPr/>
        </p:nvSpPr>
        <p:spPr bwMode="auto">
          <a:xfrm>
            <a:off x="2916238" y="2703513"/>
            <a:ext cx="847725" cy="762000"/>
          </a:xfrm>
          <a:prstGeom prst="line">
            <a:avLst/>
          </a:prstGeom>
          <a:noFill/>
          <a:ln w="19050">
            <a:solidFill>
              <a:schemeClr val="tx1"/>
            </a:solidFill>
            <a:round/>
            <a:headEnd/>
            <a:tailEnd/>
          </a:ln>
          <a:effectLst/>
        </p:spPr>
        <p:txBody>
          <a:bodyPr wrap="none" anchor="ctr"/>
          <a:lstStyle/>
          <a:p>
            <a:endParaRPr lang="it-IT"/>
          </a:p>
        </p:txBody>
      </p:sp>
      <p:sp>
        <p:nvSpPr>
          <p:cNvPr id="171016" name="Freeform 8"/>
          <p:cNvSpPr>
            <a:spLocks/>
          </p:cNvSpPr>
          <p:nvPr/>
        </p:nvSpPr>
        <p:spPr bwMode="auto">
          <a:xfrm>
            <a:off x="3562350" y="3295650"/>
            <a:ext cx="1773238" cy="979488"/>
          </a:xfrm>
          <a:custGeom>
            <a:avLst/>
            <a:gdLst/>
            <a:ahLst/>
            <a:cxnLst>
              <a:cxn ang="0">
                <a:pos x="439" y="97"/>
              </a:cxn>
              <a:cxn ang="0">
                <a:pos x="205" y="19"/>
              </a:cxn>
              <a:cxn ang="0">
                <a:pos x="55" y="73"/>
              </a:cxn>
              <a:cxn ang="0">
                <a:pos x="4" y="456"/>
              </a:cxn>
              <a:cxn ang="0">
                <a:pos x="77" y="582"/>
              </a:cxn>
              <a:cxn ang="0">
                <a:pos x="451" y="587"/>
              </a:cxn>
              <a:cxn ang="0">
                <a:pos x="685" y="613"/>
              </a:cxn>
              <a:cxn ang="0">
                <a:pos x="925" y="565"/>
              </a:cxn>
              <a:cxn ang="0">
                <a:pos x="1099" y="330"/>
              </a:cxn>
              <a:cxn ang="0">
                <a:pos x="1036" y="138"/>
              </a:cxn>
              <a:cxn ang="0">
                <a:pos x="691" y="91"/>
              </a:cxn>
              <a:cxn ang="0">
                <a:pos x="439" y="97"/>
              </a:cxn>
            </a:cxnLst>
            <a:rect l="0" t="0" r="r" b="b"/>
            <a:pathLst>
              <a:path w="1117" h="617">
                <a:moveTo>
                  <a:pt x="439" y="97"/>
                </a:moveTo>
                <a:cubicBezTo>
                  <a:pt x="358" y="85"/>
                  <a:pt x="269" y="23"/>
                  <a:pt x="205" y="19"/>
                </a:cubicBezTo>
                <a:cubicBezTo>
                  <a:pt x="141" y="15"/>
                  <a:pt x="89" y="0"/>
                  <a:pt x="55" y="73"/>
                </a:cubicBezTo>
                <a:cubicBezTo>
                  <a:pt x="21" y="146"/>
                  <a:pt x="0" y="371"/>
                  <a:pt x="4" y="456"/>
                </a:cubicBezTo>
                <a:cubicBezTo>
                  <a:pt x="8" y="541"/>
                  <a:pt x="3" y="560"/>
                  <a:pt x="77" y="582"/>
                </a:cubicBezTo>
                <a:cubicBezTo>
                  <a:pt x="152" y="604"/>
                  <a:pt x="350" y="582"/>
                  <a:pt x="451" y="587"/>
                </a:cubicBezTo>
                <a:cubicBezTo>
                  <a:pt x="552" y="592"/>
                  <a:pt x="606" y="617"/>
                  <a:pt x="685" y="613"/>
                </a:cubicBezTo>
                <a:cubicBezTo>
                  <a:pt x="764" y="609"/>
                  <a:pt x="856" y="612"/>
                  <a:pt x="925" y="565"/>
                </a:cubicBezTo>
                <a:cubicBezTo>
                  <a:pt x="994" y="518"/>
                  <a:pt x="1081" y="401"/>
                  <a:pt x="1099" y="330"/>
                </a:cubicBezTo>
                <a:cubicBezTo>
                  <a:pt x="1117" y="259"/>
                  <a:pt x="1104" y="178"/>
                  <a:pt x="1036" y="138"/>
                </a:cubicBezTo>
                <a:cubicBezTo>
                  <a:pt x="968" y="98"/>
                  <a:pt x="790" y="98"/>
                  <a:pt x="691" y="91"/>
                </a:cubicBezTo>
                <a:cubicBezTo>
                  <a:pt x="592" y="84"/>
                  <a:pt x="520" y="109"/>
                  <a:pt x="439" y="97"/>
                </a:cubicBezTo>
                <a:close/>
              </a:path>
            </a:pathLst>
          </a:custGeom>
          <a:solidFill>
            <a:srgbClr val="66CCFF"/>
          </a:solidFill>
          <a:ln w="9525">
            <a:noFill/>
            <a:round/>
            <a:headEnd/>
            <a:tailEnd/>
          </a:ln>
          <a:effectLst/>
        </p:spPr>
        <p:txBody>
          <a:bodyPr wrap="none" anchor="ctr"/>
          <a:lstStyle/>
          <a:p>
            <a:endParaRPr lang="it-IT"/>
          </a:p>
        </p:txBody>
      </p:sp>
      <p:sp>
        <p:nvSpPr>
          <p:cNvPr id="171017" name="Text Box 9"/>
          <p:cNvSpPr txBox="1">
            <a:spLocks noChangeArrowheads="1"/>
          </p:cNvSpPr>
          <p:nvPr/>
        </p:nvSpPr>
        <p:spPr bwMode="auto">
          <a:xfrm>
            <a:off x="5395913" y="3013075"/>
            <a:ext cx="1876425" cy="942975"/>
          </a:xfrm>
          <a:prstGeom prst="rect">
            <a:avLst/>
          </a:prstGeom>
          <a:noFill/>
          <a:ln w="9525">
            <a:noFill/>
            <a:miter lim="800000"/>
            <a:headEnd/>
            <a:tailEnd/>
          </a:ln>
          <a:effectLst/>
        </p:spPr>
        <p:txBody>
          <a:bodyPr wrap="none">
            <a:spAutoFit/>
          </a:bodyPr>
          <a:lstStyle/>
          <a:p>
            <a:r>
              <a:rPr lang="en-US" altLang="it-IT" sz="1400"/>
              <a:t>“Inviami tutto quello</a:t>
            </a:r>
          </a:p>
          <a:p>
            <a:r>
              <a:rPr lang="en-US" altLang="it-IT" sz="1400"/>
              <a:t>il cui indirizzo </a:t>
            </a:r>
          </a:p>
          <a:p>
            <a:r>
              <a:rPr lang="en-US" altLang="it-IT" sz="1400"/>
              <a:t>inizia per</a:t>
            </a:r>
          </a:p>
          <a:p>
            <a:r>
              <a:rPr lang="en-US" altLang="it-IT" sz="1400"/>
              <a:t>200.23.16.0/20”</a:t>
            </a:r>
          </a:p>
        </p:txBody>
      </p:sp>
      <p:grpSp>
        <p:nvGrpSpPr>
          <p:cNvPr id="171018" name="Group 10"/>
          <p:cNvGrpSpPr>
            <a:grpSpLocks/>
          </p:cNvGrpSpPr>
          <p:nvPr/>
        </p:nvGrpSpPr>
        <p:grpSpPr bwMode="auto">
          <a:xfrm>
            <a:off x="747713" y="2476500"/>
            <a:ext cx="2338387" cy="404813"/>
            <a:chOff x="1004" y="1639"/>
            <a:chExt cx="1473" cy="255"/>
          </a:xfrm>
        </p:grpSpPr>
        <p:sp>
          <p:nvSpPr>
            <p:cNvPr id="171019" name="Freeform 11"/>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71020" name="Text Box 12"/>
            <p:cNvSpPr txBox="1">
              <a:spLocks noChangeArrowheads="1"/>
            </p:cNvSpPr>
            <p:nvPr/>
          </p:nvSpPr>
          <p:spPr bwMode="auto">
            <a:xfrm>
              <a:off x="1226" y="1667"/>
              <a:ext cx="1038" cy="212"/>
            </a:xfrm>
            <a:prstGeom prst="rect">
              <a:avLst/>
            </a:prstGeom>
            <a:solidFill>
              <a:srgbClr val="66CCFF"/>
            </a:solidFill>
            <a:ln w="9525">
              <a:noFill/>
              <a:miter lim="800000"/>
              <a:headEnd/>
              <a:tailEnd/>
            </a:ln>
            <a:effectLst/>
          </p:spPr>
          <p:txBody>
            <a:bodyPr wrap="none">
              <a:spAutoFit/>
            </a:bodyPr>
            <a:lstStyle/>
            <a:p>
              <a:r>
                <a:rPr lang="en-US" altLang="it-IT" sz="1600"/>
                <a:t>200.23.16.0/23</a:t>
              </a:r>
              <a:endParaRPr lang="en-US" altLang="it-IT"/>
            </a:p>
          </p:txBody>
        </p:sp>
      </p:grpSp>
      <p:grpSp>
        <p:nvGrpSpPr>
          <p:cNvPr id="171021" name="Group 13"/>
          <p:cNvGrpSpPr>
            <a:grpSpLocks/>
          </p:cNvGrpSpPr>
          <p:nvPr/>
        </p:nvGrpSpPr>
        <p:grpSpPr bwMode="auto">
          <a:xfrm>
            <a:off x="957263" y="5553075"/>
            <a:ext cx="2338387" cy="404813"/>
            <a:chOff x="1004" y="1639"/>
            <a:chExt cx="1473" cy="255"/>
          </a:xfrm>
        </p:grpSpPr>
        <p:sp>
          <p:nvSpPr>
            <p:cNvPr id="171022" name="Freeform 14"/>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71023" name="Text Box 15"/>
            <p:cNvSpPr txBox="1">
              <a:spLocks noChangeArrowheads="1"/>
            </p:cNvSpPr>
            <p:nvPr/>
          </p:nvSpPr>
          <p:spPr bwMode="auto">
            <a:xfrm>
              <a:off x="1226" y="1667"/>
              <a:ext cx="1038" cy="212"/>
            </a:xfrm>
            <a:prstGeom prst="rect">
              <a:avLst/>
            </a:prstGeom>
            <a:solidFill>
              <a:srgbClr val="66CCFF"/>
            </a:solidFill>
            <a:ln w="9525">
              <a:noFill/>
              <a:miter lim="800000"/>
              <a:headEnd/>
              <a:tailEnd/>
            </a:ln>
            <a:effectLst/>
          </p:spPr>
          <p:txBody>
            <a:bodyPr wrap="none">
              <a:spAutoFit/>
            </a:bodyPr>
            <a:lstStyle/>
            <a:p>
              <a:r>
                <a:rPr lang="en-US" altLang="it-IT" sz="1600"/>
                <a:t>200.23.18.0/23</a:t>
              </a:r>
              <a:endParaRPr lang="en-US" altLang="it-IT"/>
            </a:p>
          </p:txBody>
        </p:sp>
      </p:grpSp>
      <p:grpSp>
        <p:nvGrpSpPr>
          <p:cNvPr id="171024" name="Group 16"/>
          <p:cNvGrpSpPr>
            <a:grpSpLocks/>
          </p:cNvGrpSpPr>
          <p:nvPr/>
        </p:nvGrpSpPr>
        <p:grpSpPr bwMode="auto">
          <a:xfrm>
            <a:off x="690563" y="4486275"/>
            <a:ext cx="2338387" cy="404813"/>
            <a:chOff x="1004" y="1639"/>
            <a:chExt cx="1473" cy="255"/>
          </a:xfrm>
        </p:grpSpPr>
        <p:sp>
          <p:nvSpPr>
            <p:cNvPr id="171025" name="Freeform 17"/>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71026" name="Text Box 18"/>
            <p:cNvSpPr txBox="1">
              <a:spLocks noChangeArrowheads="1"/>
            </p:cNvSpPr>
            <p:nvPr/>
          </p:nvSpPr>
          <p:spPr bwMode="auto">
            <a:xfrm>
              <a:off x="1226" y="1667"/>
              <a:ext cx="1058" cy="212"/>
            </a:xfrm>
            <a:prstGeom prst="rect">
              <a:avLst/>
            </a:prstGeom>
            <a:solidFill>
              <a:srgbClr val="66CCFF"/>
            </a:solidFill>
            <a:ln w="9525">
              <a:noFill/>
              <a:miter lim="800000"/>
              <a:headEnd/>
              <a:tailEnd/>
            </a:ln>
            <a:effectLst/>
          </p:spPr>
          <p:txBody>
            <a:bodyPr wrap="none">
              <a:spAutoFit/>
            </a:bodyPr>
            <a:lstStyle/>
            <a:p>
              <a:r>
                <a:rPr lang="en-US" altLang="it-IT" sz="1600"/>
                <a:t>200.23.30.0/23</a:t>
              </a:r>
              <a:endParaRPr lang="en-US" altLang="it-IT"/>
            </a:p>
          </p:txBody>
        </p:sp>
      </p:grpSp>
      <p:sp>
        <p:nvSpPr>
          <p:cNvPr id="171028" name="Freeform 20"/>
          <p:cNvSpPr>
            <a:spLocks/>
          </p:cNvSpPr>
          <p:nvPr/>
        </p:nvSpPr>
        <p:spPr bwMode="auto">
          <a:xfrm>
            <a:off x="7158038" y="2900363"/>
            <a:ext cx="730250" cy="2535237"/>
          </a:xfrm>
          <a:custGeom>
            <a:avLst/>
            <a:gdLst/>
            <a:ahLst/>
            <a:cxnLst>
              <a:cxn ang="0">
                <a:pos x="328" y="56"/>
              </a:cxn>
              <a:cxn ang="0">
                <a:pos x="208" y="218"/>
              </a:cxn>
              <a:cxn ang="0">
                <a:pos x="58" y="536"/>
              </a:cxn>
              <a:cxn ang="0">
                <a:pos x="7" y="919"/>
              </a:cxn>
              <a:cxn ang="0">
                <a:pos x="100" y="1118"/>
              </a:cxn>
              <a:cxn ang="0">
                <a:pos x="220" y="1352"/>
              </a:cxn>
              <a:cxn ang="0">
                <a:pos x="424" y="1562"/>
              </a:cxn>
              <a:cxn ang="0">
                <a:pos x="436" y="1142"/>
              </a:cxn>
              <a:cxn ang="0">
                <a:pos x="424" y="1046"/>
              </a:cxn>
              <a:cxn ang="0">
                <a:pos x="346" y="854"/>
              </a:cxn>
              <a:cxn ang="0">
                <a:pos x="310" y="602"/>
              </a:cxn>
              <a:cxn ang="0">
                <a:pos x="328" y="56"/>
              </a:cxn>
            </a:cxnLst>
            <a:rect l="0" t="0" r="r" b="b"/>
            <a:pathLst>
              <a:path w="460" h="1597">
                <a:moveTo>
                  <a:pt x="328" y="56"/>
                </a:moveTo>
                <a:cubicBezTo>
                  <a:pt x="247" y="0"/>
                  <a:pt x="253" y="138"/>
                  <a:pt x="208" y="218"/>
                </a:cubicBezTo>
                <a:cubicBezTo>
                  <a:pt x="163" y="298"/>
                  <a:pt x="91" y="419"/>
                  <a:pt x="58" y="536"/>
                </a:cubicBezTo>
                <a:cubicBezTo>
                  <a:pt x="25" y="653"/>
                  <a:pt x="0" y="822"/>
                  <a:pt x="7" y="919"/>
                </a:cubicBezTo>
                <a:cubicBezTo>
                  <a:pt x="14" y="1016"/>
                  <a:pt x="64" y="1046"/>
                  <a:pt x="100" y="1118"/>
                </a:cubicBezTo>
                <a:cubicBezTo>
                  <a:pt x="136" y="1190"/>
                  <a:pt x="166" y="1278"/>
                  <a:pt x="220" y="1352"/>
                </a:cubicBezTo>
                <a:cubicBezTo>
                  <a:pt x="274" y="1426"/>
                  <a:pt x="388" y="1597"/>
                  <a:pt x="424" y="1562"/>
                </a:cubicBezTo>
                <a:cubicBezTo>
                  <a:pt x="460" y="1527"/>
                  <a:pt x="436" y="1228"/>
                  <a:pt x="436" y="1142"/>
                </a:cubicBezTo>
                <a:cubicBezTo>
                  <a:pt x="436" y="1056"/>
                  <a:pt x="439" y="1094"/>
                  <a:pt x="424" y="1046"/>
                </a:cubicBezTo>
                <a:cubicBezTo>
                  <a:pt x="409" y="998"/>
                  <a:pt x="365" y="928"/>
                  <a:pt x="346" y="854"/>
                </a:cubicBezTo>
                <a:cubicBezTo>
                  <a:pt x="327" y="780"/>
                  <a:pt x="313" y="735"/>
                  <a:pt x="310" y="602"/>
                </a:cubicBezTo>
                <a:cubicBezTo>
                  <a:pt x="307" y="469"/>
                  <a:pt x="324" y="170"/>
                  <a:pt x="328" y="56"/>
                </a:cubicBezTo>
                <a:close/>
              </a:path>
            </a:pathLst>
          </a:custGeom>
          <a:solidFill>
            <a:srgbClr val="66CCFF"/>
          </a:solidFill>
          <a:ln w="9525">
            <a:noFill/>
            <a:round/>
            <a:headEnd/>
            <a:tailEnd/>
          </a:ln>
          <a:effectLst/>
        </p:spPr>
        <p:txBody>
          <a:bodyPr wrap="none" anchor="ctr"/>
          <a:lstStyle/>
          <a:p>
            <a:endParaRPr lang="it-IT"/>
          </a:p>
        </p:txBody>
      </p:sp>
      <p:sp>
        <p:nvSpPr>
          <p:cNvPr id="171029" name="Text Box 21"/>
          <p:cNvSpPr txBox="1">
            <a:spLocks noChangeArrowheads="1"/>
          </p:cNvSpPr>
          <p:nvPr/>
        </p:nvSpPr>
        <p:spPr bwMode="auto">
          <a:xfrm>
            <a:off x="747713" y="2222500"/>
            <a:ext cx="1612900" cy="304800"/>
          </a:xfrm>
          <a:prstGeom prst="rect">
            <a:avLst/>
          </a:prstGeom>
          <a:noFill/>
          <a:ln w="9525">
            <a:noFill/>
            <a:miter lim="800000"/>
            <a:headEnd/>
            <a:tailEnd/>
          </a:ln>
          <a:effectLst/>
        </p:spPr>
        <p:txBody>
          <a:bodyPr wrap="none">
            <a:spAutoFit/>
          </a:bodyPr>
          <a:lstStyle/>
          <a:p>
            <a:r>
              <a:rPr lang="en-US" altLang="it-IT" sz="1400"/>
              <a:t>Organizzazione 0</a:t>
            </a:r>
          </a:p>
        </p:txBody>
      </p:sp>
      <p:sp>
        <p:nvSpPr>
          <p:cNvPr id="171030" name="Text Box 22"/>
          <p:cNvSpPr txBox="1">
            <a:spLocks noChangeArrowheads="1"/>
          </p:cNvSpPr>
          <p:nvPr/>
        </p:nvSpPr>
        <p:spPr bwMode="auto">
          <a:xfrm>
            <a:off x="738188" y="4232275"/>
            <a:ext cx="1612900" cy="304800"/>
          </a:xfrm>
          <a:prstGeom prst="rect">
            <a:avLst/>
          </a:prstGeom>
          <a:noFill/>
          <a:ln w="9525">
            <a:noFill/>
            <a:miter lim="800000"/>
            <a:headEnd/>
            <a:tailEnd/>
          </a:ln>
          <a:effectLst/>
        </p:spPr>
        <p:txBody>
          <a:bodyPr wrap="none">
            <a:spAutoFit/>
          </a:bodyPr>
          <a:lstStyle/>
          <a:p>
            <a:r>
              <a:rPr lang="en-US" altLang="it-IT" sz="1400"/>
              <a:t>Organizzazione 7</a:t>
            </a:r>
          </a:p>
        </p:txBody>
      </p:sp>
      <p:sp>
        <p:nvSpPr>
          <p:cNvPr id="171031" name="Text Box 23"/>
          <p:cNvSpPr txBox="1">
            <a:spLocks noChangeArrowheads="1"/>
          </p:cNvSpPr>
          <p:nvPr/>
        </p:nvSpPr>
        <p:spPr bwMode="auto">
          <a:xfrm>
            <a:off x="7396163" y="4041775"/>
            <a:ext cx="915987" cy="304800"/>
          </a:xfrm>
          <a:prstGeom prst="rect">
            <a:avLst/>
          </a:prstGeom>
          <a:noFill/>
          <a:ln w="9525">
            <a:noFill/>
            <a:miter lim="800000"/>
            <a:headEnd/>
            <a:tailEnd/>
          </a:ln>
          <a:effectLst/>
        </p:spPr>
        <p:txBody>
          <a:bodyPr wrap="none">
            <a:spAutoFit/>
          </a:bodyPr>
          <a:lstStyle/>
          <a:p>
            <a:r>
              <a:rPr lang="en-US" altLang="it-IT" sz="1400"/>
              <a:t>Internet</a:t>
            </a:r>
          </a:p>
        </p:txBody>
      </p:sp>
      <p:sp>
        <p:nvSpPr>
          <p:cNvPr id="171032" name="Text Box 24"/>
          <p:cNvSpPr txBox="1">
            <a:spLocks noChangeArrowheads="1"/>
          </p:cNvSpPr>
          <p:nvPr/>
        </p:nvSpPr>
        <p:spPr bwMode="auto">
          <a:xfrm>
            <a:off x="938213" y="5356225"/>
            <a:ext cx="1584325" cy="304800"/>
          </a:xfrm>
          <a:prstGeom prst="rect">
            <a:avLst/>
          </a:prstGeom>
          <a:noFill/>
          <a:ln w="9525">
            <a:noFill/>
            <a:miter lim="800000"/>
            <a:headEnd/>
            <a:tailEnd/>
          </a:ln>
          <a:effectLst/>
        </p:spPr>
        <p:txBody>
          <a:bodyPr wrap="none">
            <a:spAutoFit/>
          </a:bodyPr>
          <a:lstStyle/>
          <a:p>
            <a:r>
              <a:rPr lang="en-US" altLang="it-IT" sz="1400"/>
              <a:t>Organizzazione 1</a:t>
            </a:r>
          </a:p>
        </p:txBody>
      </p:sp>
      <p:sp>
        <p:nvSpPr>
          <p:cNvPr id="171033" name="Freeform 25"/>
          <p:cNvSpPr>
            <a:spLocks/>
          </p:cNvSpPr>
          <p:nvPr/>
        </p:nvSpPr>
        <p:spPr bwMode="auto">
          <a:xfrm>
            <a:off x="3505200" y="4597400"/>
            <a:ext cx="1773238" cy="979488"/>
          </a:xfrm>
          <a:custGeom>
            <a:avLst/>
            <a:gdLst/>
            <a:ahLst/>
            <a:cxnLst>
              <a:cxn ang="0">
                <a:pos x="439" y="97"/>
              </a:cxn>
              <a:cxn ang="0">
                <a:pos x="205" y="19"/>
              </a:cxn>
              <a:cxn ang="0">
                <a:pos x="55" y="73"/>
              </a:cxn>
              <a:cxn ang="0">
                <a:pos x="4" y="456"/>
              </a:cxn>
              <a:cxn ang="0">
                <a:pos x="77" y="582"/>
              </a:cxn>
              <a:cxn ang="0">
                <a:pos x="451" y="587"/>
              </a:cxn>
              <a:cxn ang="0">
                <a:pos x="685" y="613"/>
              </a:cxn>
              <a:cxn ang="0">
                <a:pos x="925" y="565"/>
              </a:cxn>
              <a:cxn ang="0">
                <a:pos x="1099" y="330"/>
              </a:cxn>
              <a:cxn ang="0">
                <a:pos x="1036" y="138"/>
              </a:cxn>
              <a:cxn ang="0">
                <a:pos x="691" y="91"/>
              </a:cxn>
              <a:cxn ang="0">
                <a:pos x="439" y="97"/>
              </a:cxn>
            </a:cxnLst>
            <a:rect l="0" t="0" r="r" b="b"/>
            <a:pathLst>
              <a:path w="1117" h="617">
                <a:moveTo>
                  <a:pt x="439" y="97"/>
                </a:moveTo>
                <a:cubicBezTo>
                  <a:pt x="358" y="85"/>
                  <a:pt x="269" y="23"/>
                  <a:pt x="205" y="19"/>
                </a:cubicBezTo>
                <a:cubicBezTo>
                  <a:pt x="141" y="15"/>
                  <a:pt x="89" y="0"/>
                  <a:pt x="55" y="73"/>
                </a:cubicBezTo>
                <a:cubicBezTo>
                  <a:pt x="21" y="146"/>
                  <a:pt x="0" y="371"/>
                  <a:pt x="4" y="456"/>
                </a:cubicBezTo>
                <a:cubicBezTo>
                  <a:pt x="8" y="541"/>
                  <a:pt x="3" y="560"/>
                  <a:pt x="77" y="582"/>
                </a:cubicBezTo>
                <a:cubicBezTo>
                  <a:pt x="152" y="604"/>
                  <a:pt x="350" y="582"/>
                  <a:pt x="451" y="587"/>
                </a:cubicBezTo>
                <a:cubicBezTo>
                  <a:pt x="552" y="592"/>
                  <a:pt x="606" y="617"/>
                  <a:pt x="685" y="613"/>
                </a:cubicBezTo>
                <a:cubicBezTo>
                  <a:pt x="764" y="609"/>
                  <a:pt x="856" y="612"/>
                  <a:pt x="925" y="565"/>
                </a:cubicBezTo>
                <a:cubicBezTo>
                  <a:pt x="994" y="518"/>
                  <a:pt x="1081" y="401"/>
                  <a:pt x="1099" y="330"/>
                </a:cubicBezTo>
                <a:cubicBezTo>
                  <a:pt x="1117" y="259"/>
                  <a:pt x="1104" y="178"/>
                  <a:pt x="1036" y="138"/>
                </a:cubicBezTo>
                <a:cubicBezTo>
                  <a:pt x="968" y="98"/>
                  <a:pt x="790" y="98"/>
                  <a:pt x="691" y="91"/>
                </a:cubicBezTo>
                <a:cubicBezTo>
                  <a:pt x="592" y="84"/>
                  <a:pt x="520" y="109"/>
                  <a:pt x="439" y="97"/>
                </a:cubicBezTo>
                <a:close/>
              </a:path>
            </a:pathLst>
          </a:custGeom>
          <a:solidFill>
            <a:srgbClr val="66CCFF"/>
          </a:solidFill>
          <a:ln w="9525">
            <a:noFill/>
            <a:round/>
            <a:headEnd/>
            <a:tailEnd/>
          </a:ln>
          <a:effectLst/>
        </p:spPr>
        <p:txBody>
          <a:bodyPr wrap="none" anchor="ctr"/>
          <a:lstStyle/>
          <a:p>
            <a:endParaRPr lang="it-IT"/>
          </a:p>
        </p:txBody>
      </p:sp>
      <p:sp>
        <p:nvSpPr>
          <p:cNvPr id="171034" name="Text Box 26"/>
          <p:cNvSpPr txBox="1">
            <a:spLocks noChangeArrowheads="1"/>
          </p:cNvSpPr>
          <p:nvPr/>
        </p:nvSpPr>
        <p:spPr bwMode="auto">
          <a:xfrm>
            <a:off x="3805238" y="4975225"/>
            <a:ext cx="1189037" cy="579438"/>
          </a:xfrm>
          <a:prstGeom prst="rect">
            <a:avLst/>
          </a:prstGeom>
          <a:noFill/>
          <a:ln w="9525">
            <a:noFill/>
            <a:miter lim="800000"/>
            <a:headEnd/>
            <a:tailEnd/>
          </a:ln>
          <a:effectLst/>
        </p:spPr>
        <p:txBody>
          <a:bodyPr wrap="none">
            <a:spAutoFit/>
          </a:bodyPr>
          <a:lstStyle/>
          <a:p>
            <a:r>
              <a:rPr lang="en-US" altLang="it-IT" sz="1400"/>
              <a:t>Provvedo-Io</a:t>
            </a:r>
            <a:endParaRPr lang="en-US" altLang="it-IT"/>
          </a:p>
          <a:p>
            <a:endParaRPr lang="en-US" altLang="it-IT"/>
          </a:p>
        </p:txBody>
      </p:sp>
      <p:sp>
        <p:nvSpPr>
          <p:cNvPr id="171035" name="Freeform 27"/>
          <p:cNvSpPr>
            <a:spLocks/>
          </p:cNvSpPr>
          <p:nvPr/>
        </p:nvSpPr>
        <p:spPr bwMode="auto">
          <a:xfrm flipV="1">
            <a:off x="5230813" y="4618038"/>
            <a:ext cx="2019300" cy="295275"/>
          </a:xfrm>
          <a:custGeom>
            <a:avLst/>
            <a:gdLst/>
            <a:ahLst/>
            <a:cxnLst>
              <a:cxn ang="0">
                <a:pos x="0" y="0"/>
              </a:cxn>
              <a:cxn ang="0">
                <a:pos x="1272" y="186"/>
              </a:cxn>
            </a:cxnLst>
            <a:rect l="0" t="0" r="r" b="b"/>
            <a:pathLst>
              <a:path w="1272" h="186">
                <a:moveTo>
                  <a:pt x="0" y="0"/>
                </a:moveTo>
                <a:lnTo>
                  <a:pt x="1272" y="186"/>
                </a:lnTo>
              </a:path>
            </a:pathLst>
          </a:custGeom>
          <a:noFill/>
          <a:ln w="19050" cap="flat" cmpd="sng">
            <a:solidFill>
              <a:schemeClr val="tx1"/>
            </a:solidFill>
            <a:prstDash val="solid"/>
            <a:round/>
            <a:headEnd type="none" w="med" len="med"/>
            <a:tailEnd type="arrow" w="med" len="med"/>
          </a:ln>
          <a:effectLst/>
        </p:spPr>
        <p:txBody>
          <a:bodyPr wrap="none" anchor="ctr"/>
          <a:lstStyle/>
          <a:p>
            <a:endParaRPr lang="it-IT"/>
          </a:p>
        </p:txBody>
      </p:sp>
      <p:sp>
        <p:nvSpPr>
          <p:cNvPr id="171036" name="Line 28"/>
          <p:cNvSpPr>
            <a:spLocks noChangeShapeType="1"/>
          </p:cNvSpPr>
          <p:nvPr/>
        </p:nvSpPr>
        <p:spPr bwMode="auto">
          <a:xfrm>
            <a:off x="3021013" y="5160963"/>
            <a:ext cx="485775" cy="0"/>
          </a:xfrm>
          <a:prstGeom prst="line">
            <a:avLst/>
          </a:prstGeom>
          <a:noFill/>
          <a:ln w="19050">
            <a:solidFill>
              <a:schemeClr val="tx1"/>
            </a:solidFill>
            <a:round/>
            <a:headEnd/>
            <a:tailEnd/>
          </a:ln>
          <a:effectLst/>
        </p:spPr>
        <p:txBody>
          <a:bodyPr wrap="none" anchor="ctr"/>
          <a:lstStyle/>
          <a:p>
            <a:endParaRPr lang="it-IT"/>
          </a:p>
        </p:txBody>
      </p:sp>
      <p:sp>
        <p:nvSpPr>
          <p:cNvPr id="171037" name="Line 29"/>
          <p:cNvSpPr>
            <a:spLocks noChangeShapeType="1"/>
          </p:cNvSpPr>
          <p:nvPr/>
        </p:nvSpPr>
        <p:spPr bwMode="auto">
          <a:xfrm flipV="1">
            <a:off x="2868613" y="5227638"/>
            <a:ext cx="638175" cy="171450"/>
          </a:xfrm>
          <a:prstGeom prst="line">
            <a:avLst/>
          </a:prstGeom>
          <a:noFill/>
          <a:ln w="19050">
            <a:solidFill>
              <a:schemeClr val="tx1"/>
            </a:solidFill>
            <a:round/>
            <a:headEnd/>
            <a:tailEnd/>
          </a:ln>
          <a:effectLst/>
        </p:spPr>
        <p:txBody>
          <a:bodyPr wrap="none" anchor="ctr"/>
          <a:lstStyle/>
          <a:p>
            <a:endParaRPr lang="it-IT"/>
          </a:p>
        </p:txBody>
      </p:sp>
      <p:sp>
        <p:nvSpPr>
          <p:cNvPr id="171038" name="Line 30"/>
          <p:cNvSpPr>
            <a:spLocks noChangeShapeType="1"/>
          </p:cNvSpPr>
          <p:nvPr/>
        </p:nvSpPr>
        <p:spPr bwMode="auto">
          <a:xfrm flipV="1">
            <a:off x="3306763" y="5475288"/>
            <a:ext cx="247650" cy="409575"/>
          </a:xfrm>
          <a:prstGeom prst="line">
            <a:avLst/>
          </a:prstGeom>
          <a:noFill/>
          <a:ln w="19050">
            <a:solidFill>
              <a:schemeClr val="tx1"/>
            </a:solidFill>
            <a:round/>
            <a:headEnd/>
            <a:tailEnd/>
          </a:ln>
          <a:effectLst/>
        </p:spPr>
        <p:txBody>
          <a:bodyPr wrap="none" anchor="ctr"/>
          <a:lstStyle/>
          <a:p>
            <a:endParaRPr lang="it-IT"/>
          </a:p>
        </p:txBody>
      </p:sp>
      <p:sp>
        <p:nvSpPr>
          <p:cNvPr id="171039" name="Text Box 31"/>
          <p:cNvSpPr txBox="1">
            <a:spLocks noChangeArrowheads="1"/>
          </p:cNvSpPr>
          <p:nvPr/>
        </p:nvSpPr>
        <p:spPr bwMode="auto">
          <a:xfrm>
            <a:off x="5519738" y="4870450"/>
            <a:ext cx="2112962" cy="942975"/>
          </a:xfrm>
          <a:prstGeom prst="rect">
            <a:avLst/>
          </a:prstGeom>
          <a:noFill/>
          <a:ln w="9525">
            <a:noFill/>
            <a:miter lim="800000"/>
            <a:headEnd/>
            <a:tailEnd/>
          </a:ln>
          <a:effectLst/>
        </p:spPr>
        <p:txBody>
          <a:bodyPr wrap="none">
            <a:spAutoFit/>
          </a:bodyPr>
          <a:lstStyle/>
          <a:p>
            <a:r>
              <a:rPr lang="en-US" altLang="it-IT" sz="1400"/>
              <a:t>“Inviami tutto quello </a:t>
            </a:r>
          </a:p>
          <a:p>
            <a:r>
              <a:rPr lang="en-US" altLang="it-IT" sz="1400"/>
              <a:t>il cui indirizzo</a:t>
            </a:r>
          </a:p>
          <a:p>
            <a:r>
              <a:rPr lang="en-US" altLang="it-IT" sz="1400"/>
              <a:t>inizia per 199.31.0.0/16</a:t>
            </a:r>
          </a:p>
          <a:p>
            <a:r>
              <a:rPr lang="en-US" altLang="it-IT" sz="1400"/>
              <a:t>o 200.23.18.0/23”</a:t>
            </a:r>
          </a:p>
        </p:txBody>
      </p:sp>
      <p:grpSp>
        <p:nvGrpSpPr>
          <p:cNvPr id="171040" name="Group 32"/>
          <p:cNvGrpSpPr>
            <a:grpSpLocks/>
          </p:cNvGrpSpPr>
          <p:nvPr/>
        </p:nvGrpSpPr>
        <p:grpSpPr bwMode="auto">
          <a:xfrm>
            <a:off x="795338" y="3657600"/>
            <a:ext cx="2338387" cy="404813"/>
            <a:chOff x="1004" y="1639"/>
            <a:chExt cx="1473" cy="255"/>
          </a:xfrm>
        </p:grpSpPr>
        <p:sp>
          <p:nvSpPr>
            <p:cNvPr id="171041" name="Freeform 33"/>
            <p:cNvSpPr>
              <a:spLocks/>
            </p:cNvSpPr>
            <p:nvPr/>
          </p:nvSpPr>
          <p:spPr bwMode="auto">
            <a:xfrm>
              <a:off x="1004" y="1639"/>
              <a:ext cx="1473" cy="255"/>
            </a:xfrm>
            <a:custGeom>
              <a:avLst/>
              <a:gdLst/>
              <a:ahLst/>
              <a:cxnLst>
                <a:cxn ang="0">
                  <a:pos x="172" y="11"/>
                </a:cxn>
                <a:cxn ang="0">
                  <a:pos x="73" y="94"/>
                </a:cxn>
                <a:cxn ang="0">
                  <a:pos x="146" y="220"/>
                </a:cxn>
                <a:cxn ang="0">
                  <a:pos x="520" y="225"/>
                </a:cxn>
                <a:cxn ang="0">
                  <a:pos x="754" y="251"/>
                </a:cxn>
                <a:cxn ang="0">
                  <a:pos x="1306" y="203"/>
                </a:cxn>
                <a:cxn ang="0">
                  <a:pos x="1360" y="29"/>
                </a:cxn>
                <a:cxn ang="0">
                  <a:pos x="628" y="29"/>
                </a:cxn>
                <a:cxn ang="0">
                  <a:pos x="172" y="11"/>
                </a:cxn>
              </a:cxnLst>
              <a:rect l="0" t="0" r="r" b="b"/>
              <a:pathLst>
                <a:path w="1473" h="255">
                  <a:moveTo>
                    <a:pt x="172" y="11"/>
                  </a:moveTo>
                  <a:cubicBezTo>
                    <a:pt x="0" y="64"/>
                    <a:pt x="77" y="59"/>
                    <a:pt x="73" y="94"/>
                  </a:cubicBezTo>
                  <a:cubicBezTo>
                    <a:pt x="69" y="129"/>
                    <a:pt x="72" y="198"/>
                    <a:pt x="146" y="220"/>
                  </a:cubicBezTo>
                  <a:cubicBezTo>
                    <a:pt x="221" y="242"/>
                    <a:pt x="419" y="220"/>
                    <a:pt x="520" y="225"/>
                  </a:cubicBezTo>
                  <a:cubicBezTo>
                    <a:pt x="621" y="230"/>
                    <a:pt x="623" y="255"/>
                    <a:pt x="754" y="251"/>
                  </a:cubicBezTo>
                  <a:cubicBezTo>
                    <a:pt x="885" y="247"/>
                    <a:pt x="1205" y="240"/>
                    <a:pt x="1306" y="203"/>
                  </a:cubicBezTo>
                  <a:cubicBezTo>
                    <a:pt x="1407" y="166"/>
                    <a:pt x="1473" y="58"/>
                    <a:pt x="1360" y="29"/>
                  </a:cubicBezTo>
                  <a:cubicBezTo>
                    <a:pt x="1247" y="0"/>
                    <a:pt x="826" y="32"/>
                    <a:pt x="628" y="29"/>
                  </a:cubicBezTo>
                  <a:cubicBezTo>
                    <a:pt x="430" y="26"/>
                    <a:pt x="267" y="15"/>
                    <a:pt x="172" y="11"/>
                  </a:cubicBezTo>
                  <a:close/>
                </a:path>
              </a:pathLst>
            </a:custGeom>
            <a:solidFill>
              <a:srgbClr val="66CCFF"/>
            </a:solidFill>
            <a:ln w="9525">
              <a:noFill/>
              <a:round/>
              <a:headEnd/>
              <a:tailEnd/>
            </a:ln>
            <a:effectLst/>
          </p:spPr>
          <p:txBody>
            <a:bodyPr wrap="none" anchor="ctr"/>
            <a:lstStyle/>
            <a:p>
              <a:endParaRPr lang="it-IT"/>
            </a:p>
          </p:txBody>
        </p:sp>
        <p:sp>
          <p:nvSpPr>
            <p:cNvPr id="171042" name="Text Box 34"/>
            <p:cNvSpPr txBox="1">
              <a:spLocks noChangeArrowheads="1"/>
            </p:cNvSpPr>
            <p:nvPr/>
          </p:nvSpPr>
          <p:spPr bwMode="auto">
            <a:xfrm>
              <a:off x="1226" y="1667"/>
              <a:ext cx="1058" cy="212"/>
            </a:xfrm>
            <a:prstGeom prst="rect">
              <a:avLst/>
            </a:prstGeom>
            <a:solidFill>
              <a:srgbClr val="66CCFF"/>
            </a:solidFill>
            <a:ln w="9525">
              <a:noFill/>
              <a:miter lim="800000"/>
              <a:headEnd/>
              <a:tailEnd/>
            </a:ln>
            <a:effectLst/>
          </p:spPr>
          <p:txBody>
            <a:bodyPr wrap="none">
              <a:spAutoFit/>
            </a:bodyPr>
            <a:lstStyle/>
            <a:p>
              <a:r>
                <a:rPr lang="en-US" altLang="it-IT" sz="1600"/>
                <a:t>200.23.20.0/23</a:t>
              </a:r>
              <a:endParaRPr lang="en-US" altLang="it-IT"/>
            </a:p>
          </p:txBody>
        </p:sp>
      </p:grpSp>
      <p:sp>
        <p:nvSpPr>
          <p:cNvPr id="171043" name="Text Box 35"/>
          <p:cNvSpPr txBox="1">
            <a:spLocks noChangeArrowheads="1"/>
          </p:cNvSpPr>
          <p:nvPr/>
        </p:nvSpPr>
        <p:spPr bwMode="auto">
          <a:xfrm>
            <a:off x="776288" y="3460750"/>
            <a:ext cx="1612900" cy="304800"/>
          </a:xfrm>
          <a:prstGeom prst="rect">
            <a:avLst/>
          </a:prstGeom>
          <a:noFill/>
          <a:ln w="9525">
            <a:noFill/>
            <a:miter lim="800000"/>
            <a:headEnd/>
            <a:tailEnd/>
          </a:ln>
          <a:effectLst/>
        </p:spPr>
        <p:txBody>
          <a:bodyPr wrap="none">
            <a:spAutoFit/>
          </a:bodyPr>
          <a:lstStyle/>
          <a:p>
            <a:r>
              <a:rPr lang="en-US" altLang="it-IT" sz="1400"/>
              <a:t>Organizzazione 2</a:t>
            </a:r>
          </a:p>
        </p:txBody>
      </p:sp>
      <p:grpSp>
        <p:nvGrpSpPr>
          <p:cNvPr id="171044" name="Group 36"/>
          <p:cNvGrpSpPr>
            <a:grpSpLocks/>
          </p:cNvGrpSpPr>
          <p:nvPr/>
        </p:nvGrpSpPr>
        <p:grpSpPr bwMode="auto">
          <a:xfrm>
            <a:off x="2144713" y="3921125"/>
            <a:ext cx="296862" cy="663575"/>
            <a:chOff x="870" y="2945"/>
            <a:chExt cx="187" cy="418"/>
          </a:xfrm>
        </p:grpSpPr>
        <p:sp>
          <p:nvSpPr>
            <p:cNvPr id="171045" name="Text Box 37"/>
            <p:cNvSpPr txBox="1">
              <a:spLocks noChangeArrowheads="1"/>
            </p:cNvSpPr>
            <p:nvPr/>
          </p:nvSpPr>
          <p:spPr bwMode="auto">
            <a:xfrm>
              <a:off x="872" y="2945"/>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1046" name="Text Box 38"/>
            <p:cNvSpPr txBox="1">
              <a:spLocks noChangeArrowheads="1"/>
            </p:cNvSpPr>
            <p:nvPr/>
          </p:nvSpPr>
          <p:spPr bwMode="auto">
            <a:xfrm>
              <a:off x="870" y="3030"/>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1047" name="Text Box 39"/>
            <p:cNvSpPr txBox="1">
              <a:spLocks noChangeArrowheads="1"/>
            </p:cNvSpPr>
            <p:nvPr/>
          </p:nvSpPr>
          <p:spPr bwMode="auto">
            <a:xfrm>
              <a:off x="871" y="3113"/>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grpSp>
      <p:grpSp>
        <p:nvGrpSpPr>
          <p:cNvPr id="171048" name="Group 40"/>
          <p:cNvGrpSpPr>
            <a:grpSpLocks/>
          </p:cNvGrpSpPr>
          <p:nvPr/>
        </p:nvGrpSpPr>
        <p:grpSpPr bwMode="auto">
          <a:xfrm>
            <a:off x="3173413" y="3625850"/>
            <a:ext cx="296862" cy="663575"/>
            <a:chOff x="870" y="2945"/>
            <a:chExt cx="187" cy="418"/>
          </a:xfrm>
        </p:grpSpPr>
        <p:sp>
          <p:nvSpPr>
            <p:cNvPr id="171049" name="Text Box 41"/>
            <p:cNvSpPr txBox="1">
              <a:spLocks noChangeArrowheads="1"/>
            </p:cNvSpPr>
            <p:nvPr/>
          </p:nvSpPr>
          <p:spPr bwMode="auto">
            <a:xfrm>
              <a:off x="872" y="2945"/>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1050" name="Text Box 42"/>
            <p:cNvSpPr txBox="1">
              <a:spLocks noChangeArrowheads="1"/>
            </p:cNvSpPr>
            <p:nvPr/>
          </p:nvSpPr>
          <p:spPr bwMode="auto">
            <a:xfrm>
              <a:off x="870" y="3030"/>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sp>
          <p:nvSpPr>
            <p:cNvPr id="171051" name="Text Box 43"/>
            <p:cNvSpPr txBox="1">
              <a:spLocks noChangeArrowheads="1"/>
            </p:cNvSpPr>
            <p:nvPr/>
          </p:nvSpPr>
          <p:spPr bwMode="auto">
            <a:xfrm>
              <a:off x="871" y="3113"/>
              <a:ext cx="185" cy="250"/>
            </a:xfrm>
            <a:prstGeom prst="rect">
              <a:avLst/>
            </a:prstGeom>
            <a:noFill/>
            <a:ln w="9525">
              <a:noFill/>
              <a:miter lim="800000"/>
              <a:headEnd/>
              <a:tailEnd/>
            </a:ln>
            <a:effectLst/>
          </p:spPr>
          <p:txBody>
            <a:bodyPr wrap="none">
              <a:spAutoFit/>
            </a:bodyPr>
            <a:lstStyle/>
            <a:p>
              <a:r>
                <a:rPr lang="en-US" altLang="it-IT" sz="2000" b="1"/>
                <a:t>.</a:t>
              </a:r>
              <a:endParaRPr lang="en-US" altLang="it-IT" sz="2000"/>
            </a:p>
          </p:txBody>
        </p:sp>
      </p:grpSp>
      <p:sp>
        <p:nvSpPr>
          <p:cNvPr id="171052" name="Rectangle 44"/>
          <p:cNvSpPr>
            <a:spLocks noChangeArrowheads="1"/>
          </p:cNvSpPr>
          <p:nvPr/>
        </p:nvSpPr>
        <p:spPr bwMode="auto">
          <a:xfrm>
            <a:off x="3441700" y="3700463"/>
            <a:ext cx="1939925" cy="304800"/>
          </a:xfrm>
          <a:prstGeom prst="rect">
            <a:avLst/>
          </a:prstGeom>
          <a:noFill/>
          <a:ln w="9525">
            <a:noFill/>
            <a:miter lim="800000"/>
            <a:headEnd/>
            <a:tailEnd/>
          </a:ln>
          <a:effectLst/>
        </p:spPr>
        <p:txBody>
          <a:bodyPr wrap="none">
            <a:spAutoFit/>
          </a:bodyPr>
          <a:lstStyle/>
          <a:p>
            <a:r>
              <a:rPr lang="en-US" altLang="it-IT" sz="1400"/>
              <a:t>Scappo-Con-La-Cassa</a:t>
            </a:r>
            <a:endParaRPr lang="it-IT" sz="1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BEFCEFD1-2260-4928-BFC0-08B538AC0FD7}" type="slidenum">
              <a:rPr lang="en-US" altLang="it-IT"/>
              <a:pPr/>
              <a:t>5</a:t>
            </a:fld>
            <a:endParaRPr lang="en-US" altLang="it-IT"/>
          </a:p>
        </p:txBody>
      </p:sp>
      <p:sp>
        <p:nvSpPr>
          <p:cNvPr id="421890" name="Rectangle 2"/>
          <p:cNvSpPr>
            <a:spLocks noGrp="1" noChangeArrowheads="1"/>
          </p:cNvSpPr>
          <p:nvPr>
            <p:ph type="title"/>
          </p:nvPr>
        </p:nvSpPr>
        <p:spPr>
          <a:xfrm>
            <a:off x="533400" y="254000"/>
            <a:ext cx="8280400" cy="863600"/>
          </a:xfrm>
        </p:spPr>
        <p:txBody>
          <a:bodyPr/>
          <a:lstStyle/>
          <a:p>
            <a:r>
              <a:rPr lang="en-US" altLang="it-IT"/>
              <a:t>Funzioni chiave del livello di rete</a:t>
            </a:r>
          </a:p>
        </p:txBody>
      </p:sp>
      <p:sp>
        <p:nvSpPr>
          <p:cNvPr id="421891" name="Rectangle 3"/>
          <p:cNvSpPr>
            <a:spLocks noGrp="1" noChangeArrowheads="1"/>
          </p:cNvSpPr>
          <p:nvPr>
            <p:ph type="body" idx="1"/>
          </p:nvPr>
        </p:nvSpPr>
        <p:spPr>
          <a:xfrm>
            <a:off x="379413" y="1231900"/>
            <a:ext cx="4294187" cy="5041900"/>
          </a:xfrm>
        </p:spPr>
        <p:txBody>
          <a:bodyPr/>
          <a:lstStyle/>
          <a:p>
            <a:pPr>
              <a:buFont typeface="Wingdings" pitchFamily="2" charset="2"/>
              <a:buChar char="r"/>
            </a:pPr>
            <a:r>
              <a:rPr lang="it-IT" sz="2400" i="1" dirty="0">
                <a:solidFill>
                  <a:schemeClr val="accent2"/>
                </a:solidFill>
              </a:rPr>
              <a:t>Inoltro (</a:t>
            </a:r>
            <a:r>
              <a:rPr lang="it-IT" sz="2400" i="1" dirty="0" err="1">
                <a:solidFill>
                  <a:schemeClr val="accent2"/>
                </a:solidFill>
              </a:rPr>
              <a:t>forwarding</a:t>
            </a:r>
            <a:r>
              <a:rPr lang="it-IT" sz="2400" i="1" dirty="0">
                <a:solidFill>
                  <a:schemeClr val="accent2"/>
                </a:solidFill>
              </a:rPr>
              <a:t>):</a:t>
            </a:r>
            <a:r>
              <a:rPr lang="it-IT" sz="2400" dirty="0"/>
              <a:t> trasferisce i pacchetti dall’input di un router all’output </a:t>
            </a:r>
            <a:r>
              <a:rPr lang="it-IT" sz="2400" dirty="0" smtClean="0"/>
              <a:t>appropriato del router stesso</a:t>
            </a:r>
            <a:endParaRPr lang="it-IT" sz="2400" dirty="0"/>
          </a:p>
          <a:p>
            <a:pPr>
              <a:spcBef>
                <a:spcPct val="70000"/>
              </a:spcBef>
              <a:buFont typeface="Wingdings" pitchFamily="2" charset="2"/>
              <a:buChar char="r"/>
            </a:pPr>
            <a:r>
              <a:rPr lang="it-IT" sz="2400" i="1" dirty="0">
                <a:solidFill>
                  <a:schemeClr val="accent2"/>
                </a:solidFill>
              </a:rPr>
              <a:t>Instradamento (</a:t>
            </a:r>
            <a:r>
              <a:rPr lang="it-IT" sz="2400" i="1" dirty="0" err="1">
                <a:solidFill>
                  <a:schemeClr val="accent2"/>
                </a:solidFill>
              </a:rPr>
              <a:t>routing</a:t>
            </a:r>
            <a:r>
              <a:rPr lang="it-IT" sz="2400" i="1" dirty="0">
                <a:solidFill>
                  <a:schemeClr val="accent2"/>
                </a:solidFill>
              </a:rPr>
              <a:t>):</a:t>
            </a:r>
            <a:r>
              <a:rPr lang="it-IT" sz="2400" dirty="0"/>
              <a:t> determina il percorso seguito dai pacchetti dall’origine alla destinazione </a:t>
            </a:r>
          </a:p>
          <a:p>
            <a:pPr lvl="1">
              <a:spcBef>
                <a:spcPct val="70000"/>
              </a:spcBef>
              <a:buFont typeface="Wingdings" pitchFamily="2" charset="2"/>
              <a:buChar char="m"/>
            </a:pPr>
            <a:r>
              <a:rPr lang="it-IT" sz="2000" i="1" dirty="0"/>
              <a:t>Algoritmi d’instradamento</a:t>
            </a:r>
            <a:endParaRPr lang="it-IT" sz="2000" dirty="0"/>
          </a:p>
          <a:p>
            <a:pPr>
              <a:buFont typeface="Wingdings" pitchFamily="2" charset="2"/>
              <a:buChar char="r"/>
            </a:pPr>
            <a:endParaRPr lang="it-IT" sz="2400" dirty="0"/>
          </a:p>
        </p:txBody>
      </p:sp>
      <p:sp>
        <p:nvSpPr>
          <p:cNvPr id="421892" name="Rectangle 4"/>
          <p:cNvSpPr>
            <a:spLocks noChangeArrowheads="1"/>
          </p:cNvSpPr>
          <p:nvPr/>
        </p:nvSpPr>
        <p:spPr bwMode="auto">
          <a:xfrm>
            <a:off x="4757738" y="1231900"/>
            <a:ext cx="4192587" cy="4978400"/>
          </a:xfrm>
          <a:prstGeom prst="rect">
            <a:avLst/>
          </a:prstGeom>
          <a:noFill/>
          <a:ln w="9525">
            <a:noFill/>
            <a:miter lim="800000"/>
            <a:headEnd/>
            <a:tailEnd/>
          </a:ln>
          <a:effectLst/>
        </p:spPr>
        <p:txBody>
          <a:bodyPr/>
          <a:lstStyle/>
          <a:p>
            <a:pPr marL="342900" indent="-342900">
              <a:spcBef>
                <a:spcPct val="70000"/>
              </a:spcBef>
              <a:buClr>
                <a:schemeClr val="accent2"/>
              </a:buClr>
              <a:buSzPct val="85000"/>
              <a:buFont typeface="ZapfDingbats" pitchFamily="82" charset="2"/>
              <a:buNone/>
            </a:pPr>
            <a:r>
              <a:rPr lang="it-IT" sz="2800" u="sng">
                <a:solidFill>
                  <a:srgbClr val="FF0000"/>
                </a:solidFill>
              </a:rPr>
              <a:t>analogia:</a:t>
            </a:r>
          </a:p>
          <a:p>
            <a:pPr marL="342900" indent="-342900">
              <a:spcBef>
                <a:spcPct val="70000"/>
              </a:spcBef>
              <a:buClr>
                <a:schemeClr val="accent2"/>
              </a:buClr>
              <a:buSzPct val="85000"/>
              <a:buFont typeface="Wingdings" pitchFamily="2" charset="2"/>
              <a:buChar char="r"/>
            </a:pPr>
            <a:r>
              <a:rPr lang="it-IT" sz="2400">
                <a:solidFill>
                  <a:schemeClr val="accent2"/>
                </a:solidFill>
              </a:rPr>
              <a:t>inoltro:</a:t>
            </a:r>
            <a:r>
              <a:rPr lang="it-IT" sz="2400"/>
              <a:t> processo di attraversamento di un determinato svincolo</a:t>
            </a:r>
            <a:r>
              <a:rPr lang="it-IT" sz="2400">
                <a:solidFill>
                  <a:schemeClr val="accent2"/>
                </a:solidFill>
              </a:rPr>
              <a:t> </a:t>
            </a:r>
          </a:p>
          <a:p>
            <a:pPr marL="342900" indent="-342900">
              <a:spcBef>
                <a:spcPct val="70000"/>
              </a:spcBef>
              <a:buClr>
                <a:schemeClr val="accent2"/>
              </a:buClr>
              <a:buSzPct val="85000"/>
              <a:buFont typeface="Wingdings" pitchFamily="2" charset="2"/>
              <a:buChar char="r"/>
            </a:pPr>
            <a:r>
              <a:rPr lang="it-IT" sz="2400">
                <a:solidFill>
                  <a:schemeClr val="accent2"/>
                </a:solidFill>
              </a:rPr>
              <a:t>instradamento:</a:t>
            </a:r>
            <a:r>
              <a:rPr lang="it-IT" sz="2400"/>
              <a:t> processo di pianificazione di un  viaggio dall’origine alla destinazione</a:t>
            </a:r>
            <a:endParaRPr lang="it-IT" sz="2800"/>
          </a:p>
          <a:p>
            <a:pPr marL="342900" indent="-342900">
              <a:spcBef>
                <a:spcPct val="70000"/>
              </a:spcBef>
              <a:buClr>
                <a:schemeClr val="accent2"/>
              </a:buClr>
              <a:buSzPct val="85000"/>
              <a:buFont typeface="Wingdings" pitchFamily="2" charset="2"/>
              <a:buChar char="r"/>
            </a:pPr>
            <a:endParaRPr lang="it-IT" sz="2800"/>
          </a:p>
          <a:p>
            <a:pPr marL="342900" indent="-342900">
              <a:spcBef>
                <a:spcPct val="20000"/>
              </a:spcBef>
              <a:buClr>
                <a:schemeClr val="accent2"/>
              </a:buClr>
              <a:buSzPct val="85000"/>
              <a:buFont typeface="ZapfDingbats" pitchFamily="82" charset="2"/>
              <a:buChar char="r"/>
            </a:pPr>
            <a:endParaRPr lang="it-IT" sz="28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3559F67E-4DF6-4F0D-B5CB-4D688BA66072}" type="slidenum">
              <a:rPr lang="en-US" altLang="it-IT"/>
              <a:pPr/>
              <a:t>50</a:t>
            </a:fld>
            <a:endParaRPr lang="en-US" altLang="it-IT"/>
          </a:p>
        </p:txBody>
      </p:sp>
      <p:sp>
        <p:nvSpPr>
          <p:cNvPr id="172034" name="Rectangle 2"/>
          <p:cNvSpPr>
            <a:spLocks noGrp="1" noChangeArrowheads="1"/>
          </p:cNvSpPr>
          <p:nvPr>
            <p:ph type="title"/>
          </p:nvPr>
        </p:nvSpPr>
        <p:spPr/>
        <p:txBody>
          <a:bodyPr/>
          <a:lstStyle/>
          <a:p>
            <a:r>
              <a:rPr lang="en-US" altLang="it-IT" sz="3600"/>
              <a:t>Indirizzi IP alla fonte</a:t>
            </a:r>
            <a:endParaRPr lang="en-US" altLang="it-IT"/>
          </a:p>
        </p:txBody>
      </p:sp>
      <p:sp>
        <p:nvSpPr>
          <p:cNvPr id="172035" name="Rectangle 3"/>
          <p:cNvSpPr>
            <a:spLocks noGrp="1" noChangeArrowheads="1"/>
          </p:cNvSpPr>
          <p:nvPr>
            <p:ph type="body" idx="1"/>
          </p:nvPr>
        </p:nvSpPr>
        <p:spPr/>
        <p:txBody>
          <a:bodyPr/>
          <a:lstStyle/>
          <a:p>
            <a:pPr>
              <a:buFont typeface="ZapfDingbats" pitchFamily="82" charset="2"/>
              <a:buNone/>
            </a:pPr>
            <a:r>
              <a:rPr lang="it-IT" u="sng">
                <a:solidFill>
                  <a:schemeClr val="accent2"/>
                </a:solidFill>
              </a:rPr>
              <a:t>D:</a:t>
            </a:r>
            <a:r>
              <a:rPr lang="it-IT" sz="2400"/>
              <a:t> Ma come fa un ISP, a sua volta,  a ottenere un blocco di indirizzi?</a:t>
            </a:r>
            <a:endParaRPr lang="it-IT"/>
          </a:p>
          <a:p>
            <a:pPr>
              <a:buFont typeface="ZapfDingbats" pitchFamily="82" charset="2"/>
              <a:buNone/>
            </a:pPr>
            <a:r>
              <a:rPr lang="it-IT" u="sng">
                <a:solidFill>
                  <a:schemeClr val="accent2"/>
                </a:solidFill>
              </a:rPr>
              <a:t>R:</a:t>
            </a:r>
            <a:r>
              <a:rPr lang="it-IT" sz="2400">
                <a:solidFill>
                  <a:srgbClr val="FF0000"/>
                </a:solidFill>
              </a:rPr>
              <a:t> ICANN</a:t>
            </a:r>
            <a:r>
              <a:rPr lang="it-IT" sz="2400"/>
              <a:t>: </a:t>
            </a:r>
            <a:r>
              <a:rPr lang="it-IT" sz="2400">
                <a:solidFill>
                  <a:srgbClr val="FF0000"/>
                </a:solidFill>
              </a:rPr>
              <a:t>I</a:t>
            </a:r>
            <a:r>
              <a:rPr lang="it-IT" sz="2400"/>
              <a:t>nternet </a:t>
            </a:r>
            <a:r>
              <a:rPr lang="it-IT" sz="2400">
                <a:solidFill>
                  <a:srgbClr val="FF0000"/>
                </a:solidFill>
              </a:rPr>
              <a:t>C</a:t>
            </a:r>
            <a:r>
              <a:rPr lang="it-IT" sz="2400"/>
              <a:t>orporation for </a:t>
            </a:r>
            <a:r>
              <a:rPr lang="it-IT" sz="2400">
                <a:solidFill>
                  <a:srgbClr val="FF0000"/>
                </a:solidFill>
              </a:rPr>
              <a:t>A</a:t>
            </a:r>
            <a:r>
              <a:rPr lang="it-IT" sz="2400"/>
              <a:t>ssigned </a:t>
            </a:r>
          </a:p>
          <a:p>
            <a:pPr>
              <a:buFont typeface="ZapfDingbats" pitchFamily="82" charset="2"/>
              <a:buNone/>
            </a:pPr>
            <a:r>
              <a:rPr lang="it-IT" sz="2400"/>
              <a:t>     </a:t>
            </a:r>
            <a:r>
              <a:rPr lang="it-IT" sz="2400">
                <a:solidFill>
                  <a:srgbClr val="FF0000"/>
                </a:solidFill>
              </a:rPr>
              <a:t>N</a:t>
            </a:r>
            <a:r>
              <a:rPr lang="it-IT" sz="2400"/>
              <a:t>ames and </a:t>
            </a:r>
            <a:r>
              <a:rPr lang="it-IT" sz="2400">
                <a:solidFill>
                  <a:srgbClr val="FF0000"/>
                </a:solidFill>
              </a:rPr>
              <a:t>N</a:t>
            </a:r>
            <a:r>
              <a:rPr lang="it-IT" sz="2400"/>
              <a:t>umbers</a:t>
            </a:r>
          </a:p>
          <a:p>
            <a:pPr marL="819150" lvl="1">
              <a:buFont typeface="Wingdings" pitchFamily="2" charset="2"/>
              <a:buChar char="m"/>
            </a:pPr>
            <a:r>
              <a:rPr lang="it-IT" sz="2200"/>
              <a:t>Ha la responsabilità di allocare i blocchi di indirizzi.</a:t>
            </a:r>
          </a:p>
          <a:p>
            <a:pPr marL="819150" lvl="1">
              <a:buFont typeface="Wingdings" pitchFamily="2" charset="2"/>
              <a:buChar char="m"/>
            </a:pPr>
            <a:r>
              <a:rPr lang="it-IT" sz="2200"/>
              <a:t>Gestisce i server radice DNS.</a:t>
            </a:r>
          </a:p>
          <a:p>
            <a:pPr marL="819150" lvl="1">
              <a:buFont typeface="Wingdings" pitchFamily="2" charset="2"/>
              <a:buChar char="m"/>
            </a:pPr>
            <a:r>
              <a:rPr lang="it-IT" sz="2200"/>
              <a:t>Assegna e risolve dispute sui nomi di dominio.</a:t>
            </a:r>
            <a:endParaRPr lang="it-IT" sz="20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egnaposto numero diapositiva 5"/>
          <p:cNvSpPr>
            <a:spLocks noGrp="1"/>
          </p:cNvSpPr>
          <p:nvPr>
            <p:ph type="sldNum" sz="quarter" idx="12"/>
          </p:nvPr>
        </p:nvSpPr>
        <p:spPr/>
        <p:txBody>
          <a:bodyPr/>
          <a:lstStyle/>
          <a:p>
            <a:r>
              <a:rPr lang="en-US" altLang="it-IT"/>
              <a:t>4-</a:t>
            </a:r>
            <a:fld id="{F311EB9D-3933-4AC2-BBB4-90AB324F847F}" type="slidenum">
              <a:rPr lang="en-US" altLang="it-IT"/>
              <a:pPr/>
              <a:t>51</a:t>
            </a:fld>
            <a:endParaRPr lang="en-US" altLang="it-IT"/>
          </a:p>
        </p:txBody>
      </p:sp>
      <p:sp>
        <p:nvSpPr>
          <p:cNvPr id="245840" name="Freeform 80"/>
          <p:cNvSpPr>
            <a:spLocks/>
          </p:cNvSpPr>
          <p:nvPr/>
        </p:nvSpPr>
        <p:spPr bwMode="auto">
          <a:xfrm>
            <a:off x="4152900" y="1871663"/>
            <a:ext cx="3738563" cy="2697162"/>
          </a:xfrm>
          <a:custGeom>
            <a:avLst/>
            <a:gdLst/>
            <a:ahLst/>
            <a:cxnLst>
              <a:cxn ang="0">
                <a:pos x="349" y="761"/>
              </a:cxn>
              <a:cxn ang="0">
                <a:pos x="1651" y="732"/>
              </a:cxn>
              <a:cxn ang="0">
                <a:pos x="1773" y="230"/>
              </a:cxn>
              <a:cxn ang="0">
                <a:pos x="2029" y="8"/>
              </a:cxn>
              <a:cxn ang="0">
                <a:pos x="2267" y="183"/>
              </a:cxn>
              <a:cxn ang="0">
                <a:pos x="2355" y="942"/>
              </a:cxn>
              <a:cxn ang="0">
                <a:pos x="2267" y="1592"/>
              </a:cxn>
              <a:cxn ang="0">
                <a:pos x="1840" y="1586"/>
              </a:cxn>
              <a:cxn ang="0">
                <a:pos x="1670" y="1025"/>
              </a:cxn>
              <a:cxn ang="0">
                <a:pos x="220" y="923"/>
              </a:cxn>
              <a:cxn ang="0">
                <a:pos x="349" y="761"/>
              </a:cxn>
            </a:cxnLst>
            <a:rect l="0" t="0" r="r" b="b"/>
            <a:pathLst>
              <a:path w="2355" h="1699">
                <a:moveTo>
                  <a:pt x="349" y="761"/>
                </a:moveTo>
                <a:cubicBezTo>
                  <a:pt x="587" y="729"/>
                  <a:pt x="1414" y="820"/>
                  <a:pt x="1651" y="732"/>
                </a:cubicBezTo>
                <a:cubicBezTo>
                  <a:pt x="1888" y="644"/>
                  <a:pt x="1710" y="351"/>
                  <a:pt x="1773" y="230"/>
                </a:cubicBezTo>
                <a:cubicBezTo>
                  <a:pt x="1836" y="109"/>
                  <a:pt x="1947" y="16"/>
                  <a:pt x="2029" y="8"/>
                </a:cubicBezTo>
                <a:cubicBezTo>
                  <a:pt x="2111" y="0"/>
                  <a:pt x="2213" y="27"/>
                  <a:pt x="2267" y="183"/>
                </a:cubicBezTo>
                <a:cubicBezTo>
                  <a:pt x="2321" y="339"/>
                  <a:pt x="2355" y="707"/>
                  <a:pt x="2355" y="942"/>
                </a:cubicBezTo>
                <a:cubicBezTo>
                  <a:pt x="2355" y="1177"/>
                  <a:pt x="2353" y="1485"/>
                  <a:pt x="2267" y="1592"/>
                </a:cubicBezTo>
                <a:cubicBezTo>
                  <a:pt x="2181" y="1699"/>
                  <a:pt x="1939" y="1680"/>
                  <a:pt x="1840" y="1586"/>
                </a:cubicBezTo>
                <a:cubicBezTo>
                  <a:pt x="1741" y="1492"/>
                  <a:pt x="1940" y="1135"/>
                  <a:pt x="1670" y="1025"/>
                </a:cubicBezTo>
                <a:cubicBezTo>
                  <a:pt x="1400" y="915"/>
                  <a:pt x="440" y="967"/>
                  <a:pt x="220" y="923"/>
                </a:cubicBezTo>
                <a:cubicBezTo>
                  <a:pt x="0" y="879"/>
                  <a:pt x="127" y="795"/>
                  <a:pt x="349" y="761"/>
                </a:cubicBezTo>
                <a:close/>
              </a:path>
            </a:pathLst>
          </a:custGeom>
          <a:solidFill>
            <a:srgbClr val="66CCFF"/>
          </a:solidFill>
          <a:ln w="9525">
            <a:noFill/>
            <a:round/>
            <a:headEnd/>
            <a:tailEnd/>
          </a:ln>
          <a:effectLst/>
        </p:spPr>
        <p:txBody>
          <a:bodyPr wrap="none" anchor="ctr"/>
          <a:lstStyle/>
          <a:p>
            <a:endParaRPr lang="it-IT"/>
          </a:p>
        </p:txBody>
      </p:sp>
      <p:sp>
        <p:nvSpPr>
          <p:cNvPr id="245762" name="Rectangle 2"/>
          <p:cNvSpPr>
            <a:spLocks noGrp="1" noChangeArrowheads="1"/>
          </p:cNvSpPr>
          <p:nvPr>
            <p:ph type="title"/>
          </p:nvPr>
        </p:nvSpPr>
        <p:spPr>
          <a:xfrm>
            <a:off x="254000" y="215900"/>
            <a:ext cx="8737600" cy="1143000"/>
          </a:xfrm>
        </p:spPr>
        <p:txBody>
          <a:bodyPr/>
          <a:lstStyle/>
          <a:p>
            <a:r>
              <a:rPr lang="en-US" altLang="it-IT" sz="3600"/>
              <a:t>Traduzione degli indirizzi di rete (NAT)</a:t>
            </a:r>
          </a:p>
        </p:txBody>
      </p:sp>
      <p:sp>
        <p:nvSpPr>
          <p:cNvPr id="245764" name="Freeform 4"/>
          <p:cNvSpPr>
            <a:spLocks/>
          </p:cNvSpPr>
          <p:nvPr/>
        </p:nvSpPr>
        <p:spPr bwMode="auto">
          <a:xfrm>
            <a:off x="0" y="2638425"/>
            <a:ext cx="3825875" cy="1355725"/>
          </a:xfrm>
          <a:custGeom>
            <a:avLst/>
            <a:gdLst/>
            <a:ahLst/>
            <a:cxnLst>
              <a:cxn ang="0">
                <a:pos x="1888" y="285"/>
              </a:cxn>
              <a:cxn ang="0">
                <a:pos x="418" y="283"/>
              </a:cxn>
              <a:cxn ang="0">
                <a:pos x="60" y="83"/>
              </a:cxn>
              <a:cxn ang="0">
                <a:pos x="60" y="781"/>
              </a:cxn>
              <a:cxn ang="0">
                <a:pos x="374" y="519"/>
              </a:cxn>
              <a:cxn ang="0">
                <a:pos x="2017" y="447"/>
              </a:cxn>
              <a:cxn ang="0">
                <a:pos x="1888" y="285"/>
              </a:cxn>
            </a:cxnLst>
            <a:rect l="0" t="0" r="r" b="b"/>
            <a:pathLst>
              <a:path w="2269" h="854">
                <a:moveTo>
                  <a:pt x="1888" y="285"/>
                </a:moveTo>
                <a:cubicBezTo>
                  <a:pt x="1622" y="258"/>
                  <a:pt x="723" y="317"/>
                  <a:pt x="418" y="283"/>
                </a:cubicBezTo>
                <a:cubicBezTo>
                  <a:pt x="113" y="249"/>
                  <a:pt x="120" y="0"/>
                  <a:pt x="60" y="83"/>
                </a:cubicBezTo>
                <a:cubicBezTo>
                  <a:pt x="0" y="166"/>
                  <a:pt x="8" y="708"/>
                  <a:pt x="60" y="781"/>
                </a:cubicBezTo>
                <a:cubicBezTo>
                  <a:pt x="112" y="854"/>
                  <a:pt x="48" y="575"/>
                  <a:pt x="374" y="519"/>
                </a:cubicBezTo>
                <a:cubicBezTo>
                  <a:pt x="700" y="463"/>
                  <a:pt x="1765" y="486"/>
                  <a:pt x="2017" y="447"/>
                </a:cubicBezTo>
                <a:cubicBezTo>
                  <a:pt x="2269" y="408"/>
                  <a:pt x="2110" y="319"/>
                  <a:pt x="1888" y="285"/>
                </a:cubicBezTo>
                <a:close/>
              </a:path>
            </a:pathLst>
          </a:custGeom>
          <a:gradFill rotWithShape="1">
            <a:gsLst>
              <a:gs pos="0">
                <a:srgbClr val="FFFFFF">
                  <a:alpha val="98000"/>
                </a:srgbClr>
              </a:gs>
              <a:gs pos="100000">
                <a:srgbClr val="66CCFF"/>
              </a:gs>
            </a:gsLst>
            <a:lin ang="0" scaled="1"/>
          </a:gradFill>
          <a:ln w="9525">
            <a:noFill/>
            <a:round/>
            <a:headEnd/>
            <a:tailEnd/>
          </a:ln>
          <a:effectLst/>
        </p:spPr>
        <p:txBody>
          <a:bodyPr wrap="none" anchor="ctr"/>
          <a:lstStyle/>
          <a:p>
            <a:endParaRPr lang="it-IT"/>
          </a:p>
        </p:txBody>
      </p:sp>
      <p:graphicFrame>
        <p:nvGraphicFramePr>
          <p:cNvPr id="245765" name="Object 5"/>
          <p:cNvGraphicFramePr>
            <a:graphicFrameLocks noChangeAspect="1"/>
          </p:cNvGraphicFramePr>
          <p:nvPr/>
        </p:nvGraphicFramePr>
        <p:xfrm>
          <a:off x="7181850" y="2182813"/>
          <a:ext cx="555625" cy="463550"/>
        </p:xfrm>
        <a:graphic>
          <a:graphicData uri="http://schemas.openxmlformats.org/presentationml/2006/ole">
            <p:oleObj spid="_x0000_s245765" name="Clip" r:id="rId4" imgW="1305000" imgH="1085760" progId="">
              <p:embed/>
            </p:oleObj>
          </a:graphicData>
        </a:graphic>
      </p:graphicFrame>
      <p:graphicFrame>
        <p:nvGraphicFramePr>
          <p:cNvPr id="245766" name="Object 6"/>
          <p:cNvGraphicFramePr>
            <a:graphicFrameLocks noChangeAspect="1"/>
          </p:cNvGraphicFramePr>
          <p:nvPr/>
        </p:nvGraphicFramePr>
        <p:xfrm>
          <a:off x="7231063" y="2971800"/>
          <a:ext cx="579437" cy="482600"/>
        </p:xfrm>
        <a:graphic>
          <a:graphicData uri="http://schemas.openxmlformats.org/presentationml/2006/ole">
            <p:oleObj spid="_x0000_s245766" name="Clip" r:id="rId5" imgW="1305000" imgH="1085760" progId="">
              <p:embed/>
            </p:oleObj>
          </a:graphicData>
        </a:graphic>
      </p:graphicFrame>
      <p:graphicFrame>
        <p:nvGraphicFramePr>
          <p:cNvPr id="245767" name="Object 7"/>
          <p:cNvGraphicFramePr>
            <a:graphicFrameLocks noChangeAspect="1"/>
          </p:cNvGraphicFramePr>
          <p:nvPr/>
        </p:nvGraphicFramePr>
        <p:xfrm>
          <a:off x="7202488" y="3736975"/>
          <a:ext cx="563562" cy="469900"/>
        </p:xfrm>
        <a:graphic>
          <a:graphicData uri="http://schemas.openxmlformats.org/presentationml/2006/ole">
            <p:oleObj spid="_x0000_s245767" name="Clip" r:id="rId6" imgW="1305000" imgH="1085760" progId="">
              <p:embed/>
            </p:oleObj>
          </a:graphicData>
        </a:graphic>
      </p:graphicFrame>
      <p:sp>
        <p:nvSpPr>
          <p:cNvPr id="245768" name="Line 8"/>
          <p:cNvSpPr>
            <a:spLocks noChangeShapeType="1"/>
          </p:cNvSpPr>
          <p:nvPr/>
        </p:nvSpPr>
        <p:spPr bwMode="auto">
          <a:xfrm>
            <a:off x="4267200" y="3194050"/>
            <a:ext cx="3025775" cy="6350"/>
          </a:xfrm>
          <a:prstGeom prst="line">
            <a:avLst/>
          </a:prstGeom>
          <a:noFill/>
          <a:ln w="19050">
            <a:solidFill>
              <a:schemeClr val="tx1"/>
            </a:solidFill>
            <a:round/>
            <a:headEnd/>
            <a:tailEnd/>
          </a:ln>
          <a:effectLst/>
        </p:spPr>
        <p:txBody>
          <a:bodyPr wrap="none"/>
          <a:lstStyle/>
          <a:p>
            <a:endParaRPr lang="it-IT"/>
          </a:p>
        </p:txBody>
      </p:sp>
      <p:sp>
        <p:nvSpPr>
          <p:cNvPr id="245769" name="Line 9"/>
          <p:cNvSpPr>
            <a:spLocks noChangeShapeType="1"/>
          </p:cNvSpPr>
          <p:nvPr/>
        </p:nvSpPr>
        <p:spPr bwMode="auto">
          <a:xfrm flipH="1">
            <a:off x="7102475" y="2451100"/>
            <a:ext cx="9525" cy="1492250"/>
          </a:xfrm>
          <a:prstGeom prst="line">
            <a:avLst/>
          </a:prstGeom>
          <a:noFill/>
          <a:ln w="19050">
            <a:solidFill>
              <a:schemeClr val="tx1"/>
            </a:solidFill>
            <a:round/>
            <a:headEnd/>
            <a:tailEnd/>
          </a:ln>
          <a:effectLst/>
        </p:spPr>
        <p:txBody>
          <a:bodyPr wrap="none"/>
          <a:lstStyle/>
          <a:p>
            <a:endParaRPr lang="it-IT"/>
          </a:p>
        </p:txBody>
      </p:sp>
      <p:sp>
        <p:nvSpPr>
          <p:cNvPr id="245770" name="Line 10"/>
          <p:cNvSpPr>
            <a:spLocks noChangeShapeType="1"/>
          </p:cNvSpPr>
          <p:nvPr/>
        </p:nvSpPr>
        <p:spPr bwMode="auto">
          <a:xfrm>
            <a:off x="7107238" y="2446338"/>
            <a:ext cx="133350" cy="6350"/>
          </a:xfrm>
          <a:prstGeom prst="line">
            <a:avLst/>
          </a:prstGeom>
          <a:noFill/>
          <a:ln w="19050">
            <a:solidFill>
              <a:schemeClr val="tx1"/>
            </a:solidFill>
            <a:round/>
            <a:headEnd/>
            <a:tailEnd/>
          </a:ln>
          <a:effectLst/>
        </p:spPr>
        <p:txBody>
          <a:bodyPr wrap="none"/>
          <a:lstStyle/>
          <a:p>
            <a:endParaRPr lang="it-IT"/>
          </a:p>
        </p:txBody>
      </p:sp>
      <p:sp>
        <p:nvSpPr>
          <p:cNvPr id="245771" name="Line 11"/>
          <p:cNvSpPr>
            <a:spLocks noChangeShapeType="1"/>
          </p:cNvSpPr>
          <p:nvPr/>
        </p:nvSpPr>
        <p:spPr bwMode="auto">
          <a:xfrm flipV="1">
            <a:off x="7113588" y="3951288"/>
            <a:ext cx="171450" cy="0"/>
          </a:xfrm>
          <a:prstGeom prst="line">
            <a:avLst/>
          </a:prstGeom>
          <a:noFill/>
          <a:ln w="19050">
            <a:solidFill>
              <a:schemeClr val="tx1"/>
            </a:solidFill>
            <a:round/>
            <a:headEnd/>
            <a:tailEnd/>
          </a:ln>
          <a:effectLst/>
        </p:spPr>
        <p:txBody>
          <a:bodyPr wrap="none"/>
          <a:lstStyle/>
          <a:p>
            <a:endParaRPr lang="it-IT"/>
          </a:p>
        </p:txBody>
      </p:sp>
      <p:sp>
        <p:nvSpPr>
          <p:cNvPr id="245772" name="Text Box 12"/>
          <p:cNvSpPr txBox="1">
            <a:spLocks noChangeArrowheads="1"/>
          </p:cNvSpPr>
          <p:nvPr/>
        </p:nvSpPr>
        <p:spPr bwMode="auto">
          <a:xfrm>
            <a:off x="7732713" y="2181225"/>
            <a:ext cx="890587" cy="336550"/>
          </a:xfrm>
          <a:prstGeom prst="rect">
            <a:avLst/>
          </a:prstGeom>
          <a:noFill/>
          <a:ln w="9525">
            <a:noFill/>
            <a:miter lim="800000"/>
            <a:headEnd/>
            <a:tailEnd/>
          </a:ln>
          <a:effectLst/>
        </p:spPr>
        <p:txBody>
          <a:bodyPr wrap="none">
            <a:spAutoFit/>
          </a:bodyPr>
          <a:lstStyle/>
          <a:p>
            <a:r>
              <a:rPr lang="en-US" altLang="it-IT" sz="1600"/>
              <a:t>10.0.0.1</a:t>
            </a:r>
          </a:p>
        </p:txBody>
      </p:sp>
      <p:sp>
        <p:nvSpPr>
          <p:cNvPr id="245773" name="Text Box 13"/>
          <p:cNvSpPr txBox="1">
            <a:spLocks noChangeArrowheads="1"/>
          </p:cNvSpPr>
          <p:nvPr/>
        </p:nvSpPr>
        <p:spPr bwMode="auto">
          <a:xfrm>
            <a:off x="7859713" y="2949575"/>
            <a:ext cx="923925" cy="336550"/>
          </a:xfrm>
          <a:prstGeom prst="rect">
            <a:avLst/>
          </a:prstGeom>
          <a:noFill/>
          <a:ln w="9525">
            <a:noFill/>
            <a:miter lim="800000"/>
            <a:headEnd/>
            <a:tailEnd/>
          </a:ln>
          <a:effectLst/>
        </p:spPr>
        <p:txBody>
          <a:bodyPr wrap="none">
            <a:spAutoFit/>
          </a:bodyPr>
          <a:lstStyle/>
          <a:p>
            <a:r>
              <a:rPr lang="en-US" altLang="it-IT" sz="1600"/>
              <a:t>10.0.0.2</a:t>
            </a:r>
          </a:p>
        </p:txBody>
      </p:sp>
      <p:sp>
        <p:nvSpPr>
          <p:cNvPr id="245774" name="Text Box 14"/>
          <p:cNvSpPr txBox="1">
            <a:spLocks noChangeArrowheads="1"/>
          </p:cNvSpPr>
          <p:nvPr/>
        </p:nvSpPr>
        <p:spPr bwMode="auto">
          <a:xfrm>
            <a:off x="7821613" y="3844925"/>
            <a:ext cx="923925" cy="336550"/>
          </a:xfrm>
          <a:prstGeom prst="rect">
            <a:avLst/>
          </a:prstGeom>
          <a:noFill/>
          <a:ln w="9525">
            <a:noFill/>
            <a:miter lim="800000"/>
            <a:headEnd/>
            <a:tailEnd/>
          </a:ln>
          <a:effectLst/>
        </p:spPr>
        <p:txBody>
          <a:bodyPr wrap="none">
            <a:spAutoFit/>
          </a:bodyPr>
          <a:lstStyle/>
          <a:p>
            <a:r>
              <a:rPr lang="en-US" altLang="it-IT" sz="1600"/>
              <a:t>10.0.0.3</a:t>
            </a:r>
          </a:p>
        </p:txBody>
      </p:sp>
      <p:sp>
        <p:nvSpPr>
          <p:cNvPr id="245775" name="Text Box 15"/>
          <p:cNvSpPr txBox="1">
            <a:spLocks noChangeArrowheads="1"/>
          </p:cNvSpPr>
          <p:nvPr/>
        </p:nvSpPr>
        <p:spPr bwMode="auto">
          <a:xfrm>
            <a:off x="4217988" y="2771775"/>
            <a:ext cx="923925" cy="336550"/>
          </a:xfrm>
          <a:prstGeom prst="rect">
            <a:avLst/>
          </a:prstGeom>
          <a:noFill/>
          <a:ln w="9525">
            <a:noFill/>
            <a:miter lim="800000"/>
            <a:headEnd/>
            <a:tailEnd/>
          </a:ln>
          <a:effectLst/>
        </p:spPr>
        <p:txBody>
          <a:bodyPr wrap="none">
            <a:spAutoFit/>
          </a:bodyPr>
          <a:lstStyle/>
          <a:p>
            <a:r>
              <a:rPr lang="en-US" altLang="it-IT" sz="1600"/>
              <a:t>10.0.0.4</a:t>
            </a:r>
          </a:p>
        </p:txBody>
      </p:sp>
      <p:sp>
        <p:nvSpPr>
          <p:cNvPr id="245776" name="Line 16"/>
          <p:cNvSpPr>
            <a:spLocks noChangeShapeType="1"/>
          </p:cNvSpPr>
          <p:nvPr/>
        </p:nvSpPr>
        <p:spPr bwMode="auto">
          <a:xfrm flipH="1">
            <a:off x="4341813" y="3022600"/>
            <a:ext cx="85725" cy="128588"/>
          </a:xfrm>
          <a:prstGeom prst="line">
            <a:avLst/>
          </a:prstGeom>
          <a:noFill/>
          <a:ln w="19050">
            <a:solidFill>
              <a:schemeClr val="tx1"/>
            </a:solidFill>
            <a:round/>
            <a:headEnd/>
            <a:tailEnd type="triangle" w="med" len="med"/>
          </a:ln>
          <a:effectLst/>
        </p:spPr>
        <p:txBody>
          <a:bodyPr wrap="none"/>
          <a:lstStyle/>
          <a:p>
            <a:endParaRPr lang="it-IT"/>
          </a:p>
        </p:txBody>
      </p:sp>
      <p:sp>
        <p:nvSpPr>
          <p:cNvPr id="245777" name="Text Box 17"/>
          <p:cNvSpPr txBox="1">
            <a:spLocks noChangeArrowheads="1"/>
          </p:cNvSpPr>
          <p:nvPr/>
        </p:nvSpPr>
        <p:spPr bwMode="auto">
          <a:xfrm>
            <a:off x="2379663" y="3328988"/>
            <a:ext cx="1295400" cy="336550"/>
          </a:xfrm>
          <a:prstGeom prst="rect">
            <a:avLst/>
          </a:prstGeom>
          <a:noFill/>
          <a:ln w="9525">
            <a:noFill/>
            <a:miter lim="800000"/>
            <a:headEnd/>
            <a:tailEnd/>
          </a:ln>
          <a:effectLst/>
        </p:spPr>
        <p:txBody>
          <a:bodyPr wrap="none">
            <a:spAutoFit/>
          </a:bodyPr>
          <a:lstStyle/>
          <a:p>
            <a:r>
              <a:rPr lang="en-US" altLang="it-IT" sz="1600"/>
              <a:t>138.76.29.7</a:t>
            </a:r>
          </a:p>
        </p:txBody>
      </p:sp>
      <p:sp>
        <p:nvSpPr>
          <p:cNvPr id="245778" name="Line 18"/>
          <p:cNvSpPr>
            <a:spLocks noChangeShapeType="1"/>
          </p:cNvSpPr>
          <p:nvPr/>
        </p:nvSpPr>
        <p:spPr bwMode="auto">
          <a:xfrm flipH="1">
            <a:off x="3602038" y="3260725"/>
            <a:ext cx="85725" cy="128588"/>
          </a:xfrm>
          <a:prstGeom prst="line">
            <a:avLst/>
          </a:prstGeom>
          <a:noFill/>
          <a:ln w="19050">
            <a:solidFill>
              <a:schemeClr val="tx1"/>
            </a:solidFill>
            <a:round/>
            <a:headEnd type="triangle" w="med" len="med"/>
            <a:tailEnd/>
          </a:ln>
          <a:effectLst/>
        </p:spPr>
        <p:txBody>
          <a:bodyPr wrap="none"/>
          <a:lstStyle/>
          <a:p>
            <a:endParaRPr lang="it-IT"/>
          </a:p>
        </p:txBody>
      </p:sp>
      <p:grpSp>
        <p:nvGrpSpPr>
          <p:cNvPr id="245779" name="Group 19"/>
          <p:cNvGrpSpPr>
            <a:grpSpLocks/>
          </p:cNvGrpSpPr>
          <p:nvPr/>
        </p:nvGrpSpPr>
        <p:grpSpPr bwMode="auto">
          <a:xfrm>
            <a:off x="3746500" y="3054350"/>
            <a:ext cx="555625" cy="307975"/>
            <a:chOff x="3600" y="219"/>
            <a:chExt cx="360" cy="175"/>
          </a:xfrm>
        </p:grpSpPr>
        <p:sp>
          <p:nvSpPr>
            <p:cNvPr id="245780" name="Oval 2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245781" name="Line 2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245782" name="Line 2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245783" name="Rectangle 2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245784" name="Oval 2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245785" name="Group 25"/>
            <p:cNvGrpSpPr>
              <a:grpSpLocks/>
            </p:cNvGrpSpPr>
            <p:nvPr/>
          </p:nvGrpSpPr>
          <p:grpSpPr bwMode="auto">
            <a:xfrm>
              <a:off x="3686" y="244"/>
              <a:ext cx="177" cy="66"/>
              <a:chOff x="2848" y="848"/>
              <a:chExt cx="140" cy="98"/>
            </a:xfrm>
          </p:grpSpPr>
          <p:sp>
            <p:nvSpPr>
              <p:cNvPr id="245786" name="Line 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245787" name="Line 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245788" name="Line 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245789" name="Group 29"/>
            <p:cNvGrpSpPr>
              <a:grpSpLocks/>
            </p:cNvGrpSpPr>
            <p:nvPr/>
          </p:nvGrpSpPr>
          <p:grpSpPr bwMode="auto">
            <a:xfrm flipV="1">
              <a:off x="3686" y="243"/>
              <a:ext cx="177" cy="66"/>
              <a:chOff x="2848" y="848"/>
              <a:chExt cx="140" cy="98"/>
            </a:xfrm>
          </p:grpSpPr>
          <p:sp>
            <p:nvSpPr>
              <p:cNvPr id="245790" name="Line 3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245791" name="Line 3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245792" name="Line 3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245839" name="Line 79"/>
          <p:cNvSpPr>
            <a:spLocks noChangeShapeType="1"/>
          </p:cNvSpPr>
          <p:nvPr/>
        </p:nvSpPr>
        <p:spPr bwMode="auto">
          <a:xfrm>
            <a:off x="706438" y="3222625"/>
            <a:ext cx="3025775" cy="6350"/>
          </a:xfrm>
          <a:prstGeom prst="line">
            <a:avLst/>
          </a:prstGeom>
          <a:noFill/>
          <a:ln w="19050">
            <a:solidFill>
              <a:schemeClr val="tx1"/>
            </a:solidFill>
            <a:round/>
            <a:headEnd/>
            <a:tailEnd/>
          </a:ln>
          <a:effectLst/>
        </p:spPr>
        <p:txBody>
          <a:bodyPr wrap="none"/>
          <a:lstStyle/>
          <a:p>
            <a:endParaRPr lang="it-IT"/>
          </a:p>
        </p:txBody>
      </p:sp>
      <p:sp>
        <p:nvSpPr>
          <p:cNvPr id="245841" name="Text Box 81"/>
          <p:cNvSpPr txBox="1">
            <a:spLocks noChangeArrowheads="1"/>
          </p:cNvSpPr>
          <p:nvPr/>
        </p:nvSpPr>
        <p:spPr bwMode="auto">
          <a:xfrm>
            <a:off x="4665663" y="1679575"/>
            <a:ext cx="2387600" cy="915988"/>
          </a:xfrm>
          <a:prstGeom prst="rect">
            <a:avLst/>
          </a:prstGeom>
          <a:noFill/>
          <a:ln w="9525">
            <a:noFill/>
            <a:miter lim="800000"/>
            <a:headEnd/>
            <a:tailEnd/>
          </a:ln>
          <a:effectLst/>
        </p:spPr>
        <p:txBody>
          <a:bodyPr wrap="none">
            <a:spAutoFit/>
          </a:bodyPr>
          <a:lstStyle/>
          <a:p>
            <a:pPr algn="ctr"/>
            <a:r>
              <a:rPr lang="en-US" altLang="it-IT"/>
              <a:t>Rete locale</a:t>
            </a:r>
          </a:p>
          <a:p>
            <a:pPr algn="ctr"/>
            <a:r>
              <a:rPr lang="en-US" altLang="it-IT"/>
              <a:t>(es., rete domestica)</a:t>
            </a:r>
          </a:p>
          <a:p>
            <a:pPr algn="ctr"/>
            <a:r>
              <a:rPr lang="en-US" altLang="it-IT"/>
              <a:t>10.0.0/24</a:t>
            </a:r>
          </a:p>
        </p:txBody>
      </p:sp>
      <p:sp>
        <p:nvSpPr>
          <p:cNvPr id="245842" name="Line 82"/>
          <p:cNvSpPr>
            <a:spLocks noChangeShapeType="1"/>
          </p:cNvSpPr>
          <p:nvPr/>
        </p:nvSpPr>
        <p:spPr bwMode="auto">
          <a:xfrm>
            <a:off x="6985000" y="1900238"/>
            <a:ext cx="1385888" cy="0"/>
          </a:xfrm>
          <a:prstGeom prst="line">
            <a:avLst/>
          </a:prstGeom>
          <a:noFill/>
          <a:ln w="9525">
            <a:solidFill>
              <a:schemeClr val="tx1"/>
            </a:solidFill>
            <a:round/>
            <a:headEnd/>
            <a:tailEnd type="triangle" w="med" len="med"/>
          </a:ln>
          <a:effectLst/>
        </p:spPr>
        <p:txBody>
          <a:bodyPr wrap="none"/>
          <a:lstStyle/>
          <a:p>
            <a:endParaRPr lang="it-IT"/>
          </a:p>
        </p:txBody>
      </p:sp>
      <p:sp>
        <p:nvSpPr>
          <p:cNvPr id="245843" name="Line 83"/>
          <p:cNvSpPr>
            <a:spLocks noChangeShapeType="1"/>
          </p:cNvSpPr>
          <p:nvPr/>
        </p:nvSpPr>
        <p:spPr bwMode="auto">
          <a:xfrm>
            <a:off x="4033838" y="1760538"/>
            <a:ext cx="0" cy="1081087"/>
          </a:xfrm>
          <a:prstGeom prst="line">
            <a:avLst/>
          </a:prstGeom>
          <a:noFill/>
          <a:ln w="9525">
            <a:solidFill>
              <a:schemeClr val="tx1"/>
            </a:solidFill>
            <a:round/>
            <a:headEnd/>
            <a:tailEnd/>
          </a:ln>
          <a:effectLst/>
        </p:spPr>
        <p:txBody>
          <a:bodyPr wrap="none"/>
          <a:lstStyle/>
          <a:p>
            <a:endParaRPr lang="it-IT"/>
          </a:p>
        </p:txBody>
      </p:sp>
      <p:sp>
        <p:nvSpPr>
          <p:cNvPr id="245844" name="Line 84"/>
          <p:cNvSpPr>
            <a:spLocks noChangeShapeType="1"/>
          </p:cNvSpPr>
          <p:nvPr/>
        </p:nvSpPr>
        <p:spPr bwMode="auto">
          <a:xfrm flipH="1" flipV="1">
            <a:off x="4173538" y="1887538"/>
            <a:ext cx="898525" cy="0"/>
          </a:xfrm>
          <a:prstGeom prst="line">
            <a:avLst/>
          </a:prstGeom>
          <a:noFill/>
          <a:ln w="9525">
            <a:solidFill>
              <a:schemeClr val="tx1"/>
            </a:solidFill>
            <a:round/>
            <a:headEnd/>
            <a:tailEnd type="triangle" w="med" len="med"/>
          </a:ln>
          <a:effectLst/>
        </p:spPr>
        <p:txBody>
          <a:bodyPr wrap="none"/>
          <a:lstStyle/>
          <a:p>
            <a:endParaRPr lang="it-IT"/>
          </a:p>
        </p:txBody>
      </p:sp>
      <p:sp>
        <p:nvSpPr>
          <p:cNvPr id="245846" name="Line 86"/>
          <p:cNvSpPr>
            <a:spLocks noChangeShapeType="1"/>
          </p:cNvSpPr>
          <p:nvPr/>
        </p:nvSpPr>
        <p:spPr bwMode="auto">
          <a:xfrm>
            <a:off x="2578100" y="1900238"/>
            <a:ext cx="1385888" cy="0"/>
          </a:xfrm>
          <a:prstGeom prst="line">
            <a:avLst/>
          </a:prstGeom>
          <a:noFill/>
          <a:ln w="9525">
            <a:solidFill>
              <a:schemeClr val="tx1"/>
            </a:solidFill>
            <a:round/>
            <a:headEnd/>
            <a:tailEnd type="triangle" w="med" len="med"/>
          </a:ln>
          <a:effectLst/>
        </p:spPr>
        <p:txBody>
          <a:bodyPr wrap="none"/>
          <a:lstStyle/>
          <a:p>
            <a:endParaRPr lang="it-IT"/>
          </a:p>
        </p:txBody>
      </p:sp>
      <p:sp>
        <p:nvSpPr>
          <p:cNvPr id="245847" name="Line 87"/>
          <p:cNvSpPr>
            <a:spLocks noChangeShapeType="1"/>
          </p:cNvSpPr>
          <p:nvPr/>
        </p:nvSpPr>
        <p:spPr bwMode="auto">
          <a:xfrm flipH="1" flipV="1">
            <a:off x="766763" y="1887538"/>
            <a:ext cx="898525" cy="0"/>
          </a:xfrm>
          <a:prstGeom prst="line">
            <a:avLst/>
          </a:prstGeom>
          <a:noFill/>
          <a:ln w="9525">
            <a:solidFill>
              <a:schemeClr val="tx1"/>
            </a:solidFill>
            <a:round/>
            <a:headEnd/>
            <a:tailEnd type="triangle" w="med" len="med"/>
          </a:ln>
          <a:effectLst/>
        </p:spPr>
        <p:txBody>
          <a:bodyPr wrap="none"/>
          <a:lstStyle/>
          <a:p>
            <a:endParaRPr lang="it-IT"/>
          </a:p>
        </p:txBody>
      </p:sp>
      <p:sp>
        <p:nvSpPr>
          <p:cNvPr id="245848" name="Text Box 88"/>
          <p:cNvSpPr txBox="1">
            <a:spLocks noChangeArrowheads="1"/>
          </p:cNvSpPr>
          <p:nvPr/>
        </p:nvSpPr>
        <p:spPr bwMode="auto">
          <a:xfrm>
            <a:off x="1571625" y="1666875"/>
            <a:ext cx="1123950" cy="641350"/>
          </a:xfrm>
          <a:prstGeom prst="rect">
            <a:avLst/>
          </a:prstGeom>
          <a:noFill/>
          <a:ln w="9525">
            <a:noFill/>
            <a:miter lim="800000"/>
            <a:headEnd/>
            <a:tailEnd/>
          </a:ln>
          <a:effectLst/>
        </p:spPr>
        <p:txBody>
          <a:bodyPr wrap="none">
            <a:spAutoFit/>
          </a:bodyPr>
          <a:lstStyle/>
          <a:p>
            <a:pPr algn="ctr"/>
            <a:r>
              <a:rPr lang="en-US" altLang="it-IT"/>
              <a:t>Internet</a:t>
            </a:r>
          </a:p>
          <a:p>
            <a:pPr algn="ctr"/>
            <a:r>
              <a:rPr lang="en-US" altLang="it-IT"/>
              <a:t>globale</a:t>
            </a:r>
          </a:p>
        </p:txBody>
      </p:sp>
      <p:sp>
        <p:nvSpPr>
          <p:cNvPr id="245849" name="Line 89"/>
          <p:cNvSpPr>
            <a:spLocks noChangeShapeType="1"/>
          </p:cNvSpPr>
          <p:nvPr/>
        </p:nvSpPr>
        <p:spPr bwMode="auto">
          <a:xfrm flipH="1" flipV="1">
            <a:off x="2819400" y="3644900"/>
            <a:ext cx="11113" cy="788988"/>
          </a:xfrm>
          <a:prstGeom prst="line">
            <a:avLst/>
          </a:prstGeom>
          <a:noFill/>
          <a:ln w="9525">
            <a:solidFill>
              <a:schemeClr val="tx1"/>
            </a:solidFill>
            <a:round/>
            <a:headEnd/>
            <a:tailEnd type="triangle" w="med" len="med"/>
          </a:ln>
          <a:effectLst/>
        </p:spPr>
        <p:txBody>
          <a:bodyPr wrap="none"/>
          <a:lstStyle/>
          <a:p>
            <a:endParaRPr lang="it-IT"/>
          </a:p>
        </p:txBody>
      </p:sp>
      <p:sp>
        <p:nvSpPr>
          <p:cNvPr id="245850" name="Text Box 90"/>
          <p:cNvSpPr txBox="1">
            <a:spLocks noChangeArrowheads="1"/>
          </p:cNvSpPr>
          <p:nvPr/>
        </p:nvSpPr>
        <p:spPr bwMode="auto">
          <a:xfrm>
            <a:off x="4425950" y="4491038"/>
            <a:ext cx="4068763" cy="1774825"/>
          </a:xfrm>
          <a:prstGeom prst="rect">
            <a:avLst/>
          </a:prstGeom>
          <a:noFill/>
          <a:ln w="9525">
            <a:noFill/>
            <a:miter lim="800000"/>
            <a:headEnd/>
            <a:tailEnd/>
          </a:ln>
          <a:effectLst/>
        </p:spPr>
        <p:txBody>
          <a:bodyPr wrap="none">
            <a:spAutoFit/>
          </a:bodyPr>
          <a:lstStyle/>
          <a:p>
            <a:pPr algn="ctr"/>
            <a:r>
              <a:rPr lang="it-IT" sz="1900"/>
              <a:t>Spazio di indirizzi riservato alle</a:t>
            </a:r>
          </a:p>
          <a:p>
            <a:pPr algn="ctr"/>
            <a:r>
              <a:rPr lang="it-IT" sz="1900"/>
              <a:t> reti private, molte delle quali</a:t>
            </a:r>
          </a:p>
          <a:p>
            <a:pPr algn="ctr"/>
            <a:r>
              <a:rPr lang="it-IT" sz="1900"/>
              <a:t> usano un identico spazio, </a:t>
            </a:r>
          </a:p>
          <a:p>
            <a:pPr algn="ctr"/>
            <a:r>
              <a:rPr lang="en-US" sz="1900"/>
              <a:t>10.0.0/24 </a:t>
            </a:r>
            <a:r>
              <a:rPr lang="it-IT" sz="1900"/>
              <a:t>per scambiare pacchetti</a:t>
            </a:r>
          </a:p>
          <a:p>
            <a:pPr algn="ctr"/>
            <a:r>
              <a:rPr lang="it-IT" sz="1900"/>
              <a:t>tra i loro dispositivi</a:t>
            </a:r>
          </a:p>
        </p:txBody>
      </p:sp>
      <p:sp>
        <p:nvSpPr>
          <p:cNvPr id="245851" name="Line 91"/>
          <p:cNvSpPr>
            <a:spLocks noChangeShapeType="1"/>
          </p:cNvSpPr>
          <p:nvPr/>
        </p:nvSpPr>
        <p:spPr bwMode="auto">
          <a:xfrm flipH="1" flipV="1">
            <a:off x="5838825" y="3451225"/>
            <a:ext cx="11113" cy="996950"/>
          </a:xfrm>
          <a:prstGeom prst="line">
            <a:avLst/>
          </a:prstGeom>
          <a:noFill/>
          <a:ln w="9525">
            <a:solidFill>
              <a:schemeClr val="tx1"/>
            </a:solidFill>
            <a:round/>
            <a:headEnd/>
            <a:tailEnd type="triangle" w="med" len="med"/>
          </a:ln>
          <a:effectLst/>
        </p:spPr>
        <p:txBody>
          <a:bodyPr wrap="none"/>
          <a:lstStyle/>
          <a:p>
            <a:endParaRPr lang="it-IT"/>
          </a:p>
        </p:txBody>
      </p:sp>
      <p:sp>
        <p:nvSpPr>
          <p:cNvPr id="245852" name="Text Box 92"/>
          <p:cNvSpPr txBox="1">
            <a:spLocks noChangeArrowheads="1"/>
          </p:cNvSpPr>
          <p:nvPr/>
        </p:nvSpPr>
        <p:spPr bwMode="auto">
          <a:xfrm>
            <a:off x="0" y="4344988"/>
            <a:ext cx="4498975" cy="2447925"/>
          </a:xfrm>
          <a:prstGeom prst="rect">
            <a:avLst/>
          </a:prstGeom>
          <a:noFill/>
          <a:ln w="9525">
            <a:noFill/>
            <a:miter lim="800000"/>
            <a:headEnd/>
            <a:tailEnd/>
          </a:ln>
          <a:effectLst/>
        </p:spPr>
        <p:txBody>
          <a:bodyPr>
            <a:spAutoFit/>
          </a:bodyPr>
          <a:lstStyle/>
          <a:p>
            <a:pPr algn="ctr"/>
            <a:r>
              <a:rPr lang="it-IT" sz="1900"/>
              <a:t>I router abilitati alla NAT non appaiono al mondo esterno come router ma come un </a:t>
            </a:r>
            <a:r>
              <a:rPr lang="it-IT" sz="1900" i="1"/>
              <a:t>unico</a:t>
            </a:r>
            <a:r>
              <a:rPr lang="it-IT" sz="1900"/>
              <a:t> dispositivo</a:t>
            </a:r>
          </a:p>
          <a:p>
            <a:pPr algn="ctr"/>
            <a:r>
              <a:rPr lang="it-IT" sz="1900"/>
              <a:t>con un </a:t>
            </a:r>
            <a:r>
              <a:rPr lang="it-IT" sz="1900" i="1"/>
              <a:t>unico</a:t>
            </a:r>
            <a:r>
              <a:rPr lang="it-IT" sz="1900"/>
              <a:t> indirizzo IP.</a:t>
            </a:r>
          </a:p>
          <a:p>
            <a:pPr algn="ctr"/>
            <a:r>
              <a:rPr lang="it-IT" sz="1900"/>
              <a:t>Indirizzo IP origine: 138.76.29.7,</a:t>
            </a:r>
          </a:p>
          <a:p>
            <a:pPr algn="ctr"/>
            <a:r>
              <a:rPr lang="it-IT" sz="1900"/>
              <a:t>e tutto il traffico verso Internet deve riportare lo stesso indirizzo. </a:t>
            </a:r>
            <a:endParaRPr lang="it-IT" sz="20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4AFCB0C6-F756-4748-89B0-3B93075C5AFE}" type="slidenum">
              <a:rPr lang="en-US" altLang="it-IT"/>
              <a:pPr/>
              <a:t>52</a:t>
            </a:fld>
            <a:endParaRPr lang="en-US" altLang="it-IT"/>
          </a:p>
        </p:txBody>
      </p:sp>
      <p:sp>
        <p:nvSpPr>
          <p:cNvPr id="246786" name="Rectangle 2"/>
          <p:cNvSpPr>
            <a:spLocks noGrp="1" noChangeArrowheads="1"/>
          </p:cNvSpPr>
          <p:nvPr>
            <p:ph type="title"/>
          </p:nvPr>
        </p:nvSpPr>
        <p:spPr>
          <a:xfrm>
            <a:off x="317500" y="228600"/>
            <a:ext cx="8826500" cy="1143000"/>
          </a:xfrm>
        </p:spPr>
        <p:txBody>
          <a:bodyPr/>
          <a:lstStyle/>
          <a:p>
            <a:r>
              <a:rPr lang="en-US" altLang="it-IT" sz="3600"/>
              <a:t>Traduzione degli indirizzi di rete (NAT)</a:t>
            </a:r>
          </a:p>
        </p:txBody>
      </p:sp>
      <p:sp>
        <p:nvSpPr>
          <p:cNvPr id="246787" name="Rectangle 3"/>
          <p:cNvSpPr>
            <a:spLocks noGrp="1" noChangeArrowheads="1"/>
          </p:cNvSpPr>
          <p:nvPr>
            <p:ph type="body" idx="1"/>
          </p:nvPr>
        </p:nvSpPr>
        <p:spPr>
          <a:xfrm>
            <a:off x="228600" y="1600200"/>
            <a:ext cx="8575675" cy="4648200"/>
          </a:xfrm>
        </p:spPr>
        <p:txBody>
          <a:bodyPr/>
          <a:lstStyle/>
          <a:p>
            <a:pPr>
              <a:buFont typeface="Wingdings" pitchFamily="2" charset="2"/>
              <a:buChar char="r"/>
            </a:pPr>
            <a:r>
              <a:rPr lang="it-IT" sz="2400"/>
              <a:t> Il router abilitato alla NAT nasconde i dettagli della rete domestica al mondo esterno</a:t>
            </a:r>
          </a:p>
          <a:p>
            <a:pPr lvl="1">
              <a:buFont typeface="Wingdings" pitchFamily="2" charset="2"/>
              <a:buChar char="m"/>
            </a:pPr>
            <a:r>
              <a:rPr lang="it-IT" sz="2200"/>
              <a:t>Non è necessario allocare un intervallo di indirizzi da un ISP: un unico indirizzo IP è sufficiente per tutte le macchine di una rete locale. </a:t>
            </a:r>
          </a:p>
          <a:p>
            <a:pPr lvl="1">
              <a:buFont typeface="Wingdings" pitchFamily="2" charset="2"/>
              <a:buChar char="m"/>
            </a:pPr>
            <a:r>
              <a:rPr lang="it-IT" sz="2200"/>
              <a:t>È possibile cambiare gli indirizzi delle macchine di una rete privata senza doverlo comunicare all’Internet globale. </a:t>
            </a:r>
          </a:p>
          <a:p>
            <a:pPr lvl="1">
              <a:buFont typeface="Wingdings" pitchFamily="2" charset="2"/>
              <a:buChar char="m"/>
            </a:pPr>
            <a:r>
              <a:rPr lang="it-IT" sz="2200"/>
              <a:t>È possibile cambiare ISP senza modificare gli indirizzi delle macchine della rete privata</a:t>
            </a:r>
          </a:p>
          <a:p>
            <a:pPr lvl="1">
              <a:buFont typeface="Wingdings" pitchFamily="2" charset="2"/>
              <a:buChar char="m"/>
            </a:pPr>
            <a:r>
              <a:rPr lang="it-IT" sz="2200"/>
              <a:t>Dispositivi interni alla rete non esplicitamente indirizzabili e visibili dal mondo esterno (un plus per la sicurezza)</a:t>
            </a:r>
          </a:p>
          <a:p>
            <a:pPr>
              <a:buFont typeface="ZapfDingbats" pitchFamily="82" charset="2"/>
              <a:buNone/>
            </a:pPr>
            <a:endParaRPr lang="it-IT" sz="22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r>
              <a:rPr lang="en-US" altLang="it-IT"/>
              <a:t>4-</a:t>
            </a:r>
            <a:fld id="{EDF8B915-CE99-446D-92B3-06E688D168E4}" type="slidenum">
              <a:rPr lang="en-US" altLang="it-IT"/>
              <a:pPr/>
              <a:t>53</a:t>
            </a:fld>
            <a:endParaRPr lang="en-US" altLang="it-IT"/>
          </a:p>
        </p:txBody>
      </p:sp>
      <p:sp>
        <p:nvSpPr>
          <p:cNvPr id="624643" name="Rectangle 3"/>
          <p:cNvSpPr>
            <a:spLocks noChangeArrowheads="1"/>
          </p:cNvSpPr>
          <p:nvPr/>
        </p:nvSpPr>
        <p:spPr bwMode="auto">
          <a:xfrm>
            <a:off x="179388" y="1282700"/>
            <a:ext cx="8575675" cy="4648200"/>
          </a:xfrm>
          <a:prstGeom prst="rect">
            <a:avLst/>
          </a:prstGeom>
          <a:noFill/>
          <a:ln w="9525">
            <a:noFill/>
            <a:miter lim="800000"/>
            <a:headEnd/>
            <a:tailEnd/>
          </a:ln>
          <a:effectLst/>
        </p:spPr>
        <p:txBody>
          <a:bodyPr/>
          <a:lstStyle/>
          <a:p>
            <a:pPr marL="342900" indent="-342900">
              <a:lnSpc>
                <a:spcPct val="80000"/>
              </a:lnSpc>
              <a:spcBef>
                <a:spcPct val="20000"/>
              </a:spcBef>
              <a:buClr>
                <a:schemeClr val="accent2"/>
              </a:buClr>
              <a:buSzPct val="85000"/>
              <a:buFont typeface="ZapfDingbats" pitchFamily="82" charset="2"/>
              <a:buNone/>
            </a:pPr>
            <a:r>
              <a:rPr lang="en-US" altLang="it-IT" sz="2400">
                <a:solidFill>
                  <a:srgbClr val="FF0000"/>
                </a:solidFill>
              </a:rPr>
              <a:t>Implementazione:</a:t>
            </a:r>
            <a:r>
              <a:rPr lang="en-US" altLang="it-IT" sz="2400"/>
              <a:t> </a:t>
            </a:r>
            <a:br>
              <a:rPr lang="en-US" altLang="it-IT" sz="2400"/>
            </a:br>
            <a:endParaRPr lang="en-US" altLang="it-IT" sz="2400"/>
          </a:p>
          <a:p>
            <a:pPr marL="742950" lvl="1" indent="-285750">
              <a:spcBef>
                <a:spcPct val="20000"/>
              </a:spcBef>
              <a:buClr>
                <a:schemeClr val="accent2"/>
              </a:buClr>
              <a:buSzPct val="75000"/>
              <a:buFont typeface="Wingdings" pitchFamily="2" charset="2"/>
              <a:buChar char="m"/>
            </a:pPr>
            <a:r>
              <a:rPr lang="en-US" altLang="it-IT" sz="2400"/>
              <a:t>Quando un router NAT riceve il datagramma, </a:t>
            </a:r>
            <a:r>
              <a:rPr lang="en-US" altLang="it-IT" sz="2400">
                <a:solidFill>
                  <a:schemeClr val="accent2"/>
                </a:solidFill>
              </a:rPr>
              <a:t>genera</a:t>
            </a:r>
            <a:r>
              <a:rPr lang="en-US" altLang="it-IT" sz="2400"/>
              <a:t> per esso </a:t>
            </a:r>
            <a:r>
              <a:rPr lang="en-US" altLang="it-IT" sz="2400">
                <a:solidFill>
                  <a:schemeClr val="accent2"/>
                </a:solidFill>
              </a:rPr>
              <a:t>un nuovo numero di porta d’origine</a:t>
            </a:r>
            <a:r>
              <a:rPr lang="en-US" altLang="it-IT" sz="2400"/>
              <a:t> (es. 5001), </a:t>
            </a:r>
            <a:r>
              <a:rPr lang="en-US" altLang="it-IT" sz="2400">
                <a:solidFill>
                  <a:schemeClr val="accent2"/>
                </a:solidFill>
              </a:rPr>
              <a:t>sostituisce l’indirizzo IP origine</a:t>
            </a:r>
            <a:r>
              <a:rPr lang="en-US" altLang="it-IT" sz="2400"/>
              <a:t> con il proprio indirizzo IP sul lato WAN (es. 138.76.29.7) e </a:t>
            </a:r>
            <a:r>
              <a:rPr lang="en-US" altLang="it-IT" sz="2400">
                <a:solidFill>
                  <a:schemeClr val="accent2"/>
                </a:solidFill>
              </a:rPr>
              <a:t>sostituisce il numero di porta origine iniziale</a:t>
            </a:r>
            <a:r>
              <a:rPr lang="en-US" altLang="it-IT" sz="2400"/>
              <a:t> (es. 3348) con il nuovo numero (5001)</a:t>
            </a:r>
          </a:p>
          <a:p>
            <a:pPr marL="742950" lvl="1" indent="-285750">
              <a:lnSpc>
                <a:spcPct val="80000"/>
              </a:lnSpc>
              <a:spcBef>
                <a:spcPct val="20000"/>
              </a:spcBef>
              <a:buClr>
                <a:schemeClr val="accent2"/>
              </a:buClr>
              <a:buSzPct val="75000"/>
              <a:buFont typeface="ZapfDingbats" pitchFamily="82" charset="2"/>
              <a:buChar char="m"/>
            </a:pPr>
            <a:endParaRPr lang="en-US" altLang="it-IT" sz="2400"/>
          </a:p>
        </p:txBody>
      </p:sp>
      <p:sp>
        <p:nvSpPr>
          <p:cNvPr id="624644" name="Rectangle 4"/>
          <p:cNvSpPr>
            <a:spLocks noChangeArrowheads="1"/>
          </p:cNvSpPr>
          <p:nvPr/>
        </p:nvSpPr>
        <p:spPr bwMode="auto">
          <a:xfrm>
            <a:off x="317500" y="228600"/>
            <a:ext cx="8826500" cy="1143000"/>
          </a:xfrm>
          <a:prstGeom prst="rect">
            <a:avLst/>
          </a:prstGeom>
          <a:noFill/>
          <a:ln w="9525">
            <a:noFill/>
            <a:miter lim="800000"/>
            <a:headEnd/>
            <a:tailEnd/>
          </a:ln>
          <a:effectLst/>
        </p:spPr>
        <p:txBody>
          <a:bodyPr anchor="ctr"/>
          <a:lstStyle/>
          <a:p>
            <a:r>
              <a:rPr lang="en-US" altLang="it-IT" sz="3600" u="sng">
                <a:solidFill>
                  <a:schemeClr val="accent2"/>
                </a:solidFill>
              </a:rPr>
              <a:t>Traduzione degli indirizzi di rete (NAT)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Segnaposto numero diapositiva 6"/>
          <p:cNvSpPr>
            <a:spLocks noGrp="1"/>
          </p:cNvSpPr>
          <p:nvPr>
            <p:ph type="sldNum" sz="quarter" idx="12"/>
          </p:nvPr>
        </p:nvSpPr>
        <p:spPr/>
        <p:txBody>
          <a:bodyPr/>
          <a:lstStyle/>
          <a:p>
            <a:r>
              <a:rPr lang="en-US" altLang="it-IT"/>
              <a:t>4-</a:t>
            </a:r>
            <a:fld id="{B367ABF6-3FC8-4A3D-8193-3DA462AE3F00}" type="slidenum">
              <a:rPr lang="en-US" altLang="it-IT"/>
              <a:pPr/>
              <a:t>54</a:t>
            </a:fld>
            <a:endParaRPr lang="en-US" altLang="it-IT"/>
          </a:p>
        </p:txBody>
      </p:sp>
      <p:sp>
        <p:nvSpPr>
          <p:cNvPr id="233611" name="Freeform 139"/>
          <p:cNvSpPr>
            <a:spLocks/>
          </p:cNvSpPr>
          <p:nvPr/>
        </p:nvSpPr>
        <p:spPr bwMode="auto">
          <a:xfrm>
            <a:off x="179388" y="3651250"/>
            <a:ext cx="4089400" cy="1355725"/>
          </a:xfrm>
          <a:custGeom>
            <a:avLst/>
            <a:gdLst/>
            <a:ahLst/>
            <a:cxnLst>
              <a:cxn ang="0">
                <a:pos x="1888" y="285"/>
              </a:cxn>
              <a:cxn ang="0">
                <a:pos x="418" y="283"/>
              </a:cxn>
              <a:cxn ang="0">
                <a:pos x="60" y="83"/>
              </a:cxn>
              <a:cxn ang="0">
                <a:pos x="60" y="781"/>
              </a:cxn>
              <a:cxn ang="0">
                <a:pos x="374" y="519"/>
              </a:cxn>
              <a:cxn ang="0">
                <a:pos x="2017" y="447"/>
              </a:cxn>
              <a:cxn ang="0">
                <a:pos x="1888" y="285"/>
              </a:cxn>
            </a:cxnLst>
            <a:rect l="0" t="0" r="r" b="b"/>
            <a:pathLst>
              <a:path w="2269" h="854">
                <a:moveTo>
                  <a:pt x="1888" y="285"/>
                </a:moveTo>
                <a:cubicBezTo>
                  <a:pt x="1622" y="258"/>
                  <a:pt x="723" y="317"/>
                  <a:pt x="418" y="283"/>
                </a:cubicBezTo>
                <a:cubicBezTo>
                  <a:pt x="113" y="249"/>
                  <a:pt x="120" y="0"/>
                  <a:pt x="60" y="83"/>
                </a:cubicBezTo>
                <a:cubicBezTo>
                  <a:pt x="0" y="166"/>
                  <a:pt x="8" y="708"/>
                  <a:pt x="60" y="781"/>
                </a:cubicBezTo>
                <a:cubicBezTo>
                  <a:pt x="112" y="854"/>
                  <a:pt x="48" y="575"/>
                  <a:pt x="374" y="519"/>
                </a:cubicBezTo>
                <a:cubicBezTo>
                  <a:pt x="700" y="463"/>
                  <a:pt x="1765" y="486"/>
                  <a:pt x="2017" y="447"/>
                </a:cubicBezTo>
                <a:cubicBezTo>
                  <a:pt x="2269" y="408"/>
                  <a:pt x="2110" y="319"/>
                  <a:pt x="1888" y="285"/>
                </a:cubicBezTo>
                <a:close/>
              </a:path>
            </a:pathLst>
          </a:custGeom>
          <a:gradFill rotWithShape="1">
            <a:gsLst>
              <a:gs pos="0">
                <a:srgbClr val="FFFFFF">
                  <a:alpha val="98000"/>
                </a:srgbClr>
              </a:gs>
              <a:gs pos="100000">
                <a:srgbClr val="66CCFF"/>
              </a:gs>
            </a:gsLst>
            <a:lin ang="0" scaled="1"/>
          </a:gradFill>
          <a:ln w="9525">
            <a:noFill/>
            <a:round/>
            <a:headEnd/>
            <a:tailEnd/>
          </a:ln>
          <a:effectLst/>
        </p:spPr>
        <p:txBody>
          <a:bodyPr wrap="none" anchor="ctr"/>
          <a:lstStyle/>
          <a:p>
            <a:endParaRPr lang="it-IT"/>
          </a:p>
        </p:txBody>
      </p:sp>
      <p:sp>
        <p:nvSpPr>
          <p:cNvPr id="233474" name="Rectangle 2"/>
          <p:cNvSpPr>
            <a:spLocks noGrp="1" noChangeArrowheads="1"/>
          </p:cNvSpPr>
          <p:nvPr>
            <p:ph type="title"/>
          </p:nvPr>
        </p:nvSpPr>
        <p:spPr>
          <a:xfrm>
            <a:off x="215900" y="228600"/>
            <a:ext cx="8686800" cy="1143000"/>
          </a:xfrm>
        </p:spPr>
        <p:txBody>
          <a:bodyPr/>
          <a:lstStyle/>
          <a:p>
            <a:r>
              <a:rPr lang="it-IT" sz="3600"/>
              <a:t>Traduzione degli indirizzi di rete (NAT)</a:t>
            </a:r>
            <a:endParaRPr lang="en-US" sz="3600"/>
          </a:p>
        </p:txBody>
      </p:sp>
      <p:sp>
        <p:nvSpPr>
          <p:cNvPr id="233501" name="Freeform 29"/>
          <p:cNvSpPr>
            <a:spLocks/>
          </p:cNvSpPr>
          <p:nvPr/>
        </p:nvSpPr>
        <p:spPr bwMode="auto">
          <a:xfrm>
            <a:off x="4468813" y="2922588"/>
            <a:ext cx="3738562" cy="2697162"/>
          </a:xfrm>
          <a:custGeom>
            <a:avLst/>
            <a:gdLst/>
            <a:ahLst/>
            <a:cxnLst>
              <a:cxn ang="0">
                <a:pos x="349" y="761"/>
              </a:cxn>
              <a:cxn ang="0">
                <a:pos x="1651" y="732"/>
              </a:cxn>
              <a:cxn ang="0">
                <a:pos x="1773" y="230"/>
              </a:cxn>
              <a:cxn ang="0">
                <a:pos x="2029" y="8"/>
              </a:cxn>
              <a:cxn ang="0">
                <a:pos x="2267" y="183"/>
              </a:cxn>
              <a:cxn ang="0">
                <a:pos x="2355" y="942"/>
              </a:cxn>
              <a:cxn ang="0">
                <a:pos x="2267" y="1592"/>
              </a:cxn>
              <a:cxn ang="0">
                <a:pos x="1840" y="1586"/>
              </a:cxn>
              <a:cxn ang="0">
                <a:pos x="1670" y="1025"/>
              </a:cxn>
              <a:cxn ang="0">
                <a:pos x="220" y="923"/>
              </a:cxn>
              <a:cxn ang="0">
                <a:pos x="349" y="761"/>
              </a:cxn>
            </a:cxnLst>
            <a:rect l="0" t="0" r="r" b="b"/>
            <a:pathLst>
              <a:path w="2355" h="1699">
                <a:moveTo>
                  <a:pt x="349" y="761"/>
                </a:moveTo>
                <a:cubicBezTo>
                  <a:pt x="587" y="729"/>
                  <a:pt x="1414" y="820"/>
                  <a:pt x="1651" y="732"/>
                </a:cubicBezTo>
                <a:cubicBezTo>
                  <a:pt x="1888" y="644"/>
                  <a:pt x="1710" y="351"/>
                  <a:pt x="1773" y="230"/>
                </a:cubicBezTo>
                <a:cubicBezTo>
                  <a:pt x="1836" y="109"/>
                  <a:pt x="1947" y="16"/>
                  <a:pt x="2029" y="8"/>
                </a:cubicBezTo>
                <a:cubicBezTo>
                  <a:pt x="2111" y="0"/>
                  <a:pt x="2213" y="27"/>
                  <a:pt x="2267" y="183"/>
                </a:cubicBezTo>
                <a:cubicBezTo>
                  <a:pt x="2321" y="339"/>
                  <a:pt x="2355" y="707"/>
                  <a:pt x="2355" y="942"/>
                </a:cubicBezTo>
                <a:cubicBezTo>
                  <a:pt x="2355" y="1177"/>
                  <a:pt x="2353" y="1485"/>
                  <a:pt x="2267" y="1592"/>
                </a:cubicBezTo>
                <a:cubicBezTo>
                  <a:pt x="2181" y="1699"/>
                  <a:pt x="1939" y="1680"/>
                  <a:pt x="1840" y="1586"/>
                </a:cubicBezTo>
                <a:cubicBezTo>
                  <a:pt x="1741" y="1492"/>
                  <a:pt x="1940" y="1135"/>
                  <a:pt x="1670" y="1025"/>
                </a:cubicBezTo>
                <a:cubicBezTo>
                  <a:pt x="1400" y="915"/>
                  <a:pt x="440" y="967"/>
                  <a:pt x="220" y="923"/>
                </a:cubicBezTo>
                <a:cubicBezTo>
                  <a:pt x="0" y="879"/>
                  <a:pt x="127" y="795"/>
                  <a:pt x="349" y="761"/>
                </a:cubicBezTo>
                <a:close/>
              </a:path>
            </a:pathLst>
          </a:custGeom>
          <a:solidFill>
            <a:srgbClr val="66CCFF"/>
          </a:solidFill>
          <a:ln w="9525">
            <a:noFill/>
            <a:round/>
            <a:headEnd/>
            <a:tailEnd/>
          </a:ln>
          <a:effectLst/>
        </p:spPr>
        <p:txBody>
          <a:bodyPr wrap="none" anchor="ctr"/>
          <a:lstStyle/>
          <a:p>
            <a:endParaRPr lang="it-IT"/>
          </a:p>
        </p:txBody>
      </p:sp>
      <p:graphicFrame>
        <p:nvGraphicFramePr>
          <p:cNvPr id="233499" name="Object 27"/>
          <p:cNvGraphicFramePr>
            <a:graphicFrameLocks noChangeAspect="1"/>
          </p:cNvGraphicFramePr>
          <p:nvPr>
            <p:ph sz="half" idx="2"/>
          </p:nvPr>
        </p:nvGraphicFramePr>
        <p:xfrm>
          <a:off x="7497763" y="3233738"/>
          <a:ext cx="555625" cy="463550"/>
        </p:xfrm>
        <a:graphic>
          <a:graphicData uri="http://schemas.openxmlformats.org/presentationml/2006/ole">
            <p:oleObj spid="_x0000_s233499" name="Clip" r:id="rId4" imgW="1305000" imgH="1085760" progId="">
              <p:embed/>
            </p:oleObj>
          </a:graphicData>
        </a:graphic>
      </p:graphicFrame>
      <p:graphicFrame>
        <p:nvGraphicFramePr>
          <p:cNvPr id="233502" name="Object 30"/>
          <p:cNvGraphicFramePr>
            <a:graphicFrameLocks noChangeAspect="1"/>
          </p:cNvGraphicFramePr>
          <p:nvPr/>
        </p:nvGraphicFramePr>
        <p:xfrm>
          <a:off x="7546975" y="4022725"/>
          <a:ext cx="579438" cy="482600"/>
        </p:xfrm>
        <a:graphic>
          <a:graphicData uri="http://schemas.openxmlformats.org/presentationml/2006/ole">
            <p:oleObj spid="_x0000_s233502" name="Clip" r:id="rId5" imgW="1305000" imgH="1085760" progId="">
              <p:embed/>
            </p:oleObj>
          </a:graphicData>
        </a:graphic>
      </p:graphicFrame>
      <p:graphicFrame>
        <p:nvGraphicFramePr>
          <p:cNvPr id="233503" name="Object 31"/>
          <p:cNvGraphicFramePr>
            <a:graphicFrameLocks noChangeAspect="1"/>
          </p:cNvGraphicFramePr>
          <p:nvPr/>
        </p:nvGraphicFramePr>
        <p:xfrm>
          <a:off x="7518400" y="4787900"/>
          <a:ext cx="563563" cy="469900"/>
        </p:xfrm>
        <a:graphic>
          <a:graphicData uri="http://schemas.openxmlformats.org/presentationml/2006/ole">
            <p:oleObj spid="_x0000_s233503" name="Clip" r:id="rId6" imgW="1305000" imgH="1085760" progId="">
              <p:embed/>
            </p:oleObj>
          </a:graphicData>
        </a:graphic>
      </p:graphicFrame>
      <p:sp>
        <p:nvSpPr>
          <p:cNvPr id="233504" name="Line 32"/>
          <p:cNvSpPr>
            <a:spLocks noChangeShapeType="1"/>
          </p:cNvSpPr>
          <p:nvPr/>
        </p:nvSpPr>
        <p:spPr bwMode="auto">
          <a:xfrm>
            <a:off x="4583113" y="4244975"/>
            <a:ext cx="3025775" cy="6350"/>
          </a:xfrm>
          <a:prstGeom prst="line">
            <a:avLst/>
          </a:prstGeom>
          <a:noFill/>
          <a:ln w="19050">
            <a:solidFill>
              <a:schemeClr val="tx1"/>
            </a:solidFill>
            <a:round/>
            <a:headEnd/>
            <a:tailEnd/>
          </a:ln>
          <a:effectLst/>
        </p:spPr>
        <p:txBody>
          <a:bodyPr wrap="none"/>
          <a:lstStyle/>
          <a:p>
            <a:endParaRPr lang="it-IT"/>
          </a:p>
        </p:txBody>
      </p:sp>
      <p:sp>
        <p:nvSpPr>
          <p:cNvPr id="233505" name="Line 33"/>
          <p:cNvSpPr>
            <a:spLocks noChangeShapeType="1"/>
          </p:cNvSpPr>
          <p:nvPr/>
        </p:nvSpPr>
        <p:spPr bwMode="auto">
          <a:xfrm flipH="1">
            <a:off x="7418388" y="3502025"/>
            <a:ext cx="9525" cy="1492250"/>
          </a:xfrm>
          <a:prstGeom prst="line">
            <a:avLst/>
          </a:prstGeom>
          <a:noFill/>
          <a:ln w="19050">
            <a:solidFill>
              <a:schemeClr val="tx1"/>
            </a:solidFill>
            <a:round/>
            <a:headEnd/>
            <a:tailEnd/>
          </a:ln>
          <a:effectLst/>
        </p:spPr>
        <p:txBody>
          <a:bodyPr wrap="none"/>
          <a:lstStyle/>
          <a:p>
            <a:endParaRPr lang="it-IT"/>
          </a:p>
        </p:txBody>
      </p:sp>
      <p:sp>
        <p:nvSpPr>
          <p:cNvPr id="233506" name="Line 34"/>
          <p:cNvSpPr>
            <a:spLocks noChangeShapeType="1"/>
          </p:cNvSpPr>
          <p:nvPr/>
        </p:nvSpPr>
        <p:spPr bwMode="auto">
          <a:xfrm>
            <a:off x="7423150" y="3497263"/>
            <a:ext cx="133350" cy="6350"/>
          </a:xfrm>
          <a:prstGeom prst="line">
            <a:avLst/>
          </a:prstGeom>
          <a:noFill/>
          <a:ln w="19050">
            <a:solidFill>
              <a:schemeClr val="tx1"/>
            </a:solidFill>
            <a:round/>
            <a:headEnd/>
            <a:tailEnd/>
          </a:ln>
          <a:effectLst/>
        </p:spPr>
        <p:txBody>
          <a:bodyPr wrap="none"/>
          <a:lstStyle/>
          <a:p>
            <a:endParaRPr lang="it-IT"/>
          </a:p>
        </p:txBody>
      </p:sp>
      <p:sp>
        <p:nvSpPr>
          <p:cNvPr id="233507" name="Line 35"/>
          <p:cNvSpPr>
            <a:spLocks noChangeShapeType="1"/>
          </p:cNvSpPr>
          <p:nvPr/>
        </p:nvSpPr>
        <p:spPr bwMode="auto">
          <a:xfrm flipV="1">
            <a:off x="7429500" y="5002213"/>
            <a:ext cx="171450" cy="0"/>
          </a:xfrm>
          <a:prstGeom prst="line">
            <a:avLst/>
          </a:prstGeom>
          <a:noFill/>
          <a:ln w="19050">
            <a:solidFill>
              <a:schemeClr val="tx1"/>
            </a:solidFill>
            <a:round/>
            <a:headEnd/>
            <a:tailEnd/>
          </a:ln>
          <a:effectLst/>
        </p:spPr>
        <p:txBody>
          <a:bodyPr wrap="none"/>
          <a:lstStyle/>
          <a:p>
            <a:endParaRPr lang="it-IT"/>
          </a:p>
        </p:txBody>
      </p:sp>
      <p:sp>
        <p:nvSpPr>
          <p:cNvPr id="233508" name="Text Box 36"/>
          <p:cNvSpPr txBox="1">
            <a:spLocks noChangeArrowheads="1"/>
          </p:cNvSpPr>
          <p:nvPr/>
        </p:nvSpPr>
        <p:spPr bwMode="auto">
          <a:xfrm>
            <a:off x="8048625" y="3232150"/>
            <a:ext cx="890588" cy="336550"/>
          </a:xfrm>
          <a:prstGeom prst="rect">
            <a:avLst/>
          </a:prstGeom>
          <a:noFill/>
          <a:ln w="9525">
            <a:noFill/>
            <a:miter lim="800000"/>
            <a:headEnd/>
            <a:tailEnd/>
          </a:ln>
          <a:effectLst/>
        </p:spPr>
        <p:txBody>
          <a:bodyPr wrap="none">
            <a:spAutoFit/>
          </a:bodyPr>
          <a:lstStyle/>
          <a:p>
            <a:r>
              <a:rPr lang="en-US" altLang="it-IT" sz="1600"/>
              <a:t>10.0.0.1</a:t>
            </a:r>
          </a:p>
        </p:txBody>
      </p:sp>
      <p:sp>
        <p:nvSpPr>
          <p:cNvPr id="233509" name="Text Box 37"/>
          <p:cNvSpPr txBox="1">
            <a:spLocks noChangeArrowheads="1"/>
          </p:cNvSpPr>
          <p:nvPr/>
        </p:nvSpPr>
        <p:spPr bwMode="auto">
          <a:xfrm>
            <a:off x="8175625" y="4000500"/>
            <a:ext cx="923925" cy="336550"/>
          </a:xfrm>
          <a:prstGeom prst="rect">
            <a:avLst/>
          </a:prstGeom>
          <a:noFill/>
          <a:ln w="9525">
            <a:noFill/>
            <a:miter lim="800000"/>
            <a:headEnd/>
            <a:tailEnd/>
          </a:ln>
          <a:effectLst/>
        </p:spPr>
        <p:txBody>
          <a:bodyPr wrap="none">
            <a:spAutoFit/>
          </a:bodyPr>
          <a:lstStyle/>
          <a:p>
            <a:r>
              <a:rPr lang="en-US" altLang="it-IT" sz="1600"/>
              <a:t>10.0.0.2</a:t>
            </a:r>
          </a:p>
        </p:txBody>
      </p:sp>
      <p:sp>
        <p:nvSpPr>
          <p:cNvPr id="233510" name="Text Box 38"/>
          <p:cNvSpPr txBox="1">
            <a:spLocks noChangeArrowheads="1"/>
          </p:cNvSpPr>
          <p:nvPr/>
        </p:nvSpPr>
        <p:spPr bwMode="auto">
          <a:xfrm>
            <a:off x="8137525" y="4895850"/>
            <a:ext cx="923925" cy="336550"/>
          </a:xfrm>
          <a:prstGeom prst="rect">
            <a:avLst/>
          </a:prstGeom>
          <a:noFill/>
          <a:ln w="9525">
            <a:noFill/>
            <a:miter lim="800000"/>
            <a:headEnd/>
            <a:tailEnd/>
          </a:ln>
          <a:effectLst/>
        </p:spPr>
        <p:txBody>
          <a:bodyPr wrap="none">
            <a:spAutoFit/>
          </a:bodyPr>
          <a:lstStyle/>
          <a:p>
            <a:r>
              <a:rPr lang="en-US" altLang="it-IT" sz="1600"/>
              <a:t>10.0.0.3</a:t>
            </a:r>
          </a:p>
        </p:txBody>
      </p:sp>
      <p:grpSp>
        <p:nvGrpSpPr>
          <p:cNvPr id="233560" name="Group 88"/>
          <p:cNvGrpSpPr>
            <a:grpSpLocks/>
          </p:cNvGrpSpPr>
          <p:nvPr/>
        </p:nvGrpSpPr>
        <p:grpSpPr bwMode="auto">
          <a:xfrm>
            <a:off x="5635625" y="2860675"/>
            <a:ext cx="1871663" cy="1033463"/>
            <a:chOff x="3550" y="2055"/>
            <a:chExt cx="1179" cy="651"/>
          </a:xfrm>
        </p:grpSpPr>
        <p:grpSp>
          <p:nvGrpSpPr>
            <p:cNvPr id="233522" name="Group 50"/>
            <p:cNvGrpSpPr>
              <a:grpSpLocks/>
            </p:cNvGrpSpPr>
            <p:nvPr/>
          </p:nvGrpSpPr>
          <p:grpSpPr bwMode="auto">
            <a:xfrm>
              <a:off x="3550" y="2055"/>
              <a:ext cx="1179" cy="357"/>
              <a:chOff x="4381" y="786"/>
              <a:chExt cx="1108" cy="357"/>
            </a:xfrm>
          </p:grpSpPr>
          <p:sp>
            <p:nvSpPr>
              <p:cNvPr id="233512" name="Rectangle 40"/>
              <p:cNvSpPr>
                <a:spLocks noChangeArrowheads="1"/>
              </p:cNvSpPr>
              <p:nvPr/>
            </p:nvSpPr>
            <p:spPr bwMode="auto">
              <a:xfrm>
                <a:off x="4385" y="830"/>
                <a:ext cx="1104" cy="2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233511" name="Text Box 39"/>
              <p:cNvSpPr txBox="1">
                <a:spLocks noChangeArrowheads="1"/>
              </p:cNvSpPr>
              <p:nvPr/>
            </p:nvSpPr>
            <p:spPr bwMode="auto">
              <a:xfrm>
                <a:off x="4381" y="813"/>
                <a:ext cx="1045" cy="288"/>
              </a:xfrm>
              <a:prstGeom prst="rect">
                <a:avLst/>
              </a:prstGeom>
              <a:noFill/>
              <a:ln w="9525">
                <a:noFill/>
                <a:miter lim="800000"/>
                <a:headEnd/>
                <a:tailEnd/>
              </a:ln>
              <a:effectLst/>
            </p:spPr>
            <p:txBody>
              <a:bodyPr>
                <a:spAutoFit/>
              </a:bodyPr>
              <a:lstStyle/>
              <a:p>
                <a:r>
                  <a:rPr lang="en-US" altLang="it-IT" sz="1200"/>
                  <a:t>S: 10.0.0.1, 3345</a:t>
                </a:r>
              </a:p>
              <a:p>
                <a:r>
                  <a:rPr lang="en-US" altLang="it-IT" sz="1200"/>
                  <a:t>D: 128.119.40.186, 80</a:t>
                </a:r>
              </a:p>
            </p:txBody>
          </p:sp>
          <p:grpSp>
            <p:nvGrpSpPr>
              <p:cNvPr id="233516" name="Group 44"/>
              <p:cNvGrpSpPr>
                <a:grpSpLocks/>
              </p:cNvGrpSpPr>
              <p:nvPr/>
            </p:nvGrpSpPr>
            <p:grpSpPr bwMode="auto">
              <a:xfrm>
                <a:off x="5394" y="786"/>
                <a:ext cx="48" cy="99"/>
                <a:chOff x="5508" y="1599"/>
                <a:chExt cx="48" cy="99"/>
              </a:xfrm>
            </p:grpSpPr>
            <p:sp>
              <p:nvSpPr>
                <p:cNvPr id="233515" name="Freeform 43"/>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13" name="Line 41"/>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14" name="Line 42"/>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grpSp>
            <p:nvGrpSpPr>
              <p:cNvPr id="233517" name="Group 45"/>
              <p:cNvGrpSpPr>
                <a:grpSpLocks/>
              </p:cNvGrpSpPr>
              <p:nvPr/>
            </p:nvGrpSpPr>
            <p:grpSpPr bwMode="auto">
              <a:xfrm>
                <a:off x="5382" y="1044"/>
                <a:ext cx="48" cy="99"/>
                <a:chOff x="5508" y="1599"/>
                <a:chExt cx="48" cy="99"/>
              </a:xfrm>
            </p:grpSpPr>
            <p:sp>
              <p:nvSpPr>
                <p:cNvPr id="233518" name="Freeform 46"/>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19" name="Line 47"/>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20" name="Line 48"/>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grpSp>
        <p:sp>
          <p:nvSpPr>
            <p:cNvPr id="233523" name="Freeform 51"/>
            <p:cNvSpPr>
              <a:spLocks/>
            </p:cNvSpPr>
            <p:nvPr/>
          </p:nvSpPr>
          <p:spPr bwMode="auto">
            <a:xfrm>
              <a:off x="3573" y="2364"/>
              <a:ext cx="564" cy="342"/>
            </a:xfrm>
            <a:custGeom>
              <a:avLst/>
              <a:gdLst/>
              <a:ahLst/>
              <a:cxnLst>
                <a:cxn ang="0">
                  <a:pos x="0" y="264"/>
                </a:cxn>
                <a:cxn ang="0">
                  <a:pos x="417" y="264"/>
                </a:cxn>
                <a:cxn ang="0">
                  <a:pos x="417" y="0"/>
                </a:cxn>
              </a:cxnLst>
              <a:rect l="0" t="0" r="r" b="b"/>
              <a:pathLst>
                <a:path w="417" h="264">
                  <a:moveTo>
                    <a:pt x="0" y="264"/>
                  </a:moveTo>
                  <a:lnTo>
                    <a:pt x="417" y="264"/>
                  </a:lnTo>
                  <a:lnTo>
                    <a:pt x="417" y="0"/>
                  </a:lnTo>
                </a:path>
              </a:pathLst>
            </a:custGeom>
            <a:noFill/>
            <a:ln w="28575" cap="flat" cmpd="sng">
              <a:solidFill>
                <a:schemeClr val="tx1"/>
              </a:solidFill>
              <a:prstDash val="solid"/>
              <a:round/>
              <a:headEnd type="triangle" w="med" len="med"/>
              <a:tailEnd type="none" w="med" len="med"/>
            </a:ln>
            <a:effectLst/>
          </p:spPr>
          <p:txBody>
            <a:bodyPr wrap="none"/>
            <a:lstStyle/>
            <a:p>
              <a:endParaRPr lang="it-IT"/>
            </a:p>
          </p:txBody>
        </p:sp>
        <p:grpSp>
          <p:nvGrpSpPr>
            <p:cNvPr id="233559" name="Group 87"/>
            <p:cNvGrpSpPr>
              <a:grpSpLocks/>
            </p:cNvGrpSpPr>
            <p:nvPr/>
          </p:nvGrpSpPr>
          <p:grpSpPr bwMode="auto">
            <a:xfrm>
              <a:off x="4032" y="2419"/>
              <a:ext cx="218" cy="231"/>
              <a:chOff x="5140" y="403"/>
              <a:chExt cx="218" cy="231"/>
            </a:xfrm>
          </p:grpSpPr>
          <p:sp>
            <p:nvSpPr>
              <p:cNvPr id="233558" name="Oval 86"/>
              <p:cNvSpPr>
                <a:spLocks noChangeArrowheads="1"/>
              </p:cNvSpPr>
              <p:nvPr/>
            </p:nvSpPr>
            <p:spPr bwMode="auto">
              <a:xfrm>
                <a:off x="5140" y="410"/>
                <a:ext cx="218" cy="218"/>
              </a:xfrm>
              <a:prstGeom prst="ellipse">
                <a:avLst/>
              </a:prstGeom>
              <a:solidFill>
                <a:schemeClr val="bg1"/>
              </a:solidFill>
              <a:ln w="9525">
                <a:solidFill>
                  <a:srgbClr val="FF0000"/>
                </a:solidFill>
                <a:round/>
                <a:headEnd/>
                <a:tailEnd/>
              </a:ln>
              <a:effectLst/>
            </p:spPr>
            <p:txBody>
              <a:bodyPr wrap="none" anchor="ctr"/>
              <a:lstStyle/>
              <a:p>
                <a:endParaRPr lang="it-IT"/>
              </a:p>
            </p:txBody>
          </p:sp>
          <p:sp>
            <p:nvSpPr>
              <p:cNvPr id="233524" name="Text Box 52"/>
              <p:cNvSpPr txBox="1">
                <a:spLocks noChangeArrowheads="1"/>
              </p:cNvSpPr>
              <p:nvPr/>
            </p:nvSpPr>
            <p:spPr bwMode="auto">
              <a:xfrm>
                <a:off x="5154" y="403"/>
                <a:ext cx="181" cy="231"/>
              </a:xfrm>
              <a:prstGeom prst="rect">
                <a:avLst/>
              </a:prstGeom>
              <a:noFill/>
              <a:ln w="9525">
                <a:noFill/>
                <a:miter lim="800000"/>
                <a:headEnd/>
                <a:tailEnd/>
              </a:ln>
              <a:effectLst/>
            </p:spPr>
            <p:txBody>
              <a:bodyPr wrap="none">
                <a:spAutoFit/>
              </a:bodyPr>
              <a:lstStyle/>
              <a:p>
                <a:r>
                  <a:rPr lang="en-US" altLang="it-IT">
                    <a:solidFill>
                      <a:srgbClr val="FF0000"/>
                    </a:solidFill>
                  </a:rPr>
                  <a:t>1</a:t>
                </a:r>
              </a:p>
            </p:txBody>
          </p:sp>
        </p:grpSp>
      </p:grpSp>
      <p:sp>
        <p:nvSpPr>
          <p:cNvPr id="233526" name="Text Box 54"/>
          <p:cNvSpPr txBox="1">
            <a:spLocks noChangeArrowheads="1"/>
          </p:cNvSpPr>
          <p:nvPr/>
        </p:nvSpPr>
        <p:spPr bwMode="auto">
          <a:xfrm>
            <a:off x="4533900" y="3822700"/>
            <a:ext cx="923925" cy="336550"/>
          </a:xfrm>
          <a:prstGeom prst="rect">
            <a:avLst/>
          </a:prstGeom>
          <a:noFill/>
          <a:ln w="9525">
            <a:noFill/>
            <a:miter lim="800000"/>
            <a:headEnd/>
            <a:tailEnd/>
          </a:ln>
          <a:effectLst/>
        </p:spPr>
        <p:txBody>
          <a:bodyPr wrap="none">
            <a:spAutoFit/>
          </a:bodyPr>
          <a:lstStyle/>
          <a:p>
            <a:r>
              <a:rPr lang="en-US" altLang="it-IT" sz="1600"/>
              <a:t>10.0.0.4</a:t>
            </a:r>
          </a:p>
        </p:txBody>
      </p:sp>
      <p:sp>
        <p:nvSpPr>
          <p:cNvPr id="233527" name="Line 55"/>
          <p:cNvSpPr>
            <a:spLocks noChangeShapeType="1"/>
          </p:cNvSpPr>
          <p:nvPr/>
        </p:nvSpPr>
        <p:spPr bwMode="auto">
          <a:xfrm flipH="1">
            <a:off x="4657725" y="4073525"/>
            <a:ext cx="85725" cy="128588"/>
          </a:xfrm>
          <a:prstGeom prst="line">
            <a:avLst/>
          </a:prstGeom>
          <a:noFill/>
          <a:ln w="19050">
            <a:solidFill>
              <a:schemeClr val="tx1"/>
            </a:solidFill>
            <a:round/>
            <a:headEnd/>
            <a:tailEnd type="triangle" w="med" len="med"/>
          </a:ln>
          <a:effectLst/>
        </p:spPr>
        <p:txBody>
          <a:bodyPr wrap="none"/>
          <a:lstStyle/>
          <a:p>
            <a:endParaRPr lang="it-IT"/>
          </a:p>
        </p:txBody>
      </p:sp>
      <p:sp>
        <p:nvSpPr>
          <p:cNvPr id="233528" name="Text Box 56"/>
          <p:cNvSpPr txBox="1">
            <a:spLocks noChangeArrowheads="1"/>
          </p:cNvSpPr>
          <p:nvPr/>
        </p:nvSpPr>
        <p:spPr bwMode="auto">
          <a:xfrm>
            <a:off x="2695575" y="4379913"/>
            <a:ext cx="1295400" cy="336550"/>
          </a:xfrm>
          <a:prstGeom prst="rect">
            <a:avLst/>
          </a:prstGeom>
          <a:noFill/>
          <a:ln w="9525">
            <a:noFill/>
            <a:miter lim="800000"/>
            <a:headEnd/>
            <a:tailEnd/>
          </a:ln>
          <a:effectLst/>
        </p:spPr>
        <p:txBody>
          <a:bodyPr wrap="none">
            <a:spAutoFit/>
          </a:bodyPr>
          <a:lstStyle/>
          <a:p>
            <a:r>
              <a:rPr lang="en-US" altLang="it-IT" sz="1600"/>
              <a:t>138.76.29.7</a:t>
            </a:r>
          </a:p>
        </p:txBody>
      </p:sp>
      <p:sp>
        <p:nvSpPr>
          <p:cNvPr id="233529" name="Line 57"/>
          <p:cNvSpPr>
            <a:spLocks noChangeShapeType="1"/>
          </p:cNvSpPr>
          <p:nvPr/>
        </p:nvSpPr>
        <p:spPr bwMode="auto">
          <a:xfrm flipH="1">
            <a:off x="3917950" y="4311650"/>
            <a:ext cx="85725" cy="128588"/>
          </a:xfrm>
          <a:prstGeom prst="line">
            <a:avLst/>
          </a:prstGeom>
          <a:noFill/>
          <a:ln w="19050">
            <a:solidFill>
              <a:schemeClr val="tx1"/>
            </a:solidFill>
            <a:round/>
            <a:headEnd type="triangle" w="med" len="med"/>
            <a:tailEnd/>
          </a:ln>
          <a:effectLst/>
        </p:spPr>
        <p:txBody>
          <a:bodyPr wrap="none"/>
          <a:lstStyle/>
          <a:p>
            <a:endParaRPr lang="it-IT"/>
          </a:p>
        </p:txBody>
      </p:sp>
      <p:grpSp>
        <p:nvGrpSpPr>
          <p:cNvPr id="233531" name="Group 59"/>
          <p:cNvGrpSpPr>
            <a:grpSpLocks/>
          </p:cNvGrpSpPr>
          <p:nvPr/>
        </p:nvGrpSpPr>
        <p:grpSpPr bwMode="auto">
          <a:xfrm>
            <a:off x="6469063" y="1565275"/>
            <a:ext cx="2560637" cy="1393825"/>
            <a:chOff x="3944" y="986"/>
            <a:chExt cx="1613" cy="878"/>
          </a:xfrm>
        </p:grpSpPr>
        <p:sp>
          <p:nvSpPr>
            <p:cNvPr id="233525" name="Text Box 53"/>
            <p:cNvSpPr txBox="1">
              <a:spLocks noChangeArrowheads="1"/>
            </p:cNvSpPr>
            <p:nvPr/>
          </p:nvSpPr>
          <p:spPr bwMode="auto">
            <a:xfrm>
              <a:off x="4121" y="986"/>
              <a:ext cx="1436" cy="520"/>
            </a:xfrm>
            <a:prstGeom prst="rect">
              <a:avLst/>
            </a:prstGeom>
            <a:noFill/>
            <a:ln w="9525">
              <a:noFill/>
              <a:miter lim="800000"/>
              <a:headEnd/>
              <a:tailEnd/>
            </a:ln>
            <a:effectLst/>
          </p:spPr>
          <p:txBody>
            <a:bodyPr wrap="none">
              <a:spAutoFit/>
            </a:bodyPr>
            <a:lstStyle/>
            <a:p>
              <a:r>
                <a:rPr lang="en-US" altLang="it-IT" sz="1600" u="sng">
                  <a:solidFill>
                    <a:srgbClr val="FF0000"/>
                  </a:solidFill>
                </a:rPr>
                <a:t>1:</a:t>
              </a:r>
              <a:r>
                <a:rPr lang="en-US" altLang="it-IT" sz="1600">
                  <a:solidFill>
                    <a:srgbClr val="FF0000"/>
                  </a:solidFill>
                </a:rPr>
                <a:t> l’host 10.0.0.1 </a:t>
              </a:r>
            </a:p>
            <a:p>
              <a:r>
                <a:rPr lang="en-US" altLang="it-IT" sz="1600">
                  <a:solidFill>
                    <a:srgbClr val="FF0000"/>
                  </a:solidFill>
                </a:rPr>
                <a:t>invia il datagramma a  </a:t>
              </a:r>
            </a:p>
            <a:p>
              <a:r>
                <a:rPr lang="en-US" altLang="it-IT" sz="1600">
                  <a:solidFill>
                    <a:srgbClr val="FF0000"/>
                  </a:solidFill>
                </a:rPr>
                <a:t>128.119.40.186, 80 </a:t>
              </a:r>
              <a:endParaRPr lang="en-US" altLang="it-IT">
                <a:solidFill>
                  <a:srgbClr val="FF0000"/>
                </a:solidFill>
              </a:endParaRPr>
            </a:p>
          </p:txBody>
        </p:sp>
        <p:sp>
          <p:nvSpPr>
            <p:cNvPr id="233530" name="Line 58"/>
            <p:cNvSpPr>
              <a:spLocks noChangeShapeType="1"/>
            </p:cNvSpPr>
            <p:nvPr/>
          </p:nvSpPr>
          <p:spPr bwMode="auto">
            <a:xfrm flipH="1">
              <a:off x="3944" y="1105"/>
              <a:ext cx="197" cy="759"/>
            </a:xfrm>
            <a:prstGeom prst="line">
              <a:avLst/>
            </a:prstGeom>
            <a:noFill/>
            <a:ln w="19050">
              <a:solidFill>
                <a:srgbClr val="FF0000"/>
              </a:solidFill>
              <a:round/>
              <a:headEnd/>
              <a:tailEnd type="triangle" w="med" len="med"/>
            </a:ln>
            <a:effectLst/>
          </p:spPr>
          <p:txBody>
            <a:bodyPr wrap="none"/>
            <a:lstStyle/>
            <a:p>
              <a:endParaRPr lang="it-IT"/>
            </a:p>
          </p:txBody>
        </p:sp>
      </p:grpSp>
      <p:sp>
        <p:nvSpPr>
          <p:cNvPr id="233539" name="Freeform 67"/>
          <p:cNvSpPr>
            <a:spLocks/>
          </p:cNvSpPr>
          <p:nvPr/>
        </p:nvSpPr>
        <p:spPr bwMode="auto">
          <a:xfrm>
            <a:off x="2344738" y="2627313"/>
            <a:ext cx="3862387" cy="1531937"/>
          </a:xfrm>
          <a:custGeom>
            <a:avLst/>
            <a:gdLst/>
            <a:ahLst/>
            <a:cxnLst>
              <a:cxn ang="0">
                <a:pos x="0" y="64"/>
              </a:cxn>
              <a:cxn ang="0">
                <a:pos x="2352" y="64"/>
              </a:cxn>
              <a:cxn ang="0">
                <a:pos x="1640" y="450"/>
              </a:cxn>
              <a:cxn ang="0">
                <a:pos x="1308" y="965"/>
              </a:cxn>
              <a:cxn ang="0">
                <a:pos x="1159" y="965"/>
              </a:cxn>
              <a:cxn ang="0">
                <a:pos x="820" y="396"/>
              </a:cxn>
              <a:cxn ang="0">
                <a:pos x="0" y="64"/>
              </a:cxn>
            </a:cxnLst>
            <a:rect l="0" t="0" r="r" b="b"/>
            <a:pathLst>
              <a:path w="2433" h="965">
                <a:moveTo>
                  <a:pt x="0" y="64"/>
                </a:moveTo>
                <a:cubicBezTo>
                  <a:pt x="0" y="64"/>
                  <a:pt x="2079" y="0"/>
                  <a:pt x="2352" y="64"/>
                </a:cubicBezTo>
                <a:cubicBezTo>
                  <a:pt x="2433" y="57"/>
                  <a:pt x="1814" y="309"/>
                  <a:pt x="1640" y="450"/>
                </a:cubicBezTo>
                <a:cubicBezTo>
                  <a:pt x="1466" y="591"/>
                  <a:pt x="1383" y="888"/>
                  <a:pt x="1308" y="965"/>
                </a:cubicBezTo>
                <a:lnTo>
                  <a:pt x="1159" y="965"/>
                </a:lnTo>
                <a:cubicBezTo>
                  <a:pt x="1078" y="870"/>
                  <a:pt x="1013" y="546"/>
                  <a:pt x="820" y="396"/>
                </a:cubicBezTo>
                <a:cubicBezTo>
                  <a:pt x="583" y="207"/>
                  <a:pt x="189" y="142"/>
                  <a:pt x="0" y="64"/>
                </a:cubicBezTo>
                <a:close/>
              </a:path>
            </a:pathLst>
          </a:custGeom>
          <a:gradFill rotWithShape="1">
            <a:gsLst>
              <a:gs pos="0">
                <a:schemeClr val="hlink"/>
              </a:gs>
              <a:gs pos="100000">
                <a:schemeClr val="bg1"/>
              </a:gs>
            </a:gsLst>
            <a:lin ang="5400000" scaled="1"/>
          </a:gradFill>
          <a:ln w="3175" cap="flat" cmpd="sng">
            <a:solidFill>
              <a:schemeClr val="hlink"/>
            </a:solidFill>
            <a:prstDash val="solid"/>
            <a:round/>
            <a:headEnd/>
            <a:tailEnd/>
          </a:ln>
          <a:effectLst/>
        </p:spPr>
        <p:txBody>
          <a:bodyPr wrap="none"/>
          <a:lstStyle/>
          <a:p>
            <a:endParaRPr lang="it-IT"/>
          </a:p>
        </p:txBody>
      </p:sp>
      <p:sp>
        <p:nvSpPr>
          <p:cNvPr id="233534" name="Rectangle 62"/>
          <p:cNvSpPr>
            <a:spLocks noChangeArrowheads="1"/>
          </p:cNvSpPr>
          <p:nvPr/>
        </p:nvSpPr>
        <p:spPr bwMode="auto">
          <a:xfrm>
            <a:off x="2344738" y="1374775"/>
            <a:ext cx="3784600" cy="1354138"/>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233535" name="Line 63"/>
          <p:cNvSpPr>
            <a:spLocks noChangeShapeType="1"/>
          </p:cNvSpPr>
          <p:nvPr/>
        </p:nvSpPr>
        <p:spPr bwMode="auto">
          <a:xfrm flipV="1">
            <a:off x="2344738" y="1747838"/>
            <a:ext cx="3790950" cy="11112"/>
          </a:xfrm>
          <a:prstGeom prst="line">
            <a:avLst/>
          </a:prstGeom>
          <a:noFill/>
          <a:ln w="9525">
            <a:solidFill>
              <a:schemeClr val="tx1"/>
            </a:solidFill>
            <a:round/>
            <a:headEnd/>
            <a:tailEnd/>
          </a:ln>
          <a:effectLst/>
        </p:spPr>
        <p:txBody>
          <a:bodyPr wrap="none"/>
          <a:lstStyle/>
          <a:p>
            <a:endParaRPr lang="it-IT"/>
          </a:p>
        </p:txBody>
      </p:sp>
      <p:sp>
        <p:nvSpPr>
          <p:cNvPr id="233536" name="Line 64"/>
          <p:cNvSpPr>
            <a:spLocks noChangeShapeType="1"/>
          </p:cNvSpPr>
          <p:nvPr/>
        </p:nvSpPr>
        <p:spPr bwMode="auto">
          <a:xfrm flipV="1">
            <a:off x="2359025" y="2025650"/>
            <a:ext cx="3749675" cy="11113"/>
          </a:xfrm>
          <a:prstGeom prst="line">
            <a:avLst/>
          </a:prstGeom>
          <a:noFill/>
          <a:ln w="9525">
            <a:solidFill>
              <a:schemeClr val="tx1"/>
            </a:solidFill>
            <a:round/>
            <a:headEnd/>
            <a:tailEnd/>
          </a:ln>
          <a:effectLst/>
        </p:spPr>
        <p:txBody>
          <a:bodyPr wrap="none"/>
          <a:lstStyle/>
          <a:p>
            <a:endParaRPr lang="it-IT"/>
          </a:p>
        </p:txBody>
      </p:sp>
      <p:sp>
        <p:nvSpPr>
          <p:cNvPr id="233537" name="Line 65"/>
          <p:cNvSpPr>
            <a:spLocks noChangeShapeType="1"/>
          </p:cNvSpPr>
          <p:nvPr/>
        </p:nvSpPr>
        <p:spPr bwMode="auto">
          <a:xfrm>
            <a:off x="4468813" y="1770063"/>
            <a:ext cx="3175" cy="955675"/>
          </a:xfrm>
          <a:prstGeom prst="line">
            <a:avLst/>
          </a:prstGeom>
          <a:noFill/>
          <a:ln w="9525">
            <a:solidFill>
              <a:schemeClr val="tx1"/>
            </a:solidFill>
            <a:round/>
            <a:headEnd/>
            <a:tailEnd/>
          </a:ln>
          <a:effectLst/>
        </p:spPr>
        <p:txBody>
          <a:bodyPr wrap="none"/>
          <a:lstStyle/>
          <a:p>
            <a:endParaRPr lang="it-IT"/>
          </a:p>
        </p:txBody>
      </p:sp>
      <p:grpSp>
        <p:nvGrpSpPr>
          <p:cNvPr id="233482" name="Group 10"/>
          <p:cNvGrpSpPr>
            <a:grpSpLocks/>
          </p:cNvGrpSpPr>
          <p:nvPr/>
        </p:nvGrpSpPr>
        <p:grpSpPr bwMode="auto">
          <a:xfrm>
            <a:off x="4062413" y="4105275"/>
            <a:ext cx="555625" cy="307975"/>
            <a:chOff x="3600" y="219"/>
            <a:chExt cx="360" cy="175"/>
          </a:xfrm>
        </p:grpSpPr>
        <p:sp>
          <p:nvSpPr>
            <p:cNvPr id="233483" name="Oval 1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233484" name="Line 1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233485" name="Line 1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233486" name="Rectangle 1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233487" name="Oval 1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233488" name="Group 16"/>
            <p:cNvGrpSpPr>
              <a:grpSpLocks/>
            </p:cNvGrpSpPr>
            <p:nvPr/>
          </p:nvGrpSpPr>
          <p:grpSpPr bwMode="auto">
            <a:xfrm>
              <a:off x="3686" y="244"/>
              <a:ext cx="177" cy="66"/>
              <a:chOff x="2848" y="848"/>
              <a:chExt cx="140" cy="98"/>
            </a:xfrm>
          </p:grpSpPr>
          <p:sp>
            <p:nvSpPr>
              <p:cNvPr id="233489" name="Line 1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233490" name="Line 1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233491" name="Line 1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233492" name="Group 20"/>
            <p:cNvGrpSpPr>
              <a:grpSpLocks/>
            </p:cNvGrpSpPr>
            <p:nvPr/>
          </p:nvGrpSpPr>
          <p:grpSpPr bwMode="auto">
            <a:xfrm flipV="1">
              <a:off x="3686" y="243"/>
              <a:ext cx="177" cy="66"/>
              <a:chOff x="2848" y="848"/>
              <a:chExt cx="140" cy="98"/>
            </a:xfrm>
          </p:grpSpPr>
          <p:sp>
            <p:nvSpPr>
              <p:cNvPr id="233493" name="Line 2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233494" name="Line 2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233495" name="Line 2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233533" name="Text Box 61"/>
          <p:cNvSpPr txBox="1">
            <a:spLocks noChangeArrowheads="1"/>
          </p:cNvSpPr>
          <p:nvPr/>
        </p:nvSpPr>
        <p:spPr bwMode="auto">
          <a:xfrm>
            <a:off x="2395538" y="2049463"/>
            <a:ext cx="3778250" cy="641350"/>
          </a:xfrm>
          <a:prstGeom prst="rect">
            <a:avLst/>
          </a:prstGeom>
          <a:noFill/>
          <a:ln w="9525">
            <a:noFill/>
            <a:miter lim="800000"/>
            <a:headEnd/>
            <a:tailEnd/>
          </a:ln>
          <a:effectLst/>
        </p:spPr>
        <p:txBody>
          <a:bodyPr wrap="none">
            <a:spAutoFit/>
          </a:bodyPr>
          <a:lstStyle/>
          <a:p>
            <a:pPr algn="ctr"/>
            <a:r>
              <a:rPr lang="en-US" altLang="it-IT">
                <a:solidFill>
                  <a:srgbClr val="FF0000"/>
                </a:solidFill>
              </a:rPr>
              <a:t>138.76.29.7, 5001   10.0.0.1, 3345</a:t>
            </a:r>
          </a:p>
          <a:p>
            <a:pPr algn="ctr"/>
            <a:r>
              <a:rPr lang="en-US" altLang="it-IT"/>
              <a:t>……                                         ……</a:t>
            </a:r>
          </a:p>
        </p:txBody>
      </p:sp>
      <p:grpSp>
        <p:nvGrpSpPr>
          <p:cNvPr id="233607" name="Group 135"/>
          <p:cNvGrpSpPr>
            <a:grpSpLocks/>
          </p:cNvGrpSpPr>
          <p:nvPr/>
        </p:nvGrpSpPr>
        <p:grpSpPr bwMode="auto">
          <a:xfrm>
            <a:off x="4765675" y="3435350"/>
            <a:ext cx="2784475" cy="1631950"/>
            <a:chOff x="3002" y="2417"/>
            <a:chExt cx="1754" cy="1028"/>
          </a:xfrm>
        </p:grpSpPr>
        <p:sp>
          <p:nvSpPr>
            <p:cNvPr id="233563" name="Rectangle 91"/>
            <p:cNvSpPr>
              <a:spLocks noChangeArrowheads="1"/>
            </p:cNvSpPr>
            <p:nvPr/>
          </p:nvSpPr>
          <p:spPr bwMode="auto">
            <a:xfrm>
              <a:off x="3002" y="3051"/>
              <a:ext cx="1175" cy="2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233564" name="Text Box 92"/>
            <p:cNvSpPr txBox="1">
              <a:spLocks noChangeArrowheads="1"/>
            </p:cNvSpPr>
            <p:nvPr/>
          </p:nvSpPr>
          <p:spPr bwMode="auto">
            <a:xfrm>
              <a:off x="3104" y="3042"/>
              <a:ext cx="1112" cy="403"/>
            </a:xfrm>
            <a:prstGeom prst="rect">
              <a:avLst/>
            </a:prstGeom>
            <a:noFill/>
            <a:ln w="9525">
              <a:noFill/>
              <a:miter lim="800000"/>
              <a:headEnd/>
              <a:tailEnd/>
            </a:ln>
            <a:effectLst/>
          </p:spPr>
          <p:txBody>
            <a:bodyPr>
              <a:spAutoFit/>
            </a:bodyPr>
            <a:lstStyle/>
            <a:p>
              <a:r>
                <a:rPr lang="en-US" altLang="it-IT" sz="1200"/>
                <a:t>S: 128.119.40.186, 80 </a:t>
              </a:r>
            </a:p>
            <a:p>
              <a:r>
                <a:rPr lang="en-US" altLang="it-IT" sz="1200"/>
                <a:t>D: 10.0.0.1, 3345</a:t>
              </a:r>
            </a:p>
            <a:p>
              <a:endParaRPr lang="en-US" altLang="it-IT" sz="1200"/>
            </a:p>
          </p:txBody>
        </p:sp>
        <p:grpSp>
          <p:nvGrpSpPr>
            <p:cNvPr id="233565" name="Group 93"/>
            <p:cNvGrpSpPr>
              <a:grpSpLocks/>
            </p:cNvGrpSpPr>
            <p:nvPr/>
          </p:nvGrpSpPr>
          <p:grpSpPr bwMode="auto">
            <a:xfrm>
              <a:off x="3054" y="3007"/>
              <a:ext cx="51" cy="99"/>
              <a:chOff x="5508" y="1599"/>
              <a:chExt cx="48" cy="99"/>
            </a:xfrm>
          </p:grpSpPr>
          <p:sp>
            <p:nvSpPr>
              <p:cNvPr id="233566" name="Freeform 94"/>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67" name="Line 95"/>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68" name="Line 96"/>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grpSp>
          <p:nvGrpSpPr>
            <p:cNvPr id="233569" name="Group 97"/>
            <p:cNvGrpSpPr>
              <a:grpSpLocks/>
            </p:cNvGrpSpPr>
            <p:nvPr/>
          </p:nvGrpSpPr>
          <p:grpSpPr bwMode="auto">
            <a:xfrm>
              <a:off x="3059" y="3248"/>
              <a:ext cx="51" cy="99"/>
              <a:chOff x="5508" y="1599"/>
              <a:chExt cx="48" cy="99"/>
            </a:xfrm>
          </p:grpSpPr>
          <p:sp>
            <p:nvSpPr>
              <p:cNvPr id="233570" name="Freeform 98"/>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71" name="Line 99"/>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72" name="Line 100"/>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sp>
          <p:nvSpPr>
            <p:cNvPr id="233573" name="Freeform 101"/>
            <p:cNvSpPr>
              <a:spLocks/>
            </p:cNvSpPr>
            <p:nvPr/>
          </p:nvSpPr>
          <p:spPr bwMode="auto">
            <a:xfrm>
              <a:off x="4179" y="2417"/>
              <a:ext cx="577" cy="768"/>
            </a:xfrm>
            <a:custGeom>
              <a:avLst/>
              <a:gdLst/>
              <a:ahLst/>
              <a:cxnLst>
                <a:cxn ang="0">
                  <a:pos x="577" y="0"/>
                </a:cxn>
                <a:cxn ang="0">
                  <a:pos x="342" y="0"/>
                </a:cxn>
                <a:cxn ang="0">
                  <a:pos x="342" y="768"/>
                </a:cxn>
                <a:cxn ang="0">
                  <a:pos x="0" y="760"/>
                </a:cxn>
              </a:cxnLst>
              <a:rect l="0" t="0" r="r" b="b"/>
              <a:pathLst>
                <a:path w="577" h="768">
                  <a:moveTo>
                    <a:pt x="577" y="0"/>
                  </a:moveTo>
                  <a:lnTo>
                    <a:pt x="342" y="0"/>
                  </a:lnTo>
                  <a:lnTo>
                    <a:pt x="342" y="768"/>
                  </a:lnTo>
                  <a:lnTo>
                    <a:pt x="0" y="760"/>
                  </a:lnTo>
                </a:path>
              </a:pathLst>
            </a:custGeom>
            <a:noFill/>
            <a:ln w="28575" cap="flat" cmpd="sng">
              <a:solidFill>
                <a:schemeClr val="tx1"/>
              </a:solidFill>
              <a:prstDash val="solid"/>
              <a:round/>
              <a:headEnd type="triangle" w="med" len="med"/>
              <a:tailEnd type="none" w="med" len="med"/>
            </a:ln>
            <a:effectLst/>
          </p:spPr>
          <p:txBody>
            <a:bodyPr wrap="none"/>
            <a:lstStyle/>
            <a:p>
              <a:endParaRPr lang="it-IT"/>
            </a:p>
          </p:txBody>
        </p:sp>
        <p:grpSp>
          <p:nvGrpSpPr>
            <p:cNvPr id="233574" name="Group 102"/>
            <p:cNvGrpSpPr>
              <a:grpSpLocks/>
            </p:cNvGrpSpPr>
            <p:nvPr/>
          </p:nvGrpSpPr>
          <p:grpSpPr bwMode="auto">
            <a:xfrm>
              <a:off x="4240" y="3064"/>
              <a:ext cx="218" cy="231"/>
              <a:chOff x="5140" y="403"/>
              <a:chExt cx="218" cy="231"/>
            </a:xfrm>
          </p:grpSpPr>
          <p:sp>
            <p:nvSpPr>
              <p:cNvPr id="233575" name="Oval 103"/>
              <p:cNvSpPr>
                <a:spLocks noChangeArrowheads="1"/>
              </p:cNvSpPr>
              <p:nvPr/>
            </p:nvSpPr>
            <p:spPr bwMode="auto">
              <a:xfrm>
                <a:off x="5140" y="410"/>
                <a:ext cx="218" cy="218"/>
              </a:xfrm>
              <a:prstGeom prst="ellipse">
                <a:avLst/>
              </a:prstGeom>
              <a:solidFill>
                <a:schemeClr val="bg1"/>
              </a:solidFill>
              <a:ln w="9525">
                <a:solidFill>
                  <a:srgbClr val="FF0000"/>
                </a:solidFill>
                <a:round/>
                <a:headEnd/>
                <a:tailEnd/>
              </a:ln>
              <a:effectLst/>
            </p:spPr>
            <p:txBody>
              <a:bodyPr wrap="none" anchor="ctr"/>
              <a:lstStyle/>
              <a:p>
                <a:endParaRPr lang="it-IT"/>
              </a:p>
            </p:txBody>
          </p:sp>
          <p:sp>
            <p:nvSpPr>
              <p:cNvPr id="233576" name="Text Box 104"/>
              <p:cNvSpPr txBox="1">
                <a:spLocks noChangeArrowheads="1"/>
              </p:cNvSpPr>
              <p:nvPr/>
            </p:nvSpPr>
            <p:spPr bwMode="auto">
              <a:xfrm>
                <a:off x="5154" y="403"/>
                <a:ext cx="204" cy="231"/>
              </a:xfrm>
              <a:prstGeom prst="rect">
                <a:avLst/>
              </a:prstGeom>
              <a:noFill/>
              <a:ln w="9525">
                <a:noFill/>
                <a:miter lim="800000"/>
                <a:headEnd/>
                <a:tailEnd/>
              </a:ln>
              <a:effectLst/>
            </p:spPr>
            <p:txBody>
              <a:bodyPr wrap="none">
                <a:spAutoFit/>
              </a:bodyPr>
              <a:lstStyle/>
              <a:p>
                <a:r>
                  <a:rPr lang="en-US" altLang="it-IT">
                    <a:solidFill>
                      <a:srgbClr val="FF0000"/>
                    </a:solidFill>
                  </a:rPr>
                  <a:t>4</a:t>
                </a:r>
              </a:p>
            </p:txBody>
          </p:sp>
        </p:grpSp>
      </p:grpSp>
      <p:grpSp>
        <p:nvGrpSpPr>
          <p:cNvPr id="233580" name="Group 108"/>
          <p:cNvGrpSpPr>
            <a:grpSpLocks/>
          </p:cNvGrpSpPr>
          <p:nvPr/>
        </p:nvGrpSpPr>
        <p:grpSpPr bwMode="auto">
          <a:xfrm>
            <a:off x="1531938" y="3641725"/>
            <a:ext cx="2497137" cy="566738"/>
            <a:chOff x="1026" y="3559"/>
            <a:chExt cx="1573" cy="357"/>
          </a:xfrm>
        </p:grpSpPr>
        <p:grpSp>
          <p:nvGrpSpPr>
            <p:cNvPr id="233540" name="Group 68"/>
            <p:cNvGrpSpPr>
              <a:grpSpLocks/>
            </p:cNvGrpSpPr>
            <p:nvPr/>
          </p:nvGrpSpPr>
          <p:grpSpPr bwMode="auto">
            <a:xfrm>
              <a:off x="1412" y="3559"/>
              <a:ext cx="1187" cy="357"/>
              <a:chOff x="4381" y="786"/>
              <a:chExt cx="1108" cy="357"/>
            </a:xfrm>
          </p:grpSpPr>
          <p:sp>
            <p:nvSpPr>
              <p:cNvPr id="233541" name="Rectangle 69"/>
              <p:cNvSpPr>
                <a:spLocks noChangeArrowheads="1"/>
              </p:cNvSpPr>
              <p:nvPr/>
            </p:nvSpPr>
            <p:spPr bwMode="auto">
              <a:xfrm>
                <a:off x="4385" y="830"/>
                <a:ext cx="1104" cy="2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233542" name="Text Box 70"/>
              <p:cNvSpPr txBox="1">
                <a:spLocks noChangeArrowheads="1"/>
              </p:cNvSpPr>
              <p:nvPr/>
            </p:nvSpPr>
            <p:spPr bwMode="auto">
              <a:xfrm>
                <a:off x="4381" y="813"/>
                <a:ext cx="1045" cy="288"/>
              </a:xfrm>
              <a:prstGeom prst="rect">
                <a:avLst/>
              </a:prstGeom>
              <a:noFill/>
              <a:ln w="9525">
                <a:noFill/>
                <a:miter lim="800000"/>
                <a:headEnd/>
                <a:tailEnd/>
              </a:ln>
              <a:effectLst/>
            </p:spPr>
            <p:txBody>
              <a:bodyPr>
                <a:spAutoFit/>
              </a:bodyPr>
              <a:lstStyle/>
              <a:p>
                <a:r>
                  <a:rPr lang="en-US" altLang="it-IT" sz="1200"/>
                  <a:t>S: 138.76.29.7, 5001</a:t>
                </a:r>
              </a:p>
              <a:p>
                <a:r>
                  <a:rPr lang="en-US" altLang="it-IT" sz="1200"/>
                  <a:t>D: 128.119.40.186, 80</a:t>
                </a:r>
              </a:p>
            </p:txBody>
          </p:sp>
          <p:grpSp>
            <p:nvGrpSpPr>
              <p:cNvPr id="233543" name="Group 71"/>
              <p:cNvGrpSpPr>
                <a:grpSpLocks/>
              </p:cNvGrpSpPr>
              <p:nvPr/>
            </p:nvGrpSpPr>
            <p:grpSpPr bwMode="auto">
              <a:xfrm>
                <a:off x="5394" y="786"/>
                <a:ext cx="48" cy="99"/>
                <a:chOff x="5508" y="1599"/>
                <a:chExt cx="48" cy="99"/>
              </a:xfrm>
            </p:grpSpPr>
            <p:sp>
              <p:nvSpPr>
                <p:cNvPr id="233544" name="Freeform 72"/>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45" name="Line 73"/>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46" name="Line 74"/>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grpSp>
            <p:nvGrpSpPr>
              <p:cNvPr id="233547" name="Group 75"/>
              <p:cNvGrpSpPr>
                <a:grpSpLocks/>
              </p:cNvGrpSpPr>
              <p:nvPr/>
            </p:nvGrpSpPr>
            <p:grpSpPr bwMode="auto">
              <a:xfrm>
                <a:off x="5382" y="1044"/>
                <a:ext cx="48" cy="99"/>
                <a:chOff x="5508" y="1599"/>
                <a:chExt cx="48" cy="99"/>
              </a:xfrm>
            </p:grpSpPr>
            <p:sp>
              <p:nvSpPr>
                <p:cNvPr id="233548" name="Freeform 76"/>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49" name="Line 77"/>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50" name="Line 78"/>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grpSp>
        <p:sp>
          <p:nvSpPr>
            <p:cNvPr id="233551" name="Line 79"/>
            <p:cNvSpPr>
              <a:spLocks noChangeShapeType="1"/>
            </p:cNvSpPr>
            <p:nvPr/>
          </p:nvSpPr>
          <p:spPr bwMode="auto">
            <a:xfrm flipH="1">
              <a:off x="1026" y="3729"/>
              <a:ext cx="376" cy="0"/>
            </a:xfrm>
            <a:prstGeom prst="line">
              <a:avLst/>
            </a:prstGeom>
            <a:noFill/>
            <a:ln w="19050">
              <a:solidFill>
                <a:schemeClr val="tx1"/>
              </a:solidFill>
              <a:round/>
              <a:headEnd/>
              <a:tailEnd type="triangle" w="med" len="med"/>
            </a:ln>
            <a:effectLst/>
          </p:spPr>
          <p:txBody>
            <a:bodyPr wrap="none"/>
            <a:lstStyle/>
            <a:p>
              <a:endParaRPr lang="it-IT"/>
            </a:p>
          </p:txBody>
        </p:sp>
        <p:grpSp>
          <p:nvGrpSpPr>
            <p:cNvPr id="233577" name="Group 105"/>
            <p:cNvGrpSpPr>
              <a:grpSpLocks/>
            </p:cNvGrpSpPr>
            <p:nvPr/>
          </p:nvGrpSpPr>
          <p:grpSpPr bwMode="auto">
            <a:xfrm>
              <a:off x="1143" y="3616"/>
              <a:ext cx="218" cy="231"/>
              <a:chOff x="5140" y="403"/>
              <a:chExt cx="218" cy="231"/>
            </a:xfrm>
          </p:grpSpPr>
          <p:sp>
            <p:nvSpPr>
              <p:cNvPr id="233578" name="Oval 106"/>
              <p:cNvSpPr>
                <a:spLocks noChangeArrowheads="1"/>
              </p:cNvSpPr>
              <p:nvPr/>
            </p:nvSpPr>
            <p:spPr bwMode="auto">
              <a:xfrm>
                <a:off x="5140" y="410"/>
                <a:ext cx="218" cy="218"/>
              </a:xfrm>
              <a:prstGeom prst="ellipse">
                <a:avLst/>
              </a:prstGeom>
              <a:solidFill>
                <a:schemeClr val="bg1"/>
              </a:solidFill>
              <a:ln w="9525">
                <a:solidFill>
                  <a:srgbClr val="FF0000"/>
                </a:solidFill>
                <a:round/>
                <a:headEnd/>
                <a:tailEnd/>
              </a:ln>
              <a:effectLst/>
            </p:spPr>
            <p:txBody>
              <a:bodyPr wrap="none" anchor="ctr"/>
              <a:lstStyle/>
              <a:p>
                <a:endParaRPr lang="it-IT"/>
              </a:p>
            </p:txBody>
          </p:sp>
          <p:sp>
            <p:nvSpPr>
              <p:cNvPr id="233579" name="Text Box 107"/>
              <p:cNvSpPr txBox="1">
                <a:spLocks noChangeArrowheads="1"/>
              </p:cNvSpPr>
              <p:nvPr/>
            </p:nvSpPr>
            <p:spPr bwMode="auto">
              <a:xfrm>
                <a:off x="5154" y="403"/>
                <a:ext cx="204" cy="231"/>
              </a:xfrm>
              <a:prstGeom prst="rect">
                <a:avLst/>
              </a:prstGeom>
              <a:noFill/>
              <a:ln w="9525">
                <a:noFill/>
                <a:miter lim="800000"/>
                <a:headEnd/>
                <a:tailEnd/>
              </a:ln>
              <a:effectLst/>
            </p:spPr>
            <p:txBody>
              <a:bodyPr wrap="none">
                <a:spAutoFit/>
              </a:bodyPr>
              <a:lstStyle/>
              <a:p>
                <a:r>
                  <a:rPr lang="en-US" altLang="it-IT">
                    <a:solidFill>
                      <a:srgbClr val="FF0000"/>
                    </a:solidFill>
                  </a:rPr>
                  <a:t>2</a:t>
                </a:r>
              </a:p>
            </p:txBody>
          </p:sp>
        </p:grpSp>
      </p:grpSp>
      <p:grpSp>
        <p:nvGrpSpPr>
          <p:cNvPr id="233584" name="Group 112"/>
          <p:cNvGrpSpPr>
            <a:grpSpLocks/>
          </p:cNvGrpSpPr>
          <p:nvPr/>
        </p:nvGrpSpPr>
        <p:grpSpPr bwMode="auto">
          <a:xfrm>
            <a:off x="0" y="1666875"/>
            <a:ext cx="5154613" cy="2057400"/>
            <a:chOff x="0" y="1303"/>
            <a:chExt cx="3247" cy="1296"/>
          </a:xfrm>
        </p:grpSpPr>
        <p:sp>
          <p:nvSpPr>
            <p:cNvPr id="233554" name="Text Box 82"/>
            <p:cNvSpPr txBox="1">
              <a:spLocks noChangeArrowheads="1"/>
            </p:cNvSpPr>
            <p:nvPr/>
          </p:nvSpPr>
          <p:spPr bwMode="auto">
            <a:xfrm>
              <a:off x="0" y="1303"/>
              <a:ext cx="1534" cy="982"/>
            </a:xfrm>
            <a:prstGeom prst="rect">
              <a:avLst/>
            </a:prstGeom>
            <a:noFill/>
            <a:ln w="9525">
              <a:noFill/>
              <a:miter lim="800000"/>
              <a:headEnd/>
              <a:tailEnd/>
            </a:ln>
            <a:effectLst/>
          </p:spPr>
          <p:txBody>
            <a:bodyPr wrap="none">
              <a:spAutoFit/>
            </a:bodyPr>
            <a:lstStyle/>
            <a:p>
              <a:r>
                <a:rPr lang="en-US" altLang="it-IT" sz="1600" u="sng">
                  <a:solidFill>
                    <a:srgbClr val="FF0000"/>
                  </a:solidFill>
                </a:rPr>
                <a:t>2:</a:t>
              </a:r>
              <a:r>
                <a:rPr lang="en-US" altLang="it-IT" sz="1600">
                  <a:solidFill>
                    <a:srgbClr val="FF0000"/>
                  </a:solidFill>
                </a:rPr>
                <a:t> il router NAT cambia</a:t>
              </a:r>
            </a:p>
            <a:p>
              <a:r>
                <a:rPr lang="en-US" altLang="it-IT" sz="1600">
                  <a:solidFill>
                    <a:srgbClr val="FF0000"/>
                  </a:solidFill>
                </a:rPr>
                <a:t>l’indirizzo d’origine del</a:t>
              </a:r>
            </a:p>
            <a:p>
              <a:r>
                <a:rPr lang="en-US" altLang="it-IT" sz="1600">
                  <a:solidFill>
                    <a:srgbClr val="FF0000"/>
                  </a:solidFill>
                </a:rPr>
                <a:t>datagramma da </a:t>
              </a:r>
            </a:p>
            <a:p>
              <a:r>
                <a:rPr lang="en-US" altLang="it-IT" sz="1600">
                  <a:solidFill>
                    <a:srgbClr val="FF0000"/>
                  </a:solidFill>
                </a:rPr>
                <a:t>10.0.0.1, 3345 a</a:t>
              </a:r>
            </a:p>
            <a:p>
              <a:r>
                <a:rPr lang="en-US" altLang="it-IT" sz="1600">
                  <a:solidFill>
                    <a:srgbClr val="FF0000"/>
                  </a:solidFill>
                </a:rPr>
                <a:t>138.76.29.7, 5001,</a:t>
              </a:r>
            </a:p>
            <a:p>
              <a:r>
                <a:rPr lang="en-US" altLang="it-IT" sz="1600">
                  <a:solidFill>
                    <a:srgbClr val="FF0000"/>
                  </a:solidFill>
                </a:rPr>
                <a:t>e aggiorna la tabella.</a:t>
              </a:r>
              <a:endParaRPr lang="en-US" altLang="it-IT">
                <a:solidFill>
                  <a:srgbClr val="FF0000"/>
                </a:solidFill>
              </a:endParaRPr>
            </a:p>
          </p:txBody>
        </p:sp>
        <p:sp>
          <p:nvSpPr>
            <p:cNvPr id="233555" name="Line 83"/>
            <p:cNvSpPr>
              <a:spLocks noChangeShapeType="1"/>
            </p:cNvSpPr>
            <p:nvPr/>
          </p:nvSpPr>
          <p:spPr bwMode="auto">
            <a:xfrm>
              <a:off x="1285" y="2243"/>
              <a:ext cx="147" cy="356"/>
            </a:xfrm>
            <a:prstGeom prst="line">
              <a:avLst/>
            </a:prstGeom>
            <a:noFill/>
            <a:ln w="19050">
              <a:solidFill>
                <a:srgbClr val="FF0000"/>
              </a:solidFill>
              <a:round/>
              <a:headEnd/>
              <a:tailEnd type="triangle" w="med" len="med"/>
            </a:ln>
            <a:effectLst/>
          </p:spPr>
          <p:txBody>
            <a:bodyPr wrap="none"/>
            <a:lstStyle/>
            <a:p>
              <a:endParaRPr lang="it-IT"/>
            </a:p>
          </p:txBody>
        </p:sp>
        <p:sp>
          <p:nvSpPr>
            <p:cNvPr id="233582" name="Line 110"/>
            <p:cNvSpPr>
              <a:spLocks noChangeShapeType="1"/>
            </p:cNvSpPr>
            <p:nvPr/>
          </p:nvSpPr>
          <p:spPr bwMode="auto">
            <a:xfrm flipV="1">
              <a:off x="1275" y="1788"/>
              <a:ext cx="663" cy="455"/>
            </a:xfrm>
            <a:prstGeom prst="line">
              <a:avLst/>
            </a:prstGeom>
            <a:noFill/>
            <a:ln w="19050">
              <a:solidFill>
                <a:srgbClr val="FF0000"/>
              </a:solidFill>
              <a:round/>
              <a:headEnd/>
              <a:tailEnd type="triangle" w="med" len="med"/>
            </a:ln>
            <a:effectLst/>
          </p:spPr>
          <p:txBody>
            <a:bodyPr wrap="none"/>
            <a:lstStyle/>
            <a:p>
              <a:endParaRPr lang="it-IT"/>
            </a:p>
          </p:txBody>
        </p:sp>
        <p:sp>
          <p:nvSpPr>
            <p:cNvPr id="233583" name="Line 111"/>
            <p:cNvSpPr>
              <a:spLocks noChangeShapeType="1"/>
            </p:cNvSpPr>
            <p:nvPr/>
          </p:nvSpPr>
          <p:spPr bwMode="auto">
            <a:xfrm flipV="1">
              <a:off x="1275" y="1751"/>
              <a:ext cx="1972" cy="491"/>
            </a:xfrm>
            <a:prstGeom prst="line">
              <a:avLst/>
            </a:prstGeom>
            <a:noFill/>
            <a:ln w="19050">
              <a:solidFill>
                <a:srgbClr val="FF0000"/>
              </a:solidFill>
              <a:round/>
              <a:headEnd/>
              <a:tailEnd type="triangle" w="med" len="med"/>
            </a:ln>
            <a:effectLst/>
          </p:spPr>
          <p:txBody>
            <a:bodyPr wrap="none"/>
            <a:lstStyle/>
            <a:p>
              <a:endParaRPr lang="it-IT"/>
            </a:p>
          </p:txBody>
        </p:sp>
      </p:grpSp>
      <p:grpSp>
        <p:nvGrpSpPr>
          <p:cNvPr id="233601" name="Group 129"/>
          <p:cNvGrpSpPr>
            <a:grpSpLocks/>
          </p:cNvGrpSpPr>
          <p:nvPr/>
        </p:nvGrpSpPr>
        <p:grpSpPr bwMode="auto">
          <a:xfrm>
            <a:off x="1360488" y="4681538"/>
            <a:ext cx="2471737" cy="696912"/>
            <a:chOff x="1163" y="3752"/>
            <a:chExt cx="1557" cy="439"/>
          </a:xfrm>
        </p:grpSpPr>
        <p:sp>
          <p:nvSpPr>
            <p:cNvPr id="233587" name="Rectangle 115"/>
            <p:cNvSpPr>
              <a:spLocks noChangeArrowheads="1"/>
            </p:cNvSpPr>
            <p:nvPr/>
          </p:nvSpPr>
          <p:spPr bwMode="auto">
            <a:xfrm>
              <a:off x="1163" y="3796"/>
              <a:ext cx="1183" cy="2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233588" name="Text Box 116"/>
            <p:cNvSpPr txBox="1">
              <a:spLocks noChangeArrowheads="1"/>
            </p:cNvSpPr>
            <p:nvPr/>
          </p:nvSpPr>
          <p:spPr bwMode="auto">
            <a:xfrm>
              <a:off x="1281" y="3788"/>
              <a:ext cx="1120" cy="403"/>
            </a:xfrm>
            <a:prstGeom prst="rect">
              <a:avLst/>
            </a:prstGeom>
            <a:noFill/>
            <a:ln w="9525">
              <a:noFill/>
              <a:miter lim="800000"/>
              <a:headEnd/>
              <a:tailEnd/>
            </a:ln>
            <a:effectLst/>
          </p:spPr>
          <p:txBody>
            <a:bodyPr>
              <a:spAutoFit/>
            </a:bodyPr>
            <a:lstStyle/>
            <a:p>
              <a:r>
                <a:rPr lang="en-US" altLang="it-IT" sz="1200"/>
                <a:t>S: 128.119.40.186, 80 </a:t>
              </a:r>
            </a:p>
            <a:p>
              <a:r>
                <a:rPr lang="en-US" altLang="it-IT" sz="1200"/>
                <a:t>D: 138.76.29.7, 5001</a:t>
              </a:r>
            </a:p>
            <a:p>
              <a:endParaRPr lang="en-US" altLang="it-IT" sz="1200"/>
            </a:p>
          </p:txBody>
        </p:sp>
        <p:grpSp>
          <p:nvGrpSpPr>
            <p:cNvPr id="233589" name="Group 117"/>
            <p:cNvGrpSpPr>
              <a:grpSpLocks/>
            </p:cNvGrpSpPr>
            <p:nvPr/>
          </p:nvGrpSpPr>
          <p:grpSpPr bwMode="auto">
            <a:xfrm>
              <a:off x="1214" y="3752"/>
              <a:ext cx="52" cy="99"/>
              <a:chOff x="5508" y="1599"/>
              <a:chExt cx="48" cy="99"/>
            </a:xfrm>
          </p:grpSpPr>
          <p:sp>
            <p:nvSpPr>
              <p:cNvPr id="233590" name="Freeform 118"/>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91" name="Line 119"/>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92" name="Line 120"/>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grpSp>
          <p:nvGrpSpPr>
            <p:cNvPr id="233593" name="Group 121"/>
            <p:cNvGrpSpPr>
              <a:grpSpLocks/>
            </p:cNvGrpSpPr>
            <p:nvPr/>
          </p:nvGrpSpPr>
          <p:grpSpPr bwMode="auto">
            <a:xfrm>
              <a:off x="1193" y="3984"/>
              <a:ext cx="52" cy="99"/>
              <a:chOff x="5508" y="1599"/>
              <a:chExt cx="48" cy="99"/>
            </a:xfrm>
          </p:grpSpPr>
          <p:sp>
            <p:nvSpPr>
              <p:cNvPr id="233594" name="Freeform 122"/>
              <p:cNvSpPr>
                <a:spLocks/>
              </p:cNvSpPr>
              <p:nvPr/>
            </p:nvSpPr>
            <p:spPr bwMode="auto">
              <a:xfrm>
                <a:off x="5508" y="1599"/>
                <a:ext cx="48" cy="99"/>
              </a:xfrm>
              <a:custGeom>
                <a:avLst/>
                <a:gdLst/>
                <a:ahLst/>
                <a:cxnLst>
                  <a:cxn ang="0">
                    <a:pos x="21" y="0"/>
                  </a:cxn>
                  <a:cxn ang="0">
                    <a:pos x="0" y="72"/>
                  </a:cxn>
                  <a:cxn ang="0">
                    <a:pos x="27" y="99"/>
                  </a:cxn>
                  <a:cxn ang="0">
                    <a:pos x="48" y="21"/>
                  </a:cxn>
                  <a:cxn ang="0">
                    <a:pos x="21" y="0"/>
                  </a:cxn>
                </a:cxnLst>
                <a:rect l="0" t="0" r="r" b="b"/>
                <a:pathLst>
                  <a:path w="48" h="99">
                    <a:moveTo>
                      <a:pt x="21" y="0"/>
                    </a:moveTo>
                    <a:lnTo>
                      <a:pt x="0" y="72"/>
                    </a:lnTo>
                    <a:lnTo>
                      <a:pt x="27" y="99"/>
                    </a:lnTo>
                    <a:lnTo>
                      <a:pt x="48" y="21"/>
                    </a:lnTo>
                    <a:lnTo>
                      <a:pt x="21" y="0"/>
                    </a:lnTo>
                    <a:close/>
                  </a:path>
                </a:pathLst>
              </a:custGeom>
              <a:solidFill>
                <a:schemeClr val="bg1"/>
              </a:solidFill>
              <a:ln w="9525" cap="flat" cmpd="sng">
                <a:noFill/>
                <a:prstDash val="solid"/>
                <a:round/>
                <a:headEnd/>
                <a:tailEnd/>
              </a:ln>
              <a:effectLst/>
            </p:spPr>
            <p:txBody>
              <a:bodyPr wrap="none"/>
              <a:lstStyle/>
              <a:p>
                <a:endParaRPr lang="it-IT"/>
              </a:p>
            </p:txBody>
          </p:sp>
          <p:sp>
            <p:nvSpPr>
              <p:cNvPr id="233595" name="Line 123"/>
              <p:cNvSpPr>
                <a:spLocks noChangeShapeType="1"/>
              </p:cNvSpPr>
              <p:nvPr/>
            </p:nvSpPr>
            <p:spPr bwMode="auto">
              <a:xfrm flipH="1">
                <a:off x="5512" y="1608"/>
                <a:ext cx="20" cy="68"/>
              </a:xfrm>
              <a:prstGeom prst="line">
                <a:avLst/>
              </a:prstGeom>
              <a:noFill/>
              <a:ln w="9525">
                <a:solidFill>
                  <a:schemeClr val="tx1"/>
                </a:solidFill>
                <a:round/>
                <a:headEnd/>
                <a:tailEnd/>
              </a:ln>
              <a:effectLst/>
            </p:spPr>
            <p:txBody>
              <a:bodyPr wrap="none"/>
              <a:lstStyle/>
              <a:p>
                <a:endParaRPr lang="it-IT"/>
              </a:p>
            </p:txBody>
          </p:sp>
          <p:sp>
            <p:nvSpPr>
              <p:cNvPr id="233596" name="Line 124"/>
              <p:cNvSpPr>
                <a:spLocks noChangeShapeType="1"/>
              </p:cNvSpPr>
              <p:nvPr/>
            </p:nvSpPr>
            <p:spPr bwMode="auto">
              <a:xfrm flipH="1">
                <a:off x="5536" y="1620"/>
                <a:ext cx="20" cy="68"/>
              </a:xfrm>
              <a:prstGeom prst="line">
                <a:avLst/>
              </a:prstGeom>
              <a:noFill/>
              <a:ln w="9525">
                <a:solidFill>
                  <a:schemeClr val="tx1"/>
                </a:solidFill>
                <a:round/>
                <a:headEnd/>
                <a:tailEnd/>
              </a:ln>
              <a:effectLst/>
            </p:spPr>
            <p:txBody>
              <a:bodyPr wrap="none"/>
              <a:lstStyle/>
              <a:p>
                <a:endParaRPr lang="it-IT"/>
              </a:p>
            </p:txBody>
          </p:sp>
        </p:grpSp>
        <p:sp>
          <p:nvSpPr>
            <p:cNvPr id="233597" name="Line 125"/>
            <p:cNvSpPr>
              <a:spLocks noChangeShapeType="1"/>
            </p:cNvSpPr>
            <p:nvPr/>
          </p:nvSpPr>
          <p:spPr bwMode="auto">
            <a:xfrm flipH="1">
              <a:off x="2344" y="3931"/>
              <a:ext cx="376" cy="0"/>
            </a:xfrm>
            <a:prstGeom prst="line">
              <a:avLst/>
            </a:prstGeom>
            <a:noFill/>
            <a:ln w="19050">
              <a:solidFill>
                <a:schemeClr val="tx1"/>
              </a:solidFill>
              <a:round/>
              <a:headEnd type="triangle" w="med" len="med"/>
              <a:tailEnd/>
            </a:ln>
            <a:effectLst/>
          </p:spPr>
          <p:txBody>
            <a:bodyPr wrap="none"/>
            <a:lstStyle/>
            <a:p>
              <a:endParaRPr lang="it-IT"/>
            </a:p>
          </p:txBody>
        </p:sp>
        <p:grpSp>
          <p:nvGrpSpPr>
            <p:cNvPr id="233598" name="Group 126"/>
            <p:cNvGrpSpPr>
              <a:grpSpLocks/>
            </p:cNvGrpSpPr>
            <p:nvPr/>
          </p:nvGrpSpPr>
          <p:grpSpPr bwMode="auto">
            <a:xfrm>
              <a:off x="2409" y="3818"/>
              <a:ext cx="218" cy="231"/>
              <a:chOff x="5140" y="403"/>
              <a:chExt cx="218" cy="231"/>
            </a:xfrm>
          </p:grpSpPr>
          <p:sp>
            <p:nvSpPr>
              <p:cNvPr id="233599" name="Oval 127"/>
              <p:cNvSpPr>
                <a:spLocks noChangeArrowheads="1"/>
              </p:cNvSpPr>
              <p:nvPr/>
            </p:nvSpPr>
            <p:spPr bwMode="auto">
              <a:xfrm>
                <a:off x="5140" y="410"/>
                <a:ext cx="218" cy="218"/>
              </a:xfrm>
              <a:prstGeom prst="ellipse">
                <a:avLst/>
              </a:prstGeom>
              <a:solidFill>
                <a:schemeClr val="bg1"/>
              </a:solidFill>
              <a:ln w="9525">
                <a:solidFill>
                  <a:srgbClr val="FF0000"/>
                </a:solidFill>
                <a:round/>
                <a:headEnd/>
                <a:tailEnd/>
              </a:ln>
              <a:effectLst/>
            </p:spPr>
            <p:txBody>
              <a:bodyPr wrap="none" anchor="ctr"/>
              <a:lstStyle/>
              <a:p>
                <a:endParaRPr lang="it-IT"/>
              </a:p>
            </p:txBody>
          </p:sp>
          <p:sp>
            <p:nvSpPr>
              <p:cNvPr id="233600" name="Text Box 128"/>
              <p:cNvSpPr txBox="1">
                <a:spLocks noChangeArrowheads="1"/>
              </p:cNvSpPr>
              <p:nvPr/>
            </p:nvSpPr>
            <p:spPr bwMode="auto">
              <a:xfrm>
                <a:off x="5154" y="403"/>
                <a:ext cx="204" cy="231"/>
              </a:xfrm>
              <a:prstGeom prst="rect">
                <a:avLst/>
              </a:prstGeom>
              <a:noFill/>
              <a:ln w="9525">
                <a:noFill/>
                <a:miter lim="800000"/>
                <a:headEnd/>
                <a:tailEnd/>
              </a:ln>
              <a:effectLst/>
            </p:spPr>
            <p:txBody>
              <a:bodyPr wrap="none">
                <a:spAutoFit/>
              </a:bodyPr>
              <a:lstStyle/>
              <a:p>
                <a:r>
                  <a:rPr lang="en-US" altLang="it-IT">
                    <a:solidFill>
                      <a:srgbClr val="FF0000"/>
                    </a:solidFill>
                  </a:rPr>
                  <a:t>3</a:t>
                </a:r>
              </a:p>
            </p:txBody>
          </p:sp>
        </p:grpSp>
      </p:grpSp>
      <p:sp>
        <p:nvSpPr>
          <p:cNvPr id="233603" name="Text Box 131"/>
          <p:cNvSpPr txBox="1">
            <a:spLocks noChangeArrowheads="1"/>
          </p:cNvSpPr>
          <p:nvPr/>
        </p:nvSpPr>
        <p:spPr bwMode="auto">
          <a:xfrm>
            <a:off x="1317625" y="5141913"/>
            <a:ext cx="3192463" cy="915987"/>
          </a:xfrm>
          <a:prstGeom prst="rect">
            <a:avLst/>
          </a:prstGeom>
          <a:noFill/>
          <a:ln w="9525">
            <a:noFill/>
            <a:miter lim="800000"/>
            <a:headEnd/>
            <a:tailEnd/>
          </a:ln>
          <a:effectLst/>
        </p:spPr>
        <p:txBody>
          <a:bodyPr wrap="none">
            <a:spAutoFit/>
          </a:bodyPr>
          <a:lstStyle/>
          <a:p>
            <a:r>
              <a:rPr lang="en-US" altLang="it-IT" u="sng">
                <a:solidFill>
                  <a:srgbClr val="FF0000"/>
                </a:solidFill>
              </a:rPr>
              <a:t>3:</a:t>
            </a:r>
            <a:r>
              <a:rPr lang="en-US" altLang="it-IT">
                <a:solidFill>
                  <a:srgbClr val="FF0000"/>
                </a:solidFill>
              </a:rPr>
              <a:t> la risposta arriva </a:t>
            </a:r>
          </a:p>
          <a:p>
            <a:r>
              <a:rPr lang="en-US" altLang="it-IT">
                <a:solidFill>
                  <a:srgbClr val="FF0000"/>
                </a:solidFill>
              </a:rPr>
              <a:t> all’indirizzo di destinazione:</a:t>
            </a:r>
          </a:p>
          <a:p>
            <a:r>
              <a:rPr lang="en-US" altLang="it-IT">
                <a:solidFill>
                  <a:srgbClr val="FF0000"/>
                </a:solidFill>
              </a:rPr>
              <a:t> 138.76.29.7, 5001</a:t>
            </a:r>
          </a:p>
        </p:txBody>
      </p:sp>
      <p:sp>
        <p:nvSpPr>
          <p:cNvPr id="233608" name="Text Box 136"/>
          <p:cNvSpPr txBox="1">
            <a:spLocks noChangeArrowheads="1"/>
          </p:cNvSpPr>
          <p:nvPr/>
        </p:nvSpPr>
        <p:spPr bwMode="auto">
          <a:xfrm>
            <a:off x="4741863" y="4976813"/>
            <a:ext cx="3894137" cy="1465262"/>
          </a:xfrm>
          <a:prstGeom prst="rect">
            <a:avLst/>
          </a:prstGeom>
          <a:noFill/>
          <a:ln w="9525">
            <a:noFill/>
            <a:miter lim="800000"/>
            <a:headEnd/>
            <a:tailEnd/>
          </a:ln>
          <a:effectLst/>
        </p:spPr>
        <p:txBody>
          <a:bodyPr wrap="none">
            <a:spAutoFit/>
          </a:bodyPr>
          <a:lstStyle/>
          <a:p>
            <a:r>
              <a:rPr lang="en-US" altLang="it-IT" u="sng">
                <a:solidFill>
                  <a:srgbClr val="FF0000"/>
                </a:solidFill>
              </a:rPr>
              <a:t>4:</a:t>
            </a:r>
            <a:r>
              <a:rPr lang="en-US" altLang="it-IT">
                <a:solidFill>
                  <a:srgbClr val="FF0000"/>
                </a:solidFill>
              </a:rPr>
              <a:t> il router NAT cambia</a:t>
            </a:r>
          </a:p>
          <a:p>
            <a:r>
              <a:rPr lang="en-US" altLang="it-IT">
                <a:solidFill>
                  <a:srgbClr val="FF0000"/>
                </a:solidFill>
              </a:rPr>
              <a:t>l’indirizzo di destinazione</a:t>
            </a:r>
          </a:p>
          <a:p>
            <a:r>
              <a:rPr lang="en-US" altLang="it-IT">
                <a:solidFill>
                  <a:srgbClr val="FF0000"/>
                </a:solidFill>
              </a:rPr>
              <a:t>del datagramma da</a:t>
            </a:r>
          </a:p>
          <a:p>
            <a:r>
              <a:rPr lang="en-US" altLang="it-IT">
                <a:solidFill>
                  <a:srgbClr val="FF0000"/>
                </a:solidFill>
              </a:rPr>
              <a:t>138.76.29.7, 5001 a 10.0.0.1, 3345</a:t>
            </a:r>
            <a:r>
              <a:rPr lang="en-US" altLang="it-IT"/>
              <a:t> </a:t>
            </a:r>
            <a:endParaRPr lang="en-US" altLang="it-IT">
              <a:solidFill>
                <a:srgbClr val="FF0000"/>
              </a:solidFill>
            </a:endParaRPr>
          </a:p>
          <a:p>
            <a:endParaRPr lang="en-US" altLang="it-IT">
              <a:solidFill>
                <a:srgbClr val="FF0000"/>
              </a:solidFill>
            </a:endParaRPr>
          </a:p>
        </p:txBody>
      </p:sp>
      <p:sp>
        <p:nvSpPr>
          <p:cNvPr id="233610" name="Line 138"/>
          <p:cNvSpPr>
            <a:spLocks noChangeShapeType="1"/>
          </p:cNvSpPr>
          <p:nvPr/>
        </p:nvSpPr>
        <p:spPr bwMode="auto">
          <a:xfrm>
            <a:off x="1022350" y="4273550"/>
            <a:ext cx="3025775" cy="6350"/>
          </a:xfrm>
          <a:prstGeom prst="line">
            <a:avLst/>
          </a:prstGeom>
          <a:noFill/>
          <a:ln w="19050">
            <a:solidFill>
              <a:schemeClr val="tx1"/>
            </a:solidFill>
            <a:round/>
            <a:headEnd/>
            <a:tailEnd/>
          </a:ln>
          <a:effectLst/>
        </p:spPr>
        <p:txBody>
          <a:bodyPr wrap="none"/>
          <a:lstStyle/>
          <a:p>
            <a:endParaRPr lang="it-IT"/>
          </a:p>
        </p:txBody>
      </p:sp>
      <p:sp>
        <p:nvSpPr>
          <p:cNvPr id="233615" name="Text Box 143"/>
          <p:cNvSpPr txBox="1">
            <a:spLocks noChangeArrowheads="1"/>
          </p:cNvSpPr>
          <p:nvPr/>
        </p:nvSpPr>
        <p:spPr bwMode="auto">
          <a:xfrm>
            <a:off x="2722563" y="1384300"/>
            <a:ext cx="3006725" cy="366713"/>
          </a:xfrm>
          <a:prstGeom prst="rect">
            <a:avLst/>
          </a:prstGeom>
          <a:noFill/>
          <a:ln w="9525">
            <a:noFill/>
            <a:miter lim="800000"/>
            <a:headEnd/>
            <a:tailEnd/>
          </a:ln>
          <a:effectLst/>
        </p:spPr>
        <p:txBody>
          <a:bodyPr wrap="none">
            <a:spAutoFit/>
          </a:bodyPr>
          <a:lstStyle/>
          <a:p>
            <a:pPr algn="ctr"/>
            <a:r>
              <a:rPr lang="en-US" altLang="it-IT"/>
              <a:t>Tabella di traduzione NAT</a:t>
            </a:r>
          </a:p>
        </p:txBody>
      </p:sp>
      <p:sp>
        <p:nvSpPr>
          <p:cNvPr id="233616" name="Text Box 144"/>
          <p:cNvSpPr txBox="1">
            <a:spLocks noChangeArrowheads="1"/>
          </p:cNvSpPr>
          <p:nvPr/>
        </p:nvSpPr>
        <p:spPr bwMode="auto">
          <a:xfrm>
            <a:off x="2671763" y="1714500"/>
            <a:ext cx="1309687" cy="366713"/>
          </a:xfrm>
          <a:prstGeom prst="rect">
            <a:avLst/>
          </a:prstGeom>
          <a:noFill/>
          <a:ln w="9525">
            <a:noFill/>
            <a:miter lim="800000"/>
            <a:headEnd/>
            <a:tailEnd/>
          </a:ln>
          <a:effectLst/>
        </p:spPr>
        <p:txBody>
          <a:bodyPr wrap="none">
            <a:spAutoFit/>
          </a:bodyPr>
          <a:lstStyle/>
          <a:p>
            <a:pPr algn="ctr"/>
            <a:r>
              <a:rPr lang="en-US" altLang="it-IT"/>
              <a:t>Lato WAN</a:t>
            </a:r>
          </a:p>
        </p:txBody>
      </p:sp>
      <p:sp>
        <p:nvSpPr>
          <p:cNvPr id="233617" name="Text Box 145"/>
          <p:cNvSpPr txBox="1">
            <a:spLocks noChangeArrowheads="1"/>
          </p:cNvSpPr>
          <p:nvPr/>
        </p:nvSpPr>
        <p:spPr bwMode="auto">
          <a:xfrm>
            <a:off x="4678363" y="1701800"/>
            <a:ext cx="1130300" cy="366713"/>
          </a:xfrm>
          <a:prstGeom prst="rect">
            <a:avLst/>
          </a:prstGeom>
          <a:noFill/>
          <a:ln w="9525">
            <a:noFill/>
            <a:miter lim="800000"/>
            <a:headEnd/>
            <a:tailEnd/>
          </a:ln>
          <a:effectLst/>
        </p:spPr>
        <p:txBody>
          <a:bodyPr wrap="none">
            <a:spAutoFit/>
          </a:bodyPr>
          <a:lstStyle/>
          <a:p>
            <a:pPr algn="ctr"/>
            <a:r>
              <a:rPr lang="en-US" altLang="it-IT"/>
              <a:t>LatoLAN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33560"/>
                                        </p:tgtEl>
                                        <p:attrNameLst>
                                          <p:attrName>style.visibility</p:attrName>
                                        </p:attrNameLst>
                                      </p:cBhvr>
                                      <p:to>
                                        <p:strVal val="visible"/>
                                      </p:to>
                                    </p:set>
                                    <p:animEffect transition="in" filter="wipe(right)">
                                      <p:cBhvr>
                                        <p:cTn id="7" dur="1000"/>
                                        <p:tgtEl>
                                          <p:spTgt spid="233560"/>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233531"/>
                                        </p:tgtEl>
                                        <p:attrNameLst>
                                          <p:attrName>style.visibility</p:attrName>
                                        </p:attrNameLst>
                                      </p:cBhvr>
                                      <p:to>
                                        <p:strVal val="visible"/>
                                      </p:to>
                                    </p:set>
                                  </p:childTnLst>
                                  <p:subTnLst>
                                    <p:set>
                                      <p:cBhvr override="childStyle">
                                        <p:cTn dur="1" fill="hold" display="0" masterRel="nextClick" afterEffect="1"/>
                                        <p:tgtEl>
                                          <p:spTgt spid="23353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233580"/>
                                        </p:tgtEl>
                                        <p:attrNameLst>
                                          <p:attrName>style.visibility</p:attrName>
                                        </p:attrNameLst>
                                      </p:cBhvr>
                                      <p:to>
                                        <p:strVal val="visible"/>
                                      </p:to>
                                    </p:set>
                                    <p:animEffect transition="in" filter="wipe(right)">
                                      <p:cBhvr>
                                        <p:cTn id="15" dur="1000"/>
                                        <p:tgtEl>
                                          <p:spTgt spid="233580"/>
                                        </p:tgtEl>
                                      </p:cBhvr>
                                    </p:animEffec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233533"/>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nodeType="afterEffect">
                                  <p:stCondLst>
                                    <p:cond delay="0"/>
                                  </p:stCondLst>
                                  <p:childTnLst>
                                    <p:set>
                                      <p:cBhvr>
                                        <p:cTn id="21" dur="1" fill="hold">
                                          <p:stCondLst>
                                            <p:cond delay="0"/>
                                          </p:stCondLst>
                                        </p:cTn>
                                        <p:tgtEl>
                                          <p:spTgt spid="233584"/>
                                        </p:tgtEl>
                                        <p:attrNameLst>
                                          <p:attrName>style.visibility</p:attrName>
                                        </p:attrNameLst>
                                      </p:cBhvr>
                                      <p:to>
                                        <p:strVal val="visible"/>
                                      </p:to>
                                    </p:set>
                                  </p:childTnLst>
                                  <p:subTnLst>
                                    <p:set>
                                      <p:cBhvr override="childStyle">
                                        <p:cTn dur="1" fill="hold" display="0" masterRel="nextClick" afterEffect="1"/>
                                        <p:tgtEl>
                                          <p:spTgt spid="233584"/>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33601"/>
                                        </p:tgtEl>
                                        <p:attrNameLst>
                                          <p:attrName>style.visibility</p:attrName>
                                        </p:attrNameLst>
                                      </p:cBhvr>
                                      <p:to>
                                        <p:strVal val="visible"/>
                                      </p:to>
                                    </p:set>
                                    <p:animEffect transition="in" filter="wipe(left)">
                                      <p:cBhvr>
                                        <p:cTn id="26" dur="1000"/>
                                        <p:tgtEl>
                                          <p:spTgt spid="233601"/>
                                        </p:tgtEl>
                                      </p:cBhvr>
                                    </p:animEffect>
                                  </p:childTnLst>
                                </p:cTn>
                              </p:par>
                            </p:childTnLst>
                          </p:cTn>
                        </p:par>
                        <p:par>
                          <p:cTn id="27" fill="hold">
                            <p:stCondLst>
                              <p:cond delay="1000"/>
                            </p:stCondLst>
                            <p:childTnLst>
                              <p:par>
                                <p:cTn id="28" presetID="1" presetClass="entr" presetSubtype="0" fill="hold" grpId="0" nodeType="afterEffect">
                                  <p:stCondLst>
                                    <p:cond delay="0"/>
                                  </p:stCondLst>
                                  <p:childTnLst>
                                    <p:set>
                                      <p:cBhvr>
                                        <p:cTn id="29" dur="1" fill="hold">
                                          <p:stCondLst>
                                            <p:cond delay="0"/>
                                          </p:stCondLst>
                                        </p:cTn>
                                        <p:tgtEl>
                                          <p:spTgt spid="233603"/>
                                        </p:tgtEl>
                                        <p:attrNameLst>
                                          <p:attrName>style.visibility</p:attrName>
                                        </p:attrNameLst>
                                      </p:cBhvr>
                                      <p:to>
                                        <p:strVal val="visible"/>
                                      </p:to>
                                    </p:set>
                                  </p:childTnLst>
                                  <p:subTnLst>
                                    <p:set>
                                      <p:cBhvr override="childStyle">
                                        <p:cTn dur="1" fill="hold" display="0" masterRel="nextClick" afterEffect="1"/>
                                        <p:tgtEl>
                                          <p:spTgt spid="233603"/>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233607"/>
                                        </p:tgtEl>
                                        <p:attrNameLst>
                                          <p:attrName>style.visibility</p:attrName>
                                        </p:attrNameLst>
                                      </p:cBhvr>
                                      <p:to>
                                        <p:strVal val="visible"/>
                                      </p:to>
                                    </p:set>
                                    <p:animEffect transition="in" filter="wipe(left)">
                                      <p:cBhvr>
                                        <p:cTn id="34" dur="1000"/>
                                        <p:tgtEl>
                                          <p:spTgt spid="233607"/>
                                        </p:tgtEl>
                                      </p:cBhvr>
                                    </p:animEffect>
                                  </p:childTnLst>
                                </p:cTn>
                              </p:par>
                            </p:childTnLst>
                          </p:cTn>
                        </p:par>
                        <p:par>
                          <p:cTn id="35" fill="hold">
                            <p:stCondLst>
                              <p:cond delay="1000"/>
                            </p:stCondLst>
                            <p:childTnLst>
                              <p:par>
                                <p:cTn id="36" presetID="1" presetClass="entr" presetSubtype="0" fill="hold" grpId="0" nodeType="afterEffect">
                                  <p:stCondLst>
                                    <p:cond delay="0"/>
                                  </p:stCondLst>
                                  <p:childTnLst>
                                    <p:set>
                                      <p:cBhvr>
                                        <p:cTn id="37" dur="1" fill="hold">
                                          <p:stCondLst>
                                            <p:cond delay="0"/>
                                          </p:stCondLst>
                                        </p:cTn>
                                        <p:tgtEl>
                                          <p:spTgt spid="2336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533" grpId="0"/>
      <p:bldP spid="233603" grpId="0"/>
      <p:bldP spid="23360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BE157531-5AE3-401A-B823-42400CB53701}" type="slidenum">
              <a:rPr lang="en-US" altLang="it-IT"/>
              <a:pPr/>
              <a:t>55</a:t>
            </a:fld>
            <a:endParaRPr lang="en-US" altLang="it-IT"/>
          </a:p>
        </p:txBody>
      </p:sp>
      <p:sp>
        <p:nvSpPr>
          <p:cNvPr id="348162" name="Rectangle 2"/>
          <p:cNvSpPr>
            <a:spLocks noGrp="1" noChangeArrowheads="1"/>
          </p:cNvSpPr>
          <p:nvPr>
            <p:ph type="title"/>
          </p:nvPr>
        </p:nvSpPr>
        <p:spPr>
          <a:xfrm>
            <a:off x="165100" y="228600"/>
            <a:ext cx="8699500" cy="1143000"/>
          </a:xfrm>
        </p:spPr>
        <p:txBody>
          <a:bodyPr/>
          <a:lstStyle/>
          <a:p>
            <a:r>
              <a:rPr lang="en-US" altLang="it-IT" sz="3600"/>
              <a:t>Traduzione degli indirizzi di rete (NAT)</a:t>
            </a:r>
          </a:p>
        </p:txBody>
      </p:sp>
      <p:sp>
        <p:nvSpPr>
          <p:cNvPr id="348163" name="Rectangle 3"/>
          <p:cNvSpPr>
            <a:spLocks noGrp="1" noChangeArrowheads="1"/>
          </p:cNvSpPr>
          <p:nvPr>
            <p:ph type="body" idx="1"/>
          </p:nvPr>
        </p:nvSpPr>
        <p:spPr/>
        <p:txBody>
          <a:bodyPr/>
          <a:lstStyle/>
          <a:p>
            <a:pPr>
              <a:lnSpc>
                <a:spcPct val="90000"/>
              </a:lnSpc>
              <a:buFont typeface="Wingdings" pitchFamily="2" charset="2"/>
              <a:buChar char="r"/>
            </a:pPr>
            <a:r>
              <a:rPr lang="it-IT" sz="2400"/>
              <a:t>Il campo numero di porta è lungo 16 bit: </a:t>
            </a:r>
          </a:p>
          <a:p>
            <a:pPr lvl="1">
              <a:lnSpc>
                <a:spcPct val="90000"/>
              </a:lnSpc>
              <a:buFont typeface="Wingdings" pitchFamily="2" charset="2"/>
              <a:buChar char="m"/>
            </a:pPr>
            <a:r>
              <a:rPr lang="it-IT" sz="2000"/>
              <a:t>	Il protocollo NAT può supportare più di 60.000 connessioni simultanee con un solo indirizzo IP sul lato WAN.</a:t>
            </a:r>
          </a:p>
          <a:p>
            <a:pPr>
              <a:lnSpc>
                <a:spcPct val="90000"/>
              </a:lnSpc>
              <a:buFont typeface="Wingdings" pitchFamily="2" charset="2"/>
              <a:buChar char="r"/>
            </a:pPr>
            <a:r>
              <a:rPr lang="it-IT" sz="2400"/>
              <a:t>NAT è contestato perché:</a:t>
            </a:r>
          </a:p>
          <a:p>
            <a:pPr lvl="1">
              <a:lnSpc>
                <a:spcPct val="90000"/>
              </a:lnSpc>
              <a:buFont typeface="Wingdings" pitchFamily="2" charset="2"/>
              <a:buChar char="m"/>
            </a:pPr>
            <a:r>
              <a:rPr lang="it-IT" sz="2000"/>
              <a:t>i router dovrebbero elaborare i pacchetti solo fino al livello 3.</a:t>
            </a:r>
          </a:p>
          <a:p>
            <a:pPr lvl="1">
              <a:lnSpc>
                <a:spcPct val="90000"/>
              </a:lnSpc>
              <a:buFont typeface="Wingdings" pitchFamily="2" charset="2"/>
              <a:buChar char="m"/>
            </a:pPr>
            <a:r>
              <a:rPr lang="it-IT" sz="2000"/>
              <a:t>Viola il cosiddetto </a:t>
            </a:r>
            <a:r>
              <a:rPr lang="it-IT" sz="2000" i="1"/>
              <a:t>argomento punto-punto</a:t>
            </a:r>
            <a:endParaRPr lang="it-IT" sz="2000"/>
          </a:p>
          <a:p>
            <a:pPr lvl="2">
              <a:lnSpc>
                <a:spcPct val="90000"/>
              </a:lnSpc>
              <a:buFont typeface="Wingdings" pitchFamily="2" charset="2"/>
              <a:buChar char="•"/>
            </a:pPr>
            <a:r>
              <a:rPr lang="it-IT" sz="1800"/>
              <a:t>Interferenza con le applicazioni P2P, a meno che non sia specificamente configurato per quella specifica applicazione P2P.</a:t>
            </a:r>
          </a:p>
          <a:p>
            <a:pPr lvl="1">
              <a:lnSpc>
                <a:spcPct val="90000"/>
              </a:lnSpc>
              <a:buFont typeface="Wingdings" pitchFamily="2" charset="2"/>
              <a:buChar char="m"/>
            </a:pPr>
            <a:r>
              <a:rPr lang="it-IT" sz="2000"/>
              <a:t>Per risolvere la scarsità di indirizzi IP si dovrebbe usare IPv6.</a:t>
            </a:r>
          </a:p>
          <a:p>
            <a:pPr>
              <a:lnSpc>
                <a:spcPct val="90000"/>
              </a:lnSpc>
            </a:pPr>
            <a:endParaRPr lang="it-IT" sz="24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egnaposto numero diapositiva 3"/>
          <p:cNvSpPr>
            <a:spLocks noGrp="1"/>
          </p:cNvSpPr>
          <p:nvPr>
            <p:ph type="sldNum" sz="quarter" idx="12"/>
          </p:nvPr>
        </p:nvSpPr>
        <p:spPr/>
        <p:txBody>
          <a:bodyPr/>
          <a:lstStyle/>
          <a:p>
            <a:r>
              <a:rPr lang="en-US" altLang="it-IT"/>
              <a:t>4-</a:t>
            </a:r>
            <a:fld id="{CEA2893E-76BA-4CAE-9E18-DF7A833534CC}" type="slidenum">
              <a:rPr lang="en-US" altLang="it-IT"/>
              <a:pPr/>
              <a:t>56</a:t>
            </a:fld>
            <a:endParaRPr lang="en-US" altLang="it-IT"/>
          </a:p>
        </p:txBody>
      </p:sp>
      <p:sp>
        <p:nvSpPr>
          <p:cNvPr id="625666"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Un altro problema di NAT</a:t>
            </a:r>
          </a:p>
        </p:txBody>
      </p:sp>
      <p:sp>
        <p:nvSpPr>
          <p:cNvPr id="625667" name="Rectangle 3"/>
          <p:cNvSpPr>
            <a:spLocks noChangeArrowheads="1"/>
          </p:cNvSpPr>
          <p:nvPr/>
        </p:nvSpPr>
        <p:spPr bwMode="auto">
          <a:xfrm>
            <a:off x="342900" y="1406525"/>
            <a:ext cx="4749800" cy="5159375"/>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Wingdings" pitchFamily="2" charset="2"/>
              <a:buChar char="r"/>
            </a:pPr>
            <a:r>
              <a:rPr lang="en-US" altLang="it-IT" sz="2200"/>
              <a:t>Un client vuole collegarsi al server con indirizzo 10.0.0.1</a:t>
            </a:r>
          </a:p>
          <a:p>
            <a:pPr marL="742950" lvl="1" indent="-285750">
              <a:lnSpc>
                <a:spcPct val="90000"/>
              </a:lnSpc>
              <a:spcBef>
                <a:spcPct val="20000"/>
              </a:spcBef>
              <a:buClr>
                <a:schemeClr val="accent2"/>
              </a:buClr>
              <a:buSzPct val="75000"/>
              <a:buFont typeface="Wingdings" pitchFamily="2" charset="2"/>
              <a:buChar char="m"/>
            </a:pPr>
            <a:r>
              <a:rPr lang="en-US" altLang="it-IT"/>
              <a:t>L’indirizzo del server 10.0.0.1 è locale per quella LAN (il client non può usarlo come indirizzo destinazione)</a:t>
            </a:r>
          </a:p>
          <a:p>
            <a:pPr marL="742950" lvl="1" indent="-285750">
              <a:lnSpc>
                <a:spcPct val="90000"/>
              </a:lnSpc>
              <a:spcBef>
                <a:spcPct val="20000"/>
              </a:spcBef>
              <a:buClr>
                <a:schemeClr val="accent2"/>
              </a:buClr>
              <a:buSzPct val="75000"/>
              <a:buFont typeface="Wingdings" pitchFamily="2" charset="2"/>
              <a:buChar char="m"/>
            </a:pPr>
            <a:r>
              <a:rPr lang="en-US" altLang="it-IT"/>
              <a:t>Vi è un solo indirizzo NAT esternamente visibile: 138.76.29.7</a:t>
            </a:r>
          </a:p>
          <a:p>
            <a:pPr marL="342900" indent="-342900">
              <a:lnSpc>
                <a:spcPct val="90000"/>
              </a:lnSpc>
              <a:spcBef>
                <a:spcPct val="20000"/>
              </a:spcBef>
              <a:buClr>
                <a:schemeClr val="accent2"/>
              </a:buClr>
              <a:buSzPct val="85000"/>
              <a:buFont typeface="Wingdings" pitchFamily="2" charset="2"/>
              <a:buChar char="r"/>
            </a:pPr>
            <a:r>
              <a:rPr lang="en-US" altLang="it-IT" sz="2200"/>
              <a:t>Soluzione 1: configurare staticamente NAT per inoltrare le richieste di collegamento entranti a quella data porta del server </a:t>
            </a:r>
          </a:p>
          <a:p>
            <a:pPr marL="742950" lvl="1" indent="-285750">
              <a:lnSpc>
                <a:spcPct val="90000"/>
              </a:lnSpc>
              <a:spcBef>
                <a:spcPct val="20000"/>
              </a:spcBef>
              <a:buClr>
                <a:schemeClr val="accent2"/>
              </a:buClr>
              <a:buSzPct val="75000"/>
              <a:buFont typeface="Wingdings" pitchFamily="2" charset="2"/>
              <a:buChar char="m"/>
            </a:pPr>
            <a:r>
              <a:rPr lang="en-US" altLang="it-IT"/>
              <a:t> (123.76.29.7, porta 2500) sempre inoltrato a 10.0.0.1 porta 2500</a:t>
            </a:r>
            <a:endParaRPr lang="en-US" altLang="it-IT" sz="2000"/>
          </a:p>
        </p:txBody>
      </p:sp>
      <p:sp>
        <p:nvSpPr>
          <p:cNvPr id="625668" name="Freeform 4"/>
          <p:cNvSpPr>
            <a:spLocks/>
          </p:cNvSpPr>
          <p:nvPr/>
        </p:nvSpPr>
        <p:spPr bwMode="auto">
          <a:xfrm>
            <a:off x="7115175" y="2185988"/>
            <a:ext cx="1676400" cy="2487612"/>
          </a:xfrm>
          <a:custGeom>
            <a:avLst/>
            <a:gdLst/>
            <a:ahLst/>
            <a:cxnLst>
              <a:cxn ang="0">
                <a:pos x="109" y="676"/>
              </a:cxn>
              <a:cxn ang="0">
                <a:pos x="598" y="647"/>
              </a:cxn>
              <a:cxn ang="0">
                <a:pos x="533" y="614"/>
              </a:cxn>
              <a:cxn ang="0">
                <a:pos x="566" y="169"/>
              </a:cxn>
              <a:cxn ang="0">
                <a:pos x="795" y="38"/>
              </a:cxn>
              <a:cxn ang="0">
                <a:pos x="1013" y="90"/>
              </a:cxn>
              <a:cxn ang="0">
                <a:pos x="987" y="579"/>
              </a:cxn>
              <a:cxn ang="0">
                <a:pos x="1005" y="875"/>
              </a:cxn>
              <a:cxn ang="0">
                <a:pos x="987" y="1451"/>
              </a:cxn>
              <a:cxn ang="0">
                <a:pos x="592" y="1478"/>
              </a:cxn>
              <a:cxn ang="0">
                <a:pos x="473" y="919"/>
              </a:cxn>
              <a:cxn ang="0">
                <a:pos x="61" y="838"/>
              </a:cxn>
              <a:cxn ang="0">
                <a:pos x="109" y="676"/>
              </a:cxn>
            </a:cxnLst>
            <a:rect l="0" t="0" r="r" b="b"/>
            <a:pathLst>
              <a:path w="1056" h="1567">
                <a:moveTo>
                  <a:pt x="109" y="676"/>
                </a:moveTo>
                <a:cubicBezTo>
                  <a:pt x="199" y="644"/>
                  <a:pt x="527" y="657"/>
                  <a:pt x="598" y="647"/>
                </a:cubicBezTo>
                <a:cubicBezTo>
                  <a:pt x="669" y="637"/>
                  <a:pt x="538" y="694"/>
                  <a:pt x="533" y="614"/>
                </a:cubicBezTo>
                <a:cubicBezTo>
                  <a:pt x="527" y="534"/>
                  <a:pt x="522" y="265"/>
                  <a:pt x="566" y="169"/>
                </a:cubicBezTo>
                <a:cubicBezTo>
                  <a:pt x="610" y="73"/>
                  <a:pt x="721" y="51"/>
                  <a:pt x="795" y="38"/>
                </a:cubicBezTo>
                <a:cubicBezTo>
                  <a:pt x="869" y="25"/>
                  <a:pt x="981" y="0"/>
                  <a:pt x="1013" y="90"/>
                </a:cubicBezTo>
                <a:cubicBezTo>
                  <a:pt x="1045" y="180"/>
                  <a:pt x="988" y="448"/>
                  <a:pt x="987" y="579"/>
                </a:cubicBezTo>
                <a:cubicBezTo>
                  <a:pt x="986" y="710"/>
                  <a:pt x="1005" y="730"/>
                  <a:pt x="1005" y="875"/>
                </a:cubicBezTo>
                <a:cubicBezTo>
                  <a:pt x="1005" y="1020"/>
                  <a:pt x="1056" y="1351"/>
                  <a:pt x="987" y="1451"/>
                </a:cubicBezTo>
                <a:cubicBezTo>
                  <a:pt x="918" y="1551"/>
                  <a:pt x="678" y="1567"/>
                  <a:pt x="592" y="1478"/>
                </a:cubicBezTo>
                <a:cubicBezTo>
                  <a:pt x="506" y="1389"/>
                  <a:pt x="562" y="1026"/>
                  <a:pt x="473" y="919"/>
                </a:cubicBezTo>
                <a:cubicBezTo>
                  <a:pt x="384" y="812"/>
                  <a:pt x="122" y="878"/>
                  <a:pt x="61" y="838"/>
                </a:cubicBezTo>
                <a:cubicBezTo>
                  <a:pt x="0" y="798"/>
                  <a:pt x="26" y="710"/>
                  <a:pt x="109" y="676"/>
                </a:cubicBezTo>
                <a:close/>
              </a:path>
            </a:pathLst>
          </a:custGeom>
          <a:solidFill>
            <a:srgbClr val="66CCFF"/>
          </a:solidFill>
          <a:ln w="9525">
            <a:noFill/>
            <a:round/>
            <a:headEnd/>
            <a:tailEnd/>
          </a:ln>
          <a:effectLst/>
        </p:spPr>
        <p:txBody>
          <a:bodyPr wrap="none" anchor="ctr"/>
          <a:lstStyle/>
          <a:p>
            <a:endParaRPr lang="it-IT"/>
          </a:p>
        </p:txBody>
      </p:sp>
      <p:graphicFrame>
        <p:nvGraphicFramePr>
          <p:cNvPr id="625669" name="Object 5"/>
          <p:cNvGraphicFramePr>
            <a:graphicFrameLocks noChangeAspect="1"/>
          </p:cNvGraphicFramePr>
          <p:nvPr/>
        </p:nvGraphicFramePr>
        <p:xfrm>
          <a:off x="8151813" y="3138488"/>
          <a:ext cx="579437" cy="482600"/>
        </p:xfrm>
        <a:graphic>
          <a:graphicData uri="http://schemas.openxmlformats.org/presentationml/2006/ole">
            <p:oleObj spid="_x0000_s625669" name="Clip" r:id="rId4" imgW="1305000" imgH="1085760" progId="">
              <p:embed/>
            </p:oleObj>
          </a:graphicData>
        </a:graphic>
      </p:graphicFrame>
      <p:graphicFrame>
        <p:nvGraphicFramePr>
          <p:cNvPr id="625670" name="Object 6"/>
          <p:cNvGraphicFramePr>
            <a:graphicFrameLocks noChangeAspect="1"/>
          </p:cNvGraphicFramePr>
          <p:nvPr/>
        </p:nvGraphicFramePr>
        <p:xfrm>
          <a:off x="8123238" y="3903663"/>
          <a:ext cx="563562" cy="469900"/>
        </p:xfrm>
        <a:graphic>
          <a:graphicData uri="http://schemas.openxmlformats.org/presentationml/2006/ole">
            <p:oleObj spid="_x0000_s625670" name="Clip" r:id="rId5" imgW="1305000" imgH="1085760" progId="">
              <p:embed/>
            </p:oleObj>
          </a:graphicData>
        </a:graphic>
      </p:graphicFrame>
      <p:sp>
        <p:nvSpPr>
          <p:cNvPr id="625671" name="Line 7"/>
          <p:cNvSpPr>
            <a:spLocks noChangeShapeType="1"/>
          </p:cNvSpPr>
          <p:nvPr/>
        </p:nvSpPr>
        <p:spPr bwMode="auto">
          <a:xfrm flipV="1">
            <a:off x="7183438" y="3352800"/>
            <a:ext cx="1073150" cy="20638"/>
          </a:xfrm>
          <a:prstGeom prst="line">
            <a:avLst/>
          </a:prstGeom>
          <a:noFill/>
          <a:ln w="19050">
            <a:solidFill>
              <a:schemeClr val="tx1"/>
            </a:solidFill>
            <a:round/>
            <a:headEnd/>
            <a:tailEnd/>
          </a:ln>
          <a:effectLst/>
        </p:spPr>
        <p:txBody>
          <a:bodyPr wrap="none"/>
          <a:lstStyle/>
          <a:p>
            <a:endParaRPr lang="it-IT"/>
          </a:p>
        </p:txBody>
      </p:sp>
      <p:sp>
        <p:nvSpPr>
          <p:cNvPr id="625672" name="Line 8"/>
          <p:cNvSpPr>
            <a:spLocks noChangeShapeType="1"/>
          </p:cNvSpPr>
          <p:nvPr/>
        </p:nvSpPr>
        <p:spPr bwMode="auto">
          <a:xfrm flipH="1">
            <a:off x="8023225" y="2617788"/>
            <a:ext cx="9525" cy="1492250"/>
          </a:xfrm>
          <a:prstGeom prst="line">
            <a:avLst/>
          </a:prstGeom>
          <a:noFill/>
          <a:ln w="19050">
            <a:solidFill>
              <a:schemeClr val="tx1"/>
            </a:solidFill>
            <a:round/>
            <a:headEnd/>
            <a:tailEnd/>
          </a:ln>
          <a:effectLst/>
        </p:spPr>
        <p:txBody>
          <a:bodyPr wrap="none"/>
          <a:lstStyle/>
          <a:p>
            <a:endParaRPr lang="it-IT"/>
          </a:p>
        </p:txBody>
      </p:sp>
      <p:sp>
        <p:nvSpPr>
          <p:cNvPr id="625673" name="Line 9"/>
          <p:cNvSpPr>
            <a:spLocks noChangeShapeType="1"/>
          </p:cNvSpPr>
          <p:nvPr/>
        </p:nvSpPr>
        <p:spPr bwMode="auto">
          <a:xfrm>
            <a:off x="8027988" y="2613025"/>
            <a:ext cx="133350" cy="6350"/>
          </a:xfrm>
          <a:prstGeom prst="line">
            <a:avLst/>
          </a:prstGeom>
          <a:noFill/>
          <a:ln w="19050">
            <a:solidFill>
              <a:schemeClr val="tx1"/>
            </a:solidFill>
            <a:round/>
            <a:headEnd/>
            <a:tailEnd/>
          </a:ln>
          <a:effectLst/>
        </p:spPr>
        <p:txBody>
          <a:bodyPr wrap="none"/>
          <a:lstStyle/>
          <a:p>
            <a:endParaRPr lang="it-IT"/>
          </a:p>
        </p:txBody>
      </p:sp>
      <p:sp>
        <p:nvSpPr>
          <p:cNvPr id="625674" name="Line 10"/>
          <p:cNvSpPr>
            <a:spLocks noChangeShapeType="1"/>
          </p:cNvSpPr>
          <p:nvPr/>
        </p:nvSpPr>
        <p:spPr bwMode="auto">
          <a:xfrm flipV="1">
            <a:off x="8034338" y="4117975"/>
            <a:ext cx="171450" cy="0"/>
          </a:xfrm>
          <a:prstGeom prst="line">
            <a:avLst/>
          </a:prstGeom>
          <a:noFill/>
          <a:ln w="19050">
            <a:solidFill>
              <a:schemeClr val="tx1"/>
            </a:solidFill>
            <a:round/>
            <a:headEnd/>
            <a:tailEnd/>
          </a:ln>
          <a:effectLst/>
        </p:spPr>
        <p:txBody>
          <a:bodyPr wrap="none"/>
          <a:lstStyle/>
          <a:p>
            <a:endParaRPr lang="it-IT"/>
          </a:p>
        </p:txBody>
      </p:sp>
      <p:sp>
        <p:nvSpPr>
          <p:cNvPr id="625675" name="Text Box 11"/>
          <p:cNvSpPr txBox="1">
            <a:spLocks noChangeArrowheads="1"/>
          </p:cNvSpPr>
          <p:nvPr/>
        </p:nvSpPr>
        <p:spPr bwMode="auto">
          <a:xfrm>
            <a:off x="7905750" y="2001838"/>
            <a:ext cx="892175" cy="336550"/>
          </a:xfrm>
          <a:prstGeom prst="rect">
            <a:avLst/>
          </a:prstGeom>
          <a:noFill/>
          <a:ln w="9525">
            <a:noFill/>
            <a:miter lim="800000"/>
            <a:headEnd/>
            <a:tailEnd/>
          </a:ln>
          <a:effectLst/>
        </p:spPr>
        <p:txBody>
          <a:bodyPr wrap="none">
            <a:spAutoFit/>
          </a:bodyPr>
          <a:lstStyle/>
          <a:p>
            <a:r>
              <a:rPr lang="en-US" altLang="it-IT" sz="1600"/>
              <a:t>10.0.0.1</a:t>
            </a:r>
          </a:p>
        </p:txBody>
      </p:sp>
      <p:sp>
        <p:nvSpPr>
          <p:cNvPr id="625676" name="Text Box 12"/>
          <p:cNvSpPr txBox="1">
            <a:spLocks noChangeArrowheads="1"/>
          </p:cNvSpPr>
          <p:nvPr/>
        </p:nvSpPr>
        <p:spPr bwMode="auto">
          <a:xfrm>
            <a:off x="7134225" y="2951163"/>
            <a:ext cx="923925" cy="336550"/>
          </a:xfrm>
          <a:prstGeom prst="rect">
            <a:avLst/>
          </a:prstGeom>
          <a:noFill/>
          <a:ln w="9525">
            <a:noFill/>
            <a:miter lim="800000"/>
            <a:headEnd/>
            <a:tailEnd/>
          </a:ln>
          <a:effectLst/>
        </p:spPr>
        <p:txBody>
          <a:bodyPr wrap="none">
            <a:spAutoFit/>
          </a:bodyPr>
          <a:lstStyle/>
          <a:p>
            <a:r>
              <a:rPr lang="en-US" altLang="it-IT" sz="1600"/>
              <a:t>10.0.0.4</a:t>
            </a:r>
          </a:p>
        </p:txBody>
      </p:sp>
      <p:sp>
        <p:nvSpPr>
          <p:cNvPr id="625677" name="Line 13"/>
          <p:cNvSpPr>
            <a:spLocks noChangeShapeType="1"/>
          </p:cNvSpPr>
          <p:nvPr/>
        </p:nvSpPr>
        <p:spPr bwMode="auto">
          <a:xfrm flipH="1">
            <a:off x="7258050" y="3201988"/>
            <a:ext cx="85725" cy="128587"/>
          </a:xfrm>
          <a:prstGeom prst="line">
            <a:avLst/>
          </a:prstGeom>
          <a:noFill/>
          <a:ln w="19050">
            <a:solidFill>
              <a:schemeClr val="tx1"/>
            </a:solidFill>
            <a:round/>
            <a:headEnd/>
            <a:tailEnd type="triangle" w="med" len="med"/>
          </a:ln>
          <a:effectLst/>
        </p:spPr>
        <p:txBody>
          <a:bodyPr wrap="none"/>
          <a:lstStyle/>
          <a:p>
            <a:endParaRPr lang="it-IT"/>
          </a:p>
        </p:txBody>
      </p:sp>
      <p:sp>
        <p:nvSpPr>
          <p:cNvPr id="625678" name="Line 14"/>
          <p:cNvSpPr>
            <a:spLocks noChangeShapeType="1"/>
          </p:cNvSpPr>
          <p:nvPr/>
        </p:nvSpPr>
        <p:spPr bwMode="auto">
          <a:xfrm flipH="1">
            <a:off x="6518275" y="3440113"/>
            <a:ext cx="85725" cy="128587"/>
          </a:xfrm>
          <a:prstGeom prst="line">
            <a:avLst/>
          </a:prstGeom>
          <a:noFill/>
          <a:ln w="19050">
            <a:solidFill>
              <a:schemeClr val="tx1"/>
            </a:solidFill>
            <a:round/>
            <a:headEnd type="triangle" w="med" len="med"/>
            <a:tailEnd/>
          </a:ln>
          <a:effectLst/>
        </p:spPr>
        <p:txBody>
          <a:bodyPr wrap="none"/>
          <a:lstStyle/>
          <a:p>
            <a:endParaRPr lang="it-IT"/>
          </a:p>
        </p:txBody>
      </p:sp>
      <p:sp>
        <p:nvSpPr>
          <p:cNvPr id="625679" name="Text Box 15"/>
          <p:cNvSpPr txBox="1">
            <a:spLocks noChangeArrowheads="1"/>
          </p:cNvSpPr>
          <p:nvPr/>
        </p:nvSpPr>
        <p:spPr bwMode="auto">
          <a:xfrm>
            <a:off x="6565900" y="3522663"/>
            <a:ext cx="876300" cy="641350"/>
          </a:xfrm>
          <a:prstGeom prst="rect">
            <a:avLst/>
          </a:prstGeom>
          <a:noFill/>
          <a:ln w="9525">
            <a:noFill/>
            <a:miter lim="800000"/>
            <a:headEnd/>
            <a:tailEnd/>
          </a:ln>
          <a:effectLst/>
        </p:spPr>
        <p:txBody>
          <a:bodyPr wrap="none">
            <a:spAutoFit/>
          </a:bodyPr>
          <a:lstStyle/>
          <a:p>
            <a:pPr algn="ctr"/>
            <a:r>
              <a:rPr lang="en-US" altLang="it-IT">
                <a:solidFill>
                  <a:srgbClr val="FF0000"/>
                </a:solidFill>
              </a:rPr>
              <a:t>NAT </a:t>
            </a:r>
          </a:p>
          <a:p>
            <a:pPr algn="ctr"/>
            <a:r>
              <a:rPr lang="en-US" altLang="it-IT">
                <a:solidFill>
                  <a:srgbClr val="FF0000"/>
                </a:solidFill>
              </a:rPr>
              <a:t>router</a:t>
            </a:r>
          </a:p>
        </p:txBody>
      </p:sp>
      <p:sp>
        <p:nvSpPr>
          <p:cNvPr id="625680" name="Text Box 16"/>
          <p:cNvSpPr txBox="1">
            <a:spLocks noChangeArrowheads="1"/>
          </p:cNvSpPr>
          <p:nvPr/>
        </p:nvSpPr>
        <p:spPr bwMode="auto">
          <a:xfrm>
            <a:off x="5295900" y="3508375"/>
            <a:ext cx="1295400" cy="336550"/>
          </a:xfrm>
          <a:prstGeom prst="rect">
            <a:avLst/>
          </a:prstGeom>
          <a:noFill/>
          <a:ln w="9525">
            <a:noFill/>
            <a:miter lim="800000"/>
            <a:headEnd/>
            <a:tailEnd/>
          </a:ln>
          <a:effectLst/>
        </p:spPr>
        <p:txBody>
          <a:bodyPr wrap="none">
            <a:spAutoFit/>
          </a:bodyPr>
          <a:lstStyle/>
          <a:p>
            <a:r>
              <a:rPr lang="en-US" altLang="it-IT" sz="1600"/>
              <a:t>138.76.29.7</a:t>
            </a:r>
          </a:p>
        </p:txBody>
      </p:sp>
      <p:grpSp>
        <p:nvGrpSpPr>
          <p:cNvPr id="625681" name="Group 17"/>
          <p:cNvGrpSpPr>
            <a:grpSpLocks/>
          </p:cNvGrpSpPr>
          <p:nvPr/>
        </p:nvGrpSpPr>
        <p:grpSpPr bwMode="auto">
          <a:xfrm>
            <a:off x="8205788" y="2274888"/>
            <a:ext cx="331787" cy="755650"/>
            <a:chOff x="4180" y="783"/>
            <a:chExt cx="150" cy="307"/>
          </a:xfrm>
        </p:grpSpPr>
        <p:sp>
          <p:nvSpPr>
            <p:cNvPr id="625682" name="AutoShape 18"/>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625683" name="Rectangle 19"/>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625684" name="Rectangle 20"/>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625685" name="AutoShape 21"/>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625686" name="Line 22"/>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625687" name="Line 23"/>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625688" name="Rectangle 24"/>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625689" name="Rectangle 25"/>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sp>
        <p:nvSpPr>
          <p:cNvPr id="625690" name="Line 26"/>
          <p:cNvSpPr>
            <a:spLocks noChangeShapeType="1"/>
          </p:cNvSpPr>
          <p:nvPr/>
        </p:nvSpPr>
        <p:spPr bwMode="auto">
          <a:xfrm>
            <a:off x="6345238" y="3422650"/>
            <a:ext cx="401637" cy="0"/>
          </a:xfrm>
          <a:prstGeom prst="line">
            <a:avLst/>
          </a:prstGeom>
          <a:noFill/>
          <a:ln w="9525">
            <a:solidFill>
              <a:schemeClr val="tx1"/>
            </a:solidFill>
            <a:round/>
            <a:headEnd/>
            <a:tailEnd/>
          </a:ln>
          <a:effectLst/>
        </p:spPr>
        <p:txBody>
          <a:bodyPr wrap="none"/>
          <a:lstStyle/>
          <a:p>
            <a:endParaRPr lang="it-IT"/>
          </a:p>
        </p:txBody>
      </p:sp>
      <p:grpSp>
        <p:nvGrpSpPr>
          <p:cNvPr id="625691" name="Group 27"/>
          <p:cNvGrpSpPr>
            <a:grpSpLocks/>
          </p:cNvGrpSpPr>
          <p:nvPr/>
        </p:nvGrpSpPr>
        <p:grpSpPr bwMode="auto">
          <a:xfrm>
            <a:off x="6662738" y="3233738"/>
            <a:ext cx="555625" cy="307975"/>
            <a:chOff x="3600" y="219"/>
            <a:chExt cx="360" cy="175"/>
          </a:xfrm>
        </p:grpSpPr>
        <p:sp>
          <p:nvSpPr>
            <p:cNvPr id="625692" name="Oval 2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5693" name="Line 2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25694" name="Line 3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25695" name="Rectangle 3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5696" name="Oval 3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5697" name="Group 33"/>
            <p:cNvGrpSpPr>
              <a:grpSpLocks/>
            </p:cNvGrpSpPr>
            <p:nvPr/>
          </p:nvGrpSpPr>
          <p:grpSpPr bwMode="auto">
            <a:xfrm>
              <a:off x="3686" y="244"/>
              <a:ext cx="177" cy="66"/>
              <a:chOff x="2848" y="848"/>
              <a:chExt cx="140" cy="98"/>
            </a:xfrm>
          </p:grpSpPr>
          <p:sp>
            <p:nvSpPr>
              <p:cNvPr id="625698" name="Line 3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5699" name="Line 3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5700" name="Line 3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5701" name="Group 37"/>
            <p:cNvGrpSpPr>
              <a:grpSpLocks/>
            </p:cNvGrpSpPr>
            <p:nvPr/>
          </p:nvGrpSpPr>
          <p:grpSpPr bwMode="auto">
            <a:xfrm flipV="1">
              <a:off x="3686" y="243"/>
              <a:ext cx="177" cy="66"/>
              <a:chOff x="2848" y="848"/>
              <a:chExt cx="140" cy="98"/>
            </a:xfrm>
          </p:grpSpPr>
          <p:sp>
            <p:nvSpPr>
              <p:cNvPr id="625702" name="Line 3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5703" name="Line 3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5704" name="Line 4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aphicFrame>
        <p:nvGraphicFramePr>
          <p:cNvPr id="625705" name="Object 41"/>
          <p:cNvGraphicFramePr>
            <a:graphicFrameLocks noChangeAspect="1"/>
          </p:cNvGraphicFramePr>
          <p:nvPr/>
        </p:nvGraphicFramePr>
        <p:xfrm>
          <a:off x="5172075" y="2559050"/>
          <a:ext cx="563563" cy="469900"/>
        </p:xfrm>
        <a:graphic>
          <a:graphicData uri="http://schemas.openxmlformats.org/presentationml/2006/ole">
            <p:oleObj spid="_x0000_s625705" name="Clip" r:id="rId6" imgW="1305000" imgH="1085760" progId="">
              <p:embed/>
            </p:oleObj>
          </a:graphicData>
        </a:graphic>
      </p:graphicFrame>
      <p:sp>
        <p:nvSpPr>
          <p:cNvPr id="625706" name="Text Box 42"/>
          <p:cNvSpPr txBox="1">
            <a:spLocks noChangeArrowheads="1"/>
          </p:cNvSpPr>
          <p:nvPr/>
        </p:nvSpPr>
        <p:spPr bwMode="auto">
          <a:xfrm>
            <a:off x="5046663" y="2187575"/>
            <a:ext cx="800100" cy="366713"/>
          </a:xfrm>
          <a:prstGeom prst="rect">
            <a:avLst/>
          </a:prstGeom>
          <a:noFill/>
          <a:ln w="9525">
            <a:noFill/>
            <a:miter lim="800000"/>
            <a:headEnd/>
            <a:tailEnd/>
          </a:ln>
          <a:effectLst/>
        </p:spPr>
        <p:txBody>
          <a:bodyPr wrap="none">
            <a:spAutoFit/>
          </a:bodyPr>
          <a:lstStyle/>
          <a:p>
            <a:r>
              <a:rPr lang="en-US" altLang="it-IT"/>
              <a:t>Client</a:t>
            </a:r>
          </a:p>
        </p:txBody>
      </p:sp>
      <p:sp>
        <p:nvSpPr>
          <p:cNvPr id="625707" name="Text Box 43"/>
          <p:cNvSpPr txBox="1">
            <a:spLocks noChangeArrowheads="1"/>
          </p:cNvSpPr>
          <p:nvPr/>
        </p:nvSpPr>
        <p:spPr bwMode="auto">
          <a:xfrm>
            <a:off x="5781675" y="2268538"/>
            <a:ext cx="396875" cy="579437"/>
          </a:xfrm>
          <a:prstGeom prst="rect">
            <a:avLst/>
          </a:prstGeom>
          <a:noFill/>
          <a:ln w="9525">
            <a:noFill/>
            <a:miter lim="800000"/>
            <a:headEnd/>
            <a:tailEnd/>
          </a:ln>
          <a:effectLst/>
        </p:spPr>
        <p:txBody>
          <a:bodyPr wrap="none">
            <a:spAutoFit/>
          </a:bodyPr>
          <a:lstStyle/>
          <a:p>
            <a:r>
              <a:rPr lang="en-US" altLang="it-IT" sz="3200"/>
              <a:t>?</a:t>
            </a:r>
          </a:p>
        </p:txBody>
      </p:sp>
      <p:sp>
        <p:nvSpPr>
          <p:cNvPr id="625708" name="Line 44"/>
          <p:cNvSpPr>
            <a:spLocks noChangeShapeType="1"/>
          </p:cNvSpPr>
          <p:nvPr/>
        </p:nvSpPr>
        <p:spPr bwMode="auto">
          <a:xfrm>
            <a:off x="5653088" y="3019425"/>
            <a:ext cx="401637" cy="277813"/>
          </a:xfrm>
          <a:prstGeom prst="line">
            <a:avLst/>
          </a:prstGeom>
          <a:noFill/>
          <a:ln w="9525">
            <a:solidFill>
              <a:schemeClr val="tx1"/>
            </a:solidFill>
            <a:round/>
            <a:headEnd/>
            <a:tailEnd type="triangle" w="med" len="med"/>
          </a:ln>
          <a:effectLst/>
        </p:spPr>
        <p:txBody>
          <a:bodyPr wrap="none"/>
          <a:lstStyle/>
          <a:p>
            <a:endParaRPr lang="it-IT"/>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egnaposto numero diapositiva 3"/>
          <p:cNvSpPr>
            <a:spLocks noGrp="1"/>
          </p:cNvSpPr>
          <p:nvPr>
            <p:ph type="sldNum" sz="quarter" idx="12"/>
          </p:nvPr>
        </p:nvSpPr>
        <p:spPr/>
        <p:txBody>
          <a:bodyPr/>
          <a:lstStyle/>
          <a:p>
            <a:r>
              <a:rPr lang="en-US" altLang="it-IT"/>
              <a:t>4-</a:t>
            </a:r>
            <a:fld id="{8334C2A0-DB22-42CD-8082-B380E9DF6CDE}" type="slidenum">
              <a:rPr lang="en-US" altLang="it-IT"/>
              <a:pPr/>
              <a:t>57</a:t>
            </a:fld>
            <a:endParaRPr lang="en-US" altLang="it-IT"/>
          </a:p>
        </p:txBody>
      </p:sp>
      <p:sp>
        <p:nvSpPr>
          <p:cNvPr id="626690" name="Rectangle 2"/>
          <p:cNvSpPr>
            <a:spLocks noChangeArrowheads="1"/>
          </p:cNvSpPr>
          <p:nvPr/>
        </p:nvSpPr>
        <p:spPr bwMode="auto">
          <a:xfrm>
            <a:off x="533400" y="1406525"/>
            <a:ext cx="5003800" cy="5159375"/>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r"/>
            </a:pPr>
            <a:r>
              <a:rPr lang="en-US" altLang="it-IT" sz="2400"/>
              <a:t>Soluzione 2: Universal Plug and Play (UPnP) Internet Gateway Device (IGD) Protocol.  Consente agli host coperti da NAT di:</a:t>
            </a:r>
          </a:p>
          <a:p>
            <a:pPr marL="742950" lvl="1" indent="-285750">
              <a:buClr>
                <a:schemeClr val="accent2"/>
              </a:buClr>
              <a:buSzPct val="75000"/>
              <a:buFont typeface="Wingdings" pitchFamily="2" charset="2"/>
              <a:buChar char="v"/>
            </a:pPr>
            <a:r>
              <a:rPr lang="en-US" altLang="it-IT" sz="2400"/>
              <a:t>Conoscere gli indirizzi IP pubblici (138.76.29.7)</a:t>
            </a:r>
          </a:p>
          <a:p>
            <a:pPr marL="742950" lvl="1" indent="-285750">
              <a:buClr>
                <a:schemeClr val="accent2"/>
              </a:buClr>
              <a:buSzPct val="75000"/>
              <a:buFont typeface="Wingdings" pitchFamily="2" charset="2"/>
              <a:buChar char="v"/>
            </a:pPr>
            <a:r>
              <a:rPr lang="en-US" altLang="it-IT" sz="2400"/>
              <a:t>Richiedere una corrispondenza NAT per un qualsiasi numero di porta</a:t>
            </a:r>
          </a:p>
          <a:p>
            <a:pPr marL="742950" lvl="1" indent="-285750">
              <a:buClr>
                <a:schemeClr val="accent2"/>
              </a:buClr>
              <a:buSzPct val="75000"/>
              <a:buFont typeface="Wingdings" pitchFamily="2" charset="2"/>
              <a:buChar char="v"/>
            </a:pPr>
            <a:endParaRPr lang="en-US" altLang="it-IT" sz="2400"/>
          </a:p>
        </p:txBody>
      </p:sp>
      <p:sp>
        <p:nvSpPr>
          <p:cNvPr id="626691" name="Freeform 3"/>
          <p:cNvSpPr>
            <a:spLocks/>
          </p:cNvSpPr>
          <p:nvPr/>
        </p:nvSpPr>
        <p:spPr bwMode="auto">
          <a:xfrm>
            <a:off x="7115175" y="2185988"/>
            <a:ext cx="1676400" cy="2487612"/>
          </a:xfrm>
          <a:custGeom>
            <a:avLst/>
            <a:gdLst/>
            <a:ahLst/>
            <a:cxnLst>
              <a:cxn ang="0">
                <a:pos x="109" y="676"/>
              </a:cxn>
              <a:cxn ang="0">
                <a:pos x="598" y="647"/>
              </a:cxn>
              <a:cxn ang="0">
                <a:pos x="533" y="614"/>
              </a:cxn>
              <a:cxn ang="0">
                <a:pos x="566" y="169"/>
              </a:cxn>
              <a:cxn ang="0">
                <a:pos x="795" y="38"/>
              </a:cxn>
              <a:cxn ang="0">
                <a:pos x="1013" y="90"/>
              </a:cxn>
              <a:cxn ang="0">
                <a:pos x="987" y="579"/>
              </a:cxn>
              <a:cxn ang="0">
                <a:pos x="1005" y="875"/>
              </a:cxn>
              <a:cxn ang="0">
                <a:pos x="987" y="1451"/>
              </a:cxn>
              <a:cxn ang="0">
                <a:pos x="592" y="1478"/>
              </a:cxn>
              <a:cxn ang="0">
                <a:pos x="473" y="919"/>
              </a:cxn>
              <a:cxn ang="0">
                <a:pos x="61" y="838"/>
              </a:cxn>
              <a:cxn ang="0">
                <a:pos x="109" y="676"/>
              </a:cxn>
            </a:cxnLst>
            <a:rect l="0" t="0" r="r" b="b"/>
            <a:pathLst>
              <a:path w="1056" h="1567">
                <a:moveTo>
                  <a:pt x="109" y="676"/>
                </a:moveTo>
                <a:cubicBezTo>
                  <a:pt x="199" y="644"/>
                  <a:pt x="527" y="657"/>
                  <a:pt x="598" y="647"/>
                </a:cubicBezTo>
                <a:cubicBezTo>
                  <a:pt x="669" y="637"/>
                  <a:pt x="538" y="694"/>
                  <a:pt x="533" y="614"/>
                </a:cubicBezTo>
                <a:cubicBezTo>
                  <a:pt x="527" y="534"/>
                  <a:pt x="522" y="265"/>
                  <a:pt x="566" y="169"/>
                </a:cubicBezTo>
                <a:cubicBezTo>
                  <a:pt x="610" y="73"/>
                  <a:pt x="721" y="51"/>
                  <a:pt x="795" y="38"/>
                </a:cubicBezTo>
                <a:cubicBezTo>
                  <a:pt x="869" y="25"/>
                  <a:pt x="981" y="0"/>
                  <a:pt x="1013" y="90"/>
                </a:cubicBezTo>
                <a:cubicBezTo>
                  <a:pt x="1045" y="180"/>
                  <a:pt x="988" y="448"/>
                  <a:pt x="987" y="579"/>
                </a:cubicBezTo>
                <a:cubicBezTo>
                  <a:pt x="986" y="710"/>
                  <a:pt x="1005" y="730"/>
                  <a:pt x="1005" y="875"/>
                </a:cubicBezTo>
                <a:cubicBezTo>
                  <a:pt x="1005" y="1020"/>
                  <a:pt x="1056" y="1351"/>
                  <a:pt x="987" y="1451"/>
                </a:cubicBezTo>
                <a:cubicBezTo>
                  <a:pt x="918" y="1551"/>
                  <a:pt x="678" y="1567"/>
                  <a:pt x="592" y="1478"/>
                </a:cubicBezTo>
                <a:cubicBezTo>
                  <a:pt x="506" y="1389"/>
                  <a:pt x="562" y="1026"/>
                  <a:pt x="473" y="919"/>
                </a:cubicBezTo>
                <a:cubicBezTo>
                  <a:pt x="384" y="812"/>
                  <a:pt x="122" y="878"/>
                  <a:pt x="61" y="838"/>
                </a:cubicBezTo>
                <a:cubicBezTo>
                  <a:pt x="0" y="798"/>
                  <a:pt x="26" y="710"/>
                  <a:pt x="109" y="676"/>
                </a:cubicBezTo>
                <a:close/>
              </a:path>
            </a:pathLst>
          </a:custGeom>
          <a:solidFill>
            <a:srgbClr val="66CCFF"/>
          </a:solidFill>
          <a:ln w="9525">
            <a:noFill/>
            <a:round/>
            <a:headEnd/>
            <a:tailEnd/>
          </a:ln>
          <a:effectLst/>
        </p:spPr>
        <p:txBody>
          <a:bodyPr wrap="none" anchor="ctr"/>
          <a:lstStyle/>
          <a:p>
            <a:endParaRPr lang="it-IT"/>
          </a:p>
        </p:txBody>
      </p:sp>
      <p:graphicFrame>
        <p:nvGraphicFramePr>
          <p:cNvPr id="626692" name="Object 4"/>
          <p:cNvGraphicFramePr>
            <a:graphicFrameLocks noChangeAspect="1"/>
          </p:cNvGraphicFramePr>
          <p:nvPr/>
        </p:nvGraphicFramePr>
        <p:xfrm>
          <a:off x="8151813" y="3138488"/>
          <a:ext cx="579437" cy="482600"/>
        </p:xfrm>
        <a:graphic>
          <a:graphicData uri="http://schemas.openxmlformats.org/presentationml/2006/ole">
            <p:oleObj spid="_x0000_s626692" name="Clip" r:id="rId4" imgW="1305000" imgH="1085760" progId="">
              <p:embed/>
            </p:oleObj>
          </a:graphicData>
        </a:graphic>
      </p:graphicFrame>
      <p:graphicFrame>
        <p:nvGraphicFramePr>
          <p:cNvPr id="626693" name="Object 5"/>
          <p:cNvGraphicFramePr>
            <a:graphicFrameLocks noChangeAspect="1"/>
          </p:cNvGraphicFramePr>
          <p:nvPr/>
        </p:nvGraphicFramePr>
        <p:xfrm>
          <a:off x="8123238" y="3903663"/>
          <a:ext cx="563562" cy="469900"/>
        </p:xfrm>
        <a:graphic>
          <a:graphicData uri="http://schemas.openxmlformats.org/presentationml/2006/ole">
            <p:oleObj spid="_x0000_s626693" name="Clip" r:id="rId5" imgW="1305000" imgH="1085760" progId="">
              <p:embed/>
            </p:oleObj>
          </a:graphicData>
        </a:graphic>
      </p:graphicFrame>
      <p:sp>
        <p:nvSpPr>
          <p:cNvPr id="626694" name="Line 6"/>
          <p:cNvSpPr>
            <a:spLocks noChangeShapeType="1"/>
          </p:cNvSpPr>
          <p:nvPr/>
        </p:nvSpPr>
        <p:spPr bwMode="auto">
          <a:xfrm flipV="1">
            <a:off x="7183438" y="3352800"/>
            <a:ext cx="1073150" cy="20638"/>
          </a:xfrm>
          <a:prstGeom prst="line">
            <a:avLst/>
          </a:prstGeom>
          <a:noFill/>
          <a:ln w="19050">
            <a:solidFill>
              <a:schemeClr val="tx1"/>
            </a:solidFill>
            <a:round/>
            <a:headEnd/>
            <a:tailEnd/>
          </a:ln>
          <a:effectLst/>
        </p:spPr>
        <p:txBody>
          <a:bodyPr wrap="none"/>
          <a:lstStyle/>
          <a:p>
            <a:endParaRPr lang="it-IT"/>
          </a:p>
        </p:txBody>
      </p:sp>
      <p:sp>
        <p:nvSpPr>
          <p:cNvPr id="626695" name="Line 7"/>
          <p:cNvSpPr>
            <a:spLocks noChangeShapeType="1"/>
          </p:cNvSpPr>
          <p:nvPr/>
        </p:nvSpPr>
        <p:spPr bwMode="auto">
          <a:xfrm flipH="1">
            <a:off x="8023225" y="2617788"/>
            <a:ext cx="9525" cy="1492250"/>
          </a:xfrm>
          <a:prstGeom prst="line">
            <a:avLst/>
          </a:prstGeom>
          <a:noFill/>
          <a:ln w="19050">
            <a:solidFill>
              <a:schemeClr val="tx1"/>
            </a:solidFill>
            <a:round/>
            <a:headEnd/>
            <a:tailEnd/>
          </a:ln>
          <a:effectLst/>
        </p:spPr>
        <p:txBody>
          <a:bodyPr wrap="none"/>
          <a:lstStyle/>
          <a:p>
            <a:endParaRPr lang="it-IT"/>
          </a:p>
        </p:txBody>
      </p:sp>
      <p:sp>
        <p:nvSpPr>
          <p:cNvPr id="626696" name="Line 8"/>
          <p:cNvSpPr>
            <a:spLocks noChangeShapeType="1"/>
          </p:cNvSpPr>
          <p:nvPr/>
        </p:nvSpPr>
        <p:spPr bwMode="auto">
          <a:xfrm>
            <a:off x="8027988" y="2613025"/>
            <a:ext cx="133350" cy="6350"/>
          </a:xfrm>
          <a:prstGeom prst="line">
            <a:avLst/>
          </a:prstGeom>
          <a:noFill/>
          <a:ln w="19050">
            <a:solidFill>
              <a:schemeClr val="tx1"/>
            </a:solidFill>
            <a:round/>
            <a:headEnd/>
            <a:tailEnd/>
          </a:ln>
          <a:effectLst/>
        </p:spPr>
        <p:txBody>
          <a:bodyPr wrap="none"/>
          <a:lstStyle/>
          <a:p>
            <a:endParaRPr lang="it-IT"/>
          </a:p>
        </p:txBody>
      </p:sp>
      <p:sp>
        <p:nvSpPr>
          <p:cNvPr id="626697" name="Line 9"/>
          <p:cNvSpPr>
            <a:spLocks noChangeShapeType="1"/>
          </p:cNvSpPr>
          <p:nvPr/>
        </p:nvSpPr>
        <p:spPr bwMode="auto">
          <a:xfrm flipV="1">
            <a:off x="8034338" y="4117975"/>
            <a:ext cx="171450" cy="0"/>
          </a:xfrm>
          <a:prstGeom prst="line">
            <a:avLst/>
          </a:prstGeom>
          <a:noFill/>
          <a:ln w="19050">
            <a:solidFill>
              <a:schemeClr val="tx1"/>
            </a:solidFill>
            <a:round/>
            <a:headEnd/>
            <a:tailEnd/>
          </a:ln>
          <a:effectLst/>
        </p:spPr>
        <p:txBody>
          <a:bodyPr wrap="none"/>
          <a:lstStyle/>
          <a:p>
            <a:endParaRPr lang="it-IT"/>
          </a:p>
        </p:txBody>
      </p:sp>
      <p:sp>
        <p:nvSpPr>
          <p:cNvPr id="626698" name="Text Box 10"/>
          <p:cNvSpPr txBox="1">
            <a:spLocks noChangeArrowheads="1"/>
          </p:cNvSpPr>
          <p:nvPr/>
        </p:nvSpPr>
        <p:spPr bwMode="auto">
          <a:xfrm>
            <a:off x="7905750" y="2001838"/>
            <a:ext cx="892175" cy="336550"/>
          </a:xfrm>
          <a:prstGeom prst="rect">
            <a:avLst/>
          </a:prstGeom>
          <a:noFill/>
          <a:ln w="9525">
            <a:noFill/>
            <a:miter lim="800000"/>
            <a:headEnd/>
            <a:tailEnd/>
          </a:ln>
          <a:effectLst/>
        </p:spPr>
        <p:txBody>
          <a:bodyPr wrap="none">
            <a:spAutoFit/>
          </a:bodyPr>
          <a:lstStyle/>
          <a:p>
            <a:r>
              <a:rPr lang="en-US" altLang="it-IT" sz="1600"/>
              <a:t>10.0.0.1</a:t>
            </a:r>
          </a:p>
        </p:txBody>
      </p:sp>
      <p:sp>
        <p:nvSpPr>
          <p:cNvPr id="626699" name="Text Box 11"/>
          <p:cNvSpPr txBox="1">
            <a:spLocks noChangeArrowheads="1"/>
          </p:cNvSpPr>
          <p:nvPr/>
        </p:nvSpPr>
        <p:spPr bwMode="auto">
          <a:xfrm>
            <a:off x="7134225" y="2951163"/>
            <a:ext cx="923925" cy="336550"/>
          </a:xfrm>
          <a:prstGeom prst="rect">
            <a:avLst/>
          </a:prstGeom>
          <a:noFill/>
          <a:ln w="9525">
            <a:noFill/>
            <a:miter lim="800000"/>
            <a:headEnd/>
            <a:tailEnd/>
          </a:ln>
          <a:effectLst/>
        </p:spPr>
        <p:txBody>
          <a:bodyPr wrap="none">
            <a:spAutoFit/>
          </a:bodyPr>
          <a:lstStyle/>
          <a:p>
            <a:r>
              <a:rPr lang="en-US" altLang="it-IT" sz="1600"/>
              <a:t>10.0.0.4</a:t>
            </a:r>
          </a:p>
        </p:txBody>
      </p:sp>
      <p:sp>
        <p:nvSpPr>
          <p:cNvPr id="626700" name="Line 12"/>
          <p:cNvSpPr>
            <a:spLocks noChangeShapeType="1"/>
          </p:cNvSpPr>
          <p:nvPr/>
        </p:nvSpPr>
        <p:spPr bwMode="auto">
          <a:xfrm flipH="1">
            <a:off x="7258050" y="3201988"/>
            <a:ext cx="85725" cy="128587"/>
          </a:xfrm>
          <a:prstGeom prst="line">
            <a:avLst/>
          </a:prstGeom>
          <a:noFill/>
          <a:ln w="19050">
            <a:solidFill>
              <a:schemeClr val="tx1"/>
            </a:solidFill>
            <a:round/>
            <a:headEnd/>
            <a:tailEnd type="triangle" w="med" len="med"/>
          </a:ln>
          <a:effectLst/>
        </p:spPr>
        <p:txBody>
          <a:bodyPr wrap="none"/>
          <a:lstStyle/>
          <a:p>
            <a:endParaRPr lang="it-IT"/>
          </a:p>
        </p:txBody>
      </p:sp>
      <p:sp>
        <p:nvSpPr>
          <p:cNvPr id="626701" name="Line 13"/>
          <p:cNvSpPr>
            <a:spLocks noChangeShapeType="1"/>
          </p:cNvSpPr>
          <p:nvPr/>
        </p:nvSpPr>
        <p:spPr bwMode="auto">
          <a:xfrm flipH="1">
            <a:off x="6518275" y="3440113"/>
            <a:ext cx="85725" cy="128587"/>
          </a:xfrm>
          <a:prstGeom prst="line">
            <a:avLst/>
          </a:prstGeom>
          <a:noFill/>
          <a:ln w="19050">
            <a:solidFill>
              <a:schemeClr val="tx1"/>
            </a:solidFill>
            <a:round/>
            <a:headEnd type="triangle" w="med" len="med"/>
            <a:tailEnd/>
          </a:ln>
          <a:effectLst/>
        </p:spPr>
        <p:txBody>
          <a:bodyPr wrap="none"/>
          <a:lstStyle/>
          <a:p>
            <a:endParaRPr lang="it-IT"/>
          </a:p>
        </p:txBody>
      </p:sp>
      <p:sp>
        <p:nvSpPr>
          <p:cNvPr id="626702" name="Text Box 14"/>
          <p:cNvSpPr txBox="1">
            <a:spLocks noChangeArrowheads="1"/>
          </p:cNvSpPr>
          <p:nvPr/>
        </p:nvSpPr>
        <p:spPr bwMode="auto">
          <a:xfrm>
            <a:off x="6548438" y="3522663"/>
            <a:ext cx="909637" cy="730250"/>
          </a:xfrm>
          <a:prstGeom prst="rect">
            <a:avLst/>
          </a:prstGeom>
          <a:noFill/>
          <a:ln w="9525">
            <a:noFill/>
            <a:miter lim="800000"/>
            <a:headEnd/>
            <a:tailEnd/>
          </a:ln>
          <a:effectLst/>
        </p:spPr>
        <p:txBody>
          <a:bodyPr wrap="none">
            <a:spAutoFit/>
          </a:bodyPr>
          <a:lstStyle/>
          <a:p>
            <a:pPr algn="ctr"/>
            <a:r>
              <a:rPr lang="en-US" altLang="it-IT"/>
              <a:t>Router</a:t>
            </a:r>
          </a:p>
          <a:p>
            <a:pPr algn="ctr"/>
            <a:r>
              <a:rPr lang="en-US" altLang="it-IT"/>
              <a:t>NAT</a:t>
            </a:r>
          </a:p>
        </p:txBody>
      </p:sp>
      <p:sp>
        <p:nvSpPr>
          <p:cNvPr id="626703" name="Text Box 15"/>
          <p:cNvSpPr txBox="1">
            <a:spLocks noChangeArrowheads="1"/>
          </p:cNvSpPr>
          <p:nvPr/>
        </p:nvSpPr>
        <p:spPr bwMode="auto">
          <a:xfrm>
            <a:off x="5295900" y="3508375"/>
            <a:ext cx="1295400" cy="336550"/>
          </a:xfrm>
          <a:prstGeom prst="rect">
            <a:avLst/>
          </a:prstGeom>
          <a:noFill/>
          <a:ln w="9525">
            <a:noFill/>
            <a:miter lim="800000"/>
            <a:headEnd/>
            <a:tailEnd/>
          </a:ln>
          <a:effectLst/>
        </p:spPr>
        <p:txBody>
          <a:bodyPr wrap="none">
            <a:spAutoFit/>
          </a:bodyPr>
          <a:lstStyle/>
          <a:p>
            <a:r>
              <a:rPr lang="en-US" altLang="it-IT" sz="1600"/>
              <a:t>138.76.29.7</a:t>
            </a:r>
          </a:p>
        </p:txBody>
      </p:sp>
      <p:grpSp>
        <p:nvGrpSpPr>
          <p:cNvPr id="626704" name="Group 16"/>
          <p:cNvGrpSpPr>
            <a:grpSpLocks/>
          </p:cNvGrpSpPr>
          <p:nvPr/>
        </p:nvGrpSpPr>
        <p:grpSpPr bwMode="auto">
          <a:xfrm>
            <a:off x="8205788" y="2274888"/>
            <a:ext cx="331787" cy="755650"/>
            <a:chOff x="4180" y="783"/>
            <a:chExt cx="150" cy="307"/>
          </a:xfrm>
        </p:grpSpPr>
        <p:sp>
          <p:nvSpPr>
            <p:cNvPr id="626705" name="AutoShape 1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626706" name="Rectangle 1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626707" name="Rectangle 1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626708" name="AutoShape 2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626709" name="Line 2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626710" name="Line 2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626711" name="Rectangle 2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626712" name="Rectangle 2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sp>
        <p:nvSpPr>
          <p:cNvPr id="626713" name="Line 25"/>
          <p:cNvSpPr>
            <a:spLocks noChangeShapeType="1"/>
          </p:cNvSpPr>
          <p:nvPr/>
        </p:nvSpPr>
        <p:spPr bwMode="auto">
          <a:xfrm>
            <a:off x="6345238" y="3422650"/>
            <a:ext cx="401637" cy="0"/>
          </a:xfrm>
          <a:prstGeom prst="line">
            <a:avLst/>
          </a:prstGeom>
          <a:noFill/>
          <a:ln w="9525">
            <a:solidFill>
              <a:schemeClr val="tx1"/>
            </a:solidFill>
            <a:round/>
            <a:headEnd/>
            <a:tailEnd/>
          </a:ln>
          <a:effectLst/>
        </p:spPr>
        <p:txBody>
          <a:bodyPr wrap="none"/>
          <a:lstStyle/>
          <a:p>
            <a:endParaRPr lang="it-IT"/>
          </a:p>
        </p:txBody>
      </p:sp>
      <p:grpSp>
        <p:nvGrpSpPr>
          <p:cNvPr id="626714" name="Group 26"/>
          <p:cNvGrpSpPr>
            <a:grpSpLocks/>
          </p:cNvGrpSpPr>
          <p:nvPr/>
        </p:nvGrpSpPr>
        <p:grpSpPr bwMode="auto">
          <a:xfrm>
            <a:off x="6662738" y="3233738"/>
            <a:ext cx="555625" cy="307975"/>
            <a:chOff x="3600" y="219"/>
            <a:chExt cx="360" cy="175"/>
          </a:xfrm>
        </p:grpSpPr>
        <p:sp>
          <p:nvSpPr>
            <p:cNvPr id="626715" name="Oval 2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6716" name="Line 2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26717" name="Line 2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26718" name="Rectangle 3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6719" name="Oval 3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6720" name="Group 32"/>
            <p:cNvGrpSpPr>
              <a:grpSpLocks/>
            </p:cNvGrpSpPr>
            <p:nvPr/>
          </p:nvGrpSpPr>
          <p:grpSpPr bwMode="auto">
            <a:xfrm>
              <a:off x="3686" y="244"/>
              <a:ext cx="177" cy="66"/>
              <a:chOff x="2848" y="848"/>
              <a:chExt cx="140" cy="98"/>
            </a:xfrm>
          </p:grpSpPr>
          <p:sp>
            <p:nvSpPr>
              <p:cNvPr id="626721" name="Line 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6722" name="Line 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6723" name="Line 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6724" name="Group 36"/>
            <p:cNvGrpSpPr>
              <a:grpSpLocks/>
            </p:cNvGrpSpPr>
            <p:nvPr/>
          </p:nvGrpSpPr>
          <p:grpSpPr bwMode="auto">
            <a:xfrm flipV="1">
              <a:off x="3686" y="243"/>
              <a:ext cx="177" cy="66"/>
              <a:chOff x="2848" y="848"/>
              <a:chExt cx="140" cy="98"/>
            </a:xfrm>
          </p:grpSpPr>
          <p:sp>
            <p:nvSpPr>
              <p:cNvPr id="626725" name="Line 3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6726" name="Line 3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6727" name="Line 3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6728" name="Freeform 40"/>
          <p:cNvSpPr>
            <a:spLocks/>
          </p:cNvSpPr>
          <p:nvPr/>
        </p:nvSpPr>
        <p:spPr bwMode="auto">
          <a:xfrm>
            <a:off x="7245350" y="2339975"/>
            <a:ext cx="1166813" cy="1079500"/>
          </a:xfrm>
          <a:custGeom>
            <a:avLst/>
            <a:gdLst/>
            <a:ahLst/>
            <a:cxnLst>
              <a:cxn ang="0">
                <a:pos x="0" y="715"/>
              </a:cxn>
              <a:cxn ang="0">
                <a:pos x="398" y="670"/>
              </a:cxn>
              <a:cxn ang="0">
                <a:pos x="416" y="281"/>
              </a:cxn>
              <a:cxn ang="0">
                <a:pos x="452" y="41"/>
              </a:cxn>
              <a:cxn ang="0">
                <a:pos x="735" y="32"/>
              </a:cxn>
            </a:cxnLst>
            <a:rect l="0" t="0" r="r" b="b"/>
            <a:pathLst>
              <a:path w="735" h="742">
                <a:moveTo>
                  <a:pt x="0" y="715"/>
                </a:moveTo>
                <a:cubicBezTo>
                  <a:pt x="66" y="708"/>
                  <a:pt x="329" y="742"/>
                  <a:pt x="398" y="670"/>
                </a:cubicBezTo>
                <a:cubicBezTo>
                  <a:pt x="467" y="598"/>
                  <a:pt x="407" y="386"/>
                  <a:pt x="416" y="281"/>
                </a:cubicBezTo>
                <a:cubicBezTo>
                  <a:pt x="425" y="176"/>
                  <a:pt x="399" y="82"/>
                  <a:pt x="452" y="41"/>
                </a:cubicBezTo>
                <a:cubicBezTo>
                  <a:pt x="505" y="0"/>
                  <a:pt x="676" y="34"/>
                  <a:pt x="735" y="32"/>
                </a:cubicBezTo>
              </a:path>
            </a:pathLst>
          </a:custGeom>
          <a:noFill/>
          <a:ln w="38100" cap="flat" cmpd="sng">
            <a:solidFill>
              <a:srgbClr val="FF0000"/>
            </a:solidFill>
            <a:prstDash val="solid"/>
            <a:round/>
            <a:headEnd type="triangle" w="med" len="med"/>
            <a:tailEnd type="triangle" w="med" len="med"/>
          </a:ln>
          <a:effectLst/>
        </p:spPr>
        <p:txBody>
          <a:bodyPr wrap="none"/>
          <a:lstStyle/>
          <a:p>
            <a:endParaRPr lang="it-IT"/>
          </a:p>
        </p:txBody>
      </p:sp>
      <p:sp>
        <p:nvSpPr>
          <p:cNvPr id="626729" name="Text Box 41"/>
          <p:cNvSpPr txBox="1">
            <a:spLocks noChangeArrowheads="1"/>
          </p:cNvSpPr>
          <p:nvPr/>
        </p:nvSpPr>
        <p:spPr bwMode="auto">
          <a:xfrm>
            <a:off x="7321550" y="2495550"/>
            <a:ext cx="630238" cy="366713"/>
          </a:xfrm>
          <a:prstGeom prst="rect">
            <a:avLst/>
          </a:prstGeom>
          <a:noFill/>
          <a:ln w="9525">
            <a:noFill/>
            <a:miter lim="800000"/>
            <a:headEnd/>
            <a:tailEnd/>
          </a:ln>
          <a:effectLst/>
        </p:spPr>
        <p:txBody>
          <a:bodyPr wrap="none">
            <a:spAutoFit/>
          </a:bodyPr>
          <a:lstStyle/>
          <a:p>
            <a:r>
              <a:rPr lang="en-US" altLang="it-IT">
                <a:solidFill>
                  <a:srgbClr val="FF0000"/>
                </a:solidFill>
              </a:rPr>
              <a:t>IGD</a:t>
            </a:r>
          </a:p>
        </p:txBody>
      </p:sp>
      <p:sp>
        <p:nvSpPr>
          <p:cNvPr id="626730" name="Rectangle 42"/>
          <p:cNvSpPr>
            <a:spLocks noChangeArrowheads="1"/>
          </p:cNvSpPr>
          <p:nvPr/>
        </p:nvSpPr>
        <p:spPr bwMode="auto">
          <a:xfrm>
            <a:off x="533400" y="2286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Un altro problema di NAT</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egnaposto numero diapositiva 3"/>
          <p:cNvSpPr>
            <a:spLocks noGrp="1"/>
          </p:cNvSpPr>
          <p:nvPr>
            <p:ph type="sldNum" sz="quarter" idx="12"/>
          </p:nvPr>
        </p:nvSpPr>
        <p:spPr/>
        <p:txBody>
          <a:bodyPr/>
          <a:lstStyle/>
          <a:p>
            <a:r>
              <a:rPr lang="en-US" altLang="it-IT"/>
              <a:t>4-</a:t>
            </a:r>
            <a:fld id="{8DD0C15E-3441-4019-B358-4B34CAC692F5}" type="slidenum">
              <a:rPr lang="en-US" altLang="it-IT"/>
              <a:pPr/>
              <a:t>58</a:t>
            </a:fld>
            <a:endParaRPr lang="en-US" altLang="it-IT"/>
          </a:p>
        </p:txBody>
      </p:sp>
      <p:sp>
        <p:nvSpPr>
          <p:cNvPr id="627715" name="Rectangle 3"/>
          <p:cNvSpPr>
            <a:spLocks noChangeArrowheads="1"/>
          </p:cNvSpPr>
          <p:nvPr/>
        </p:nvSpPr>
        <p:spPr bwMode="auto">
          <a:xfrm>
            <a:off x="533400" y="1406525"/>
            <a:ext cx="7675563" cy="5159375"/>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r"/>
            </a:pPr>
            <a:r>
              <a:rPr lang="en-US" altLang="it-IT" sz="2400"/>
              <a:t>Soluzione 3: relay (usato in Skype)</a:t>
            </a:r>
          </a:p>
          <a:p>
            <a:pPr marL="819150" lvl="1" indent="-285750">
              <a:spcBef>
                <a:spcPct val="20000"/>
              </a:spcBef>
              <a:buClr>
                <a:schemeClr val="accent2"/>
              </a:buClr>
              <a:buSzPct val="75000"/>
              <a:buFont typeface="Wingdings" pitchFamily="2" charset="2"/>
              <a:buChar char="m"/>
            </a:pPr>
            <a:r>
              <a:rPr lang="en-US" altLang="it-IT" sz="2200"/>
              <a:t>Il client NAT stabilisce una connessione con relay</a:t>
            </a:r>
          </a:p>
          <a:p>
            <a:pPr marL="819150" lvl="1" indent="-285750">
              <a:spcBef>
                <a:spcPct val="20000"/>
              </a:spcBef>
              <a:buClr>
                <a:schemeClr val="accent2"/>
              </a:buClr>
              <a:buSzPct val="75000"/>
              <a:buFont typeface="Wingdings" pitchFamily="2" charset="2"/>
              <a:buChar char="m"/>
            </a:pPr>
            <a:r>
              <a:rPr lang="en-US" altLang="it-IT" sz="2200"/>
              <a:t>Il client esterno si collega al relay</a:t>
            </a:r>
          </a:p>
          <a:p>
            <a:pPr marL="819150" lvl="1" indent="-285750">
              <a:spcBef>
                <a:spcPct val="20000"/>
              </a:spcBef>
              <a:buClr>
                <a:schemeClr val="accent2"/>
              </a:buClr>
              <a:buSzPct val="75000"/>
              <a:buFont typeface="Wingdings" pitchFamily="2" charset="2"/>
              <a:buChar char="m"/>
            </a:pPr>
            <a:r>
              <a:rPr lang="en-US" altLang="it-IT" sz="2200"/>
              <a:t>Il relay fa da ponte tra le due connessioni</a:t>
            </a:r>
          </a:p>
          <a:p>
            <a:pPr marL="342900" indent="-342900">
              <a:spcBef>
                <a:spcPct val="20000"/>
              </a:spcBef>
              <a:buClr>
                <a:schemeClr val="accent2"/>
              </a:buClr>
              <a:buSzPct val="85000"/>
              <a:buFont typeface="ZapfDingbats" pitchFamily="82" charset="2"/>
              <a:buNone/>
            </a:pPr>
            <a:endParaRPr lang="en-US" altLang="it-IT" sz="2400"/>
          </a:p>
        </p:txBody>
      </p:sp>
      <p:sp>
        <p:nvSpPr>
          <p:cNvPr id="627716" name="Text Box 4"/>
          <p:cNvSpPr txBox="1">
            <a:spLocks noChangeArrowheads="1"/>
          </p:cNvSpPr>
          <p:nvPr/>
        </p:nvSpPr>
        <p:spPr bwMode="auto">
          <a:xfrm>
            <a:off x="4879975" y="5576888"/>
            <a:ext cx="1295400" cy="374650"/>
          </a:xfrm>
          <a:prstGeom prst="rect">
            <a:avLst/>
          </a:prstGeom>
          <a:noFill/>
          <a:ln w="9525">
            <a:noFill/>
            <a:miter lim="800000"/>
            <a:headEnd/>
            <a:tailEnd/>
          </a:ln>
          <a:effectLst/>
        </p:spPr>
        <p:txBody>
          <a:bodyPr wrap="none">
            <a:spAutoFit/>
          </a:bodyPr>
          <a:lstStyle/>
          <a:p>
            <a:r>
              <a:rPr lang="en-US" altLang="it-IT" sz="1600"/>
              <a:t>138.76.29.7</a:t>
            </a:r>
          </a:p>
        </p:txBody>
      </p:sp>
      <p:graphicFrame>
        <p:nvGraphicFramePr>
          <p:cNvPr id="627717" name="Object 5"/>
          <p:cNvGraphicFramePr>
            <a:graphicFrameLocks noChangeAspect="1"/>
          </p:cNvGraphicFramePr>
          <p:nvPr/>
        </p:nvGraphicFramePr>
        <p:xfrm>
          <a:off x="401638" y="4792663"/>
          <a:ext cx="563562" cy="469900"/>
        </p:xfrm>
        <a:graphic>
          <a:graphicData uri="http://schemas.openxmlformats.org/presentationml/2006/ole">
            <p:oleObj spid="_x0000_s627717" name="Clip" r:id="rId4" imgW="1305000" imgH="1085760" progId="">
              <p:embed/>
            </p:oleObj>
          </a:graphicData>
        </a:graphic>
      </p:graphicFrame>
      <p:sp>
        <p:nvSpPr>
          <p:cNvPr id="627718" name="Text Box 6"/>
          <p:cNvSpPr txBox="1">
            <a:spLocks noChangeArrowheads="1"/>
          </p:cNvSpPr>
          <p:nvPr/>
        </p:nvSpPr>
        <p:spPr bwMode="auto">
          <a:xfrm>
            <a:off x="260350" y="5199063"/>
            <a:ext cx="800100" cy="411162"/>
          </a:xfrm>
          <a:prstGeom prst="rect">
            <a:avLst/>
          </a:prstGeom>
          <a:noFill/>
          <a:ln w="9525">
            <a:noFill/>
            <a:miter lim="800000"/>
            <a:headEnd/>
            <a:tailEnd/>
          </a:ln>
          <a:effectLst/>
        </p:spPr>
        <p:txBody>
          <a:bodyPr wrap="none">
            <a:spAutoFit/>
          </a:bodyPr>
          <a:lstStyle/>
          <a:p>
            <a:r>
              <a:rPr lang="en-US" altLang="it-IT"/>
              <a:t>Client</a:t>
            </a:r>
          </a:p>
        </p:txBody>
      </p:sp>
      <p:grpSp>
        <p:nvGrpSpPr>
          <p:cNvPr id="627719" name="Group 7"/>
          <p:cNvGrpSpPr>
            <a:grpSpLocks/>
          </p:cNvGrpSpPr>
          <p:nvPr/>
        </p:nvGrpSpPr>
        <p:grpSpPr bwMode="auto">
          <a:xfrm>
            <a:off x="5929313" y="4102100"/>
            <a:ext cx="2508250" cy="2640013"/>
            <a:chOff x="3735" y="2284"/>
            <a:chExt cx="1580" cy="1663"/>
          </a:xfrm>
        </p:grpSpPr>
        <p:sp>
          <p:nvSpPr>
            <p:cNvPr id="627720" name="Freeform 8"/>
            <p:cNvSpPr>
              <a:spLocks/>
            </p:cNvSpPr>
            <p:nvPr/>
          </p:nvSpPr>
          <p:spPr bwMode="auto">
            <a:xfrm>
              <a:off x="4220" y="2380"/>
              <a:ext cx="1056" cy="1567"/>
            </a:xfrm>
            <a:custGeom>
              <a:avLst/>
              <a:gdLst/>
              <a:ahLst/>
              <a:cxnLst>
                <a:cxn ang="0">
                  <a:pos x="109" y="676"/>
                </a:cxn>
                <a:cxn ang="0">
                  <a:pos x="598" y="647"/>
                </a:cxn>
                <a:cxn ang="0">
                  <a:pos x="533" y="614"/>
                </a:cxn>
                <a:cxn ang="0">
                  <a:pos x="566" y="169"/>
                </a:cxn>
                <a:cxn ang="0">
                  <a:pos x="795" y="38"/>
                </a:cxn>
                <a:cxn ang="0">
                  <a:pos x="1013" y="90"/>
                </a:cxn>
                <a:cxn ang="0">
                  <a:pos x="987" y="579"/>
                </a:cxn>
                <a:cxn ang="0">
                  <a:pos x="1005" y="875"/>
                </a:cxn>
                <a:cxn ang="0">
                  <a:pos x="987" y="1451"/>
                </a:cxn>
                <a:cxn ang="0">
                  <a:pos x="592" y="1478"/>
                </a:cxn>
                <a:cxn ang="0">
                  <a:pos x="473" y="919"/>
                </a:cxn>
                <a:cxn ang="0">
                  <a:pos x="61" y="838"/>
                </a:cxn>
                <a:cxn ang="0">
                  <a:pos x="109" y="676"/>
                </a:cxn>
              </a:cxnLst>
              <a:rect l="0" t="0" r="r" b="b"/>
              <a:pathLst>
                <a:path w="1056" h="1567">
                  <a:moveTo>
                    <a:pt x="109" y="676"/>
                  </a:moveTo>
                  <a:cubicBezTo>
                    <a:pt x="199" y="644"/>
                    <a:pt x="527" y="657"/>
                    <a:pt x="598" y="647"/>
                  </a:cubicBezTo>
                  <a:cubicBezTo>
                    <a:pt x="669" y="637"/>
                    <a:pt x="538" y="694"/>
                    <a:pt x="533" y="614"/>
                  </a:cubicBezTo>
                  <a:cubicBezTo>
                    <a:pt x="527" y="534"/>
                    <a:pt x="522" y="265"/>
                    <a:pt x="566" y="169"/>
                  </a:cubicBezTo>
                  <a:cubicBezTo>
                    <a:pt x="610" y="73"/>
                    <a:pt x="721" y="51"/>
                    <a:pt x="795" y="38"/>
                  </a:cubicBezTo>
                  <a:cubicBezTo>
                    <a:pt x="869" y="25"/>
                    <a:pt x="981" y="0"/>
                    <a:pt x="1013" y="90"/>
                  </a:cubicBezTo>
                  <a:cubicBezTo>
                    <a:pt x="1045" y="180"/>
                    <a:pt x="988" y="448"/>
                    <a:pt x="987" y="579"/>
                  </a:cubicBezTo>
                  <a:cubicBezTo>
                    <a:pt x="986" y="710"/>
                    <a:pt x="1005" y="730"/>
                    <a:pt x="1005" y="875"/>
                  </a:cubicBezTo>
                  <a:cubicBezTo>
                    <a:pt x="1005" y="1020"/>
                    <a:pt x="1056" y="1351"/>
                    <a:pt x="987" y="1451"/>
                  </a:cubicBezTo>
                  <a:cubicBezTo>
                    <a:pt x="918" y="1551"/>
                    <a:pt x="678" y="1567"/>
                    <a:pt x="592" y="1478"/>
                  </a:cubicBezTo>
                  <a:cubicBezTo>
                    <a:pt x="506" y="1389"/>
                    <a:pt x="562" y="1026"/>
                    <a:pt x="473" y="919"/>
                  </a:cubicBezTo>
                  <a:cubicBezTo>
                    <a:pt x="384" y="812"/>
                    <a:pt x="122" y="878"/>
                    <a:pt x="61" y="838"/>
                  </a:cubicBezTo>
                  <a:cubicBezTo>
                    <a:pt x="0" y="798"/>
                    <a:pt x="26" y="710"/>
                    <a:pt x="109" y="676"/>
                  </a:cubicBezTo>
                  <a:close/>
                </a:path>
              </a:pathLst>
            </a:custGeom>
            <a:solidFill>
              <a:srgbClr val="66CCFF"/>
            </a:solidFill>
            <a:ln w="9525">
              <a:noFill/>
              <a:round/>
              <a:headEnd/>
              <a:tailEnd/>
            </a:ln>
            <a:effectLst/>
          </p:spPr>
          <p:txBody>
            <a:bodyPr wrap="none" anchor="ctr"/>
            <a:lstStyle/>
            <a:p>
              <a:endParaRPr lang="it-IT"/>
            </a:p>
          </p:txBody>
        </p:sp>
        <p:graphicFrame>
          <p:nvGraphicFramePr>
            <p:cNvPr id="627721" name="Object 9"/>
            <p:cNvGraphicFramePr>
              <a:graphicFrameLocks noChangeAspect="1"/>
            </p:cNvGraphicFramePr>
            <p:nvPr/>
          </p:nvGraphicFramePr>
          <p:xfrm>
            <a:off x="4873" y="2980"/>
            <a:ext cx="365" cy="304"/>
          </p:xfrm>
          <a:graphic>
            <a:graphicData uri="http://schemas.openxmlformats.org/presentationml/2006/ole">
              <p:oleObj spid="_x0000_s627721" name="Clip" r:id="rId5" imgW="1305000" imgH="1085760" progId="">
                <p:embed/>
              </p:oleObj>
            </a:graphicData>
          </a:graphic>
        </p:graphicFrame>
        <p:graphicFrame>
          <p:nvGraphicFramePr>
            <p:cNvPr id="627722" name="Object 10"/>
            <p:cNvGraphicFramePr>
              <a:graphicFrameLocks noChangeAspect="1"/>
            </p:cNvGraphicFramePr>
            <p:nvPr/>
          </p:nvGraphicFramePr>
          <p:xfrm>
            <a:off x="4855" y="3462"/>
            <a:ext cx="355" cy="296"/>
          </p:xfrm>
          <a:graphic>
            <a:graphicData uri="http://schemas.openxmlformats.org/presentationml/2006/ole">
              <p:oleObj spid="_x0000_s627722" name="Clip" r:id="rId6" imgW="1305000" imgH="1085760" progId="">
                <p:embed/>
              </p:oleObj>
            </a:graphicData>
          </a:graphic>
        </p:graphicFrame>
        <p:sp>
          <p:nvSpPr>
            <p:cNvPr id="627723" name="Line 11"/>
            <p:cNvSpPr>
              <a:spLocks noChangeShapeType="1"/>
            </p:cNvSpPr>
            <p:nvPr/>
          </p:nvSpPr>
          <p:spPr bwMode="auto">
            <a:xfrm flipV="1">
              <a:off x="4263" y="3115"/>
              <a:ext cx="676" cy="13"/>
            </a:xfrm>
            <a:prstGeom prst="line">
              <a:avLst/>
            </a:prstGeom>
            <a:noFill/>
            <a:ln w="19050">
              <a:solidFill>
                <a:schemeClr val="tx1"/>
              </a:solidFill>
              <a:round/>
              <a:headEnd/>
              <a:tailEnd/>
            </a:ln>
            <a:effectLst/>
          </p:spPr>
          <p:txBody>
            <a:bodyPr wrap="none"/>
            <a:lstStyle/>
            <a:p>
              <a:endParaRPr lang="it-IT"/>
            </a:p>
          </p:txBody>
        </p:sp>
        <p:sp>
          <p:nvSpPr>
            <p:cNvPr id="627724" name="Line 12"/>
            <p:cNvSpPr>
              <a:spLocks noChangeShapeType="1"/>
            </p:cNvSpPr>
            <p:nvPr/>
          </p:nvSpPr>
          <p:spPr bwMode="auto">
            <a:xfrm flipH="1">
              <a:off x="4792" y="2652"/>
              <a:ext cx="6" cy="940"/>
            </a:xfrm>
            <a:prstGeom prst="line">
              <a:avLst/>
            </a:prstGeom>
            <a:noFill/>
            <a:ln w="19050">
              <a:solidFill>
                <a:schemeClr val="tx1"/>
              </a:solidFill>
              <a:round/>
              <a:headEnd/>
              <a:tailEnd/>
            </a:ln>
            <a:effectLst/>
          </p:spPr>
          <p:txBody>
            <a:bodyPr wrap="none"/>
            <a:lstStyle/>
            <a:p>
              <a:endParaRPr lang="it-IT"/>
            </a:p>
          </p:txBody>
        </p:sp>
        <p:sp>
          <p:nvSpPr>
            <p:cNvPr id="627725" name="Line 13"/>
            <p:cNvSpPr>
              <a:spLocks noChangeShapeType="1"/>
            </p:cNvSpPr>
            <p:nvPr/>
          </p:nvSpPr>
          <p:spPr bwMode="auto">
            <a:xfrm>
              <a:off x="4795" y="2649"/>
              <a:ext cx="84" cy="4"/>
            </a:xfrm>
            <a:prstGeom prst="line">
              <a:avLst/>
            </a:prstGeom>
            <a:noFill/>
            <a:ln w="19050">
              <a:solidFill>
                <a:schemeClr val="tx1"/>
              </a:solidFill>
              <a:round/>
              <a:headEnd/>
              <a:tailEnd/>
            </a:ln>
            <a:effectLst/>
          </p:spPr>
          <p:txBody>
            <a:bodyPr wrap="none"/>
            <a:lstStyle/>
            <a:p>
              <a:endParaRPr lang="it-IT"/>
            </a:p>
          </p:txBody>
        </p:sp>
        <p:sp>
          <p:nvSpPr>
            <p:cNvPr id="627726" name="Line 14"/>
            <p:cNvSpPr>
              <a:spLocks noChangeShapeType="1"/>
            </p:cNvSpPr>
            <p:nvPr/>
          </p:nvSpPr>
          <p:spPr bwMode="auto">
            <a:xfrm flipV="1">
              <a:off x="4799" y="3597"/>
              <a:ext cx="108" cy="0"/>
            </a:xfrm>
            <a:prstGeom prst="line">
              <a:avLst/>
            </a:prstGeom>
            <a:noFill/>
            <a:ln w="19050">
              <a:solidFill>
                <a:schemeClr val="tx1"/>
              </a:solidFill>
              <a:round/>
              <a:headEnd/>
              <a:tailEnd/>
            </a:ln>
            <a:effectLst/>
          </p:spPr>
          <p:txBody>
            <a:bodyPr wrap="none"/>
            <a:lstStyle/>
            <a:p>
              <a:endParaRPr lang="it-IT"/>
            </a:p>
          </p:txBody>
        </p:sp>
        <p:sp>
          <p:nvSpPr>
            <p:cNvPr id="627727" name="Text Box 15"/>
            <p:cNvSpPr txBox="1">
              <a:spLocks noChangeArrowheads="1"/>
            </p:cNvSpPr>
            <p:nvPr/>
          </p:nvSpPr>
          <p:spPr bwMode="auto">
            <a:xfrm>
              <a:off x="4753" y="2726"/>
              <a:ext cx="562" cy="236"/>
            </a:xfrm>
            <a:prstGeom prst="rect">
              <a:avLst/>
            </a:prstGeom>
            <a:noFill/>
            <a:ln w="9525">
              <a:noFill/>
              <a:miter lim="800000"/>
              <a:headEnd/>
              <a:tailEnd/>
            </a:ln>
            <a:effectLst/>
          </p:spPr>
          <p:txBody>
            <a:bodyPr wrap="none">
              <a:spAutoFit/>
            </a:bodyPr>
            <a:lstStyle/>
            <a:p>
              <a:r>
                <a:rPr lang="en-US" altLang="it-IT" sz="1600"/>
                <a:t>10.0.0.1</a:t>
              </a:r>
            </a:p>
          </p:txBody>
        </p:sp>
        <p:sp>
          <p:nvSpPr>
            <p:cNvPr id="627728" name="Line 16"/>
            <p:cNvSpPr>
              <a:spLocks noChangeShapeType="1"/>
            </p:cNvSpPr>
            <p:nvPr/>
          </p:nvSpPr>
          <p:spPr bwMode="auto">
            <a:xfrm flipH="1">
              <a:off x="3844" y="3170"/>
              <a:ext cx="54" cy="81"/>
            </a:xfrm>
            <a:prstGeom prst="line">
              <a:avLst/>
            </a:prstGeom>
            <a:noFill/>
            <a:ln w="19050">
              <a:solidFill>
                <a:schemeClr val="tx1"/>
              </a:solidFill>
              <a:round/>
              <a:headEnd type="triangle" w="med" len="med"/>
              <a:tailEnd/>
            </a:ln>
            <a:effectLst/>
          </p:spPr>
          <p:txBody>
            <a:bodyPr wrap="none"/>
            <a:lstStyle/>
            <a:p>
              <a:endParaRPr lang="it-IT"/>
            </a:p>
          </p:txBody>
        </p:sp>
        <p:sp>
          <p:nvSpPr>
            <p:cNvPr id="627729" name="Text Box 17"/>
            <p:cNvSpPr txBox="1">
              <a:spLocks noChangeArrowheads="1"/>
            </p:cNvSpPr>
            <p:nvPr/>
          </p:nvSpPr>
          <p:spPr bwMode="auto">
            <a:xfrm>
              <a:off x="3863" y="3222"/>
              <a:ext cx="573" cy="661"/>
            </a:xfrm>
            <a:prstGeom prst="rect">
              <a:avLst/>
            </a:prstGeom>
            <a:noFill/>
            <a:ln w="9525">
              <a:noFill/>
              <a:miter lim="800000"/>
              <a:headEnd/>
              <a:tailEnd/>
            </a:ln>
            <a:effectLst/>
          </p:spPr>
          <p:txBody>
            <a:bodyPr wrap="none">
              <a:spAutoFit/>
            </a:bodyPr>
            <a:lstStyle/>
            <a:p>
              <a:pPr algn="ctr"/>
              <a:r>
                <a:rPr lang="en-US" altLang="it-IT"/>
                <a:t>Router</a:t>
              </a:r>
            </a:p>
            <a:p>
              <a:pPr algn="ctr"/>
              <a:r>
                <a:rPr lang="en-US" altLang="it-IT"/>
                <a:t>NAT </a:t>
              </a:r>
            </a:p>
            <a:p>
              <a:pPr algn="ctr"/>
              <a:endParaRPr lang="en-US" altLang="it-IT"/>
            </a:p>
          </p:txBody>
        </p:sp>
        <p:sp>
          <p:nvSpPr>
            <p:cNvPr id="627730" name="Line 18"/>
            <p:cNvSpPr>
              <a:spLocks noChangeShapeType="1"/>
            </p:cNvSpPr>
            <p:nvPr/>
          </p:nvSpPr>
          <p:spPr bwMode="auto">
            <a:xfrm>
              <a:off x="3735" y="3159"/>
              <a:ext cx="253" cy="0"/>
            </a:xfrm>
            <a:prstGeom prst="line">
              <a:avLst/>
            </a:prstGeom>
            <a:noFill/>
            <a:ln w="9525">
              <a:solidFill>
                <a:schemeClr val="tx1"/>
              </a:solidFill>
              <a:round/>
              <a:headEnd/>
              <a:tailEnd/>
            </a:ln>
            <a:effectLst/>
          </p:spPr>
          <p:txBody>
            <a:bodyPr wrap="none"/>
            <a:lstStyle/>
            <a:p>
              <a:endParaRPr lang="it-IT"/>
            </a:p>
          </p:txBody>
        </p:sp>
        <p:grpSp>
          <p:nvGrpSpPr>
            <p:cNvPr id="627731" name="Group 19"/>
            <p:cNvGrpSpPr>
              <a:grpSpLocks/>
            </p:cNvGrpSpPr>
            <p:nvPr/>
          </p:nvGrpSpPr>
          <p:grpSpPr bwMode="auto">
            <a:xfrm>
              <a:off x="3935" y="3040"/>
              <a:ext cx="350" cy="194"/>
              <a:chOff x="3600" y="219"/>
              <a:chExt cx="360" cy="175"/>
            </a:xfrm>
          </p:grpSpPr>
          <p:sp>
            <p:nvSpPr>
              <p:cNvPr id="627732" name="Oval 2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7733" name="Line 2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627734" name="Line 2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627735" name="Rectangle 2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7736" name="Oval 2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7737" name="Group 25"/>
              <p:cNvGrpSpPr>
                <a:grpSpLocks/>
              </p:cNvGrpSpPr>
              <p:nvPr/>
            </p:nvGrpSpPr>
            <p:grpSpPr bwMode="auto">
              <a:xfrm>
                <a:off x="3686" y="244"/>
                <a:ext cx="177" cy="66"/>
                <a:chOff x="2848" y="848"/>
                <a:chExt cx="140" cy="98"/>
              </a:xfrm>
            </p:grpSpPr>
            <p:sp>
              <p:nvSpPr>
                <p:cNvPr id="627738" name="Line 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7739" name="Line 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7740" name="Line 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7741" name="Group 29"/>
              <p:cNvGrpSpPr>
                <a:grpSpLocks/>
              </p:cNvGrpSpPr>
              <p:nvPr/>
            </p:nvGrpSpPr>
            <p:grpSpPr bwMode="auto">
              <a:xfrm flipV="1">
                <a:off x="3686" y="243"/>
                <a:ext cx="177" cy="66"/>
                <a:chOff x="2848" y="848"/>
                <a:chExt cx="140" cy="98"/>
              </a:xfrm>
            </p:grpSpPr>
            <p:sp>
              <p:nvSpPr>
                <p:cNvPr id="627742" name="Line 3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7743" name="Line 3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7744" name="Line 3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aphicFrame>
          <p:nvGraphicFramePr>
            <p:cNvPr id="627745" name="Object 33"/>
            <p:cNvGraphicFramePr>
              <a:graphicFrameLocks noChangeAspect="1"/>
            </p:cNvGraphicFramePr>
            <p:nvPr/>
          </p:nvGraphicFramePr>
          <p:xfrm>
            <a:off x="4804" y="2483"/>
            <a:ext cx="365" cy="304"/>
          </p:xfrm>
          <a:graphic>
            <a:graphicData uri="http://schemas.openxmlformats.org/presentationml/2006/ole">
              <p:oleObj spid="_x0000_s627745" name="Clip" r:id="rId7" imgW="1305000" imgH="1085760" progId="">
                <p:embed/>
              </p:oleObj>
            </a:graphicData>
          </a:graphic>
        </p:graphicFrame>
        <p:pic>
          <p:nvPicPr>
            <p:cNvPr id="627746" name="Picture 34" descr="kw_skype_logo"/>
            <p:cNvPicPr>
              <a:picLocks noChangeAspect="1" noChangeArrowheads="1"/>
            </p:cNvPicPr>
            <p:nvPr/>
          </p:nvPicPr>
          <p:blipFill>
            <a:blip r:embed="rId8" cstate="print"/>
            <a:srcRect/>
            <a:stretch>
              <a:fillRect/>
            </a:stretch>
          </p:blipFill>
          <p:spPr bwMode="auto">
            <a:xfrm>
              <a:off x="4827" y="2284"/>
              <a:ext cx="464" cy="208"/>
            </a:xfrm>
            <a:prstGeom prst="rect">
              <a:avLst/>
            </a:prstGeom>
            <a:noFill/>
          </p:spPr>
        </p:pic>
      </p:grpSp>
      <p:grpSp>
        <p:nvGrpSpPr>
          <p:cNvPr id="627747" name="Group 35"/>
          <p:cNvGrpSpPr>
            <a:grpSpLocks/>
          </p:cNvGrpSpPr>
          <p:nvPr/>
        </p:nvGrpSpPr>
        <p:grpSpPr bwMode="auto">
          <a:xfrm>
            <a:off x="3252788" y="3846513"/>
            <a:ext cx="331787" cy="755650"/>
            <a:chOff x="4180" y="783"/>
            <a:chExt cx="150" cy="307"/>
          </a:xfrm>
        </p:grpSpPr>
        <p:sp>
          <p:nvSpPr>
            <p:cNvPr id="627748" name="AutoShape 3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it-IT"/>
            </a:p>
          </p:txBody>
        </p:sp>
        <p:sp>
          <p:nvSpPr>
            <p:cNvPr id="627749" name="Rectangle 3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it-IT"/>
            </a:p>
          </p:txBody>
        </p:sp>
        <p:sp>
          <p:nvSpPr>
            <p:cNvPr id="627750" name="Rectangle 3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it-IT"/>
            </a:p>
          </p:txBody>
        </p:sp>
        <p:sp>
          <p:nvSpPr>
            <p:cNvPr id="627751" name="AutoShape 3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it-IT"/>
            </a:p>
          </p:txBody>
        </p:sp>
        <p:sp>
          <p:nvSpPr>
            <p:cNvPr id="627752" name="Line 4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it-IT"/>
            </a:p>
          </p:txBody>
        </p:sp>
        <p:sp>
          <p:nvSpPr>
            <p:cNvPr id="627753" name="Line 4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it-IT"/>
            </a:p>
          </p:txBody>
        </p:sp>
        <p:sp>
          <p:nvSpPr>
            <p:cNvPr id="627754" name="Rectangle 4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627755" name="Rectangle 4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it-IT"/>
            </a:p>
          </p:txBody>
        </p:sp>
      </p:grpSp>
      <p:pic>
        <p:nvPicPr>
          <p:cNvPr id="627756" name="Picture 44" descr="kw_skype_relay"/>
          <p:cNvPicPr>
            <a:picLocks noChangeAspect="1" noChangeArrowheads="1"/>
          </p:cNvPicPr>
          <p:nvPr/>
        </p:nvPicPr>
        <p:blipFill>
          <a:blip r:embed="rId9" cstate="print"/>
          <a:srcRect/>
          <a:stretch>
            <a:fillRect/>
          </a:stretch>
        </p:blipFill>
        <p:spPr bwMode="auto">
          <a:xfrm>
            <a:off x="3586163" y="3805238"/>
            <a:ext cx="825500" cy="815975"/>
          </a:xfrm>
          <a:prstGeom prst="rect">
            <a:avLst/>
          </a:prstGeom>
          <a:noFill/>
        </p:spPr>
      </p:pic>
      <p:pic>
        <p:nvPicPr>
          <p:cNvPr id="627757" name="Picture 45" descr="kw_skype_logo"/>
          <p:cNvPicPr>
            <a:picLocks noChangeAspect="1" noChangeArrowheads="1"/>
          </p:cNvPicPr>
          <p:nvPr/>
        </p:nvPicPr>
        <p:blipFill>
          <a:blip r:embed="rId8" cstate="print"/>
          <a:srcRect/>
          <a:stretch>
            <a:fillRect/>
          </a:stretch>
        </p:blipFill>
        <p:spPr bwMode="auto">
          <a:xfrm>
            <a:off x="93663" y="4449763"/>
            <a:ext cx="736600" cy="330200"/>
          </a:xfrm>
          <a:prstGeom prst="rect">
            <a:avLst/>
          </a:prstGeom>
          <a:noFill/>
        </p:spPr>
      </p:pic>
      <p:sp>
        <p:nvSpPr>
          <p:cNvPr id="627758" name="Freeform 46"/>
          <p:cNvSpPr>
            <a:spLocks/>
          </p:cNvSpPr>
          <p:nvPr/>
        </p:nvSpPr>
        <p:spPr bwMode="auto">
          <a:xfrm>
            <a:off x="4141788" y="4424363"/>
            <a:ext cx="3714750" cy="1039812"/>
          </a:xfrm>
          <a:custGeom>
            <a:avLst/>
            <a:gdLst/>
            <a:ahLst/>
            <a:cxnLst>
              <a:cxn ang="0">
                <a:pos x="1597" y="61"/>
              </a:cxn>
              <a:cxn ang="0">
                <a:pos x="1376" y="78"/>
              </a:cxn>
              <a:cxn ang="0">
                <a:pos x="1303" y="531"/>
              </a:cxn>
              <a:cxn ang="0">
                <a:pos x="408" y="572"/>
              </a:cxn>
              <a:cxn ang="0">
                <a:pos x="0" y="36"/>
              </a:cxn>
            </a:cxnLst>
            <a:rect l="0" t="0" r="r" b="b"/>
            <a:pathLst>
              <a:path w="1597" h="655">
                <a:moveTo>
                  <a:pt x="1597" y="61"/>
                </a:moveTo>
                <a:cubicBezTo>
                  <a:pt x="1562" y="64"/>
                  <a:pt x="1425" y="0"/>
                  <a:pt x="1376" y="78"/>
                </a:cubicBezTo>
                <a:cubicBezTo>
                  <a:pt x="1327" y="156"/>
                  <a:pt x="1464" y="449"/>
                  <a:pt x="1303" y="531"/>
                </a:cubicBezTo>
                <a:cubicBezTo>
                  <a:pt x="1142" y="613"/>
                  <a:pt x="625" y="655"/>
                  <a:pt x="408" y="572"/>
                </a:cubicBezTo>
                <a:cubicBezTo>
                  <a:pt x="190" y="490"/>
                  <a:pt x="94" y="263"/>
                  <a:pt x="0" y="36"/>
                </a:cubicBezTo>
              </a:path>
            </a:pathLst>
          </a:custGeom>
          <a:noFill/>
          <a:ln w="38100" cap="flat" cmpd="sng">
            <a:solidFill>
              <a:srgbClr val="FF0000"/>
            </a:solidFill>
            <a:prstDash val="solid"/>
            <a:round/>
            <a:headEnd type="triangle" w="med" len="med"/>
            <a:tailEnd type="triangle" w="med" len="med"/>
          </a:ln>
          <a:effectLst/>
        </p:spPr>
        <p:txBody>
          <a:bodyPr wrap="none"/>
          <a:lstStyle/>
          <a:p>
            <a:endParaRPr lang="it-IT"/>
          </a:p>
        </p:txBody>
      </p:sp>
      <p:sp>
        <p:nvSpPr>
          <p:cNvPr id="627759" name="Text Box 47"/>
          <p:cNvSpPr txBox="1">
            <a:spLocks noChangeArrowheads="1"/>
          </p:cNvSpPr>
          <p:nvPr/>
        </p:nvSpPr>
        <p:spPr bwMode="auto">
          <a:xfrm>
            <a:off x="5118100" y="4121150"/>
            <a:ext cx="1946275" cy="1114425"/>
          </a:xfrm>
          <a:prstGeom prst="rect">
            <a:avLst/>
          </a:prstGeom>
          <a:noFill/>
          <a:ln w="9525">
            <a:noFill/>
            <a:miter lim="800000"/>
            <a:headEnd/>
            <a:tailEnd/>
          </a:ln>
          <a:effectLst/>
        </p:spPr>
        <p:txBody>
          <a:bodyPr>
            <a:spAutoFit/>
          </a:bodyPr>
          <a:lstStyle/>
          <a:p>
            <a:pPr>
              <a:lnSpc>
                <a:spcPct val="80000"/>
              </a:lnSpc>
            </a:pPr>
            <a:r>
              <a:rPr lang="en-US" altLang="it-IT">
                <a:solidFill>
                  <a:srgbClr val="FF0000"/>
                </a:solidFill>
              </a:rPr>
              <a:t>1.</a:t>
            </a:r>
            <a:r>
              <a:rPr lang="en-US" altLang="it-IT"/>
              <a:t> Connessione al relay avviata dall’host coperto da NAT</a:t>
            </a:r>
          </a:p>
        </p:txBody>
      </p:sp>
      <p:sp>
        <p:nvSpPr>
          <p:cNvPr id="627760" name="Text Box 48"/>
          <p:cNvSpPr txBox="1">
            <a:spLocks noChangeArrowheads="1"/>
          </p:cNvSpPr>
          <p:nvPr/>
        </p:nvSpPr>
        <p:spPr bwMode="auto">
          <a:xfrm>
            <a:off x="977900" y="3984625"/>
            <a:ext cx="1946275" cy="858838"/>
          </a:xfrm>
          <a:prstGeom prst="rect">
            <a:avLst/>
          </a:prstGeom>
          <a:noFill/>
          <a:ln w="9525">
            <a:noFill/>
            <a:miter lim="800000"/>
            <a:headEnd/>
            <a:tailEnd/>
          </a:ln>
          <a:effectLst/>
        </p:spPr>
        <p:txBody>
          <a:bodyPr>
            <a:spAutoFit/>
          </a:bodyPr>
          <a:lstStyle/>
          <a:p>
            <a:pPr>
              <a:lnSpc>
                <a:spcPct val="80000"/>
              </a:lnSpc>
            </a:pPr>
            <a:r>
              <a:rPr lang="en-US" altLang="it-IT">
                <a:solidFill>
                  <a:srgbClr val="FF0000"/>
                </a:solidFill>
              </a:rPr>
              <a:t>2.</a:t>
            </a:r>
            <a:r>
              <a:rPr lang="en-US" altLang="it-IT"/>
              <a:t> Connessione al relay iniziata dal client</a:t>
            </a:r>
          </a:p>
        </p:txBody>
      </p:sp>
      <p:sp>
        <p:nvSpPr>
          <p:cNvPr id="627761" name="Freeform 49"/>
          <p:cNvSpPr>
            <a:spLocks/>
          </p:cNvSpPr>
          <p:nvPr/>
        </p:nvSpPr>
        <p:spPr bwMode="auto">
          <a:xfrm>
            <a:off x="1033463" y="4549775"/>
            <a:ext cx="2798762" cy="511175"/>
          </a:xfrm>
          <a:custGeom>
            <a:avLst/>
            <a:gdLst/>
            <a:ahLst/>
            <a:cxnLst>
              <a:cxn ang="0">
                <a:pos x="0" y="305"/>
              </a:cxn>
              <a:cxn ang="0">
                <a:pos x="1091" y="305"/>
              </a:cxn>
              <a:cxn ang="0">
                <a:pos x="1597" y="201"/>
              </a:cxn>
              <a:cxn ang="0">
                <a:pos x="1763" y="0"/>
              </a:cxn>
            </a:cxnLst>
            <a:rect l="0" t="0" r="r" b="b"/>
            <a:pathLst>
              <a:path w="1763" h="322">
                <a:moveTo>
                  <a:pt x="0" y="305"/>
                </a:moveTo>
                <a:cubicBezTo>
                  <a:pt x="412" y="313"/>
                  <a:pt x="825" y="322"/>
                  <a:pt x="1091" y="305"/>
                </a:cubicBezTo>
                <a:cubicBezTo>
                  <a:pt x="1357" y="288"/>
                  <a:pt x="1485" y="252"/>
                  <a:pt x="1597" y="201"/>
                </a:cubicBezTo>
                <a:cubicBezTo>
                  <a:pt x="1709" y="150"/>
                  <a:pt x="1736" y="75"/>
                  <a:pt x="1763" y="0"/>
                </a:cubicBezTo>
              </a:path>
            </a:pathLst>
          </a:custGeom>
          <a:noFill/>
          <a:ln w="38100" cap="flat" cmpd="sng">
            <a:solidFill>
              <a:srgbClr val="FF0000"/>
            </a:solidFill>
            <a:prstDash val="solid"/>
            <a:round/>
            <a:headEnd type="triangle" w="med" len="med"/>
            <a:tailEnd type="triangle" w="med" len="med"/>
          </a:ln>
          <a:effectLst/>
        </p:spPr>
        <p:txBody>
          <a:bodyPr wrap="none"/>
          <a:lstStyle/>
          <a:p>
            <a:endParaRPr lang="it-IT"/>
          </a:p>
        </p:txBody>
      </p:sp>
      <p:sp>
        <p:nvSpPr>
          <p:cNvPr id="627762" name="Freeform 50"/>
          <p:cNvSpPr>
            <a:spLocks/>
          </p:cNvSpPr>
          <p:nvPr/>
        </p:nvSpPr>
        <p:spPr bwMode="auto">
          <a:xfrm>
            <a:off x="3805238" y="4173538"/>
            <a:ext cx="360362" cy="420687"/>
          </a:xfrm>
          <a:custGeom>
            <a:avLst/>
            <a:gdLst/>
            <a:ahLst/>
            <a:cxnLst>
              <a:cxn ang="0">
                <a:pos x="0" y="265"/>
              </a:cxn>
              <a:cxn ang="0">
                <a:pos x="105" y="3"/>
              </a:cxn>
              <a:cxn ang="0">
                <a:pos x="227" y="247"/>
              </a:cxn>
            </a:cxnLst>
            <a:rect l="0" t="0" r="r" b="b"/>
            <a:pathLst>
              <a:path w="227" h="265">
                <a:moveTo>
                  <a:pt x="0" y="265"/>
                </a:moveTo>
                <a:cubicBezTo>
                  <a:pt x="33" y="135"/>
                  <a:pt x="67" y="6"/>
                  <a:pt x="105" y="3"/>
                </a:cubicBezTo>
                <a:cubicBezTo>
                  <a:pt x="143" y="0"/>
                  <a:pt x="185" y="123"/>
                  <a:pt x="227" y="247"/>
                </a:cubicBezTo>
              </a:path>
            </a:pathLst>
          </a:custGeom>
          <a:noFill/>
          <a:ln w="38100" cap="flat" cmpd="sng">
            <a:solidFill>
              <a:srgbClr val="FF0000"/>
            </a:solidFill>
            <a:prstDash val="solid"/>
            <a:round/>
            <a:headEnd type="triangle" w="med" len="med"/>
            <a:tailEnd type="triangle" w="med" len="med"/>
          </a:ln>
          <a:effectLst/>
        </p:spPr>
        <p:txBody>
          <a:bodyPr wrap="none"/>
          <a:lstStyle/>
          <a:p>
            <a:endParaRPr lang="it-IT"/>
          </a:p>
        </p:txBody>
      </p:sp>
      <p:sp>
        <p:nvSpPr>
          <p:cNvPr id="627763" name="Text Box 51"/>
          <p:cNvSpPr txBox="1">
            <a:spLocks noChangeArrowheads="1"/>
          </p:cNvSpPr>
          <p:nvPr/>
        </p:nvSpPr>
        <p:spPr bwMode="auto">
          <a:xfrm>
            <a:off x="3186113" y="5060950"/>
            <a:ext cx="1946275" cy="411163"/>
          </a:xfrm>
          <a:prstGeom prst="rect">
            <a:avLst/>
          </a:prstGeom>
          <a:noFill/>
          <a:ln w="9525">
            <a:noFill/>
            <a:miter lim="800000"/>
            <a:headEnd/>
            <a:tailEnd/>
          </a:ln>
          <a:effectLst/>
        </p:spPr>
        <p:txBody>
          <a:bodyPr>
            <a:spAutoFit/>
          </a:bodyPr>
          <a:lstStyle/>
          <a:p>
            <a:r>
              <a:rPr lang="en-US" altLang="it-IT">
                <a:solidFill>
                  <a:srgbClr val="FF0000"/>
                </a:solidFill>
              </a:rPr>
              <a:t>3.</a:t>
            </a:r>
            <a:r>
              <a:rPr lang="en-US" altLang="it-IT"/>
              <a:t> Relay attivato</a:t>
            </a:r>
          </a:p>
        </p:txBody>
      </p:sp>
      <p:sp>
        <p:nvSpPr>
          <p:cNvPr id="627764" name="Rectangle 52"/>
          <p:cNvSpPr>
            <a:spLocks noChangeArrowheads="1"/>
          </p:cNvSpPr>
          <p:nvPr/>
        </p:nvSpPr>
        <p:spPr bwMode="auto">
          <a:xfrm>
            <a:off x="533400" y="2286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Un altro problema di NAT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27758"/>
                                        </p:tgtEl>
                                        <p:attrNameLst>
                                          <p:attrName>style.visibility</p:attrName>
                                        </p:attrNameLst>
                                      </p:cBhvr>
                                      <p:to>
                                        <p:strVal val="visible"/>
                                      </p:to>
                                    </p:set>
                                    <p:animEffect transition="in" filter="wipe(right)">
                                      <p:cBhvr>
                                        <p:cTn id="7" dur="500"/>
                                        <p:tgtEl>
                                          <p:spTgt spid="627758"/>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499"/>
                                          </p:stCondLst>
                                        </p:cTn>
                                        <p:tgtEl>
                                          <p:spTgt spid="6277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27761"/>
                                        </p:tgtEl>
                                        <p:attrNameLst>
                                          <p:attrName>style.visibility</p:attrName>
                                        </p:attrNameLst>
                                      </p:cBhvr>
                                      <p:to>
                                        <p:strVal val="visible"/>
                                      </p:to>
                                    </p:set>
                                    <p:animEffect transition="in" filter="wipe(left)">
                                      <p:cBhvr>
                                        <p:cTn id="15" dur="500"/>
                                        <p:tgtEl>
                                          <p:spTgt spid="627761"/>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499"/>
                                          </p:stCondLst>
                                        </p:cTn>
                                        <p:tgtEl>
                                          <p:spTgt spid="6277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27762"/>
                                        </p:tgtEl>
                                        <p:attrNameLst>
                                          <p:attrName>style.visibility</p:attrName>
                                        </p:attrNameLst>
                                      </p:cBhvr>
                                      <p:to>
                                        <p:strVal val="visible"/>
                                      </p:to>
                                    </p:set>
                                    <p:animEffect transition="in" filter="wipe(down)">
                                      <p:cBhvr>
                                        <p:cTn id="23" dur="500"/>
                                        <p:tgtEl>
                                          <p:spTgt spid="627762"/>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499"/>
                                          </p:stCondLst>
                                        </p:cTn>
                                        <p:tgtEl>
                                          <p:spTgt spid="6277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7758" grpId="0" animBg="1"/>
      <p:bldP spid="627759" grpId="0" autoUpdateAnimBg="0"/>
      <p:bldP spid="627760" grpId="0" autoUpdateAnimBg="0"/>
      <p:bldP spid="627761" grpId="0" animBg="1"/>
      <p:bldP spid="627762" grpId="0" animBg="1"/>
      <p:bldP spid="627763"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0F145C65-11A5-4233-A4A9-0C0D96E22F96}" type="slidenum">
              <a:rPr lang="en-US" altLang="it-IT"/>
              <a:pPr/>
              <a:t>59</a:t>
            </a:fld>
            <a:endParaRPr lang="en-US" altLang="it-IT"/>
          </a:p>
        </p:txBody>
      </p:sp>
      <p:sp>
        <p:nvSpPr>
          <p:cNvPr id="573446" name="Rectangle 6"/>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rgbClr val="FF0000"/>
                </a:solidFill>
              </a:rPr>
              <a:t>4.4 Protocollo Internet (IP)</a:t>
            </a: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solidFill>
                  <a:srgbClr val="FF0000"/>
                </a:solidFill>
              </a:rPr>
              <a:t>ICMP</a:t>
            </a:r>
            <a:endParaRPr lang="it-IT" sz="2000"/>
          </a:p>
          <a:p>
            <a:pPr lvl="1">
              <a:lnSpc>
                <a:spcPct val="90000"/>
              </a:lnSpc>
              <a:buFont typeface="Wingdings" pitchFamily="2" charset="2"/>
              <a:buChar char="m"/>
            </a:pPr>
            <a:r>
              <a:rPr lang="it-IT" sz="2000"/>
              <a:t>IPv6</a:t>
            </a:r>
            <a:endParaRPr lang="it-IT" sz="2000">
              <a:solidFill>
                <a:srgbClr val="FF0000"/>
              </a:solidFill>
            </a:endParaRPr>
          </a:p>
        </p:txBody>
      </p:sp>
      <p:sp>
        <p:nvSpPr>
          <p:cNvPr id="573448" name="Rectangle 8"/>
          <p:cNvSpPr>
            <a:spLocks noGrp="1" noChangeArrowheads="1"/>
          </p:cNvSpPr>
          <p:nvPr>
            <p:ph type="body" sz="half" idx="2"/>
          </p:nvPr>
        </p:nvSpPr>
        <p:spPr>
          <a:noFill/>
          <a:ln/>
        </p:spPr>
        <p:txBody>
          <a:bodyPr/>
          <a:lstStyle/>
          <a:p>
            <a:pPr>
              <a:buFont typeface="ZapfDingbats" pitchFamily="82" charset="2"/>
              <a:buNone/>
            </a:pPr>
            <a:r>
              <a:rPr lang="it-IT" sz="2000">
                <a:solidFill>
                  <a:schemeClr val="accent2"/>
                </a:solidFill>
              </a:rPr>
              <a:t>4.5 </a:t>
            </a:r>
            <a:r>
              <a:rPr lang="it-IT" sz="2000"/>
              <a:t>Algoritmi di instradamento</a:t>
            </a:r>
          </a:p>
          <a:p>
            <a:pPr lvl="1">
              <a:buFont typeface="Wingdings" pitchFamily="2" charset="2"/>
              <a:buChar char="m"/>
            </a:pPr>
            <a:r>
              <a:rPr lang="it-IT" sz="1800"/>
              <a:t>Stato del collegamento</a:t>
            </a:r>
          </a:p>
          <a:p>
            <a:pPr lvl="1">
              <a:buFont typeface="Wingdings" pitchFamily="2" charset="2"/>
              <a:buChar char="m"/>
            </a:pPr>
            <a:r>
              <a:rPr lang="it-IT" sz="1800"/>
              <a:t>Vettore distanza</a:t>
            </a:r>
          </a:p>
          <a:p>
            <a:pPr lvl="1">
              <a:buFont typeface="Wingdings" pitchFamily="2" charset="2"/>
              <a:buChar char="m"/>
            </a:pPr>
            <a:r>
              <a:rPr lang="it-IT" sz="1800"/>
              <a:t>Instradamento gerarchico</a:t>
            </a:r>
            <a:endParaRPr lang="it-IT" sz="2000">
              <a:solidFill>
                <a:schemeClr val="accent2"/>
              </a:solidFill>
            </a:endParaRPr>
          </a:p>
          <a:p>
            <a:pPr>
              <a:buFont typeface="ZapfDingbats" pitchFamily="82" charset="2"/>
              <a:buNone/>
            </a:pPr>
            <a:r>
              <a:rPr lang="it-IT" sz="2000">
                <a:solidFill>
                  <a:schemeClr val="accent2"/>
                </a:solidFill>
              </a:rPr>
              <a:t>4.6 </a:t>
            </a:r>
            <a:r>
              <a:rPr lang="it-IT" sz="2000"/>
              <a:t>Instradamento in Internet</a:t>
            </a:r>
            <a:endParaRPr lang="it-IT" sz="2000">
              <a:solidFill>
                <a:schemeClr val="accent2"/>
              </a:solidFill>
            </a:endParaRPr>
          </a:p>
          <a:p>
            <a:pPr lvl="1">
              <a:buFont typeface="Wingdings" pitchFamily="2" charset="2"/>
              <a:buChar char="m"/>
            </a:pPr>
            <a:r>
              <a:rPr lang="it-IT" sz="1800"/>
              <a:t>RIP</a:t>
            </a:r>
          </a:p>
          <a:p>
            <a:pPr lvl="1">
              <a:buFont typeface="Wingdings" pitchFamily="2" charset="2"/>
              <a:buChar char="m"/>
            </a:pPr>
            <a:r>
              <a:rPr lang="it-IT" sz="1800"/>
              <a:t>OSPF</a:t>
            </a:r>
            <a:endParaRPr lang="it-IT" sz="2000">
              <a:solidFill>
                <a:schemeClr val="accent2"/>
              </a:solidFill>
            </a:endParaRPr>
          </a:p>
          <a:p>
            <a:pPr lvl="1">
              <a:buFont typeface="Wingdings" pitchFamily="2" charset="2"/>
              <a:buChar char="m"/>
            </a:pPr>
            <a:r>
              <a:rPr lang="it-IT" sz="1800"/>
              <a:t>BGP</a:t>
            </a:r>
          </a:p>
          <a:p>
            <a:pPr>
              <a:buFont typeface="ZapfDingbats" pitchFamily="82" charset="2"/>
              <a:buNone/>
            </a:pPr>
            <a:r>
              <a:rPr lang="it-IT" sz="2000">
                <a:solidFill>
                  <a:schemeClr val="accent2"/>
                </a:solidFill>
              </a:rPr>
              <a:t>4.7 </a:t>
            </a:r>
            <a:r>
              <a:rPr lang="it-IT" sz="2000"/>
              <a:t>Instradamento broadcast e multicast</a:t>
            </a:r>
            <a:endParaRPr lang="it-IT" sz="2000">
              <a:solidFill>
                <a:schemeClr val="accent2"/>
              </a:solidFill>
            </a:endParaRPr>
          </a:p>
          <a:p>
            <a:pPr>
              <a:buFont typeface="ZapfDingbats" pitchFamily="82" charset="2"/>
              <a:buNone/>
            </a:pPr>
            <a:endParaRPr lang="it-IT" sz="2000">
              <a:solidFill>
                <a:schemeClr val="accent2"/>
              </a:solidFill>
            </a:endParaRPr>
          </a:p>
        </p:txBody>
      </p:sp>
      <p:sp>
        <p:nvSpPr>
          <p:cNvPr id="573449" name="Rectangle 9"/>
          <p:cNvSpPr>
            <a:spLocks noGrp="1" noChangeArrowheads="1"/>
          </p:cNvSpPr>
          <p:nvPr>
            <p:ph type="title"/>
          </p:nvPr>
        </p:nvSpPr>
        <p:spPr/>
        <p:txBody>
          <a:bodyPr/>
          <a:lstStyle/>
          <a:p>
            <a:r>
              <a:rPr lang="en-US" altLang="it-IT"/>
              <a:t>Capitolo 4: Livello di rete</a:t>
            </a:r>
            <a:endParaRPr lang="it-IT"/>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egnaposto numero diapositiva 3"/>
          <p:cNvSpPr>
            <a:spLocks noGrp="1"/>
          </p:cNvSpPr>
          <p:nvPr>
            <p:ph type="sldNum" sz="quarter" idx="12"/>
          </p:nvPr>
        </p:nvSpPr>
        <p:spPr/>
        <p:txBody>
          <a:bodyPr/>
          <a:lstStyle/>
          <a:p>
            <a:r>
              <a:rPr lang="en-US" altLang="it-IT"/>
              <a:t>4-</a:t>
            </a:r>
            <a:fld id="{D65343AC-1793-44D2-984D-6E8D25A46D5D}" type="slidenum">
              <a:rPr lang="en-US" altLang="it-IT"/>
              <a:pPr/>
              <a:t>6</a:t>
            </a:fld>
            <a:endParaRPr lang="en-US" altLang="it-IT"/>
          </a:p>
        </p:txBody>
      </p:sp>
      <p:sp>
        <p:nvSpPr>
          <p:cNvPr id="425986" name="Freeform 2"/>
          <p:cNvSpPr>
            <a:spLocks/>
          </p:cNvSpPr>
          <p:nvPr/>
        </p:nvSpPr>
        <p:spPr bwMode="auto">
          <a:xfrm>
            <a:off x="3894138" y="4270375"/>
            <a:ext cx="2847975" cy="1481138"/>
          </a:xfrm>
          <a:custGeom>
            <a:avLst/>
            <a:gdLst/>
            <a:ahLst/>
            <a:cxnLst>
              <a:cxn ang="0">
                <a:pos x="6" y="483"/>
              </a:cxn>
              <a:cxn ang="0">
                <a:pos x="108" y="125"/>
              </a:cxn>
              <a:cxn ang="0">
                <a:pos x="559" y="100"/>
              </a:cxn>
              <a:cxn ang="0">
                <a:pos x="1128" y="29"/>
              </a:cxn>
              <a:cxn ang="0">
                <a:pos x="1716" y="275"/>
              </a:cxn>
              <a:cxn ang="0">
                <a:pos x="1596" y="827"/>
              </a:cxn>
              <a:cxn ang="0">
                <a:pos x="1380" y="911"/>
              </a:cxn>
              <a:cxn ang="0">
                <a:pos x="840" y="929"/>
              </a:cxn>
              <a:cxn ang="0">
                <a:pos x="414" y="911"/>
              </a:cxn>
              <a:cxn ang="0">
                <a:pos x="143" y="832"/>
              </a:cxn>
              <a:cxn ang="0">
                <a:pos x="6" y="483"/>
              </a:cxn>
            </a:cxnLst>
            <a:rect l="0" t="0" r="r" b="b"/>
            <a:pathLst>
              <a:path w="1794" h="933">
                <a:moveTo>
                  <a:pt x="6" y="483"/>
                </a:moveTo>
                <a:cubicBezTo>
                  <a:pt x="0" y="365"/>
                  <a:pt x="16" y="189"/>
                  <a:pt x="108" y="125"/>
                </a:cubicBezTo>
                <a:cubicBezTo>
                  <a:pt x="200" y="61"/>
                  <a:pt x="389" y="116"/>
                  <a:pt x="559" y="100"/>
                </a:cubicBezTo>
                <a:cubicBezTo>
                  <a:pt x="729" y="84"/>
                  <a:pt x="935" y="0"/>
                  <a:pt x="1128" y="29"/>
                </a:cubicBezTo>
                <a:cubicBezTo>
                  <a:pt x="1321" y="58"/>
                  <a:pt x="1638" y="142"/>
                  <a:pt x="1716" y="275"/>
                </a:cubicBezTo>
                <a:cubicBezTo>
                  <a:pt x="1794" y="408"/>
                  <a:pt x="1652" y="721"/>
                  <a:pt x="1596" y="827"/>
                </a:cubicBezTo>
                <a:cubicBezTo>
                  <a:pt x="1540" y="933"/>
                  <a:pt x="1506" y="894"/>
                  <a:pt x="1380" y="911"/>
                </a:cubicBezTo>
                <a:cubicBezTo>
                  <a:pt x="1254" y="928"/>
                  <a:pt x="1001" y="929"/>
                  <a:pt x="840" y="929"/>
                </a:cubicBezTo>
                <a:cubicBezTo>
                  <a:pt x="679" y="929"/>
                  <a:pt x="530" y="927"/>
                  <a:pt x="414" y="911"/>
                </a:cubicBezTo>
                <a:cubicBezTo>
                  <a:pt x="298" y="895"/>
                  <a:pt x="211" y="903"/>
                  <a:pt x="143" y="832"/>
                </a:cubicBezTo>
                <a:cubicBezTo>
                  <a:pt x="75" y="761"/>
                  <a:pt x="4" y="624"/>
                  <a:pt x="6" y="483"/>
                </a:cubicBezTo>
                <a:close/>
              </a:path>
            </a:pathLst>
          </a:custGeom>
          <a:solidFill>
            <a:srgbClr val="66CCFF"/>
          </a:solidFill>
          <a:ln w="9525">
            <a:noFill/>
            <a:round/>
            <a:headEnd/>
            <a:tailEnd/>
          </a:ln>
          <a:effectLst/>
        </p:spPr>
        <p:txBody>
          <a:bodyPr wrap="none" anchor="ctr"/>
          <a:lstStyle/>
          <a:p>
            <a:endParaRPr lang="it-IT"/>
          </a:p>
        </p:txBody>
      </p:sp>
      <p:sp>
        <p:nvSpPr>
          <p:cNvPr id="425987" name="Freeform 3"/>
          <p:cNvSpPr>
            <a:spLocks/>
          </p:cNvSpPr>
          <p:nvPr/>
        </p:nvSpPr>
        <p:spPr bwMode="auto">
          <a:xfrm>
            <a:off x="2400300" y="3533775"/>
            <a:ext cx="2290763" cy="1295400"/>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25988" name="Rectangle 4"/>
          <p:cNvSpPr>
            <a:spLocks noChangeArrowheads="1"/>
          </p:cNvSpPr>
          <p:nvPr/>
        </p:nvSpPr>
        <p:spPr bwMode="auto">
          <a:xfrm>
            <a:off x="2390775" y="992188"/>
            <a:ext cx="2635250" cy="2549525"/>
          </a:xfrm>
          <a:prstGeom prst="rect">
            <a:avLst/>
          </a:prstGeom>
          <a:solidFill>
            <a:schemeClr val="accent1"/>
          </a:solidFill>
          <a:ln w="19050">
            <a:solidFill>
              <a:schemeClr val="tx1"/>
            </a:solidFill>
            <a:miter lim="800000"/>
            <a:headEnd/>
            <a:tailEnd/>
          </a:ln>
          <a:effectLst/>
        </p:spPr>
        <p:txBody>
          <a:bodyPr wrap="none" anchor="ctr"/>
          <a:lstStyle/>
          <a:p>
            <a:endParaRPr lang="it-IT"/>
          </a:p>
        </p:txBody>
      </p:sp>
      <p:sp>
        <p:nvSpPr>
          <p:cNvPr id="425989" name="Oval 5"/>
          <p:cNvSpPr>
            <a:spLocks noChangeArrowheads="1"/>
          </p:cNvSpPr>
          <p:nvPr/>
        </p:nvSpPr>
        <p:spPr bwMode="auto">
          <a:xfrm>
            <a:off x="2681288" y="1044575"/>
            <a:ext cx="2095500" cy="604838"/>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25990" name="Freeform 6"/>
          <p:cNvSpPr>
            <a:spLocks/>
          </p:cNvSpPr>
          <p:nvPr/>
        </p:nvSpPr>
        <p:spPr bwMode="auto">
          <a:xfrm>
            <a:off x="4532313" y="4573588"/>
            <a:ext cx="542925" cy="295275"/>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grpSp>
        <p:nvGrpSpPr>
          <p:cNvPr id="425991" name="Group 7"/>
          <p:cNvGrpSpPr>
            <a:grpSpLocks/>
          </p:cNvGrpSpPr>
          <p:nvPr/>
        </p:nvGrpSpPr>
        <p:grpSpPr bwMode="auto">
          <a:xfrm>
            <a:off x="4038600" y="4748213"/>
            <a:ext cx="501650" cy="233362"/>
            <a:chOff x="3600" y="219"/>
            <a:chExt cx="360" cy="175"/>
          </a:xfrm>
        </p:grpSpPr>
        <p:sp>
          <p:nvSpPr>
            <p:cNvPr id="425992" name="Oval 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5993" name="Line 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25994" name="Line 1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25995" name="Rectangle 1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5996" name="Oval 1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5997" name="Group 13"/>
            <p:cNvGrpSpPr>
              <a:grpSpLocks/>
            </p:cNvGrpSpPr>
            <p:nvPr/>
          </p:nvGrpSpPr>
          <p:grpSpPr bwMode="auto">
            <a:xfrm>
              <a:off x="3686" y="244"/>
              <a:ext cx="177" cy="66"/>
              <a:chOff x="2848" y="848"/>
              <a:chExt cx="140" cy="98"/>
            </a:xfrm>
          </p:grpSpPr>
          <p:sp>
            <p:nvSpPr>
              <p:cNvPr id="425998" name="Line 1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5999" name="Line 1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00" name="Line 1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6001" name="Group 17"/>
            <p:cNvGrpSpPr>
              <a:grpSpLocks/>
            </p:cNvGrpSpPr>
            <p:nvPr/>
          </p:nvGrpSpPr>
          <p:grpSpPr bwMode="auto">
            <a:xfrm flipV="1">
              <a:off x="3686" y="243"/>
              <a:ext cx="177" cy="66"/>
              <a:chOff x="2848" y="848"/>
              <a:chExt cx="140" cy="98"/>
            </a:xfrm>
          </p:grpSpPr>
          <p:sp>
            <p:nvSpPr>
              <p:cNvPr id="426002" name="Line 1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03" name="Line 1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04" name="Line 2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26005" name="Group 21"/>
          <p:cNvGrpSpPr>
            <a:grpSpLocks/>
          </p:cNvGrpSpPr>
          <p:nvPr/>
        </p:nvGrpSpPr>
        <p:grpSpPr bwMode="auto">
          <a:xfrm>
            <a:off x="4391025" y="5386388"/>
            <a:ext cx="501650" cy="233362"/>
            <a:chOff x="3600" y="219"/>
            <a:chExt cx="360" cy="175"/>
          </a:xfrm>
        </p:grpSpPr>
        <p:sp>
          <p:nvSpPr>
            <p:cNvPr id="426006" name="Oval 2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6007" name="Line 2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26008" name="Line 2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26009" name="Rectangle 2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6010" name="Oval 2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6011" name="Group 27"/>
            <p:cNvGrpSpPr>
              <a:grpSpLocks/>
            </p:cNvGrpSpPr>
            <p:nvPr/>
          </p:nvGrpSpPr>
          <p:grpSpPr bwMode="auto">
            <a:xfrm>
              <a:off x="3686" y="244"/>
              <a:ext cx="177" cy="66"/>
              <a:chOff x="2848" y="848"/>
              <a:chExt cx="140" cy="98"/>
            </a:xfrm>
          </p:grpSpPr>
          <p:sp>
            <p:nvSpPr>
              <p:cNvPr id="426012" name="Line 2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13" name="Line 2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14" name="Line 3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6015" name="Group 31"/>
            <p:cNvGrpSpPr>
              <a:grpSpLocks/>
            </p:cNvGrpSpPr>
            <p:nvPr/>
          </p:nvGrpSpPr>
          <p:grpSpPr bwMode="auto">
            <a:xfrm flipV="1">
              <a:off x="3686" y="243"/>
              <a:ext cx="177" cy="66"/>
              <a:chOff x="2848" y="848"/>
              <a:chExt cx="140" cy="98"/>
            </a:xfrm>
          </p:grpSpPr>
          <p:sp>
            <p:nvSpPr>
              <p:cNvPr id="426016" name="Line 3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17" name="Line 3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18" name="Line 3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26019" name="Group 35"/>
          <p:cNvGrpSpPr>
            <a:grpSpLocks/>
          </p:cNvGrpSpPr>
          <p:nvPr/>
        </p:nvGrpSpPr>
        <p:grpSpPr bwMode="auto">
          <a:xfrm>
            <a:off x="5065713" y="4443413"/>
            <a:ext cx="501650" cy="233362"/>
            <a:chOff x="3600" y="219"/>
            <a:chExt cx="360" cy="175"/>
          </a:xfrm>
        </p:grpSpPr>
        <p:sp>
          <p:nvSpPr>
            <p:cNvPr id="426020" name="Oval 36"/>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6021" name="Line 3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26022" name="Line 3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26023" name="Rectangle 39"/>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6024" name="Oval 40"/>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6025" name="Group 41"/>
            <p:cNvGrpSpPr>
              <a:grpSpLocks/>
            </p:cNvGrpSpPr>
            <p:nvPr/>
          </p:nvGrpSpPr>
          <p:grpSpPr bwMode="auto">
            <a:xfrm>
              <a:off x="3686" y="244"/>
              <a:ext cx="177" cy="66"/>
              <a:chOff x="2848" y="848"/>
              <a:chExt cx="140" cy="98"/>
            </a:xfrm>
          </p:grpSpPr>
          <p:sp>
            <p:nvSpPr>
              <p:cNvPr id="426026" name="Line 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27" name="Line 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28" name="Line 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6029" name="Group 45"/>
            <p:cNvGrpSpPr>
              <a:grpSpLocks/>
            </p:cNvGrpSpPr>
            <p:nvPr/>
          </p:nvGrpSpPr>
          <p:grpSpPr bwMode="auto">
            <a:xfrm flipV="1">
              <a:off x="3686" y="243"/>
              <a:ext cx="177" cy="66"/>
              <a:chOff x="2848" y="848"/>
              <a:chExt cx="140" cy="98"/>
            </a:xfrm>
          </p:grpSpPr>
          <p:sp>
            <p:nvSpPr>
              <p:cNvPr id="426030" name="Line 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31" name="Line 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32" name="Line 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26033" name="Group 49"/>
          <p:cNvGrpSpPr>
            <a:grpSpLocks/>
          </p:cNvGrpSpPr>
          <p:nvPr/>
        </p:nvGrpSpPr>
        <p:grpSpPr bwMode="auto">
          <a:xfrm>
            <a:off x="4987925" y="5108575"/>
            <a:ext cx="500063" cy="233363"/>
            <a:chOff x="3600" y="219"/>
            <a:chExt cx="360" cy="175"/>
          </a:xfrm>
        </p:grpSpPr>
        <p:sp>
          <p:nvSpPr>
            <p:cNvPr id="426034" name="Oval 50"/>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6035" name="Line 51"/>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26036" name="Line 52"/>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26037" name="Rectangle 53"/>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6038" name="Oval 54"/>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6039" name="Group 55"/>
            <p:cNvGrpSpPr>
              <a:grpSpLocks/>
            </p:cNvGrpSpPr>
            <p:nvPr/>
          </p:nvGrpSpPr>
          <p:grpSpPr bwMode="auto">
            <a:xfrm>
              <a:off x="3686" y="244"/>
              <a:ext cx="177" cy="66"/>
              <a:chOff x="2848" y="848"/>
              <a:chExt cx="140" cy="98"/>
            </a:xfrm>
          </p:grpSpPr>
          <p:sp>
            <p:nvSpPr>
              <p:cNvPr id="426040" name="Line 5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41" name="Line 5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42" name="Line 5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6043" name="Group 59"/>
            <p:cNvGrpSpPr>
              <a:grpSpLocks/>
            </p:cNvGrpSpPr>
            <p:nvPr/>
          </p:nvGrpSpPr>
          <p:grpSpPr bwMode="auto">
            <a:xfrm flipV="1">
              <a:off x="3686" y="243"/>
              <a:ext cx="177" cy="66"/>
              <a:chOff x="2848" y="848"/>
              <a:chExt cx="140" cy="98"/>
            </a:xfrm>
          </p:grpSpPr>
          <p:sp>
            <p:nvSpPr>
              <p:cNvPr id="426044" name="Line 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45" name="Line 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46" name="Line 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26047" name="Group 63"/>
          <p:cNvGrpSpPr>
            <a:grpSpLocks/>
          </p:cNvGrpSpPr>
          <p:nvPr/>
        </p:nvGrpSpPr>
        <p:grpSpPr bwMode="auto">
          <a:xfrm>
            <a:off x="5622925" y="5405438"/>
            <a:ext cx="501650" cy="233362"/>
            <a:chOff x="3600" y="219"/>
            <a:chExt cx="360" cy="175"/>
          </a:xfrm>
        </p:grpSpPr>
        <p:sp>
          <p:nvSpPr>
            <p:cNvPr id="426048" name="Oval 64"/>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6049" name="Line 6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26050" name="Line 6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26051" name="Rectangle 67"/>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6052" name="Oval 68"/>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6053" name="Group 69"/>
            <p:cNvGrpSpPr>
              <a:grpSpLocks/>
            </p:cNvGrpSpPr>
            <p:nvPr/>
          </p:nvGrpSpPr>
          <p:grpSpPr bwMode="auto">
            <a:xfrm>
              <a:off x="3686" y="244"/>
              <a:ext cx="177" cy="66"/>
              <a:chOff x="2848" y="848"/>
              <a:chExt cx="140" cy="98"/>
            </a:xfrm>
          </p:grpSpPr>
          <p:sp>
            <p:nvSpPr>
              <p:cNvPr id="426054" name="Line 7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55" name="Line 7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56" name="Line 7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6057" name="Group 73"/>
            <p:cNvGrpSpPr>
              <a:grpSpLocks/>
            </p:cNvGrpSpPr>
            <p:nvPr/>
          </p:nvGrpSpPr>
          <p:grpSpPr bwMode="auto">
            <a:xfrm flipV="1">
              <a:off x="3686" y="243"/>
              <a:ext cx="177" cy="66"/>
              <a:chOff x="2848" y="848"/>
              <a:chExt cx="140" cy="98"/>
            </a:xfrm>
          </p:grpSpPr>
          <p:sp>
            <p:nvSpPr>
              <p:cNvPr id="426058" name="Line 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59" name="Line 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60" name="Line 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26061" name="Group 77"/>
          <p:cNvGrpSpPr>
            <a:grpSpLocks/>
          </p:cNvGrpSpPr>
          <p:nvPr/>
        </p:nvGrpSpPr>
        <p:grpSpPr bwMode="auto">
          <a:xfrm>
            <a:off x="6067425" y="4749800"/>
            <a:ext cx="501650" cy="233363"/>
            <a:chOff x="3600" y="219"/>
            <a:chExt cx="360" cy="175"/>
          </a:xfrm>
        </p:grpSpPr>
        <p:sp>
          <p:nvSpPr>
            <p:cNvPr id="426062" name="Oval 78"/>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6063" name="Line 7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26064" name="Line 8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26065" name="Rectangle 81"/>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6066" name="Oval 82"/>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6067" name="Group 83"/>
            <p:cNvGrpSpPr>
              <a:grpSpLocks/>
            </p:cNvGrpSpPr>
            <p:nvPr/>
          </p:nvGrpSpPr>
          <p:grpSpPr bwMode="auto">
            <a:xfrm>
              <a:off x="3686" y="244"/>
              <a:ext cx="177" cy="66"/>
              <a:chOff x="2848" y="848"/>
              <a:chExt cx="140" cy="98"/>
            </a:xfrm>
          </p:grpSpPr>
          <p:sp>
            <p:nvSpPr>
              <p:cNvPr id="426068" name="Line 8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69" name="Line 8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70" name="Line 8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6071" name="Group 87"/>
            <p:cNvGrpSpPr>
              <a:grpSpLocks/>
            </p:cNvGrpSpPr>
            <p:nvPr/>
          </p:nvGrpSpPr>
          <p:grpSpPr bwMode="auto">
            <a:xfrm flipV="1">
              <a:off x="3686" y="243"/>
              <a:ext cx="177" cy="66"/>
              <a:chOff x="2848" y="848"/>
              <a:chExt cx="140" cy="98"/>
            </a:xfrm>
          </p:grpSpPr>
          <p:sp>
            <p:nvSpPr>
              <p:cNvPr id="426072" name="Line 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6073" name="Line 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6074" name="Line 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6075" name="Freeform 91"/>
          <p:cNvSpPr>
            <a:spLocks/>
          </p:cNvSpPr>
          <p:nvPr/>
        </p:nvSpPr>
        <p:spPr bwMode="auto">
          <a:xfrm>
            <a:off x="5573713" y="4567238"/>
            <a:ext cx="504825" cy="307975"/>
          </a:xfrm>
          <a:custGeom>
            <a:avLst/>
            <a:gdLst/>
            <a:ahLst/>
            <a:cxnLst>
              <a:cxn ang="0">
                <a:pos x="0" y="0"/>
              </a:cxn>
              <a:cxn ang="0">
                <a:pos x="318" y="194"/>
              </a:cxn>
            </a:cxnLst>
            <a:rect l="0" t="0" r="r" b="b"/>
            <a:pathLst>
              <a:path w="318" h="194">
                <a:moveTo>
                  <a:pt x="0" y="0"/>
                </a:moveTo>
                <a:lnTo>
                  <a:pt x="318" y="194"/>
                </a:lnTo>
              </a:path>
            </a:pathLst>
          </a:custGeom>
          <a:noFill/>
          <a:ln w="12700">
            <a:solidFill>
              <a:schemeClr val="tx1"/>
            </a:solidFill>
            <a:round/>
            <a:headEnd/>
            <a:tailEnd/>
          </a:ln>
          <a:effectLst/>
        </p:spPr>
        <p:txBody>
          <a:bodyPr wrap="none" anchor="ctr"/>
          <a:lstStyle/>
          <a:p>
            <a:endParaRPr lang="it-IT"/>
          </a:p>
        </p:txBody>
      </p:sp>
      <p:sp>
        <p:nvSpPr>
          <p:cNvPr id="426076" name="Freeform 92"/>
          <p:cNvSpPr>
            <a:spLocks/>
          </p:cNvSpPr>
          <p:nvPr/>
        </p:nvSpPr>
        <p:spPr bwMode="auto">
          <a:xfrm>
            <a:off x="4508500" y="4959350"/>
            <a:ext cx="481013" cy="238125"/>
          </a:xfrm>
          <a:custGeom>
            <a:avLst/>
            <a:gdLst/>
            <a:ahLst/>
            <a:cxnLst>
              <a:cxn ang="0">
                <a:pos x="0" y="0"/>
              </a:cxn>
              <a:cxn ang="0">
                <a:pos x="294" y="174"/>
              </a:cxn>
            </a:cxnLst>
            <a:rect l="0" t="0" r="r" b="b"/>
            <a:pathLst>
              <a:path w="294" h="174">
                <a:moveTo>
                  <a:pt x="0" y="0"/>
                </a:moveTo>
                <a:lnTo>
                  <a:pt x="294" y="174"/>
                </a:lnTo>
              </a:path>
            </a:pathLst>
          </a:custGeom>
          <a:noFill/>
          <a:ln w="12700">
            <a:solidFill>
              <a:schemeClr val="tx1"/>
            </a:solidFill>
            <a:round/>
            <a:headEnd/>
            <a:tailEnd/>
          </a:ln>
          <a:effectLst/>
        </p:spPr>
        <p:txBody>
          <a:bodyPr wrap="none" anchor="ctr"/>
          <a:lstStyle/>
          <a:p>
            <a:endParaRPr lang="it-IT"/>
          </a:p>
        </p:txBody>
      </p:sp>
      <p:sp>
        <p:nvSpPr>
          <p:cNvPr id="426077" name="Freeform 93"/>
          <p:cNvSpPr>
            <a:spLocks/>
          </p:cNvSpPr>
          <p:nvPr/>
        </p:nvSpPr>
        <p:spPr bwMode="auto">
          <a:xfrm>
            <a:off x="5456238" y="4935538"/>
            <a:ext cx="628650" cy="24765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426078" name="Freeform 94"/>
          <p:cNvSpPr>
            <a:spLocks/>
          </p:cNvSpPr>
          <p:nvPr/>
        </p:nvSpPr>
        <p:spPr bwMode="auto">
          <a:xfrm>
            <a:off x="6122988" y="4989513"/>
            <a:ext cx="206375" cy="508000"/>
          </a:xfrm>
          <a:custGeom>
            <a:avLst/>
            <a:gdLst/>
            <a:ahLst/>
            <a:cxnLst>
              <a:cxn ang="0">
                <a:pos x="0" y="500"/>
              </a:cxn>
              <a:cxn ang="0">
                <a:pos x="118" y="0"/>
              </a:cxn>
            </a:cxnLst>
            <a:rect l="0" t="0" r="r" b="b"/>
            <a:pathLst>
              <a:path w="118" h="500">
                <a:moveTo>
                  <a:pt x="0" y="500"/>
                </a:moveTo>
                <a:lnTo>
                  <a:pt x="118" y="0"/>
                </a:lnTo>
              </a:path>
            </a:pathLst>
          </a:custGeom>
          <a:noFill/>
          <a:ln w="12700">
            <a:solidFill>
              <a:schemeClr val="tx1"/>
            </a:solidFill>
            <a:round/>
            <a:headEnd/>
            <a:tailEnd/>
          </a:ln>
          <a:effectLst/>
        </p:spPr>
        <p:txBody>
          <a:bodyPr wrap="none" anchor="ctr"/>
          <a:lstStyle/>
          <a:p>
            <a:endParaRPr lang="it-IT"/>
          </a:p>
        </p:txBody>
      </p:sp>
      <p:sp>
        <p:nvSpPr>
          <p:cNvPr id="426079" name="Freeform 95"/>
          <p:cNvSpPr>
            <a:spLocks/>
          </p:cNvSpPr>
          <p:nvPr/>
        </p:nvSpPr>
        <p:spPr bwMode="auto">
          <a:xfrm>
            <a:off x="4887913" y="5522913"/>
            <a:ext cx="736600" cy="74612"/>
          </a:xfrm>
          <a:custGeom>
            <a:avLst/>
            <a:gdLst/>
            <a:ahLst/>
            <a:cxnLst>
              <a:cxn ang="0">
                <a:pos x="370" y="32"/>
              </a:cxn>
              <a:cxn ang="0">
                <a:pos x="0" y="0"/>
              </a:cxn>
            </a:cxnLst>
            <a:rect l="0" t="0" r="r" b="b"/>
            <a:pathLst>
              <a:path w="370" h="32">
                <a:moveTo>
                  <a:pt x="370" y="32"/>
                </a:moveTo>
                <a:lnTo>
                  <a:pt x="0" y="0"/>
                </a:lnTo>
              </a:path>
            </a:pathLst>
          </a:custGeom>
          <a:noFill/>
          <a:ln w="12700">
            <a:solidFill>
              <a:schemeClr val="tx1"/>
            </a:solidFill>
            <a:round/>
            <a:headEnd/>
            <a:tailEnd/>
          </a:ln>
          <a:effectLst/>
        </p:spPr>
        <p:txBody>
          <a:bodyPr wrap="none" anchor="ctr"/>
          <a:lstStyle/>
          <a:p>
            <a:endParaRPr lang="it-IT"/>
          </a:p>
        </p:txBody>
      </p:sp>
      <p:sp>
        <p:nvSpPr>
          <p:cNvPr id="426080" name="Freeform 96"/>
          <p:cNvSpPr>
            <a:spLocks/>
          </p:cNvSpPr>
          <p:nvPr/>
        </p:nvSpPr>
        <p:spPr bwMode="auto">
          <a:xfrm>
            <a:off x="4351338" y="4983163"/>
            <a:ext cx="193675" cy="425450"/>
          </a:xfrm>
          <a:custGeom>
            <a:avLst/>
            <a:gdLst/>
            <a:ahLst/>
            <a:cxnLst>
              <a:cxn ang="0">
                <a:pos x="162" y="408"/>
              </a:cxn>
              <a:cxn ang="0">
                <a:pos x="176" y="412"/>
              </a:cxn>
              <a:cxn ang="0">
                <a:pos x="0" y="0"/>
              </a:cxn>
            </a:cxnLst>
            <a:rect l="0" t="0" r="r" b="b"/>
            <a:pathLst>
              <a:path w="176" h="412">
                <a:moveTo>
                  <a:pt x="162" y="408"/>
                </a:moveTo>
                <a:lnTo>
                  <a:pt x="176" y="412"/>
                </a:lnTo>
                <a:lnTo>
                  <a:pt x="0" y="0"/>
                </a:lnTo>
              </a:path>
            </a:pathLst>
          </a:custGeom>
          <a:noFill/>
          <a:ln w="12700">
            <a:solidFill>
              <a:schemeClr val="tx1"/>
            </a:solidFill>
            <a:round/>
            <a:headEnd/>
            <a:tailEnd/>
          </a:ln>
          <a:effectLst/>
        </p:spPr>
        <p:txBody>
          <a:bodyPr wrap="none" anchor="ctr"/>
          <a:lstStyle/>
          <a:p>
            <a:endParaRPr lang="it-IT"/>
          </a:p>
        </p:txBody>
      </p:sp>
      <p:sp>
        <p:nvSpPr>
          <p:cNvPr id="426081" name="Rectangle 97"/>
          <p:cNvSpPr>
            <a:spLocks noChangeArrowheads="1"/>
          </p:cNvSpPr>
          <p:nvPr/>
        </p:nvSpPr>
        <p:spPr bwMode="auto">
          <a:xfrm>
            <a:off x="2460625" y="4597400"/>
            <a:ext cx="1155700" cy="238125"/>
          </a:xfrm>
          <a:prstGeom prst="rect">
            <a:avLst/>
          </a:prstGeom>
          <a:solidFill>
            <a:schemeClr val="bg2"/>
          </a:solidFill>
          <a:ln w="9525">
            <a:noFill/>
            <a:miter lim="800000"/>
            <a:headEnd/>
            <a:tailEnd/>
          </a:ln>
          <a:effectLst/>
        </p:spPr>
        <p:txBody>
          <a:bodyPr wrap="none" anchor="ctr"/>
          <a:lstStyle/>
          <a:p>
            <a:endParaRPr lang="it-IT"/>
          </a:p>
        </p:txBody>
      </p:sp>
      <p:sp>
        <p:nvSpPr>
          <p:cNvPr id="426082" name="Rectangle 98"/>
          <p:cNvSpPr>
            <a:spLocks noChangeArrowheads="1"/>
          </p:cNvSpPr>
          <p:nvPr/>
        </p:nvSpPr>
        <p:spPr bwMode="auto">
          <a:xfrm>
            <a:off x="2436813" y="4621213"/>
            <a:ext cx="1147762" cy="238125"/>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426083" name="Line 99"/>
          <p:cNvSpPr>
            <a:spLocks noChangeShapeType="1"/>
          </p:cNvSpPr>
          <p:nvPr/>
        </p:nvSpPr>
        <p:spPr bwMode="auto">
          <a:xfrm>
            <a:off x="3462338" y="4752975"/>
            <a:ext cx="422275" cy="0"/>
          </a:xfrm>
          <a:prstGeom prst="line">
            <a:avLst/>
          </a:prstGeom>
          <a:noFill/>
          <a:ln w="9525">
            <a:solidFill>
              <a:schemeClr val="accent2"/>
            </a:solidFill>
            <a:round/>
            <a:headEnd/>
            <a:tailEnd type="triangle" w="med" len="med"/>
          </a:ln>
          <a:effectLst/>
        </p:spPr>
        <p:txBody>
          <a:bodyPr wrap="none" anchor="ctr"/>
          <a:lstStyle/>
          <a:p>
            <a:endParaRPr lang="it-IT"/>
          </a:p>
        </p:txBody>
      </p:sp>
      <p:sp>
        <p:nvSpPr>
          <p:cNvPr id="426084" name="Text Box 100"/>
          <p:cNvSpPr txBox="1">
            <a:spLocks noChangeArrowheads="1"/>
          </p:cNvSpPr>
          <p:nvPr/>
        </p:nvSpPr>
        <p:spPr bwMode="auto">
          <a:xfrm>
            <a:off x="4464050" y="4468813"/>
            <a:ext cx="311150" cy="366712"/>
          </a:xfrm>
          <a:prstGeom prst="rect">
            <a:avLst/>
          </a:prstGeom>
          <a:noFill/>
          <a:ln w="9525">
            <a:noFill/>
            <a:miter lim="800000"/>
            <a:headEnd/>
            <a:tailEnd/>
          </a:ln>
          <a:effectLst/>
        </p:spPr>
        <p:txBody>
          <a:bodyPr wrap="none">
            <a:spAutoFit/>
          </a:bodyPr>
          <a:lstStyle/>
          <a:p>
            <a:pPr eaLnBrk="1" hangingPunct="1"/>
            <a:r>
              <a:rPr lang="en-US" altLang="it-IT">
                <a:latin typeface="Arial" charset="0"/>
              </a:rPr>
              <a:t>1</a:t>
            </a:r>
          </a:p>
        </p:txBody>
      </p:sp>
      <p:sp>
        <p:nvSpPr>
          <p:cNvPr id="426085" name="Text Box 101"/>
          <p:cNvSpPr txBox="1">
            <a:spLocks noChangeArrowheads="1"/>
          </p:cNvSpPr>
          <p:nvPr/>
        </p:nvSpPr>
        <p:spPr bwMode="auto">
          <a:xfrm>
            <a:off x="4378325" y="4906963"/>
            <a:ext cx="296863" cy="336550"/>
          </a:xfrm>
          <a:prstGeom prst="rect">
            <a:avLst/>
          </a:prstGeom>
          <a:noFill/>
          <a:ln w="9525">
            <a:noFill/>
            <a:miter lim="800000"/>
            <a:headEnd/>
            <a:tailEnd/>
          </a:ln>
          <a:effectLst/>
        </p:spPr>
        <p:txBody>
          <a:bodyPr wrap="none">
            <a:spAutoFit/>
          </a:bodyPr>
          <a:lstStyle/>
          <a:p>
            <a:pPr eaLnBrk="1" hangingPunct="1"/>
            <a:r>
              <a:rPr lang="en-US" altLang="it-IT" sz="1600">
                <a:latin typeface="Arial" charset="0"/>
              </a:rPr>
              <a:t>2</a:t>
            </a:r>
          </a:p>
        </p:txBody>
      </p:sp>
      <p:sp>
        <p:nvSpPr>
          <p:cNvPr id="426086" name="Text Box 102"/>
          <p:cNvSpPr txBox="1">
            <a:spLocks noChangeArrowheads="1"/>
          </p:cNvSpPr>
          <p:nvPr/>
        </p:nvSpPr>
        <p:spPr bwMode="auto">
          <a:xfrm>
            <a:off x="4127500" y="4979988"/>
            <a:ext cx="296863" cy="336550"/>
          </a:xfrm>
          <a:prstGeom prst="rect">
            <a:avLst/>
          </a:prstGeom>
          <a:noFill/>
          <a:ln w="9525">
            <a:noFill/>
            <a:miter lim="800000"/>
            <a:headEnd/>
            <a:tailEnd/>
          </a:ln>
          <a:effectLst/>
        </p:spPr>
        <p:txBody>
          <a:bodyPr wrap="none">
            <a:spAutoFit/>
          </a:bodyPr>
          <a:lstStyle/>
          <a:p>
            <a:pPr eaLnBrk="1" hangingPunct="1"/>
            <a:r>
              <a:rPr lang="en-US" altLang="it-IT" sz="1600">
                <a:latin typeface="Arial" charset="0"/>
              </a:rPr>
              <a:t>3</a:t>
            </a:r>
          </a:p>
        </p:txBody>
      </p:sp>
      <p:sp>
        <p:nvSpPr>
          <p:cNvPr id="426088" name="Rectangle 104"/>
          <p:cNvSpPr>
            <a:spLocks noChangeArrowheads="1"/>
          </p:cNvSpPr>
          <p:nvPr/>
        </p:nvSpPr>
        <p:spPr bwMode="auto">
          <a:xfrm>
            <a:off x="3065463" y="4624388"/>
            <a:ext cx="427037" cy="239712"/>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26089" name="Text Box 105"/>
          <p:cNvSpPr txBox="1">
            <a:spLocks noChangeArrowheads="1"/>
          </p:cNvSpPr>
          <p:nvPr/>
        </p:nvSpPr>
        <p:spPr bwMode="auto">
          <a:xfrm>
            <a:off x="3017838" y="4597400"/>
            <a:ext cx="523875" cy="274638"/>
          </a:xfrm>
          <a:prstGeom prst="rect">
            <a:avLst/>
          </a:prstGeom>
          <a:noFill/>
          <a:ln w="9525">
            <a:noFill/>
            <a:miter lim="800000"/>
            <a:headEnd/>
            <a:tailEnd/>
          </a:ln>
          <a:effectLst/>
        </p:spPr>
        <p:txBody>
          <a:bodyPr wrap="none">
            <a:spAutoFit/>
          </a:bodyPr>
          <a:lstStyle/>
          <a:p>
            <a:pPr eaLnBrk="1" hangingPunct="1"/>
            <a:r>
              <a:rPr lang="en-US" altLang="it-IT" sz="1200">
                <a:latin typeface="Arial" charset="0"/>
              </a:rPr>
              <a:t>0111</a:t>
            </a:r>
          </a:p>
        </p:txBody>
      </p:sp>
      <p:sp>
        <p:nvSpPr>
          <p:cNvPr id="426090" name="Text Box 106"/>
          <p:cNvSpPr txBox="1">
            <a:spLocks noChangeArrowheads="1"/>
          </p:cNvSpPr>
          <p:nvPr/>
        </p:nvSpPr>
        <p:spPr bwMode="auto">
          <a:xfrm>
            <a:off x="1238250" y="3773488"/>
            <a:ext cx="2273300" cy="581025"/>
          </a:xfrm>
          <a:prstGeom prst="rect">
            <a:avLst/>
          </a:prstGeom>
          <a:noFill/>
          <a:ln w="9525">
            <a:noFill/>
            <a:miter lim="800000"/>
            <a:headEnd/>
            <a:tailEnd/>
          </a:ln>
          <a:effectLst/>
        </p:spPr>
        <p:txBody>
          <a:bodyPr wrap="none">
            <a:spAutoFit/>
          </a:bodyPr>
          <a:lstStyle/>
          <a:p>
            <a:pPr eaLnBrk="1" hangingPunct="1"/>
            <a:r>
              <a:rPr lang="en-US" altLang="it-IT" sz="1600">
                <a:latin typeface="Arial" charset="0"/>
              </a:rPr>
              <a:t>Valore nell’intestazione</a:t>
            </a:r>
            <a:br>
              <a:rPr lang="en-US" altLang="it-IT" sz="1600">
                <a:latin typeface="Arial" charset="0"/>
              </a:rPr>
            </a:br>
            <a:r>
              <a:rPr lang="en-US" altLang="it-IT" sz="1600">
                <a:latin typeface="Arial" charset="0"/>
              </a:rPr>
              <a:t>del pacchetto in arrivo</a:t>
            </a:r>
          </a:p>
        </p:txBody>
      </p:sp>
      <p:sp>
        <p:nvSpPr>
          <p:cNvPr id="426091" name="Line 107"/>
          <p:cNvSpPr>
            <a:spLocks noChangeShapeType="1"/>
          </p:cNvSpPr>
          <p:nvPr/>
        </p:nvSpPr>
        <p:spPr bwMode="auto">
          <a:xfrm flipH="1">
            <a:off x="2684463" y="4883150"/>
            <a:ext cx="1349375" cy="0"/>
          </a:xfrm>
          <a:prstGeom prst="line">
            <a:avLst/>
          </a:prstGeom>
          <a:noFill/>
          <a:ln w="9525">
            <a:solidFill>
              <a:schemeClr val="tx1"/>
            </a:solidFill>
            <a:round/>
            <a:headEnd/>
            <a:tailEnd/>
          </a:ln>
          <a:effectLst/>
        </p:spPr>
        <p:txBody>
          <a:bodyPr/>
          <a:lstStyle/>
          <a:p>
            <a:endParaRPr lang="it-IT"/>
          </a:p>
        </p:txBody>
      </p:sp>
      <p:sp>
        <p:nvSpPr>
          <p:cNvPr id="426092" name="Text Box 108"/>
          <p:cNvSpPr txBox="1">
            <a:spLocks noChangeArrowheads="1"/>
          </p:cNvSpPr>
          <p:nvPr/>
        </p:nvSpPr>
        <p:spPr bwMode="auto">
          <a:xfrm>
            <a:off x="2809875" y="1074738"/>
            <a:ext cx="1863725" cy="517525"/>
          </a:xfrm>
          <a:prstGeom prst="rect">
            <a:avLst/>
          </a:prstGeom>
          <a:noFill/>
          <a:ln w="9525">
            <a:noFill/>
            <a:miter lim="800000"/>
            <a:headEnd/>
            <a:tailEnd/>
          </a:ln>
          <a:effectLst/>
        </p:spPr>
        <p:txBody>
          <a:bodyPr>
            <a:spAutoFit/>
          </a:bodyPr>
          <a:lstStyle/>
          <a:p>
            <a:pPr algn="ctr" eaLnBrk="1" hangingPunct="1"/>
            <a:r>
              <a:rPr lang="en-US" altLang="it-IT" sz="1400">
                <a:latin typeface="Arial" charset="0"/>
              </a:rPr>
              <a:t>Algoritmo d’instradamento</a:t>
            </a:r>
          </a:p>
        </p:txBody>
      </p:sp>
      <p:sp>
        <p:nvSpPr>
          <p:cNvPr id="426093" name="Rectangle 109"/>
          <p:cNvSpPr>
            <a:spLocks noChangeArrowheads="1"/>
          </p:cNvSpPr>
          <p:nvPr/>
        </p:nvSpPr>
        <p:spPr bwMode="auto">
          <a:xfrm>
            <a:off x="2481263" y="1911350"/>
            <a:ext cx="2462212" cy="1533525"/>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26094" name="Text Box 110"/>
          <p:cNvSpPr txBox="1">
            <a:spLocks noChangeArrowheads="1"/>
          </p:cNvSpPr>
          <p:nvPr/>
        </p:nvSpPr>
        <p:spPr bwMode="auto">
          <a:xfrm>
            <a:off x="2740025" y="1901825"/>
            <a:ext cx="2003425" cy="304800"/>
          </a:xfrm>
          <a:prstGeom prst="rect">
            <a:avLst/>
          </a:prstGeom>
          <a:noFill/>
          <a:ln w="9525">
            <a:noFill/>
            <a:miter lim="800000"/>
            <a:headEnd/>
            <a:tailEnd/>
          </a:ln>
          <a:effectLst/>
        </p:spPr>
        <p:txBody>
          <a:bodyPr wrap="none">
            <a:spAutoFit/>
          </a:bodyPr>
          <a:lstStyle/>
          <a:p>
            <a:pPr eaLnBrk="1" hangingPunct="1"/>
            <a:r>
              <a:rPr lang="en-US" altLang="it-IT" sz="1400">
                <a:latin typeface="Arial" charset="0"/>
              </a:rPr>
              <a:t>Tabella di inoltro locale</a:t>
            </a:r>
          </a:p>
        </p:txBody>
      </p:sp>
      <p:sp>
        <p:nvSpPr>
          <p:cNvPr id="426095" name="Text Box 111"/>
          <p:cNvSpPr txBox="1">
            <a:spLocks noChangeArrowheads="1"/>
          </p:cNvSpPr>
          <p:nvPr/>
        </p:nvSpPr>
        <p:spPr bwMode="auto">
          <a:xfrm>
            <a:off x="2406650" y="2162175"/>
            <a:ext cx="1352550" cy="517525"/>
          </a:xfrm>
          <a:prstGeom prst="rect">
            <a:avLst/>
          </a:prstGeom>
          <a:noFill/>
          <a:ln w="9525">
            <a:noFill/>
            <a:miter lim="800000"/>
            <a:headEnd/>
            <a:tailEnd/>
          </a:ln>
          <a:effectLst/>
        </p:spPr>
        <p:txBody>
          <a:bodyPr>
            <a:spAutoFit/>
          </a:bodyPr>
          <a:lstStyle/>
          <a:p>
            <a:pPr algn="ctr" eaLnBrk="1" hangingPunct="1"/>
            <a:r>
              <a:rPr lang="en-US" altLang="it-IT" sz="1400">
                <a:latin typeface="Arial" charset="0"/>
              </a:rPr>
              <a:t>Valore d’intestazione</a:t>
            </a:r>
          </a:p>
        </p:txBody>
      </p:sp>
      <p:sp>
        <p:nvSpPr>
          <p:cNvPr id="426096" name="Text Box 112"/>
          <p:cNvSpPr txBox="1">
            <a:spLocks noChangeArrowheads="1"/>
          </p:cNvSpPr>
          <p:nvPr/>
        </p:nvSpPr>
        <p:spPr bwMode="auto">
          <a:xfrm>
            <a:off x="3689350" y="2163763"/>
            <a:ext cx="1282700" cy="517525"/>
          </a:xfrm>
          <a:prstGeom prst="rect">
            <a:avLst/>
          </a:prstGeom>
          <a:noFill/>
          <a:ln w="9525">
            <a:noFill/>
            <a:miter lim="800000"/>
            <a:headEnd/>
            <a:tailEnd/>
          </a:ln>
          <a:effectLst/>
        </p:spPr>
        <p:txBody>
          <a:bodyPr>
            <a:spAutoFit/>
          </a:bodyPr>
          <a:lstStyle/>
          <a:p>
            <a:pPr algn="ctr" eaLnBrk="1" hangingPunct="1"/>
            <a:r>
              <a:rPr lang="en-US" altLang="it-IT" sz="1400">
                <a:latin typeface="Arial" charset="0"/>
              </a:rPr>
              <a:t>Collegamento d’uscita</a:t>
            </a:r>
          </a:p>
        </p:txBody>
      </p:sp>
      <p:sp>
        <p:nvSpPr>
          <p:cNvPr id="426097" name="Line 113"/>
          <p:cNvSpPr>
            <a:spLocks noChangeShapeType="1"/>
          </p:cNvSpPr>
          <p:nvPr/>
        </p:nvSpPr>
        <p:spPr bwMode="auto">
          <a:xfrm>
            <a:off x="3717925" y="2193925"/>
            <a:ext cx="1588" cy="1250950"/>
          </a:xfrm>
          <a:prstGeom prst="line">
            <a:avLst/>
          </a:prstGeom>
          <a:noFill/>
          <a:ln w="9525">
            <a:solidFill>
              <a:schemeClr val="tx1"/>
            </a:solidFill>
            <a:round/>
            <a:headEnd/>
            <a:tailEnd/>
          </a:ln>
          <a:effectLst/>
        </p:spPr>
        <p:txBody>
          <a:bodyPr/>
          <a:lstStyle/>
          <a:p>
            <a:endParaRPr lang="it-IT"/>
          </a:p>
        </p:txBody>
      </p:sp>
      <p:sp>
        <p:nvSpPr>
          <p:cNvPr id="426098" name="Text Box 114"/>
          <p:cNvSpPr txBox="1">
            <a:spLocks noChangeArrowheads="1"/>
          </p:cNvSpPr>
          <p:nvPr/>
        </p:nvSpPr>
        <p:spPr bwMode="auto">
          <a:xfrm>
            <a:off x="3206750" y="2649538"/>
            <a:ext cx="523875" cy="822325"/>
          </a:xfrm>
          <a:prstGeom prst="rect">
            <a:avLst/>
          </a:prstGeom>
          <a:noFill/>
          <a:ln w="9525">
            <a:noFill/>
            <a:miter lim="800000"/>
            <a:headEnd/>
            <a:tailEnd/>
          </a:ln>
          <a:effectLst/>
        </p:spPr>
        <p:txBody>
          <a:bodyPr wrap="none">
            <a:spAutoFit/>
          </a:bodyPr>
          <a:lstStyle/>
          <a:p>
            <a:pPr algn="r" eaLnBrk="1" hangingPunct="1"/>
            <a:r>
              <a:rPr lang="en-US" altLang="it-IT" sz="1200">
                <a:latin typeface="Arial" charset="0"/>
              </a:rPr>
              <a:t>0100</a:t>
            </a:r>
          </a:p>
          <a:p>
            <a:pPr algn="r" eaLnBrk="1" hangingPunct="1"/>
            <a:r>
              <a:rPr lang="en-US" altLang="it-IT" sz="1200">
                <a:latin typeface="Arial" charset="0"/>
              </a:rPr>
              <a:t>0101</a:t>
            </a:r>
          </a:p>
          <a:p>
            <a:pPr algn="r" eaLnBrk="1" hangingPunct="1"/>
            <a:r>
              <a:rPr lang="en-US" altLang="it-IT" sz="1200">
                <a:latin typeface="Arial" charset="0"/>
              </a:rPr>
              <a:t>0111</a:t>
            </a:r>
          </a:p>
          <a:p>
            <a:pPr algn="r" eaLnBrk="1" hangingPunct="1"/>
            <a:r>
              <a:rPr lang="en-US" altLang="it-IT" sz="1200">
                <a:latin typeface="Arial" charset="0"/>
              </a:rPr>
              <a:t>1001</a:t>
            </a:r>
          </a:p>
        </p:txBody>
      </p:sp>
      <p:sp>
        <p:nvSpPr>
          <p:cNvPr id="426099" name="Text Box 115"/>
          <p:cNvSpPr txBox="1">
            <a:spLocks noChangeArrowheads="1"/>
          </p:cNvSpPr>
          <p:nvPr/>
        </p:nvSpPr>
        <p:spPr bwMode="auto">
          <a:xfrm>
            <a:off x="3714750" y="2649538"/>
            <a:ext cx="268288" cy="822325"/>
          </a:xfrm>
          <a:prstGeom prst="rect">
            <a:avLst/>
          </a:prstGeom>
          <a:noFill/>
          <a:ln w="9525">
            <a:noFill/>
            <a:miter lim="800000"/>
            <a:headEnd/>
            <a:tailEnd/>
          </a:ln>
          <a:effectLst/>
        </p:spPr>
        <p:txBody>
          <a:bodyPr wrap="none">
            <a:spAutoFit/>
          </a:bodyPr>
          <a:lstStyle/>
          <a:p>
            <a:pPr algn="ctr" eaLnBrk="1" hangingPunct="1"/>
            <a:r>
              <a:rPr lang="en-US" altLang="it-IT" sz="1200">
                <a:latin typeface="Arial" charset="0"/>
              </a:rPr>
              <a:t>3</a:t>
            </a:r>
          </a:p>
          <a:p>
            <a:pPr algn="ctr" eaLnBrk="1" hangingPunct="1"/>
            <a:r>
              <a:rPr lang="en-US" altLang="it-IT" sz="1200">
                <a:latin typeface="Arial" charset="0"/>
              </a:rPr>
              <a:t>2</a:t>
            </a:r>
          </a:p>
          <a:p>
            <a:pPr algn="ctr" eaLnBrk="1" hangingPunct="1"/>
            <a:r>
              <a:rPr lang="en-US" altLang="it-IT" sz="1200">
                <a:latin typeface="Arial" charset="0"/>
              </a:rPr>
              <a:t>2</a:t>
            </a:r>
          </a:p>
          <a:p>
            <a:pPr algn="ctr" eaLnBrk="1" hangingPunct="1"/>
            <a:r>
              <a:rPr lang="en-US" altLang="it-IT" sz="1200">
                <a:latin typeface="Arial" charset="0"/>
              </a:rPr>
              <a:t>1</a:t>
            </a:r>
          </a:p>
        </p:txBody>
      </p:sp>
      <p:sp>
        <p:nvSpPr>
          <p:cNvPr id="426100" name="Line 116"/>
          <p:cNvSpPr>
            <a:spLocks noChangeShapeType="1"/>
          </p:cNvSpPr>
          <p:nvPr/>
        </p:nvSpPr>
        <p:spPr bwMode="auto">
          <a:xfrm>
            <a:off x="2481263" y="2660650"/>
            <a:ext cx="2451100" cy="0"/>
          </a:xfrm>
          <a:prstGeom prst="line">
            <a:avLst/>
          </a:prstGeom>
          <a:noFill/>
          <a:ln w="9525">
            <a:solidFill>
              <a:schemeClr val="tx1"/>
            </a:solidFill>
            <a:round/>
            <a:headEnd/>
            <a:tailEnd/>
          </a:ln>
          <a:effectLst/>
        </p:spPr>
        <p:txBody>
          <a:bodyPr/>
          <a:lstStyle/>
          <a:p>
            <a:endParaRPr lang="it-IT"/>
          </a:p>
        </p:txBody>
      </p:sp>
      <p:sp>
        <p:nvSpPr>
          <p:cNvPr id="426101" name="Line 117"/>
          <p:cNvSpPr>
            <a:spLocks noChangeShapeType="1"/>
          </p:cNvSpPr>
          <p:nvPr/>
        </p:nvSpPr>
        <p:spPr bwMode="auto">
          <a:xfrm>
            <a:off x="2479675" y="2197100"/>
            <a:ext cx="2463800" cy="0"/>
          </a:xfrm>
          <a:prstGeom prst="line">
            <a:avLst/>
          </a:prstGeom>
          <a:noFill/>
          <a:ln w="9525">
            <a:solidFill>
              <a:schemeClr val="tx1"/>
            </a:solidFill>
            <a:round/>
            <a:headEnd/>
            <a:tailEnd/>
          </a:ln>
          <a:effectLst/>
        </p:spPr>
        <p:txBody>
          <a:bodyPr/>
          <a:lstStyle/>
          <a:p>
            <a:endParaRPr lang="it-IT"/>
          </a:p>
        </p:txBody>
      </p:sp>
      <p:sp>
        <p:nvSpPr>
          <p:cNvPr id="426102" name="AutoShape 118"/>
          <p:cNvSpPr>
            <a:spLocks noChangeArrowheads="1"/>
          </p:cNvSpPr>
          <p:nvPr/>
        </p:nvSpPr>
        <p:spPr bwMode="auto">
          <a:xfrm rot="5400000">
            <a:off x="3609181" y="1643857"/>
            <a:ext cx="239713" cy="273050"/>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sp>
        <p:nvSpPr>
          <p:cNvPr id="426103" name="Line 119"/>
          <p:cNvSpPr>
            <a:spLocks noChangeShapeType="1"/>
          </p:cNvSpPr>
          <p:nvPr/>
        </p:nvSpPr>
        <p:spPr bwMode="auto">
          <a:xfrm>
            <a:off x="2846388" y="4314825"/>
            <a:ext cx="363537" cy="342900"/>
          </a:xfrm>
          <a:prstGeom prst="line">
            <a:avLst/>
          </a:prstGeom>
          <a:noFill/>
          <a:ln w="9525">
            <a:solidFill>
              <a:schemeClr val="tx1"/>
            </a:solidFill>
            <a:round/>
            <a:headEnd/>
            <a:tailEnd type="triangle" w="med" len="med"/>
          </a:ln>
          <a:effectLst/>
        </p:spPr>
        <p:txBody>
          <a:bodyPr/>
          <a:lstStyle/>
          <a:p>
            <a:endParaRPr lang="it-IT"/>
          </a:p>
        </p:txBody>
      </p:sp>
      <p:sp>
        <p:nvSpPr>
          <p:cNvPr id="426104" name="Freeform 120"/>
          <p:cNvSpPr>
            <a:spLocks/>
          </p:cNvSpPr>
          <p:nvPr/>
        </p:nvSpPr>
        <p:spPr bwMode="auto">
          <a:xfrm>
            <a:off x="3919538" y="4805363"/>
            <a:ext cx="879475" cy="265112"/>
          </a:xfrm>
          <a:custGeom>
            <a:avLst/>
            <a:gdLst/>
            <a:ahLst/>
            <a:cxnLst>
              <a:cxn ang="0">
                <a:pos x="0" y="10"/>
              </a:cxn>
              <a:cxn ang="0">
                <a:pos x="324" y="26"/>
              </a:cxn>
              <a:cxn ang="0">
                <a:pos x="554" y="167"/>
              </a:cxn>
            </a:cxnLst>
            <a:rect l="0" t="0" r="r" b="b"/>
            <a:pathLst>
              <a:path w="554" h="167">
                <a:moveTo>
                  <a:pt x="0" y="10"/>
                </a:moveTo>
                <a:cubicBezTo>
                  <a:pt x="102" y="0"/>
                  <a:pt x="240" y="5"/>
                  <a:pt x="324" y="26"/>
                </a:cubicBezTo>
                <a:cubicBezTo>
                  <a:pt x="416" y="52"/>
                  <a:pt x="502" y="120"/>
                  <a:pt x="554" y="167"/>
                </a:cubicBezTo>
              </a:path>
            </a:pathLst>
          </a:custGeom>
          <a:noFill/>
          <a:ln w="57150" cmpd="sng">
            <a:solidFill>
              <a:srgbClr val="FF3300"/>
            </a:solidFill>
            <a:round/>
            <a:headEnd type="none" w="med" len="med"/>
            <a:tailEnd type="triangle" w="med" len="med"/>
          </a:ln>
          <a:effectLst/>
        </p:spPr>
        <p:txBody>
          <a:bodyPr/>
          <a:lstStyle/>
          <a:p>
            <a:endParaRPr lang="it-IT"/>
          </a:p>
        </p:txBody>
      </p:sp>
      <p:sp>
        <p:nvSpPr>
          <p:cNvPr id="426105" name="Freeform 121"/>
          <p:cNvSpPr>
            <a:spLocks/>
          </p:cNvSpPr>
          <p:nvPr/>
        </p:nvSpPr>
        <p:spPr bwMode="auto">
          <a:xfrm flipH="1">
            <a:off x="6254750" y="4379913"/>
            <a:ext cx="577850"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26106" name="Freeform 122"/>
          <p:cNvSpPr>
            <a:spLocks/>
          </p:cNvSpPr>
          <p:nvPr/>
        </p:nvSpPr>
        <p:spPr bwMode="auto">
          <a:xfrm flipH="1">
            <a:off x="5243513" y="4095750"/>
            <a:ext cx="577850"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26107" name="Freeform 123"/>
          <p:cNvSpPr>
            <a:spLocks/>
          </p:cNvSpPr>
          <p:nvPr/>
        </p:nvSpPr>
        <p:spPr bwMode="auto">
          <a:xfrm flipH="1" flipV="1">
            <a:off x="5911850" y="5641975"/>
            <a:ext cx="542925"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26108" name="Freeform 124"/>
          <p:cNvSpPr>
            <a:spLocks/>
          </p:cNvSpPr>
          <p:nvPr/>
        </p:nvSpPr>
        <p:spPr bwMode="auto">
          <a:xfrm flipH="1" flipV="1">
            <a:off x="4562475" y="5626100"/>
            <a:ext cx="542925"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26109" name="Freeform 125"/>
          <p:cNvSpPr>
            <a:spLocks/>
          </p:cNvSpPr>
          <p:nvPr/>
        </p:nvSpPr>
        <p:spPr bwMode="auto">
          <a:xfrm flipH="1" flipV="1">
            <a:off x="5202238" y="5334000"/>
            <a:ext cx="542925" cy="452438"/>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grpSp>
        <p:nvGrpSpPr>
          <p:cNvPr id="426110" name="Group 126"/>
          <p:cNvGrpSpPr>
            <a:grpSpLocks/>
          </p:cNvGrpSpPr>
          <p:nvPr/>
        </p:nvGrpSpPr>
        <p:grpSpPr bwMode="auto">
          <a:xfrm>
            <a:off x="5251450" y="3651250"/>
            <a:ext cx="550863" cy="452438"/>
            <a:chOff x="2886" y="1668"/>
            <a:chExt cx="347" cy="285"/>
          </a:xfrm>
        </p:grpSpPr>
        <p:sp>
          <p:nvSpPr>
            <p:cNvPr id="426111" name="Rectangle 127"/>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26112" name="Oval 128"/>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26113" name="Rectangle 129"/>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26114" name="Line 130"/>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26115" name="Line 131"/>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26116" name="Line 132"/>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26117" name="AutoShape 133"/>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26118" name="Group 134"/>
          <p:cNvGrpSpPr>
            <a:grpSpLocks/>
          </p:cNvGrpSpPr>
          <p:nvPr/>
        </p:nvGrpSpPr>
        <p:grpSpPr bwMode="auto">
          <a:xfrm>
            <a:off x="6264275" y="3924300"/>
            <a:ext cx="550863" cy="452438"/>
            <a:chOff x="2886" y="1668"/>
            <a:chExt cx="347" cy="285"/>
          </a:xfrm>
        </p:grpSpPr>
        <p:sp>
          <p:nvSpPr>
            <p:cNvPr id="426119" name="Rectangle 135"/>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26120" name="Oval 136"/>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26121" name="Rectangle 137"/>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26122" name="Line 138"/>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26123" name="Line 139"/>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26124" name="Line 140"/>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26125" name="AutoShape 141"/>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26126" name="Group 142"/>
          <p:cNvGrpSpPr>
            <a:grpSpLocks/>
          </p:cNvGrpSpPr>
          <p:nvPr/>
        </p:nvGrpSpPr>
        <p:grpSpPr bwMode="auto">
          <a:xfrm>
            <a:off x="5894388" y="6000750"/>
            <a:ext cx="550862" cy="452438"/>
            <a:chOff x="2886" y="1668"/>
            <a:chExt cx="347" cy="285"/>
          </a:xfrm>
        </p:grpSpPr>
        <p:sp>
          <p:nvSpPr>
            <p:cNvPr id="426127" name="Rectangle 143"/>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26128" name="Oval 144"/>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26129" name="Rectangle 145"/>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26130" name="Line 146"/>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26131" name="Line 147"/>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26132" name="Line 148"/>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26133" name="AutoShape 149"/>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26134" name="Group 150"/>
          <p:cNvGrpSpPr>
            <a:grpSpLocks/>
          </p:cNvGrpSpPr>
          <p:nvPr/>
        </p:nvGrpSpPr>
        <p:grpSpPr bwMode="auto">
          <a:xfrm>
            <a:off x="5199063" y="5781675"/>
            <a:ext cx="550862" cy="452438"/>
            <a:chOff x="2886" y="1668"/>
            <a:chExt cx="347" cy="285"/>
          </a:xfrm>
        </p:grpSpPr>
        <p:sp>
          <p:nvSpPr>
            <p:cNvPr id="426135" name="Rectangle 151"/>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26136" name="Oval 152"/>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26137" name="Rectangle 153"/>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26138" name="Line 154"/>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26139" name="Line 155"/>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26140" name="Line 156"/>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26141" name="AutoShape 157"/>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26142" name="Group 158"/>
          <p:cNvGrpSpPr>
            <a:grpSpLocks/>
          </p:cNvGrpSpPr>
          <p:nvPr/>
        </p:nvGrpSpPr>
        <p:grpSpPr bwMode="auto">
          <a:xfrm>
            <a:off x="4543425" y="5973763"/>
            <a:ext cx="550863" cy="452437"/>
            <a:chOff x="2886" y="1668"/>
            <a:chExt cx="347" cy="285"/>
          </a:xfrm>
        </p:grpSpPr>
        <p:sp>
          <p:nvSpPr>
            <p:cNvPr id="426143" name="Rectangle 159"/>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26144" name="Oval 160"/>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26145" name="Rectangle 161"/>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26146" name="Line 162"/>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26147" name="Line 163"/>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26148" name="Line 164"/>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26149" name="AutoShape 165"/>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sp>
        <p:nvSpPr>
          <p:cNvPr id="426151" name="Text Box 167"/>
          <p:cNvSpPr txBox="1">
            <a:spLocks noChangeArrowheads="1"/>
          </p:cNvSpPr>
          <p:nvPr/>
        </p:nvSpPr>
        <p:spPr bwMode="auto">
          <a:xfrm>
            <a:off x="501650" y="149225"/>
            <a:ext cx="4732338" cy="579438"/>
          </a:xfrm>
          <a:prstGeom prst="rect">
            <a:avLst/>
          </a:prstGeom>
          <a:noFill/>
          <a:ln w="9525">
            <a:noFill/>
            <a:miter lim="800000"/>
            <a:headEnd/>
            <a:tailEnd/>
          </a:ln>
          <a:effectLst/>
        </p:spPr>
        <p:txBody>
          <a:bodyPr wrap="none">
            <a:spAutoFit/>
          </a:bodyPr>
          <a:lstStyle/>
          <a:p>
            <a:r>
              <a:rPr lang="en-US" altLang="it-IT" sz="3200" u="sng">
                <a:solidFill>
                  <a:schemeClr val="accent2"/>
                </a:solidFill>
              </a:rPr>
              <a:t>Instradamento e inoltro</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1456FF8E-A7AE-4832-8D16-B02244D15167}" type="slidenum">
              <a:rPr lang="en-US" altLang="it-IT"/>
              <a:pPr/>
              <a:t>60</a:t>
            </a:fld>
            <a:endParaRPr lang="en-US" altLang="it-IT"/>
          </a:p>
        </p:txBody>
      </p:sp>
      <p:sp>
        <p:nvSpPr>
          <p:cNvPr id="183298" name="Rectangle 2"/>
          <p:cNvSpPr>
            <a:spLocks noGrp="1" noChangeArrowheads="1"/>
          </p:cNvSpPr>
          <p:nvPr>
            <p:ph type="title"/>
          </p:nvPr>
        </p:nvSpPr>
        <p:spPr>
          <a:xfrm>
            <a:off x="533400" y="228600"/>
            <a:ext cx="8610600" cy="1143000"/>
          </a:xfrm>
        </p:spPr>
        <p:txBody>
          <a:bodyPr/>
          <a:lstStyle/>
          <a:p>
            <a:r>
              <a:rPr lang="en-US" altLang="it-IT" sz="3200"/>
              <a:t>Internet Control Message Protocol (ICMP)</a:t>
            </a:r>
          </a:p>
        </p:txBody>
      </p:sp>
      <p:sp>
        <p:nvSpPr>
          <p:cNvPr id="183299" name="Rectangle 3"/>
          <p:cNvSpPr>
            <a:spLocks noGrp="1" noChangeArrowheads="1"/>
          </p:cNvSpPr>
          <p:nvPr>
            <p:ph type="body" sz="half" idx="1"/>
          </p:nvPr>
        </p:nvSpPr>
        <p:spPr/>
        <p:txBody>
          <a:bodyPr/>
          <a:lstStyle/>
          <a:p>
            <a:pPr>
              <a:lnSpc>
                <a:spcPct val="90000"/>
              </a:lnSpc>
              <a:buFont typeface="Wingdings" pitchFamily="2" charset="2"/>
              <a:buChar char="r"/>
            </a:pPr>
            <a:r>
              <a:rPr lang="it-IT" sz="1800"/>
              <a:t>Viene usato da host e router per scambiarsi informazioni a livello di rete.</a:t>
            </a:r>
          </a:p>
          <a:p>
            <a:pPr lvl="1">
              <a:lnSpc>
                <a:spcPct val="90000"/>
              </a:lnSpc>
              <a:buFont typeface="Wingdings" pitchFamily="2" charset="2"/>
              <a:buChar char="m"/>
            </a:pPr>
            <a:r>
              <a:rPr lang="it-IT" sz="1800"/>
              <a:t>report degli errori: host, rete, porta, protocollo irraggiungibili.</a:t>
            </a:r>
          </a:p>
          <a:p>
            <a:pPr lvl="1">
              <a:lnSpc>
                <a:spcPct val="90000"/>
              </a:lnSpc>
              <a:buFont typeface="Wingdings" pitchFamily="2" charset="2"/>
              <a:buChar char="m"/>
            </a:pPr>
            <a:r>
              <a:rPr lang="it-IT" sz="1800"/>
              <a:t>echo request/reply (usando il programma ping).</a:t>
            </a:r>
          </a:p>
          <a:p>
            <a:pPr>
              <a:lnSpc>
                <a:spcPct val="90000"/>
              </a:lnSpc>
              <a:buFont typeface="Wingdings" pitchFamily="2" charset="2"/>
              <a:buChar char="r"/>
            </a:pPr>
            <a:r>
              <a:rPr lang="it-IT" sz="1800"/>
              <a:t>Livello di rete “sopra” IP:</a:t>
            </a:r>
          </a:p>
          <a:p>
            <a:pPr lvl="1">
              <a:lnSpc>
                <a:spcPct val="90000"/>
              </a:lnSpc>
              <a:buFont typeface="Wingdings" pitchFamily="2" charset="2"/>
              <a:buChar char="m"/>
            </a:pPr>
            <a:r>
              <a:rPr lang="it-IT" sz="1800"/>
              <a:t>ICMP è considerato parte di IP. </a:t>
            </a:r>
          </a:p>
          <a:p>
            <a:pPr>
              <a:lnSpc>
                <a:spcPct val="90000"/>
              </a:lnSpc>
              <a:buFont typeface="Wingdings" pitchFamily="2" charset="2"/>
              <a:buChar char="r"/>
            </a:pPr>
            <a:r>
              <a:rPr lang="it-IT" sz="1800">
                <a:solidFill>
                  <a:schemeClr val="accent2"/>
                </a:solidFill>
              </a:rPr>
              <a:t>Messaggi ICMP:</a:t>
            </a:r>
            <a:r>
              <a:rPr lang="it-IT" sz="1800"/>
              <a:t> hanno un campo tipo e un campo codice, e contengono l’intestazione  e i primi 8 byte del datagramma IP.</a:t>
            </a:r>
          </a:p>
        </p:txBody>
      </p:sp>
      <p:sp>
        <p:nvSpPr>
          <p:cNvPr id="183300" name="Text Box 4"/>
          <p:cNvSpPr txBox="1">
            <a:spLocks noChangeArrowheads="1"/>
          </p:cNvSpPr>
          <p:nvPr/>
        </p:nvSpPr>
        <p:spPr bwMode="auto">
          <a:xfrm>
            <a:off x="4584700" y="1760538"/>
            <a:ext cx="4554538" cy="4486275"/>
          </a:xfrm>
          <a:prstGeom prst="rect">
            <a:avLst/>
          </a:prstGeom>
          <a:noFill/>
          <a:ln w="9525">
            <a:noFill/>
            <a:miter lim="800000"/>
            <a:headEnd/>
            <a:tailEnd/>
          </a:ln>
          <a:effectLst/>
        </p:spPr>
        <p:txBody>
          <a:bodyPr wrap="none">
            <a:spAutoFit/>
          </a:bodyPr>
          <a:lstStyle/>
          <a:p>
            <a:r>
              <a:rPr lang="it-IT" u="sng">
                <a:latin typeface="Arial" charset="0"/>
              </a:rPr>
              <a:t>Tipo</a:t>
            </a:r>
            <a:r>
              <a:rPr lang="it-IT">
                <a:latin typeface="Arial" charset="0"/>
              </a:rPr>
              <a:t>  </a:t>
            </a:r>
            <a:r>
              <a:rPr lang="it-IT" u="sng">
                <a:latin typeface="Arial" charset="0"/>
              </a:rPr>
              <a:t>Codice</a:t>
            </a:r>
            <a:r>
              <a:rPr lang="it-IT">
                <a:latin typeface="Arial" charset="0"/>
              </a:rPr>
              <a:t> </a:t>
            </a:r>
            <a:r>
              <a:rPr lang="it-IT" u="sng">
                <a:latin typeface="Arial" charset="0"/>
              </a:rPr>
              <a:t>Descrizione</a:t>
            </a:r>
          </a:p>
          <a:p>
            <a:r>
              <a:rPr lang="it-IT">
                <a:latin typeface="Arial" charset="0"/>
              </a:rPr>
              <a:t>0        0         Risposta eco (a ping)</a:t>
            </a:r>
          </a:p>
          <a:p>
            <a:r>
              <a:rPr lang="it-IT">
                <a:latin typeface="Arial" charset="0"/>
              </a:rPr>
              <a:t>3        0         rete destin. irraggiungibile</a:t>
            </a:r>
          </a:p>
          <a:p>
            <a:r>
              <a:rPr lang="it-IT">
                <a:latin typeface="Arial" charset="0"/>
              </a:rPr>
              <a:t>3        1         host destin. irraggiungibile</a:t>
            </a:r>
          </a:p>
          <a:p>
            <a:r>
              <a:rPr lang="it-IT">
                <a:latin typeface="Arial" charset="0"/>
              </a:rPr>
              <a:t>3        2         protocollo dest. irraggiungibile</a:t>
            </a:r>
          </a:p>
          <a:p>
            <a:r>
              <a:rPr lang="it-IT">
                <a:latin typeface="Arial" charset="0"/>
              </a:rPr>
              <a:t>3        3         porta destin. irraggiungibile</a:t>
            </a:r>
          </a:p>
          <a:p>
            <a:r>
              <a:rPr lang="it-IT">
                <a:latin typeface="Arial" charset="0"/>
              </a:rPr>
              <a:t>3        6         rete destin. sconosciuta</a:t>
            </a:r>
          </a:p>
          <a:p>
            <a:r>
              <a:rPr lang="it-IT">
                <a:latin typeface="Arial" charset="0"/>
              </a:rPr>
              <a:t>3        7         host destin. sconosciuto</a:t>
            </a:r>
          </a:p>
          <a:p>
            <a:r>
              <a:rPr lang="it-IT">
                <a:latin typeface="Arial" charset="0"/>
              </a:rPr>
              <a:t>4        0         riduzione (controllo</a:t>
            </a:r>
          </a:p>
          <a:p>
            <a:r>
              <a:rPr lang="it-IT">
                <a:latin typeface="Arial" charset="0"/>
              </a:rPr>
              <a:t>                     di congestione)</a:t>
            </a:r>
          </a:p>
          <a:p>
            <a:r>
              <a:rPr lang="it-IT">
                <a:latin typeface="Arial" charset="0"/>
              </a:rPr>
              <a:t>8        0         richiesta eco</a:t>
            </a:r>
          </a:p>
          <a:p>
            <a:r>
              <a:rPr lang="it-IT">
                <a:latin typeface="Arial" charset="0"/>
              </a:rPr>
              <a:t>9        0         annuncio del router</a:t>
            </a:r>
          </a:p>
          <a:p>
            <a:r>
              <a:rPr lang="it-IT">
                <a:latin typeface="Arial" charset="0"/>
              </a:rPr>
              <a:t>10      0         scoperta del router</a:t>
            </a:r>
          </a:p>
          <a:p>
            <a:r>
              <a:rPr lang="it-IT">
                <a:latin typeface="Arial" charset="0"/>
              </a:rPr>
              <a:t>11      0         TTL scaduto</a:t>
            </a:r>
          </a:p>
          <a:p>
            <a:r>
              <a:rPr lang="it-IT">
                <a:latin typeface="Arial" charset="0"/>
              </a:rPr>
              <a:t>12      0         errata intestazione IP</a:t>
            </a:r>
          </a:p>
          <a:p>
            <a:endParaRPr lang="it-IT">
              <a:latin typeface="Arial"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9B427267-5838-45CE-8F3E-5576D0DE0D14}" type="slidenum">
              <a:rPr lang="en-US" altLang="it-IT"/>
              <a:pPr/>
              <a:t>61</a:t>
            </a:fld>
            <a:endParaRPr lang="en-US" altLang="it-IT"/>
          </a:p>
        </p:txBody>
      </p:sp>
      <p:sp>
        <p:nvSpPr>
          <p:cNvPr id="451586" name="Rectangle 2"/>
          <p:cNvSpPr>
            <a:spLocks noGrp="1" noChangeArrowheads="1"/>
          </p:cNvSpPr>
          <p:nvPr>
            <p:ph type="title"/>
          </p:nvPr>
        </p:nvSpPr>
        <p:spPr/>
        <p:txBody>
          <a:bodyPr/>
          <a:lstStyle/>
          <a:p>
            <a:pPr algn="ctr"/>
            <a:r>
              <a:rPr lang="en-US" altLang="it-IT"/>
              <a:t>Traceroute e ICMP</a:t>
            </a:r>
          </a:p>
        </p:txBody>
      </p:sp>
      <p:sp>
        <p:nvSpPr>
          <p:cNvPr id="451588" name="Rectangle 4"/>
          <p:cNvSpPr>
            <a:spLocks noGrp="1" noChangeArrowheads="1"/>
          </p:cNvSpPr>
          <p:nvPr>
            <p:ph type="body" sz="half" idx="1"/>
          </p:nvPr>
        </p:nvSpPr>
        <p:spPr/>
        <p:txBody>
          <a:bodyPr/>
          <a:lstStyle/>
          <a:p>
            <a:pPr>
              <a:buFont typeface="Wingdings" pitchFamily="2" charset="2"/>
              <a:buChar char="r"/>
            </a:pPr>
            <a:r>
              <a:rPr lang="it-IT" sz="1800"/>
              <a:t>Il programma invia una serie di datagrammi IP alla destinazione.</a:t>
            </a:r>
          </a:p>
          <a:p>
            <a:pPr lvl="1">
              <a:buFont typeface="Wingdings" pitchFamily="2" charset="2"/>
              <a:buChar char="m"/>
            </a:pPr>
            <a:r>
              <a:rPr lang="it-IT" sz="1600"/>
              <a:t>Il primo pari a  TTL =1</a:t>
            </a:r>
          </a:p>
          <a:p>
            <a:pPr lvl="1">
              <a:buFont typeface="Wingdings" pitchFamily="2" charset="2"/>
              <a:buChar char="m"/>
            </a:pPr>
            <a:r>
              <a:rPr lang="it-IT" sz="1600"/>
              <a:t>Il secondo pari a  TTL=2, ecc.</a:t>
            </a:r>
          </a:p>
          <a:p>
            <a:pPr lvl="1">
              <a:buFont typeface="Wingdings" pitchFamily="2" charset="2"/>
              <a:buChar char="m"/>
            </a:pPr>
            <a:r>
              <a:rPr lang="it-IT" sz="1600"/>
              <a:t>Numero di porta improbabile</a:t>
            </a:r>
          </a:p>
          <a:p>
            <a:pPr lvl="1">
              <a:buFont typeface="Wingdings" pitchFamily="2" charset="2"/>
              <a:buChar char="m"/>
            </a:pPr>
            <a:endParaRPr lang="it-IT" sz="1600"/>
          </a:p>
          <a:p>
            <a:pPr>
              <a:buFont typeface="Wingdings" pitchFamily="2" charset="2"/>
              <a:buChar char="r"/>
            </a:pPr>
            <a:r>
              <a:rPr lang="it-IT" sz="1800"/>
              <a:t>Quando l’</a:t>
            </a:r>
            <a:r>
              <a:rPr lang="it-IT" sz="1800" i="1"/>
              <a:t>n</a:t>
            </a:r>
            <a:r>
              <a:rPr lang="it-IT" sz="1800"/>
              <a:t>-esimo datagramma arriva all’</a:t>
            </a:r>
            <a:r>
              <a:rPr lang="it-IT" sz="1800" i="1"/>
              <a:t>n</a:t>
            </a:r>
            <a:r>
              <a:rPr lang="it-IT" sz="1800"/>
              <a:t>-esimo router:</a:t>
            </a:r>
          </a:p>
          <a:p>
            <a:pPr lvl="1">
              <a:buFont typeface="Wingdings" pitchFamily="2" charset="2"/>
              <a:buChar char="m"/>
            </a:pPr>
            <a:r>
              <a:rPr lang="it-IT" sz="1600"/>
              <a:t>Il router scarta il datagramma.</a:t>
            </a:r>
          </a:p>
          <a:p>
            <a:pPr lvl="1">
              <a:buFont typeface="Wingdings" pitchFamily="2" charset="2"/>
              <a:buChar char="m"/>
            </a:pPr>
            <a:r>
              <a:rPr lang="it-IT" sz="1600"/>
              <a:t>Invia all’origine un messaggio di allerta ICMP (tipo 11, codice 0).</a:t>
            </a:r>
          </a:p>
          <a:p>
            <a:pPr lvl="1">
              <a:buFont typeface="Wingdings" pitchFamily="2" charset="2"/>
              <a:buChar char="m"/>
            </a:pPr>
            <a:r>
              <a:rPr lang="it-IT" sz="1600"/>
              <a:t>Il messaggio include il nome del router e l’indirizzo IP.</a:t>
            </a:r>
          </a:p>
        </p:txBody>
      </p:sp>
      <p:sp>
        <p:nvSpPr>
          <p:cNvPr id="451589" name="Rectangle 5"/>
          <p:cNvSpPr>
            <a:spLocks noGrp="1" noChangeArrowheads="1"/>
          </p:cNvSpPr>
          <p:nvPr>
            <p:ph type="body" sz="half" idx="2"/>
          </p:nvPr>
        </p:nvSpPr>
        <p:spPr>
          <a:xfrm>
            <a:off x="4495800" y="1600200"/>
            <a:ext cx="3881438" cy="4648200"/>
          </a:xfrm>
        </p:spPr>
        <p:txBody>
          <a:bodyPr/>
          <a:lstStyle/>
          <a:p>
            <a:pPr>
              <a:buFont typeface="Wingdings" pitchFamily="2" charset="2"/>
              <a:buChar char="r"/>
            </a:pPr>
            <a:r>
              <a:rPr lang="it-IT" sz="1800" dirty="0"/>
              <a:t>Quando il messaggio ICMP arriva, l’origine può calcolare  RTT</a:t>
            </a:r>
          </a:p>
          <a:p>
            <a:pPr>
              <a:buFont typeface="Wingdings" pitchFamily="2" charset="2"/>
              <a:buChar char="r"/>
            </a:pPr>
            <a:r>
              <a:rPr lang="it-IT" sz="1800" dirty="0" err="1"/>
              <a:t>Traceroute</a:t>
            </a:r>
            <a:r>
              <a:rPr lang="it-IT" sz="1800" dirty="0"/>
              <a:t> lo fa per 3 volte</a:t>
            </a:r>
          </a:p>
          <a:p>
            <a:endParaRPr lang="it-IT" sz="2400" dirty="0"/>
          </a:p>
          <a:p>
            <a:pPr>
              <a:buFont typeface="ZapfDingbats" pitchFamily="82" charset="2"/>
              <a:buNone/>
            </a:pPr>
            <a:r>
              <a:rPr lang="it-IT" sz="2200" u="sng" dirty="0">
                <a:solidFill>
                  <a:srgbClr val="FF0000"/>
                </a:solidFill>
              </a:rPr>
              <a:t>Criteri di arresto dell’invio</a:t>
            </a:r>
            <a:endParaRPr lang="it-IT" sz="2400" u="sng" dirty="0">
              <a:solidFill>
                <a:srgbClr val="FF0000"/>
              </a:solidFill>
            </a:endParaRPr>
          </a:p>
          <a:p>
            <a:pPr>
              <a:buFont typeface="Wingdings" pitchFamily="2" charset="2"/>
              <a:buChar char="r"/>
            </a:pPr>
            <a:r>
              <a:rPr lang="it-IT" sz="1800" dirty="0"/>
              <a:t>Quando un segmento UDP arriva all’</a:t>
            </a:r>
            <a:r>
              <a:rPr lang="it-IT" sz="1800" dirty="0" err="1"/>
              <a:t>host</a:t>
            </a:r>
            <a:r>
              <a:rPr lang="it-IT" sz="1800" dirty="0"/>
              <a:t> di destinazione.</a:t>
            </a:r>
          </a:p>
          <a:p>
            <a:pPr>
              <a:buFont typeface="Wingdings" pitchFamily="2" charset="2"/>
              <a:buChar char="r"/>
            </a:pPr>
            <a:r>
              <a:rPr lang="it-IT" sz="1800" dirty="0"/>
              <a:t>L’</a:t>
            </a:r>
            <a:r>
              <a:rPr lang="it-IT" sz="1800" dirty="0" err="1"/>
              <a:t>host</a:t>
            </a:r>
            <a:r>
              <a:rPr lang="it-IT" sz="1800" dirty="0"/>
              <a:t> di destinazione restituisce un messaggio ICMP di porta non raggiungibile (tipo 3, codice 3).</a:t>
            </a:r>
          </a:p>
          <a:p>
            <a:pPr>
              <a:buFont typeface="Wingdings" pitchFamily="2" charset="2"/>
              <a:buChar char="r"/>
            </a:pPr>
            <a:r>
              <a:rPr lang="it-IT" sz="1800" dirty="0"/>
              <a:t>Quando l’origine riceve questo messaggio ICMP, si blocca.</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A4834081-F2FA-40B9-A29E-F4C02FD509E3}" type="slidenum">
              <a:rPr lang="en-US" altLang="it-IT"/>
              <a:pPr/>
              <a:t>62</a:t>
            </a:fld>
            <a:endParaRPr lang="en-US" altLang="it-IT"/>
          </a:p>
        </p:txBody>
      </p:sp>
      <p:sp>
        <p:nvSpPr>
          <p:cNvPr id="574466" name="Rectangle 2"/>
          <p:cNvSpPr>
            <a:spLocks noGrp="1" noChangeArrowheads="1"/>
          </p:cNvSpPr>
          <p:nvPr>
            <p:ph type="title"/>
          </p:nvPr>
        </p:nvSpPr>
        <p:spPr/>
        <p:txBody>
          <a:bodyPr/>
          <a:lstStyle/>
          <a:p>
            <a:r>
              <a:rPr lang="en-US" altLang="it-IT"/>
              <a:t>Capitolo 4: Livello di rete</a:t>
            </a:r>
          </a:p>
        </p:txBody>
      </p:sp>
      <p:sp>
        <p:nvSpPr>
          <p:cNvPr id="574471" name="Rectangle 7"/>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rgbClr val="FF0000"/>
                </a:solidFill>
              </a:rPr>
              <a:t>4.4 Protocollo Internet (IP)</a:t>
            </a: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solidFill>
                  <a:srgbClr val="FF0000"/>
                </a:solidFill>
              </a:rPr>
              <a:t>IPv6</a:t>
            </a:r>
          </a:p>
        </p:txBody>
      </p:sp>
      <p:sp>
        <p:nvSpPr>
          <p:cNvPr id="574473" name="Rectangle 9"/>
          <p:cNvSpPr>
            <a:spLocks noGrp="1" noChangeArrowheads="1"/>
          </p:cNvSpPr>
          <p:nvPr>
            <p:ph type="body" sz="half" idx="2"/>
          </p:nvPr>
        </p:nvSpPr>
        <p:spPr>
          <a:noFill/>
          <a:ln/>
        </p:spPr>
        <p:txBody>
          <a:bodyPr/>
          <a:lstStyle/>
          <a:p>
            <a:pPr>
              <a:buFont typeface="ZapfDingbats" pitchFamily="82" charset="2"/>
              <a:buNone/>
            </a:pPr>
            <a:r>
              <a:rPr lang="it-IT" sz="2000">
                <a:solidFill>
                  <a:schemeClr val="accent2"/>
                </a:solidFill>
              </a:rPr>
              <a:t>4.5 </a:t>
            </a:r>
            <a:r>
              <a:rPr lang="it-IT" sz="2000"/>
              <a:t>Algoritmi di instradamento</a:t>
            </a:r>
          </a:p>
          <a:p>
            <a:pPr lvl="1">
              <a:buFont typeface="Wingdings" pitchFamily="2" charset="2"/>
              <a:buChar char="m"/>
            </a:pPr>
            <a:r>
              <a:rPr lang="it-IT" sz="1800"/>
              <a:t>Stato del collegamento</a:t>
            </a:r>
          </a:p>
          <a:p>
            <a:pPr lvl="1">
              <a:buFont typeface="Wingdings" pitchFamily="2" charset="2"/>
              <a:buChar char="m"/>
            </a:pPr>
            <a:r>
              <a:rPr lang="it-IT" sz="1800"/>
              <a:t>Vettore distanza</a:t>
            </a:r>
          </a:p>
          <a:p>
            <a:pPr lvl="1">
              <a:buFont typeface="Wingdings" pitchFamily="2" charset="2"/>
              <a:buChar char="m"/>
            </a:pPr>
            <a:r>
              <a:rPr lang="it-IT" sz="1800"/>
              <a:t>Instradamento gerarchico</a:t>
            </a:r>
            <a:endParaRPr lang="it-IT" sz="2000">
              <a:solidFill>
                <a:schemeClr val="accent2"/>
              </a:solidFill>
            </a:endParaRPr>
          </a:p>
          <a:p>
            <a:pPr>
              <a:buFont typeface="ZapfDingbats" pitchFamily="82" charset="2"/>
              <a:buNone/>
            </a:pPr>
            <a:r>
              <a:rPr lang="it-IT" sz="2000">
                <a:solidFill>
                  <a:schemeClr val="accent2"/>
                </a:solidFill>
              </a:rPr>
              <a:t>4.6 </a:t>
            </a:r>
            <a:r>
              <a:rPr lang="it-IT" sz="2000"/>
              <a:t>Instradamento in Internet</a:t>
            </a:r>
            <a:endParaRPr lang="it-IT" sz="2000">
              <a:solidFill>
                <a:schemeClr val="accent2"/>
              </a:solidFill>
            </a:endParaRPr>
          </a:p>
          <a:p>
            <a:pPr lvl="1">
              <a:buFont typeface="Wingdings" pitchFamily="2" charset="2"/>
              <a:buChar char="m"/>
            </a:pPr>
            <a:r>
              <a:rPr lang="it-IT" sz="1800"/>
              <a:t>RIP</a:t>
            </a:r>
          </a:p>
          <a:p>
            <a:pPr lvl="1">
              <a:buFont typeface="Wingdings" pitchFamily="2" charset="2"/>
              <a:buChar char="m"/>
            </a:pPr>
            <a:r>
              <a:rPr lang="it-IT" sz="1800"/>
              <a:t>OSPF</a:t>
            </a:r>
            <a:endParaRPr lang="it-IT" sz="2000">
              <a:solidFill>
                <a:schemeClr val="accent2"/>
              </a:solidFill>
            </a:endParaRPr>
          </a:p>
          <a:p>
            <a:pPr lvl="1">
              <a:buFont typeface="Wingdings" pitchFamily="2" charset="2"/>
              <a:buChar char="m"/>
            </a:pPr>
            <a:r>
              <a:rPr lang="it-IT" sz="1800"/>
              <a:t>BGP</a:t>
            </a:r>
          </a:p>
          <a:p>
            <a:pPr>
              <a:buFont typeface="ZapfDingbats" pitchFamily="82" charset="2"/>
              <a:buNone/>
            </a:pPr>
            <a:r>
              <a:rPr lang="it-IT" sz="2000">
                <a:solidFill>
                  <a:schemeClr val="accent2"/>
                </a:solidFill>
              </a:rPr>
              <a:t>4.7 </a:t>
            </a:r>
            <a:r>
              <a:rPr lang="it-IT" sz="2000"/>
              <a:t>Instradamento broadcast e multicast</a:t>
            </a:r>
            <a:endParaRPr lang="it-IT" sz="2000">
              <a:solidFill>
                <a:schemeClr val="accent2"/>
              </a:solidFill>
            </a:endParaRPr>
          </a:p>
          <a:p>
            <a:pPr>
              <a:buFont typeface="ZapfDingbats" pitchFamily="82" charset="2"/>
              <a:buNone/>
            </a:pPr>
            <a:endParaRPr lang="it-IT" sz="2000">
              <a:solidFill>
                <a:schemeClr val="accent2"/>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9FB273E7-5247-4F41-AADF-1485BE9F990D}" type="slidenum">
              <a:rPr lang="en-US" altLang="it-IT"/>
              <a:pPr/>
              <a:t>63</a:t>
            </a:fld>
            <a:endParaRPr lang="en-US" altLang="it-IT"/>
          </a:p>
        </p:txBody>
      </p:sp>
      <p:sp>
        <p:nvSpPr>
          <p:cNvPr id="415746" name="Rectangle 2"/>
          <p:cNvSpPr>
            <a:spLocks noGrp="1" noChangeArrowheads="1"/>
          </p:cNvSpPr>
          <p:nvPr>
            <p:ph type="title"/>
          </p:nvPr>
        </p:nvSpPr>
        <p:spPr>
          <a:xfrm>
            <a:off x="685800" y="422275"/>
            <a:ext cx="7772400" cy="838200"/>
          </a:xfrm>
        </p:spPr>
        <p:txBody>
          <a:bodyPr/>
          <a:lstStyle/>
          <a:p>
            <a:r>
              <a:rPr lang="en-US" altLang="it-IT"/>
              <a:t>IPv6</a:t>
            </a:r>
          </a:p>
        </p:txBody>
      </p:sp>
      <p:sp>
        <p:nvSpPr>
          <p:cNvPr id="415747" name="Rectangle 3"/>
          <p:cNvSpPr>
            <a:spLocks noGrp="1" noChangeArrowheads="1"/>
          </p:cNvSpPr>
          <p:nvPr>
            <p:ph type="body" idx="1"/>
          </p:nvPr>
        </p:nvSpPr>
        <p:spPr>
          <a:xfrm>
            <a:off x="511175" y="1401763"/>
            <a:ext cx="8632825" cy="5105400"/>
          </a:xfrm>
        </p:spPr>
        <p:txBody>
          <a:bodyPr/>
          <a:lstStyle/>
          <a:p>
            <a:pPr>
              <a:buFont typeface="Wingdings" pitchFamily="2" charset="2"/>
              <a:buChar char="r"/>
            </a:pPr>
            <a:r>
              <a:rPr lang="it-IT" dirty="0">
                <a:solidFill>
                  <a:srgbClr val="FF0000"/>
                </a:solidFill>
              </a:rPr>
              <a:t>Esigenza principale:</a:t>
            </a:r>
            <a:r>
              <a:rPr lang="it-IT" i="1" dirty="0"/>
              <a:t> </a:t>
            </a:r>
            <a:r>
              <a:rPr lang="it-IT" dirty="0"/>
              <a:t>lo spazio di indirizzamento IP a 32 bit stava incominciando a esaurirsi.  </a:t>
            </a:r>
          </a:p>
          <a:p>
            <a:pPr>
              <a:buFont typeface="Wingdings" pitchFamily="2" charset="2"/>
              <a:buChar char="r"/>
            </a:pPr>
            <a:r>
              <a:rPr lang="it-IT" dirty="0"/>
              <a:t>Altre motivazioni:</a:t>
            </a:r>
          </a:p>
          <a:p>
            <a:pPr lvl="1">
              <a:buFont typeface="Wingdings" pitchFamily="2" charset="2"/>
              <a:buChar char="m"/>
            </a:pPr>
            <a:r>
              <a:rPr lang="it-IT" dirty="0"/>
              <a:t>Il formato dell’intestazione aiuta a rendere più veloci i processi di elaborazione e inoltro </a:t>
            </a:r>
          </a:p>
          <a:p>
            <a:pPr lvl="1">
              <a:buFont typeface="Wingdings" pitchFamily="2" charset="2"/>
              <a:buChar char="m"/>
            </a:pPr>
            <a:r>
              <a:rPr lang="it-IT" dirty="0"/>
              <a:t>Agevolare la </a:t>
            </a:r>
            <a:r>
              <a:rPr lang="it-IT" dirty="0" err="1"/>
              <a:t>QoS</a:t>
            </a:r>
            <a:r>
              <a:rPr lang="it-IT" dirty="0"/>
              <a:t>.</a:t>
            </a:r>
            <a:endParaRPr lang="it-IT" dirty="0">
              <a:solidFill>
                <a:srgbClr val="FF0000"/>
              </a:solidFill>
              <a:sym typeface="Zapf Dingbats" pitchFamily="64" charset="2"/>
            </a:endParaRPr>
          </a:p>
          <a:p>
            <a:pPr lvl="1">
              <a:buFont typeface="Wingdings" pitchFamily="2" charset="2"/>
              <a:buChar char="m"/>
            </a:pPr>
            <a:endParaRPr lang="it-IT" dirty="0"/>
          </a:p>
          <a:p>
            <a:pPr lvl="1">
              <a:buFont typeface="ZapfDingbats" pitchFamily="82" charset="2"/>
              <a:buNone/>
            </a:pPr>
            <a:r>
              <a:rPr lang="it-IT" dirty="0">
                <a:solidFill>
                  <a:srgbClr val="FF0000"/>
                </a:solidFill>
              </a:rPr>
              <a:t>Formato dei datagrammi IPv6:</a:t>
            </a:r>
            <a:r>
              <a:rPr lang="it-IT" dirty="0"/>
              <a:t> </a:t>
            </a:r>
          </a:p>
          <a:p>
            <a:pPr lvl="1">
              <a:buFont typeface="Wingdings" pitchFamily="2" charset="2"/>
              <a:buChar char="m"/>
            </a:pPr>
            <a:r>
              <a:rPr lang="it-IT" dirty="0"/>
              <a:t>Intestazione a 40 byte e a lunghezza fissa.</a:t>
            </a:r>
          </a:p>
          <a:p>
            <a:pPr lvl="1">
              <a:buFont typeface="Wingdings" pitchFamily="2" charset="2"/>
              <a:buChar char="m"/>
            </a:pPr>
            <a:r>
              <a:rPr lang="it-IT" dirty="0"/>
              <a:t>Non è consentita la frammentazione.</a:t>
            </a:r>
            <a:endParaRPr lang="it-IT" i="1"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r>
              <a:rPr lang="en-US" altLang="it-IT"/>
              <a:t>4-</a:t>
            </a:r>
            <a:fld id="{69C3959A-B059-4023-89C3-D9D5679DC294}" type="slidenum">
              <a:rPr lang="en-US" altLang="it-IT"/>
              <a:pPr/>
              <a:t>64</a:t>
            </a:fld>
            <a:endParaRPr lang="en-US" altLang="it-IT"/>
          </a:p>
        </p:txBody>
      </p:sp>
      <p:sp>
        <p:nvSpPr>
          <p:cNvPr id="416770" name="Rectangle 2"/>
          <p:cNvSpPr>
            <a:spLocks noGrp="1" noChangeArrowheads="1"/>
          </p:cNvSpPr>
          <p:nvPr>
            <p:ph type="title"/>
          </p:nvPr>
        </p:nvSpPr>
        <p:spPr/>
        <p:txBody>
          <a:bodyPr/>
          <a:lstStyle/>
          <a:p>
            <a:r>
              <a:rPr lang="en-US" altLang="it-IT"/>
              <a:t>Formato dei datagrammi IPv6</a:t>
            </a:r>
          </a:p>
        </p:txBody>
      </p:sp>
      <p:pic>
        <p:nvPicPr>
          <p:cNvPr id="416771" name="Picture 3" descr="471 ipv6 header format"/>
          <p:cNvPicPr>
            <a:picLocks noChangeAspect="1" noChangeArrowheads="1"/>
          </p:cNvPicPr>
          <p:nvPr/>
        </p:nvPicPr>
        <p:blipFill>
          <a:blip r:embed="rId3" cstate="print"/>
          <a:srcRect/>
          <a:stretch>
            <a:fillRect/>
          </a:stretch>
        </p:blipFill>
        <p:spPr bwMode="auto">
          <a:xfrm>
            <a:off x="531813" y="3638550"/>
            <a:ext cx="4865687" cy="2936875"/>
          </a:xfrm>
          <a:prstGeom prst="rect">
            <a:avLst/>
          </a:prstGeom>
          <a:noFill/>
        </p:spPr>
      </p:pic>
      <p:sp>
        <p:nvSpPr>
          <p:cNvPr id="416772" name="Rectangle 4"/>
          <p:cNvSpPr>
            <a:spLocks noChangeArrowheads="1"/>
          </p:cNvSpPr>
          <p:nvPr/>
        </p:nvSpPr>
        <p:spPr bwMode="auto">
          <a:xfrm>
            <a:off x="479425" y="1430338"/>
            <a:ext cx="8026400" cy="2006600"/>
          </a:xfrm>
          <a:prstGeom prst="rect">
            <a:avLst/>
          </a:prstGeom>
          <a:noFill/>
          <a:ln w="9525">
            <a:noFill/>
            <a:miter lim="800000"/>
            <a:headEnd/>
            <a:tailEnd/>
          </a:ln>
          <a:effectLst/>
        </p:spPr>
        <p:txBody>
          <a:bodyPr>
            <a:spAutoFit/>
          </a:bodyPr>
          <a:lstStyle/>
          <a:p>
            <a:r>
              <a:rPr lang="it-IT" b="1">
                <a:solidFill>
                  <a:srgbClr val="FF0000"/>
                </a:solidFill>
              </a:rPr>
              <a:t>Priorità di flusso:</a:t>
            </a:r>
            <a:r>
              <a:rPr lang="it-IT"/>
              <a:t>  attribuisce priorità a determinati datagrammi di un flusso.</a:t>
            </a:r>
          </a:p>
          <a:p>
            <a:r>
              <a:rPr lang="it-IT" b="1">
                <a:solidFill>
                  <a:srgbClr val="FF0000"/>
                </a:solidFill>
              </a:rPr>
              <a:t>Etichetta di flusso:</a:t>
            </a:r>
            <a:r>
              <a:rPr lang="it-IT"/>
              <a:t> identifica i pacchetti che appartengono a flussi particolari (anche se non è ben chiaro il concetto di “flusso”).</a:t>
            </a:r>
          </a:p>
          <a:p>
            <a:r>
              <a:rPr lang="it-IT" b="1">
                <a:solidFill>
                  <a:srgbClr val="FF0000"/>
                </a:solidFill>
              </a:rPr>
              <a:t>Intestazione successiva:</a:t>
            </a:r>
            <a:r>
              <a:rPr lang="it-IT"/>
              <a:t> identifica il protocollo cui verranno consegnati i contenuti del datagramma.</a:t>
            </a:r>
            <a:endParaRPr lang="it-IT" sz="240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4EFDD7E8-E60D-48EF-BF76-7874AA7DC6CC}" type="slidenum">
              <a:rPr lang="en-US" altLang="it-IT"/>
              <a:pPr/>
              <a:t>65</a:t>
            </a:fld>
            <a:endParaRPr lang="en-US" altLang="it-IT"/>
          </a:p>
        </p:txBody>
      </p:sp>
      <p:sp>
        <p:nvSpPr>
          <p:cNvPr id="417794" name="Rectangle 2"/>
          <p:cNvSpPr>
            <a:spLocks noGrp="1" noChangeArrowheads="1"/>
          </p:cNvSpPr>
          <p:nvPr>
            <p:ph type="title"/>
          </p:nvPr>
        </p:nvSpPr>
        <p:spPr/>
        <p:txBody>
          <a:bodyPr/>
          <a:lstStyle/>
          <a:p>
            <a:r>
              <a:rPr lang="it-IT"/>
              <a:t>Altre novità di IPv6</a:t>
            </a:r>
            <a:endParaRPr lang="en-US"/>
          </a:p>
        </p:txBody>
      </p:sp>
      <p:sp>
        <p:nvSpPr>
          <p:cNvPr id="417795" name="Rectangle 3"/>
          <p:cNvSpPr>
            <a:spLocks noGrp="1" noChangeArrowheads="1"/>
          </p:cNvSpPr>
          <p:nvPr>
            <p:ph type="body" idx="1"/>
          </p:nvPr>
        </p:nvSpPr>
        <p:spPr/>
        <p:txBody>
          <a:bodyPr/>
          <a:lstStyle/>
          <a:p>
            <a:pPr>
              <a:buFont typeface="Wingdings" pitchFamily="2" charset="2"/>
              <a:buChar char="r"/>
            </a:pPr>
            <a:r>
              <a:rPr lang="it-IT" sz="2400" i="1">
                <a:solidFill>
                  <a:srgbClr val="FF0000"/>
                </a:solidFill>
              </a:rPr>
              <a:t>Checksum</a:t>
            </a:r>
            <a:r>
              <a:rPr lang="it-IT" sz="2400">
                <a:solidFill>
                  <a:srgbClr val="FF0000"/>
                </a:solidFill>
              </a:rPr>
              <a:t>:</a:t>
            </a:r>
            <a:r>
              <a:rPr lang="it-IT" sz="2400" i="1"/>
              <a:t> </a:t>
            </a:r>
            <a:r>
              <a:rPr lang="it-IT" sz="2400"/>
              <a:t>i progettisti hanno deciso di rimuoverla dal livello di rete in quanto risultava ridondante.</a:t>
            </a:r>
          </a:p>
          <a:p>
            <a:pPr>
              <a:buFont typeface="Wingdings" pitchFamily="2" charset="2"/>
              <a:buChar char="r"/>
            </a:pPr>
            <a:r>
              <a:rPr lang="it-IT" sz="2400" i="1">
                <a:solidFill>
                  <a:srgbClr val="FF0000"/>
                </a:solidFill>
              </a:rPr>
              <a:t>Opzioni:</a:t>
            </a:r>
            <a:r>
              <a:rPr lang="it-IT" sz="2400"/>
              <a:t> non fa più parte dell’intestazione IP standard. Il campo non è del tutto scomparso ma è diventato una delle possibili “intestazioni successive” cui punta l’intestazione di IPv6.</a:t>
            </a:r>
          </a:p>
          <a:p>
            <a:pPr>
              <a:buFont typeface="Wingdings" pitchFamily="2" charset="2"/>
              <a:buChar char="r"/>
            </a:pPr>
            <a:r>
              <a:rPr lang="it-IT" sz="2400" i="1">
                <a:solidFill>
                  <a:srgbClr val="FF0000"/>
                </a:solidFill>
              </a:rPr>
              <a:t>ICMPv6:</a:t>
            </a:r>
            <a:r>
              <a:rPr lang="it-IT" sz="2400"/>
              <a:t> nuova versione di ICMP:</a:t>
            </a:r>
          </a:p>
          <a:p>
            <a:pPr lvl="1">
              <a:buFont typeface="Wingdings" pitchFamily="2" charset="2"/>
              <a:buChar char="m"/>
            </a:pPr>
            <a:r>
              <a:rPr lang="it-IT" sz="2000"/>
              <a:t>Ha aggiunto nuovi tipi e codici, es. “Pacchetto troppo grande”.</a:t>
            </a:r>
          </a:p>
          <a:p>
            <a:pPr lvl="1">
              <a:buFont typeface="Wingdings" pitchFamily="2" charset="2"/>
              <a:buChar char="m"/>
            </a:pPr>
            <a:r>
              <a:rPr lang="it-IT" sz="2000"/>
              <a:t>Assume le funzionalità dell’IGMP, e gestisce l’ingresso e l’uscita di host nei gruppi multicast.</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66570DD7-CB32-4D55-8B02-1444791179D2}" type="slidenum">
              <a:rPr lang="en-US" altLang="it-IT"/>
              <a:pPr/>
              <a:t>66</a:t>
            </a:fld>
            <a:endParaRPr lang="en-US" altLang="it-IT"/>
          </a:p>
        </p:txBody>
      </p:sp>
      <p:sp>
        <p:nvSpPr>
          <p:cNvPr id="418818" name="Rectangle 2"/>
          <p:cNvSpPr>
            <a:spLocks noGrp="1" noChangeArrowheads="1"/>
          </p:cNvSpPr>
          <p:nvPr>
            <p:ph type="title"/>
          </p:nvPr>
        </p:nvSpPr>
        <p:spPr/>
        <p:txBody>
          <a:bodyPr/>
          <a:lstStyle/>
          <a:p>
            <a:r>
              <a:rPr lang="en-US" altLang="it-IT"/>
              <a:t>Passaggio da IPv4 a IPv6</a:t>
            </a:r>
          </a:p>
        </p:txBody>
      </p:sp>
      <p:sp>
        <p:nvSpPr>
          <p:cNvPr id="418819" name="Rectangle 3"/>
          <p:cNvSpPr>
            <a:spLocks noGrp="1" noChangeArrowheads="1"/>
          </p:cNvSpPr>
          <p:nvPr>
            <p:ph type="body" idx="1"/>
          </p:nvPr>
        </p:nvSpPr>
        <p:spPr>
          <a:xfrm>
            <a:off x="533400" y="1600200"/>
            <a:ext cx="8256588" cy="4238625"/>
          </a:xfrm>
        </p:spPr>
        <p:txBody>
          <a:bodyPr/>
          <a:lstStyle/>
          <a:p>
            <a:pPr>
              <a:lnSpc>
                <a:spcPct val="90000"/>
              </a:lnSpc>
              <a:buFont typeface="Wingdings" pitchFamily="2" charset="2"/>
              <a:buChar char="r"/>
            </a:pPr>
            <a:r>
              <a:rPr lang="it-IT"/>
              <a:t>Non è possibile aggiornare simultaneamente tutti i router: </a:t>
            </a:r>
          </a:p>
          <a:p>
            <a:pPr lvl="1">
              <a:lnSpc>
                <a:spcPct val="90000"/>
              </a:lnSpc>
              <a:buFont typeface="Wingdings" pitchFamily="2" charset="2"/>
              <a:buChar char="m"/>
            </a:pPr>
            <a:r>
              <a:rPr lang="it-IT"/>
              <a:t>Impossibile dichiarare una “giornata campale” in cui tutte le macchine Internet verranno spente e aggiornate da IPv4 a IPv6.</a:t>
            </a:r>
          </a:p>
          <a:p>
            <a:pPr lvl="1">
              <a:lnSpc>
                <a:spcPct val="90000"/>
              </a:lnSpc>
              <a:buFont typeface="Wingdings" pitchFamily="2" charset="2"/>
              <a:buChar char="m"/>
            </a:pPr>
            <a:r>
              <a:rPr lang="it-IT"/>
              <a:t>Come riuscirà la rete a funzionare in presenza di router IPv4 e IPv6? </a:t>
            </a:r>
          </a:p>
          <a:p>
            <a:pPr>
              <a:lnSpc>
                <a:spcPct val="90000"/>
              </a:lnSpc>
              <a:buFont typeface="Wingdings" pitchFamily="2" charset="2"/>
              <a:buChar char="r"/>
            </a:pPr>
            <a:r>
              <a:rPr lang="it-IT" i="1">
                <a:solidFill>
                  <a:srgbClr val="FF0000"/>
                </a:solidFill>
              </a:rPr>
              <a:t>Tunneling:</a:t>
            </a:r>
            <a:r>
              <a:rPr lang="it-IT"/>
              <a:t> IPv6 viene trasportato come payload in datagrammi IPv4 quando attraversa router IPv4</a:t>
            </a:r>
            <a:endParaRPr lang="it-IT">
              <a:solidFill>
                <a:srgbClr val="FF0000"/>
              </a:solidFill>
              <a:sym typeface="Zapf Dingbats" pitchFamily="64" charset="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egnaposto numero diapositiva 5"/>
          <p:cNvSpPr>
            <a:spLocks noGrp="1"/>
          </p:cNvSpPr>
          <p:nvPr>
            <p:ph type="sldNum" sz="quarter" idx="12"/>
          </p:nvPr>
        </p:nvSpPr>
        <p:spPr/>
        <p:txBody>
          <a:bodyPr/>
          <a:lstStyle/>
          <a:p>
            <a:r>
              <a:rPr lang="en-US" altLang="it-IT"/>
              <a:t>4-</a:t>
            </a:r>
            <a:fld id="{C79A2256-227F-4EA4-A212-2007D3062E0F}" type="slidenum">
              <a:rPr lang="en-US" altLang="it-IT"/>
              <a:pPr/>
              <a:t>67</a:t>
            </a:fld>
            <a:endParaRPr lang="en-US" altLang="it-IT"/>
          </a:p>
        </p:txBody>
      </p:sp>
      <p:sp>
        <p:nvSpPr>
          <p:cNvPr id="420866" name="Rectangle 2"/>
          <p:cNvSpPr>
            <a:spLocks noGrp="1" noChangeArrowheads="1"/>
          </p:cNvSpPr>
          <p:nvPr>
            <p:ph type="title"/>
          </p:nvPr>
        </p:nvSpPr>
        <p:spPr>
          <a:xfrm>
            <a:off x="307975" y="214313"/>
            <a:ext cx="7772400" cy="990600"/>
          </a:xfrm>
        </p:spPr>
        <p:txBody>
          <a:bodyPr/>
          <a:lstStyle/>
          <a:p>
            <a:r>
              <a:rPr lang="en-US" altLang="it-IT"/>
              <a:t>Tunneling</a:t>
            </a:r>
          </a:p>
        </p:txBody>
      </p:sp>
      <p:grpSp>
        <p:nvGrpSpPr>
          <p:cNvPr id="420867" name="Group 3"/>
          <p:cNvGrpSpPr>
            <a:grpSpLocks/>
          </p:cNvGrpSpPr>
          <p:nvPr/>
        </p:nvGrpSpPr>
        <p:grpSpPr bwMode="auto">
          <a:xfrm>
            <a:off x="2152650" y="1122363"/>
            <a:ext cx="708025" cy="638175"/>
            <a:chOff x="1898" y="728"/>
            <a:chExt cx="446" cy="402"/>
          </a:xfrm>
        </p:grpSpPr>
        <p:grpSp>
          <p:nvGrpSpPr>
            <p:cNvPr id="420868" name="Group 4"/>
            <p:cNvGrpSpPr>
              <a:grpSpLocks/>
            </p:cNvGrpSpPr>
            <p:nvPr/>
          </p:nvGrpSpPr>
          <p:grpSpPr bwMode="auto">
            <a:xfrm>
              <a:off x="1898" y="918"/>
              <a:ext cx="446" cy="212"/>
              <a:chOff x="2210" y="903"/>
              <a:chExt cx="446" cy="212"/>
            </a:xfrm>
          </p:grpSpPr>
          <p:sp>
            <p:nvSpPr>
              <p:cNvPr id="420869" name="Oval 5"/>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0870" name="Line 6"/>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0871" name="Line 7"/>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0872" name="Rectangle 8"/>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0873" name="Oval 9"/>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0874" name="Group 10"/>
              <p:cNvGrpSpPr>
                <a:grpSpLocks/>
              </p:cNvGrpSpPr>
              <p:nvPr/>
            </p:nvGrpSpPr>
            <p:grpSpPr bwMode="auto">
              <a:xfrm>
                <a:off x="2319" y="931"/>
                <a:ext cx="221" cy="85"/>
                <a:chOff x="2848" y="848"/>
                <a:chExt cx="140" cy="98"/>
              </a:xfrm>
            </p:grpSpPr>
            <p:sp>
              <p:nvSpPr>
                <p:cNvPr id="420875" name="Line 1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876" name="Line 1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877" name="Line 1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0878" name="Group 14"/>
              <p:cNvGrpSpPr>
                <a:grpSpLocks/>
              </p:cNvGrpSpPr>
              <p:nvPr/>
            </p:nvGrpSpPr>
            <p:grpSpPr bwMode="auto">
              <a:xfrm flipV="1">
                <a:off x="2319" y="930"/>
                <a:ext cx="221" cy="87"/>
                <a:chOff x="2848" y="848"/>
                <a:chExt cx="140" cy="98"/>
              </a:xfrm>
            </p:grpSpPr>
            <p:sp>
              <p:nvSpPr>
                <p:cNvPr id="420879" name="Line 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880" name="Line 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881" name="Line 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0882" name="Text Box 18"/>
            <p:cNvSpPr txBox="1">
              <a:spLocks noChangeArrowheads="1"/>
            </p:cNvSpPr>
            <p:nvPr/>
          </p:nvSpPr>
          <p:spPr bwMode="auto">
            <a:xfrm>
              <a:off x="2010" y="728"/>
              <a:ext cx="221" cy="231"/>
            </a:xfrm>
            <a:prstGeom prst="rect">
              <a:avLst/>
            </a:prstGeom>
            <a:noFill/>
            <a:ln w="9525">
              <a:noFill/>
              <a:miter lim="800000"/>
              <a:headEnd/>
              <a:tailEnd/>
            </a:ln>
            <a:effectLst/>
          </p:spPr>
          <p:txBody>
            <a:bodyPr wrap="none">
              <a:spAutoFit/>
            </a:bodyPr>
            <a:lstStyle/>
            <a:p>
              <a:r>
                <a:rPr lang="en-US" altLang="it-IT"/>
                <a:t>A</a:t>
              </a:r>
            </a:p>
          </p:txBody>
        </p:sp>
      </p:grpSp>
      <p:grpSp>
        <p:nvGrpSpPr>
          <p:cNvPr id="420883" name="Group 19"/>
          <p:cNvGrpSpPr>
            <a:grpSpLocks/>
          </p:cNvGrpSpPr>
          <p:nvPr/>
        </p:nvGrpSpPr>
        <p:grpSpPr bwMode="auto">
          <a:xfrm>
            <a:off x="3198813" y="1127125"/>
            <a:ext cx="708025" cy="638175"/>
            <a:chOff x="1898" y="728"/>
            <a:chExt cx="446" cy="402"/>
          </a:xfrm>
        </p:grpSpPr>
        <p:grpSp>
          <p:nvGrpSpPr>
            <p:cNvPr id="420884" name="Group 20"/>
            <p:cNvGrpSpPr>
              <a:grpSpLocks/>
            </p:cNvGrpSpPr>
            <p:nvPr/>
          </p:nvGrpSpPr>
          <p:grpSpPr bwMode="auto">
            <a:xfrm>
              <a:off x="1898" y="918"/>
              <a:ext cx="446" cy="212"/>
              <a:chOff x="2210" y="903"/>
              <a:chExt cx="446" cy="212"/>
            </a:xfrm>
          </p:grpSpPr>
          <p:sp>
            <p:nvSpPr>
              <p:cNvPr id="420885" name="Oval 21"/>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0886" name="Line 22"/>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0887" name="Line 23"/>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0888" name="Rectangle 24"/>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0889" name="Oval 25"/>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0890" name="Group 26"/>
              <p:cNvGrpSpPr>
                <a:grpSpLocks/>
              </p:cNvGrpSpPr>
              <p:nvPr/>
            </p:nvGrpSpPr>
            <p:grpSpPr bwMode="auto">
              <a:xfrm>
                <a:off x="2319" y="931"/>
                <a:ext cx="221" cy="85"/>
                <a:chOff x="2848" y="848"/>
                <a:chExt cx="140" cy="98"/>
              </a:xfrm>
            </p:grpSpPr>
            <p:sp>
              <p:nvSpPr>
                <p:cNvPr id="420891" name="Line 2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892" name="Line 2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893" name="Line 2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0894" name="Group 30"/>
              <p:cNvGrpSpPr>
                <a:grpSpLocks/>
              </p:cNvGrpSpPr>
              <p:nvPr/>
            </p:nvGrpSpPr>
            <p:grpSpPr bwMode="auto">
              <a:xfrm flipV="1">
                <a:off x="2319" y="930"/>
                <a:ext cx="221" cy="87"/>
                <a:chOff x="2848" y="848"/>
                <a:chExt cx="140" cy="98"/>
              </a:xfrm>
            </p:grpSpPr>
            <p:sp>
              <p:nvSpPr>
                <p:cNvPr id="420895" name="Line 3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896" name="Line 3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897" name="Line 3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0898" name="Text Box 34"/>
            <p:cNvSpPr txBox="1">
              <a:spLocks noChangeArrowheads="1"/>
            </p:cNvSpPr>
            <p:nvPr/>
          </p:nvSpPr>
          <p:spPr bwMode="auto">
            <a:xfrm>
              <a:off x="2010" y="728"/>
              <a:ext cx="207" cy="231"/>
            </a:xfrm>
            <a:prstGeom prst="rect">
              <a:avLst/>
            </a:prstGeom>
            <a:noFill/>
            <a:ln w="9525">
              <a:noFill/>
              <a:miter lim="800000"/>
              <a:headEnd/>
              <a:tailEnd/>
            </a:ln>
            <a:effectLst/>
          </p:spPr>
          <p:txBody>
            <a:bodyPr wrap="none">
              <a:spAutoFit/>
            </a:bodyPr>
            <a:lstStyle/>
            <a:p>
              <a:r>
                <a:rPr lang="en-US" altLang="it-IT"/>
                <a:t>B</a:t>
              </a:r>
            </a:p>
          </p:txBody>
        </p:sp>
      </p:grpSp>
      <p:grpSp>
        <p:nvGrpSpPr>
          <p:cNvPr id="420899" name="Group 35"/>
          <p:cNvGrpSpPr>
            <a:grpSpLocks/>
          </p:cNvGrpSpPr>
          <p:nvPr/>
        </p:nvGrpSpPr>
        <p:grpSpPr bwMode="auto">
          <a:xfrm>
            <a:off x="6213475" y="1117600"/>
            <a:ext cx="708025" cy="638175"/>
            <a:chOff x="1898" y="728"/>
            <a:chExt cx="446" cy="402"/>
          </a:xfrm>
        </p:grpSpPr>
        <p:grpSp>
          <p:nvGrpSpPr>
            <p:cNvPr id="420900" name="Group 36"/>
            <p:cNvGrpSpPr>
              <a:grpSpLocks/>
            </p:cNvGrpSpPr>
            <p:nvPr/>
          </p:nvGrpSpPr>
          <p:grpSpPr bwMode="auto">
            <a:xfrm>
              <a:off x="1898" y="918"/>
              <a:ext cx="446" cy="212"/>
              <a:chOff x="2210" y="903"/>
              <a:chExt cx="446" cy="212"/>
            </a:xfrm>
          </p:grpSpPr>
          <p:sp>
            <p:nvSpPr>
              <p:cNvPr id="420901" name="Oval 37"/>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0902" name="Line 38"/>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0903" name="Line 39"/>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0904" name="Rectangle 40"/>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0905" name="Oval 41"/>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0906" name="Group 42"/>
              <p:cNvGrpSpPr>
                <a:grpSpLocks/>
              </p:cNvGrpSpPr>
              <p:nvPr/>
            </p:nvGrpSpPr>
            <p:grpSpPr bwMode="auto">
              <a:xfrm>
                <a:off x="2319" y="931"/>
                <a:ext cx="221" cy="85"/>
                <a:chOff x="2848" y="848"/>
                <a:chExt cx="140" cy="98"/>
              </a:xfrm>
            </p:grpSpPr>
            <p:sp>
              <p:nvSpPr>
                <p:cNvPr id="420907" name="Line 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908" name="Line 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909" name="Line 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0910" name="Group 46"/>
              <p:cNvGrpSpPr>
                <a:grpSpLocks/>
              </p:cNvGrpSpPr>
              <p:nvPr/>
            </p:nvGrpSpPr>
            <p:grpSpPr bwMode="auto">
              <a:xfrm flipV="1">
                <a:off x="2319" y="930"/>
                <a:ext cx="221" cy="87"/>
                <a:chOff x="2848" y="848"/>
                <a:chExt cx="140" cy="98"/>
              </a:xfrm>
            </p:grpSpPr>
            <p:sp>
              <p:nvSpPr>
                <p:cNvPr id="420911" name="Line 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912" name="Line 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913" name="Line 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0914" name="Text Box 50"/>
            <p:cNvSpPr txBox="1">
              <a:spLocks noChangeArrowheads="1"/>
            </p:cNvSpPr>
            <p:nvPr/>
          </p:nvSpPr>
          <p:spPr bwMode="auto">
            <a:xfrm>
              <a:off x="2010" y="728"/>
              <a:ext cx="206" cy="231"/>
            </a:xfrm>
            <a:prstGeom prst="rect">
              <a:avLst/>
            </a:prstGeom>
            <a:noFill/>
            <a:ln w="9525">
              <a:noFill/>
              <a:miter lim="800000"/>
              <a:headEnd/>
              <a:tailEnd/>
            </a:ln>
            <a:effectLst/>
          </p:spPr>
          <p:txBody>
            <a:bodyPr wrap="none">
              <a:spAutoFit/>
            </a:bodyPr>
            <a:lstStyle/>
            <a:p>
              <a:r>
                <a:rPr lang="en-US" altLang="it-IT"/>
                <a:t>E</a:t>
              </a:r>
            </a:p>
          </p:txBody>
        </p:sp>
      </p:grpSp>
      <p:grpSp>
        <p:nvGrpSpPr>
          <p:cNvPr id="420915" name="Group 51"/>
          <p:cNvGrpSpPr>
            <a:grpSpLocks/>
          </p:cNvGrpSpPr>
          <p:nvPr/>
        </p:nvGrpSpPr>
        <p:grpSpPr bwMode="auto">
          <a:xfrm>
            <a:off x="7204075" y="1106488"/>
            <a:ext cx="708025" cy="638175"/>
            <a:chOff x="1898" y="728"/>
            <a:chExt cx="446" cy="402"/>
          </a:xfrm>
        </p:grpSpPr>
        <p:grpSp>
          <p:nvGrpSpPr>
            <p:cNvPr id="420916" name="Group 52"/>
            <p:cNvGrpSpPr>
              <a:grpSpLocks/>
            </p:cNvGrpSpPr>
            <p:nvPr/>
          </p:nvGrpSpPr>
          <p:grpSpPr bwMode="auto">
            <a:xfrm>
              <a:off x="1898" y="918"/>
              <a:ext cx="446" cy="212"/>
              <a:chOff x="2210" y="903"/>
              <a:chExt cx="446" cy="212"/>
            </a:xfrm>
          </p:grpSpPr>
          <p:sp>
            <p:nvSpPr>
              <p:cNvPr id="420917" name="Oval 53"/>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0918" name="Line 54"/>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0919" name="Line 55"/>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0920" name="Rectangle 56"/>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0921" name="Oval 57"/>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0922" name="Group 58"/>
              <p:cNvGrpSpPr>
                <a:grpSpLocks/>
              </p:cNvGrpSpPr>
              <p:nvPr/>
            </p:nvGrpSpPr>
            <p:grpSpPr bwMode="auto">
              <a:xfrm>
                <a:off x="2319" y="931"/>
                <a:ext cx="221" cy="85"/>
                <a:chOff x="2848" y="848"/>
                <a:chExt cx="140" cy="98"/>
              </a:xfrm>
            </p:grpSpPr>
            <p:sp>
              <p:nvSpPr>
                <p:cNvPr id="420923" name="Line 5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924" name="Line 6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925" name="Line 6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0926" name="Group 62"/>
              <p:cNvGrpSpPr>
                <a:grpSpLocks/>
              </p:cNvGrpSpPr>
              <p:nvPr/>
            </p:nvGrpSpPr>
            <p:grpSpPr bwMode="auto">
              <a:xfrm flipV="1">
                <a:off x="2319" y="930"/>
                <a:ext cx="221" cy="87"/>
                <a:chOff x="2848" y="848"/>
                <a:chExt cx="140" cy="98"/>
              </a:xfrm>
            </p:grpSpPr>
            <p:sp>
              <p:nvSpPr>
                <p:cNvPr id="420927" name="Line 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0928" name="Line 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0929" name="Line 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0930" name="Text Box 66"/>
            <p:cNvSpPr txBox="1">
              <a:spLocks noChangeArrowheads="1"/>
            </p:cNvSpPr>
            <p:nvPr/>
          </p:nvSpPr>
          <p:spPr bwMode="auto">
            <a:xfrm>
              <a:off x="2010" y="728"/>
              <a:ext cx="203" cy="231"/>
            </a:xfrm>
            <a:prstGeom prst="rect">
              <a:avLst/>
            </a:prstGeom>
            <a:noFill/>
            <a:ln w="9525">
              <a:noFill/>
              <a:miter lim="800000"/>
              <a:headEnd/>
              <a:tailEnd/>
            </a:ln>
            <a:effectLst/>
          </p:spPr>
          <p:txBody>
            <a:bodyPr wrap="none">
              <a:spAutoFit/>
            </a:bodyPr>
            <a:lstStyle/>
            <a:p>
              <a:r>
                <a:rPr lang="en-US" altLang="it-IT"/>
                <a:t>F</a:t>
              </a:r>
            </a:p>
          </p:txBody>
        </p:sp>
      </p:grpSp>
      <p:sp>
        <p:nvSpPr>
          <p:cNvPr id="420931" name="Rectangle 67"/>
          <p:cNvSpPr>
            <a:spLocks noChangeArrowheads="1"/>
          </p:cNvSpPr>
          <p:nvPr/>
        </p:nvSpPr>
        <p:spPr bwMode="auto">
          <a:xfrm>
            <a:off x="3905250" y="1589088"/>
            <a:ext cx="2281238" cy="66675"/>
          </a:xfrm>
          <a:prstGeom prst="rect">
            <a:avLst/>
          </a:prstGeom>
          <a:solidFill>
            <a:srgbClr val="FF0000"/>
          </a:solidFill>
          <a:ln w="9525">
            <a:solidFill>
              <a:srgbClr val="FF0000"/>
            </a:solidFill>
            <a:miter lim="800000"/>
            <a:headEnd/>
            <a:tailEnd/>
          </a:ln>
          <a:effectLst/>
        </p:spPr>
        <p:txBody>
          <a:bodyPr wrap="none" anchor="ctr"/>
          <a:lstStyle/>
          <a:p>
            <a:endParaRPr lang="it-IT"/>
          </a:p>
        </p:txBody>
      </p:sp>
      <p:sp>
        <p:nvSpPr>
          <p:cNvPr id="420932" name="Line 68"/>
          <p:cNvSpPr>
            <a:spLocks noChangeShapeType="1"/>
          </p:cNvSpPr>
          <p:nvPr/>
        </p:nvSpPr>
        <p:spPr bwMode="auto">
          <a:xfrm flipV="1">
            <a:off x="2871788" y="1612900"/>
            <a:ext cx="323850" cy="0"/>
          </a:xfrm>
          <a:prstGeom prst="line">
            <a:avLst/>
          </a:prstGeom>
          <a:noFill/>
          <a:ln w="19050">
            <a:solidFill>
              <a:schemeClr val="tx1"/>
            </a:solidFill>
            <a:round/>
            <a:headEnd/>
            <a:tailEnd/>
          </a:ln>
          <a:effectLst/>
        </p:spPr>
        <p:txBody>
          <a:bodyPr wrap="none"/>
          <a:lstStyle/>
          <a:p>
            <a:endParaRPr lang="it-IT"/>
          </a:p>
        </p:txBody>
      </p:sp>
      <p:sp>
        <p:nvSpPr>
          <p:cNvPr id="420933" name="Line 69"/>
          <p:cNvSpPr>
            <a:spLocks noChangeShapeType="1"/>
          </p:cNvSpPr>
          <p:nvPr/>
        </p:nvSpPr>
        <p:spPr bwMode="auto">
          <a:xfrm flipV="1">
            <a:off x="6918325" y="1593850"/>
            <a:ext cx="323850" cy="0"/>
          </a:xfrm>
          <a:prstGeom prst="line">
            <a:avLst/>
          </a:prstGeom>
          <a:noFill/>
          <a:ln w="19050">
            <a:solidFill>
              <a:schemeClr val="tx1"/>
            </a:solidFill>
            <a:round/>
            <a:headEnd/>
            <a:tailEnd/>
          </a:ln>
          <a:effectLst/>
        </p:spPr>
        <p:txBody>
          <a:bodyPr wrap="none"/>
          <a:lstStyle/>
          <a:p>
            <a:endParaRPr lang="it-IT"/>
          </a:p>
        </p:txBody>
      </p:sp>
      <p:sp>
        <p:nvSpPr>
          <p:cNvPr id="420934" name="Text Box 70"/>
          <p:cNvSpPr txBox="1">
            <a:spLocks noChangeArrowheads="1"/>
          </p:cNvSpPr>
          <p:nvPr/>
        </p:nvSpPr>
        <p:spPr bwMode="auto">
          <a:xfrm>
            <a:off x="2209800" y="1727200"/>
            <a:ext cx="623888" cy="336550"/>
          </a:xfrm>
          <a:prstGeom prst="rect">
            <a:avLst/>
          </a:prstGeom>
          <a:noFill/>
          <a:ln w="9525">
            <a:noFill/>
            <a:miter lim="800000"/>
            <a:headEnd/>
            <a:tailEnd/>
          </a:ln>
          <a:effectLst/>
        </p:spPr>
        <p:txBody>
          <a:bodyPr wrap="none">
            <a:spAutoFit/>
          </a:bodyPr>
          <a:lstStyle/>
          <a:p>
            <a:r>
              <a:rPr lang="en-US" altLang="it-IT" sz="1600"/>
              <a:t>IPv6</a:t>
            </a:r>
          </a:p>
        </p:txBody>
      </p:sp>
      <p:sp>
        <p:nvSpPr>
          <p:cNvPr id="420935" name="Text Box 71"/>
          <p:cNvSpPr txBox="1">
            <a:spLocks noChangeArrowheads="1"/>
          </p:cNvSpPr>
          <p:nvPr/>
        </p:nvSpPr>
        <p:spPr bwMode="auto">
          <a:xfrm>
            <a:off x="3255963" y="1728788"/>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420936" name="Text Box 72"/>
          <p:cNvSpPr txBox="1">
            <a:spLocks noChangeArrowheads="1"/>
          </p:cNvSpPr>
          <p:nvPr/>
        </p:nvSpPr>
        <p:spPr bwMode="auto">
          <a:xfrm>
            <a:off x="6281738" y="1720850"/>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420937" name="Text Box 73"/>
          <p:cNvSpPr txBox="1">
            <a:spLocks noChangeArrowheads="1"/>
          </p:cNvSpPr>
          <p:nvPr/>
        </p:nvSpPr>
        <p:spPr bwMode="auto">
          <a:xfrm>
            <a:off x="7262813" y="1724025"/>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420938" name="Text Box 74"/>
          <p:cNvSpPr txBox="1">
            <a:spLocks noChangeArrowheads="1"/>
          </p:cNvSpPr>
          <p:nvPr/>
        </p:nvSpPr>
        <p:spPr bwMode="auto">
          <a:xfrm>
            <a:off x="4667250" y="1247775"/>
            <a:ext cx="765175" cy="336550"/>
          </a:xfrm>
          <a:prstGeom prst="rect">
            <a:avLst/>
          </a:prstGeom>
          <a:noFill/>
          <a:ln w="9525">
            <a:noFill/>
            <a:miter lim="800000"/>
            <a:headEnd/>
            <a:tailEnd/>
          </a:ln>
          <a:effectLst/>
        </p:spPr>
        <p:txBody>
          <a:bodyPr wrap="none">
            <a:spAutoFit/>
          </a:bodyPr>
          <a:lstStyle/>
          <a:p>
            <a:r>
              <a:rPr lang="en-US" altLang="it-IT" sz="1600">
                <a:solidFill>
                  <a:srgbClr val="FF0000"/>
                </a:solidFill>
              </a:rPr>
              <a:t>tunnel</a:t>
            </a:r>
          </a:p>
        </p:txBody>
      </p:sp>
      <p:sp>
        <p:nvSpPr>
          <p:cNvPr id="420939" name="Text Box 75"/>
          <p:cNvSpPr txBox="1">
            <a:spLocks noChangeArrowheads="1"/>
          </p:cNvSpPr>
          <p:nvPr/>
        </p:nvSpPr>
        <p:spPr bwMode="auto">
          <a:xfrm>
            <a:off x="414338" y="1314450"/>
            <a:ext cx="1471612" cy="366713"/>
          </a:xfrm>
          <a:prstGeom prst="rect">
            <a:avLst/>
          </a:prstGeom>
          <a:noFill/>
          <a:ln w="9525">
            <a:noFill/>
            <a:miter lim="800000"/>
            <a:headEnd/>
            <a:tailEnd/>
          </a:ln>
          <a:effectLst/>
        </p:spPr>
        <p:txBody>
          <a:bodyPr wrap="none">
            <a:spAutoFit/>
          </a:bodyPr>
          <a:lstStyle/>
          <a:p>
            <a:r>
              <a:rPr lang="en-US" altLang="it-IT"/>
              <a:t>Vista logica:</a:t>
            </a:r>
          </a:p>
        </p:txBody>
      </p:sp>
      <p:grpSp>
        <p:nvGrpSpPr>
          <p:cNvPr id="421076" name="Group 212"/>
          <p:cNvGrpSpPr>
            <a:grpSpLocks/>
          </p:cNvGrpSpPr>
          <p:nvPr/>
        </p:nvGrpSpPr>
        <p:grpSpPr bwMode="auto">
          <a:xfrm>
            <a:off x="309563" y="2238375"/>
            <a:ext cx="7593012" cy="963613"/>
            <a:chOff x="195" y="1410"/>
            <a:chExt cx="4783" cy="607"/>
          </a:xfrm>
        </p:grpSpPr>
        <p:sp>
          <p:nvSpPr>
            <p:cNvPr id="421077" name="Text Box 213"/>
            <p:cNvSpPr txBox="1">
              <a:spLocks noChangeArrowheads="1"/>
            </p:cNvSpPr>
            <p:nvPr/>
          </p:nvSpPr>
          <p:spPr bwMode="auto">
            <a:xfrm>
              <a:off x="195" y="1555"/>
              <a:ext cx="919" cy="259"/>
            </a:xfrm>
            <a:prstGeom prst="rect">
              <a:avLst/>
            </a:prstGeom>
            <a:noFill/>
            <a:ln w="9525">
              <a:noFill/>
              <a:miter lim="800000"/>
              <a:headEnd/>
              <a:tailEnd/>
            </a:ln>
            <a:effectLst/>
          </p:spPr>
          <p:txBody>
            <a:bodyPr wrap="none">
              <a:spAutoFit/>
            </a:bodyPr>
            <a:lstStyle/>
            <a:p>
              <a:r>
                <a:rPr lang="en-US" altLang="it-IT"/>
                <a:t>Vista fisica:</a:t>
              </a:r>
            </a:p>
          </p:txBody>
        </p:sp>
        <p:grpSp>
          <p:nvGrpSpPr>
            <p:cNvPr id="421078" name="Group 214"/>
            <p:cNvGrpSpPr>
              <a:grpSpLocks/>
            </p:cNvGrpSpPr>
            <p:nvPr/>
          </p:nvGrpSpPr>
          <p:grpSpPr bwMode="auto">
            <a:xfrm>
              <a:off x="1350" y="1420"/>
              <a:ext cx="446" cy="402"/>
              <a:chOff x="1898" y="728"/>
              <a:chExt cx="446" cy="402"/>
            </a:xfrm>
          </p:grpSpPr>
          <p:grpSp>
            <p:nvGrpSpPr>
              <p:cNvPr id="421079" name="Group 215"/>
              <p:cNvGrpSpPr>
                <a:grpSpLocks/>
              </p:cNvGrpSpPr>
              <p:nvPr/>
            </p:nvGrpSpPr>
            <p:grpSpPr bwMode="auto">
              <a:xfrm>
                <a:off x="1898" y="918"/>
                <a:ext cx="446" cy="212"/>
                <a:chOff x="2210" y="903"/>
                <a:chExt cx="446" cy="212"/>
              </a:xfrm>
            </p:grpSpPr>
            <p:sp>
              <p:nvSpPr>
                <p:cNvPr id="421080" name="Oval 216"/>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1081" name="Line 217"/>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1082" name="Line 218"/>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1083" name="Rectangle 219"/>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1084" name="Oval 220"/>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1085" name="Group 221"/>
                <p:cNvGrpSpPr>
                  <a:grpSpLocks/>
                </p:cNvGrpSpPr>
                <p:nvPr/>
              </p:nvGrpSpPr>
              <p:grpSpPr bwMode="auto">
                <a:xfrm>
                  <a:off x="2319" y="931"/>
                  <a:ext cx="221" cy="85"/>
                  <a:chOff x="2848" y="848"/>
                  <a:chExt cx="140" cy="98"/>
                </a:xfrm>
              </p:grpSpPr>
              <p:sp>
                <p:nvSpPr>
                  <p:cNvPr id="421086" name="Line 22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087" name="Line 22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088" name="Line 22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1089" name="Group 225"/>
                <p:cNvGrpSpPr>
                  <a:grpSpLocks/>
                </p:cNvGrpSpPr>
                <p:nvPr/>
              </p:nvGrpSpPr>
              <p:grpSpPr bwMode="auto">
                <a:xfrm flipV="1">
                  <a:off x="2319" y="930"/>
                  <a:ext cx="221" cy="87"/>
                  <a:chOff x="2848" y="848"/>
                  <a:chExt cx="140" cy="98"/>
                </a:xfrm>
              </p:grpSpPr>
              <p:sp>
                <p:nvSpPr>
                  <p:cNvPr id="421090" name="Line 22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091" name="Line 22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092" name="Line 22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1093" name="Text Box 229"/>
              <p:cNvSpPr txBox="1">
                <a:spLocks noChangeArrowheads="1"/>
              </p:cNvSpPr>
              <p:nvPr/>
            </p:nvSpPr>
            <p:spPr bwMode="auto">
              <a:xfrm>
                <a:off x="2010" y="728"/>
                <a:ext cx="221" cy="231"/>
              </a:xfrm>
              <a:prstGeom prst="rect">
                <a:avLst/>
              </a:prstGeom>
              <a:noFill/>
              <a:ln w="9525">
                <a:noFill/>
                <a:miter lim="800000"/>
                <a:headEnd/>
                <a:tailEnd/>
              </a:ln>
              <a:effectLst/>
            </p:spPr>
            <p:txBody>
              <a:bodyPr wrap="none">
                <a:spAutoFit/>
              </a:bodyPr>
              <a:lstStyle/>
              <a:p>
                <a:r>
                  <a:rPr lang="en-US" altLang="it-IT"/>
                  <a:t>A</a:t>
                </a:r>
              </a:p>
            </p:txBody>
          </p:sp>
        </p:grpSp>
        <p:grpSp>
          <p:nvGrpSpPr>
            <p:cNvPr id="421094" name="Group 230"/>
            <p:cNvGrpSpPr>
              <a:grpSpLocks/>
            </p:cNvGrpSpPr>
            <p:nvPr/>
          </p:nvGrpSpPr>
          <p:grpSpPr bwMode="auto">
            <a:xfrm>
              <a:off x="2009" y="1423"/>
              <a:ext cx="446" cy="402"/>
              <a:chOff x="1898" y="728"/>
              <a:chExt cx="446" cy="402"/>
            </a:xfrm>
          </p:grpSpPr>
          <p:grpSp>
            <p:nvGrpSpPr>
              <p:cNvPr id="421095" name="Group 231"/>
              <p:cNvGrpSpPr>
                <a:grpSpLocks/>
              </p:cNvGrpSpPr>
              <p:nvPr/>
            </p:nvGrpSpPr>
            <p:grpSpPr bwMode="auto">
              <a:xfrm>
                <a:off x="1898" y="918"/>
                <a:ext cx="446" cy="212"/>
                <a:chOff x="2210" y="903"/>
                <a:chExt cx="446" cy="212"/>
              </a:xfrm>
            </p:grpSpPr>
            <p:sp>
              <p:nvSpPr>
                <p:cNvPr id="421096" name="Oval 232"/>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1097" name="Line 233"/>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1098" name="Line 234"/>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1099" name="Rectangle 235"/>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1100" name="Oval 236"/>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1101" name="Group 237"/>
                <p:cNvGrpSpPr>
                  <a:grpSpLocks/>
                </p:cNvGrpSpPr>
                <p:nvPr/>
              </p:nvGrpSpPr>
              <p:grpSpPr bwMode="auto">
                <a:xfrm>
                  <a:off x="2319" y="931"/>
                  <a:ext cx="221" cy="85"/>
                  <a:chOff x="2848" y="848"/>
                  <a:chExt cx="140" cy="98"/>
                </a:xfrm>
              </p:grpSpPr>
              <p:sp>
                <p:nvSpPr>
                  <p:cNvPr id="421102" name="Line 23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103" name="Line 23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104" name="Line 24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1105" name="Group 241"/>
                <p:cNvGrpSpPr>
                  <a:grpSpLocks/>
                </p:cNvGrpSpPr>
                <p:nvPr/>
              </p:nvGrpSpPr>
              <p:grpSpPr bwMode="auto">
                <a:xfrm flipV="1">
                  <a:off x="2319" y="930"/>
                  <a:ext cx="221" cy="87"/>
                  <a:chOff x="2848" y="848"/>
                  <a:chExt cx="140" cy="98"/>
                </a:xfrm>
              </p:grpSpPr>
              <p:sp>
                <p:nvSpPr>
                  <p:cNvPr id="421106" name="Line 2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107" name="Line 2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108" name="Line 2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1109" name="Text Box 245"/>
              <p:cNvSpPr txBox="1">
                <a:spLocks noChangeArrowheads="1"/>
              </p:cNvSpPr>
              <p:nvPr/>
            </p:nvSpPr>
            <p:spPr bwMode="auto">
              <a:xfrm>
                <a:off x="2010" y="728"/>
                <a:ext cx="207" cy="231"/>
              </a:xfrm>
              <a:prstGeom prst="rect">
                <a:avLst/>
              </a:prstGeom>
              <a:noFill/>
              <a:ln w="9525">
                <a:noFill/>
                <a:miter lim="800000"/>
                <a:headEnd/>
                <a:tailEnd/>
              </a:ln>
              <a:effectLst/>
            </p:spPr>
            <p:txBody>
              <a:bodyPr wrap="none">
                <a:spAutoFit/>
              </a:bodyPr>
              <a:lstStyle/>
              <a:p>
                <a:r>
                  <a:rPr lang="en-US" altLang="it-IT"/>
                  <a:t>B</a:t>
                </a:r>
              </a:p>
            </p:txBody>
          </p:sp>
        </p:grpSp>
        <p:grpSp>
          <p:nvGrpSpPr>
            <p:cNvPr id="421110" name="Group 246"/>
            <p:cNvGrpSpPr>
              <a:grpSpLocks/>
            </p:cNvGrpSpPr>
            <p:nvPr/>
          </p:nvGrpSpPr>
          <p:grpSpPr bwMode="auto">
            <a:xfrm>
              <a:off x="3908" y="1417"/>
              <a:ext cx="446" cy="402"/>
              <a:chOff x="1898" y="728"/>
              <a:chExt cx="446" cy="402"/>
            </a:xfrm>
          </p:grpSpPr>
          <p:grpSp>
            <p:nvGrpSpPr>
              <p:cNvPr id="421111" name="Group 247"/>
              <p:cNvGrpSpPr>
                <a:grpSpLocks/>
              </p:cNvGrpSpPr>
              <p:nvPr/>
            </p:nvGrpSpPr>
            <p:grpSpPr bwMode="auto">
              <a:xfrm>
                <a:off x="1898" y="918"/>
                <a:ext cx="446" cy="212"/>
                <a:chOff x="2210" y="903"/>
                <a:chExt cx="446" cy="212"/>
              </a:xfrm>
            </p:grpSpPr>
            <p:sp>
              <p:nvSpPr>
                <p:cNvPr id="421112" name="Oval 248"/>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1113" name="Line 249"/>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1114" name="Line 250"/>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1115" name="Rectangle 251"/>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1116" name="Oval 252"/>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1117" name="Group 253"/>
                <p:cNvGrpSpPr>
                  <a:grpSpLocks/>
                </p:cNvGrpSpPr>
                <p:nvPr/>
              </p:nvGrpSpPr>
              <p:grpSpPr bwMode="auto">
                <a:xfrm>
                  <a:off x="2319" y="931"/>
                  <a:ext cx="221" cy="85"/>
                  <a:chOff x="2848" y="848"/>
                  <a:chExt cx="140" cy="98"/>
                </a:xfrm>
              </p:grpSpPr>
              <p:sp>
                <p:nvSpPr>
                  <p:cNvPr id="421118" name="Line 25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119" name="Line 25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120" name="Line 25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1121" name="Group 257"/>
                <p:cNvGrpSpPr>
                  <a:grpSpLocks/>
                </p:cNvGrpSpPr>
                <p:nvPr/>
              </p:nvGrpSpPr>
              <p:grpSpPr bwMode="auto">
                <a:xfrm flipV="1">
                  <a:off x="2319" y="930"/>
                  <a:ext cx="221" cy="87"/>
                  <a:chOff x="2848" y="848"/>
                  <a:chExt cx="140" cy="98"/>
                </a:xfrm>
              </p:grpSpPr>
              <p:sp>
                <p:nvSpPr>
                  <p:cNvPr id="421122" name="Line 25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123" name="Line 25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124" name="Line 26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1125" name="Text Box 261"/>
              <p:cNvSpPr txBox="1">
                <a:spLocks noChangeArrowheads="1"/>
              </p:cNvSpPr>
              <p:nvPr/>
            </p:nvSpPr>
            <p:spPr bwMode="auto">
              <a:xfrm>
                <a:off x="2010" y="728"/>
                <a:ext cx="206" cy="231"/>
              </a:xfrm>
              <a:prstGeom prst="rect">
                <a:avLst/>
              </a:prstGeom>
              <a:noFill/>
              <a:ln w="9525">
                <a:noFill/>
                <a:miter lim="800000"/>
                <a:headEnd/>
                <a:tailEnd/>
              </a:ln>
              <a:effectLst/>
            </p:spPr>
            <p:txBody>
              <a:bodyPr wrap="none">
                <a:spAutoFit/>
              </a:bodyPr>
              <a:lstStyle/>
              <a:p>
                <a:r>
                  <a:rPr lang="en-US" altLang="it-IT"/>
                  <a:t>E</a:t>
                </a:r>
              </a:p>
            </p:txBody>
          </p:sp>
        </p:grpSp>
        <p:grpSp>
          <p:nvGrpSpPr>
            <p:cNvPr id="421126" name="Group 262"/>
            <p:cNvGrpSpPr>
              <a:grpSpLocks/>
            </p:cNvGrpSpPr>
            <p:nvPr/>
          </p:nvGrpSpPr>
          <p:grpSpPr bwMode="auto">
            <a:xfrm>
              <a:off x="4532" y="1410"/>
              <a:ext cx="446" cy="402"/>
              <a:chOff x="1898" y="728"/>
              <a:chExt cx="446" cy="402"/>
            </a:xfrm>
          </p:grpSpPr>
          <p:grpSp>
            <p:nvGrpSpPr>
              <p:cNvPr id="421127" name="Group 263"/>
              <p:cNvGrpSpPr>
                <a:grpSpLocks/>
              </p:cNvGrpSpPr>
              <p:nvPr/>
            </p:nvGrpSpPr>
            <p:grpSpPr bwMode="auto">
              <a:xfrm>
                <a:off x="1898" y="918"/>
                <a:ext cx="446" cy="212"/>
                <a:chOff x="2210" y="903"/>
                <a:chExt cx="446" cy="212"/>
              </a:xfrm>
            </p:grpSpPr>
            <p:sp>
              <p:nvSpPr>
                <p:cNvPr id="421128" name="Oval 264"/>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21129" name="Line 265"/>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421130" name="Line 266"/>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421131" name="Rectangle 267"/>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1132" name="Oval 268"/>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21133" name="Group 269"/>
                <p:cNvGrpSpPr>
                  <a:grpSpLocks/>
                </p:cNvGrpSpPr>
                <p:nvPr/>
              </p:nvGrpSpPr>
              <p:grpSpPr bwMode="auto">
                <a:xfrm>
                  <a:off x="2319" y="931"/>
                  <a:ext cx="221" cy="85"/>
                  <a:chOff x="2848" y="848"/>
                  <a:chExt cx="140" cy="98"/>
                </a:xfrm>
              </p:grpSpPr>
              <p:sp>
                <p:nvSpPr>
                  <p:cNvPr id="421134" name="Line 27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135" name="Line 27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136" name="Line 27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21137" name="Group 273"/>
                <p:cNvGrpSpPr>
                  <a:grpSpLocks/>
                </p:cNvGrpSpPr>
                <p:nvPr/>
              </p:nvGrpSpPr>
              <p:grpSpPr bwMode="auto">
                <a:xfrm flipV="1">
                  <a:off x="2319" y="930"/>
                  <a:ext cx="221" cy="87"/>
                  <a:chOff x="2848" y="848"/>
                  <a:chExt cx="140" cy="98"/>
                </a:xfrm>
              </p:grpSpPr>
              <p:sp>
                <p:nvSpPr>
                  <p:cNvPr id="421138" name="Line 2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21139" name="Line 2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21140" name="Line 2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21141" name="Text Box 277"/>
              <p:cNvSpPr txBox="1">
                <a:spLocks noChangeArrowheads="1"/>
              </p:cNvSpPr>
              <p:nvPr/>
            </p:nvSpPr>
            <p:spPr bwMode="auto">
              <a:xfrm>
                <a:off x="2010" y="728"/>
                <a:ext cx="203" cy="231"/>
              </a:xfrm>
              <a:prstGeom prst="rect">
                <a:avLst/>
              </a:prstGeom>
              <a:noFill/>
              <a:ln w="9525">
                <a:noFill/>
                <a:miter lim="800000"/>
                <a:headEnd/>
                <a:tailEnd/>
              </a:ln>
              <a:effectLst/>
            </p:spPr>
            <p:txBody>
              <a:bodyPr wrap="none">
                <a:spAutoFit/>
              </a:bodyPr>
              <a:lstStyle/>
              <a:p>
                <a:r>
                  <a:rPr lang="en-US" altLang="it-IT"/>
                  <a:t>F</a:t>
                </a:r>
              </a:p>
            </p:txBody>
          </p:sp>
        </p:grpSp>
        <p:sp>
          <p:nvSpPr>
            <p:cNvPr id="421142" name="Line 278"/>
            <p:cNvSpPr>
              <a:spLocks noChangeShapeType="1"/>
            </p:cNvSpPr>
            <p:nvPr/>
          </p:nvSpPr>
          <p:spPr bwMode="auto">
            <a:xfrm flipV="1">
              <a:off x="1803" y="1729"/>
              <a:ext cx="204" cy="0"/>
            </a:xfrm>
            <a:prstGeom prst="line">
              <a:avLst/>
            </a:prstGeom>
            <a:noFill/>
            <a:ln w="19050">
              <a:solidFill>
                <a:schemeClr val="tx1"/>
              </a:solidFill>
              <a:round/>
              <a:headEnd/>
              <a:tailEnd/>
            </a:ln>
            <a:effectLst/>
          </p:spPr>
          <p:txBody>
            <a:bodyPr wrap="none"/>
            <a:lstStyle/>
            <a:p>
              <a:endParaRPr lang="it-IT"/>
            </a:p>
          </p:txBody>
        </p:sp>
        <p:sp>
          <p:nvSpPr>
            <p:cNvPr id="421143" name="Line 279"/>
            <p:cNvSpPr>
              <a:spLocks noChangeShapeType="1"/>
            </p:cNvSpPr>
            <p:nvPr/>
          </p:nvSpPr>
          <p:spPr bwMode="auto">
            <a:xfrm flipV="1">
              <a:off x="4352" y="1717"/>
              <a:ext cx="204" cy="0"/>
            </a:xfrm>
            <a:prstGeom prst="line">
              <a:avLst/>
            </a:prstGeom>
            <a:noFill/>
            <a:ln w="19050">
              <a:solidFill>
                <a:schemeClr val="tx1"/>
              </a:solidFill>
              <a:round/>
              <a:headEnd/>
              <a:tailEnd/>
            </a:ln>
            <a:effectLst/>
          </p:spPr>
          <p:txBody>
            <a:bodyPr wrap="none"/>
            <a:lstStyle/>
            <a:p>
              <a:endParaRPr lang="it-IT"/>
            </a:p>
          </p:txBody>
        </p:sp>
        <p:sp>
          <p:nvSpPr>
            <p:cNvPr id="421144" name="Text Box 280"/>
            <p:cNvSpPr txBox="1">
              <a:spLocks noChangeArrowheads="1"/>
            </p:cNvSpPr>
            <p:nvPr/>
          </p:nvSpPr>
          <p:spPr bwMode="auto">
            <a:xfrm>
              <a:off x="1386" y="1801"/>
              <a:ext cx="393" cy="212"/>
            </a:xfrm>
            <a:prstGeom prst="rect">
              <a:avLst/>
            </a:prstGeom>
            <a:noFill/>
            <a:ln w="9525">
              <a:noFill/>
              <a:miter lim="800000"/>
              <a:headEnd/>
              <a:tailEnd/>
            </a:ln>
            <a:effectLst/>
          </p:spPr>
          <p:txBody>
            <a:bodyPr wrap="none">
              <a:spAutoFit/>
            </a:bodyPr>
            <a:lstStyle/>
            <a:p>
              <a:r>
                <a:rPr lang="en-US" altLang="it-IT" sz="1600"/>
                <a:t>IPv6</a:t>
              </a:r>
            </a:p>
          </p:txBody>
        </p:sp>
        <p:sp>
          <p:nvSpPr>
            <p:cNvPr id="421145" name="Text Box 281"/>
            <p:cNvSpPr txBox="1">
              <a:spLocks noChangeArrowheads="1"/>
            </p:cNvSpPr>
            <p:nvPr/>
          </p:nvSpPr>
          <p:spPr bwMode="auto">
            <a:xfrm>
              <a:off x="2045" y="1802"/>
              <a:ext cx="393" cy="212"/>
            </a:xfrm>
            <a:prstGeom prst="rect">
              <a:avLst/>
            </a:prstGeom>
            <a:noFill/>
            <a:ln w="9525">
              <a:noFill/>
              <a:miter lim="800000"/>
              <a:headEnd/>
              <a:tailEnd/>
            </a:ln>
            <a:effectLst/>
          </p:spPr>
          <p:txBody>
            <a:bodyPr wrap="none">
              <a:spAutoFit/>
            </a:bodyPr>
            <a:lstStyle/>
            <a:p>
              <a:r>
                <a:rPr lang="en-US" altLang="it-IT" sz="1600"/>
                <a:t>IPv6</a:t>
              </a:r>
            </a:p>
          </p:txBody>
        </p:sp>
        <p:sp>
          <p:nvSpPr>
            <p:cNvPr id="421146" name="Text Box 282"/>
            <p:cNvSpPr txBox="1">
              <a:spLocks noChangeArrowheads="1"/>
            </p:cNvSpPr>
            <p:nvPr/>
          </p:nvSpPr>
          <p:spPr bwMode="auto">
            <a:xfrm>
              <a:off x="3951" y="1797"/>
              <a:ext cx="393" cy="212"/>
            </a:xfrm>
            <a:prstGeom prst="rect">
              <a:avLst/>
            </a:prstGeom>
            <a:noFill/>
            <a:ln w="9525">
              <a:noFill/>
              <a:miter lim="800000"/>
              <a:headEnd/>
              <a:tailEnd/>
            </a:ln>
            <a:effectLst/>
          </p:spPr>
          <p:txBody>
            <a:bodyPr wrap="none">
              <a:spAutoFit/>
            </a:bodyPr>
            <a:lstStyle/>
            <a:p>
              <a:r>
                <a:rPr lang="en-US" altLang="it-IT" sz="1600"/>
                <a:t>IPv6</a:t>
              </a:r>
            </a:p>
          </p:txBody>
        </p:sp>
        <p:sp>
          <p:nvSpPr>
            <p:cNvPr id="421147" name="Text Box 283"/>
            <p:cNvSpPr txBox="1">
              <a:spLocks noChangeArrowheads="1"/>
            </p:cNvSpPr>
            <p:nvPr/>
          </p:nvSpPr>
          <p:spPr bwMode="auto">
            <a:xfrm>
              <a:off x="4569" y="1799"/>
              <a:ext cx="393" cy="212"/>
            </a:xfrm>
            <a:prstGeom prst="rect">
              <a:avLst/>
            </a:prstGeom>
            <a:noFill/>
            <a:ln w="9525">
              <a:noFill/>
              <a:miter lim="800000"/>
              <a:headEnd/>
              <a:tailEnd/>
            </a:ln>
            <a:effectLst/>
          </p:spPr>
          <p:txBody>
            <a:bodyPr wrap="none">
              <a:spAutoFit/>
            </a:bodyPr>
            <a:lstStyle/>
            <a:p>
              <a:r>
                <a:rPr lang="en-US" altLang="it-IT" sz="1600"/>
                <a:t>IPv6</a:t>
              </a:r>
            </a:p>
          </p:txBody>
        </p:sp>
        <p:sp>
          <p:nvSpPr>
            <p:cNvPr id="421148" name="Line 284"/>
            <p:cNvSpPr>
              <a:spLocks noChangeShapeType="1"/>
            </p:cNvSpPr>
            <p:nvPr/>
          </p:nvSpPr>
          <p:spPr bwMode="auto">
            <a:xfrm flipV="1">
              <a:off x="2454" y="1723"/>
              <a:ext cx="1465" cy="0"/>
            </a:xfrm>
            <a:prstGeom prst="line">
              <a:avLst/>
            </a:prstGeom>
            <a:noFill/>
            <a:ln w="19050">
              <a:solidFill>
                <a:schemeClr val="tx1"/>
              </a:solidFill>
              <a:round/>
              <a:headEnd/>
              <a:tailEnd/>
            </a:ln>
            <a:effectLst/>
          </p:spPr>
          <p:txBody>
            <a:bodyPr wrap="none"/>
            <a:lstStyle/>
            <a:p>
              <a:endParaRPr lang="it-IT"/>
            </a:p>
          </p:txBody>
        </p:sp>
        <p:sp>
          <p:nvSpPr>
            <p:cNvPr id="421149" name="Text Box 285"/>
            <p:cNvSpPr txBox="1">
              <a:spLocks noChangeArrowheads="1"/>
            </p:cNvSpPr>
            <p:nvPr/>
          </p:nvSpPr>
          <p:spPr bwMode="auto">
            <a:xfrm>
              <a:off x="2663" y="1804"/>
              <a:ext cx="393" cy="212"/>
            </a:xfrm>
            <a:prstGeom prst="rect">
              <a:avLst/>
            </a:prstGeom>
            <a:noFill/>
            <a:ln w="9525">
              <a:noFill/>
              <a:miter lim="800000"/>
              <a:headEnd/>
              <a:tailEnd/>
            </a:ln>
            <a:effectLst/>
          </p:spPr>
          <p:txBody>
            <a:bodyPr wrap="none">
              <a:spAutoFit/>
            </a:bodyPr>
            <a:lstStyle/>
            <a:p>
              <a:r>
                <a:rPr lang="en-US" altLang="it-IT" sz="1600">
                  <a:solidFill>
                    <a:srgbClr val="FF0000"/>
                  </a:solidFill>
                </a:rPr>
                <a:t>IPv4</a:t>
              </a:r>
            </a:p>
          </p:txBody>
        </p:sp>
        <p:sp>
          <p:nvSpPr>
            <p:cNvPr id="421150" name="Text Box 286"/>
            <p:cNvSpPr txBox="1">
              <a:spLocks noChangeArrowheads="1"/>
            </p:cNvSpPr>
            <p:nvPr/>
          </p:nvSpPr>
          <p:spPr bwMode="auto">
            <a:xfrm>
              <a:off x="3289" y="1805"/>
              <a:ext cx="393" cy="212"/>
            </a:xfrm>
            <a:prstGeom prst="rect">
              <a:avLst/>
            </a:prstGeom>
            <a:noFill/>
            <a:ln w="9525">
              <a:noFill/>
              <a:miter lim="800000"/>
              <a:headEnd/>
              <a:tailEnd/>
            </a:ln>
            <a:effectLst/>
          </p:spPr>
          <p:txBody>
            <a:bodyPr wrap="none">
              <a:spAutoFit/>
            </a:bodyPr>
            <a:lstStyle/>
            <a:p>
              <a:r>
                <a:rPr lang="en-US" altLang="it-IT" sz="1600">
                  <a:solidFill>
                    <a:srgbClr val="FF0000"/>
                  </a:solidFill>
                </a:rPr>
                <a:t>IPv4</a:t>
              </a:r>
            </a:p>
          </p:txBody>
        </p:sp>
        <p:grpSp>
          <p:nvGrpSpPr>
            <p:cNvPr id="421151" name="Group 287"/>
            <p:cNvGrpSpPr>
              <a:grpSpLocks/>
            </p:cNvGrpSpPr>
            <p:nvPr/>
          </p:nvGrpSpPr>
          <p:grpSpPr bwMode="auto">
            <a:xfrm>
              <a:off x="2621" y="1586"/>
              <a:ext cx="446" cy="212"/>
              <a:chOff x="1510" y="1569"/>
              <a:chExt cx="446" cy="212"/>
            </a:xfrm>
          </p:grpSpPr>
          <p:sp>
            <p:nvSpPr>
              <p:cNvPr id="421152" name="Oval 288"/>
              <p:cNvSpPr>
                <a:spLocks noChangeArrowheads="1"/>
              </p:cNvSpPr>
              <p:nvPr/>
            </p:nvSpPr>
            <p:spPr bwMode="auto">
              <a:xfrm>
                <a:off x="1513" y="1635"/>
                <a:ext cx="443" cy="146"/>
              </a:xfrm>
              <a:prstGeom prst="ellipse">
                <a:avLst/>
              </a:prstGeom>
              <a:solidFill>
                <a:schemeClr val="bg1"/>
              </a:solidFill>
              <a:ln w="12700">
                <a:solidFill>
                  <a:schemeClr val="folHlink"/>
                </a:solidFill>
                <a:round/>
                <a:headEnd/>
                <a:tailEnd/>
              </a:ln>
              <a:effectLst/>
            </p:spPr>
            <p:txBody>
              <a:bodyPr wrap="none" anchor="ctr"/>
              <a:lstStyle/>
              <a:p>
                <a:endParaRPr lang="it-IT"/>
              </a:p>
            </p:txBody>
          </p:sp>
          <p:sp>
            <p:nvSpPr>
              <p:cNvPr id="421153" name="Line 289"/>
              <p:cNvSpPr>
                <a:spLocks noChangeShapeType="1"/>
              </p:cNvSpPr>
              <p:nvPr/>
            </p:nvSpPr>
            <p:spPr bwMode="auto">
              <a:xfrm>
                <a:off x="1513" y="1628"/>
                <a:ext cx="1" cy="78"/>
              </a:xfrm>
              <a:prstGeom prst="line">
                <a:avLst/>
              </a:prstGeom>
              <a:noFill/>
              <a:ln w="12700">
                <a:solidFill>
                  <a:schemeClr val="tx1"/>
                </a:solidFill>
                <a:round/>
                <a:headEnd/>
                <a:tailEnd/>
              </a:ln>
              <a:effectLst/>
            </p:spPr>
            <p:txBody>
              <a:bodyPr wrap="none" anchor="ctr"/>
              <a:lstStyle/>
              <a:p>
                <a:endParaRPr lang="it-IT"/>
              </a:p>
            </p:txBody>
          </p:sp>
          <p:sp>
            <p:nvSpPr>
              <p:cNvPr id="421154" name="Line 290"/>
              <p:cNvSpPr>
                <a:spLocks noChangeShapeType="1"/>
              </p:cNvSpPr>
              <p:nvPr/>
            </p:nvSpPr>
            <p:spPr bwMode="auto">
              <a:xfrm>
                <a:off x="1860" y="1635"/>
                <a:ext cx="1" cy="78"/>
              </a:xfrm>
              <a:prstGeom prst="line">
                <a:avLst/>
              </a:prstGeom>
              <a:noFill/>
              <a:ln w="12700">
                <a:solidFill>
                  <a:schemeClr val="tx1"/>
                </a:solidFill>
                <a:round/>
                <a:headEnd/>
                <a:tailEnd/>
              </a:ln>
              <a:effectLst/>
            </p:spPr>
            <p:txBody>
              <a:bodyPr wrap="none" anchor="ctr"/>
              <a:lstStyle/>
              <a:p>
                <a:endParaRPr lang="it-IT"/>
              </a:p>
            </p:txBody>
          </p:sp>
          <p:sp>
            <p:nvSpPr>
              <p:cNvPr id="421155" name="Rectangle 291"/>
              <p:cNvSpPr>
                <a:spLocks noChangeArrowheads="1"/>
              </p:cNvSpPr>
              <p:nvPr/>
            </p:nvSpPr>
            <p:spPr bwMode="auto">
              <a:xfrm>
                <a:off x="1513" y="1628"/>
                <a:ext cx="439" cy="76"/>
              </a:xfrm>
              <a:prstGeom prst="rect">
                <a:avLst/>
              </a:prstGeom>
              <a:solidFill>
                <a:schemeClr val="bg1"/>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1156" name="Oval 292"/>
              <p:cNvSpPr>
                <a:spLocks noChangeArrowheads="1"/>
              </p:cNvSpPr>
              <p:nvPr/>
            </p:nvSpPr>
            <p:spPr bwMode="auto">
              <a:xfrm>
                <a:off x="1510" y="1569"/>
                <a:ext cx="443" cy="147"/>
              </a:xfrm>
              <a:prstGeom prst="ellipse">
                <a:avLst/>
              </a:prstGeom>
              <a:solidFill>
                <a:schemeClr val="bg1"/>
              </a:solidFill>
              <a:ln w="12700">
                <a:solidFill>
                  <a:schemeClr val="folHlink"/>
                </a:solidFill>
                <a:round/>
                <a:headEnd/>
                <a:tailEnd/>
              </a:ln>
              <a:effectLst/>
            </p:spPr>
            <p:txBody>
              <a:bodyPr wrap="none" anchor="ctr"/>
              <a:lstStyle/>
              <a:p>
                <a:endParaRPr lang="it-IT"/>
              </a:p>
            </p:txBody>
          </p:sp>
          <p:grpSp>
            <p:nvGrpSpPr>
              <p:cNvPr id="421157" name="Group 293"/>
              <p:cNvGrpSpPr>
                <a:grpSpLocks/>
              </p:cNvGrpSpPr>
              <p:nvPr/>
            </p:nvGrpSpPr>
            <p:grpSpPr bwMode="auto">
              <a:xfrm>
                <a:off x="1619" y="1597"/>
                <a:ext cx="221" cy="85"/>
                <a:chOff x="2848" y="848"/>
                <a:chExt cx="140" cy="98"/>
              </a:xfrm>
            </p:grpSpPr>
            <p:sp>
              <p:nvSpPr>
                <p:cNvPr id="421158" name="Line 294"/>
                <p:cNvSpPr>
                  <a:spLocks noChangeShapeType="1"/>
                </p:cNvSpPr>
                <p:nvPr/>
              </p:nvSpPr>
              <p:spPr bwMode="auto">
                <a:xfrm flipV="1">
                  <a:off x="2848" y="848"/>
                  <a:ext cx="50" cy="2"/>
                </a:xfrm>
                <a:prstGeom prst="line">
                  <a:avLst/>
                </a:prstGeom>
                <a:noFill/>
                <a:ln w="28575">
                  <a:solidFill>
                    <a:schemeClr val="folHlink"/>
                  </a:solidFill>
                  <a:round/>
                  <a:headEnd/>
                  <a:tailEnd/>
                </a:ln>
                <a:effectLst/>
              </p:spPr>
              <p:txBody>
                <a:bodyPr wrap="none" anchor="ctr"/>
                <a:lstStyle/>
                <a:p>
                  <a:endParaRPr lang="it-IT"/>
                </a:p>
              </p:txBody>
            </p:sp>
            <p:sp>
              <p:nvSpPr>
                <p:cNvPr id="421159" name="Line 295"/>
                <p:cNvSpPr>
                  <a:spLocks noChangeShapeType="1"/>
                </p:cNvSpPr>
                <p:nvPr/>
              </p:nvSpPr>
              <p:spPr bwMode="auto">
                <a:xfrm>
                  <a:off x="2944" y="946"/>
                  <a:ext cx="44" cy="0"/>
                </a:xfrm>
                <a:prstGeom prst="line">
                  <a:avLst/>
                </a:prstGeom>
                <a:noFill/>
                <a:ln w="28575">
                  <a:solidFill>
                    <a:schemeClr val="folHlink"/>
                  </a:solidFill>
                  <a:round/>
                  <a:headEnd/>
                  <a:tailEnd/>
                </a:ln>
                <a:effectLst/>
              </p:spPr>
              <p:txBody>
                <a:bodyPr wrap="none" anchor="ctr"/>
                <a:lstStyle/>
                <a:p>
                  <a:endParaRPr lang="it-IT"/>
                </a:p>
              </p:txBody>
            </p:sp>
            <p:sp>
              <p:nvSpPr>
                <p:cNvPr id="421160" name="Line 296"/>
                <p:cNvSpPr>
                  <a:spLocks noChangeShapeType="1"/>
                </p:cNvSpPr>
                <p:nvPr/>
              </p:nvSpPr>
              <p:spPr bwMode="auto">
                <a:xfrm>
                  <a:off x="2894" y="850"/>
                  <a:ext cx="52" cy="96"/>
                </a:xfrm>
                <a:prstGeom prst="line">
                  <a:avLst/>
                </a:prstGeom>
                <a:noFill/>
                <a:ln w="28575">
                  <a:solidFill>
                    <a:schemeClr val="folHlink"/>
                  </a:solidFill>
                  <a:round/>
                  <a:headEnd/>
                  <a:tailEnd/>
                </a:ln>
                <a:effectLst/>
              </p:spPr>
              <p:txBody>
                <a:bodyPr wrap="none" anchor="ctr"/>
                <a:lstStyle/>
                <a:p>
                  <a:endParaRPr lang="it-IT"/>
                </a:p>
              </p:txBody>
            </p:sp>
          </p:grpSp>
          <p:grpSp>
            <p:nvGrpSpPr>
              <p:cNvPr id="421161" name="Group 297"/>
              <p:cNvGrpSpPr>
                <a:grpSpLocks/>
              </p:cNvGrpSpPr>
              <p:nvPr/>
            </p:nvGrpSpPr>
            <p:grpSpPr bwMode="auto">
              <a:xfrm flipV="1">
                <a:off x="1619" y="1596"/>
                <a:ext cx="221" cy="87"/>
                <a:chOff x="2848" y="848"/>
                <a:chExt cx="140" cy="98"/>
              </a:xfrm>
            </p:grpSpPr>
            <p:sp>
              <p:nvSpPr>
                <p:cNvPr id="421162" name="Line 298"/>
                <p:cNvSpPr>
                  <a:spLocks noChangeShapeType="1"/>
                </p:cNvSpPr>
                <p:nvPr/>
              </p:nvSpPr>
              <p:spPr bwMode="auto">
                <a:xfrm flipV="1">
                  <a:off x="2848" y="848"/>
                  <a:ext cx="50" cy="2"/>
                </a:xfrm>
                <a:prstGeom prst="line">
                  <a:avLst/>
                </a:prstGeom>
                <a:noFill/>
                <a:ln w="28575">
                  <a:solidFill>
                    <a:schemeClr val="folHlink"/>
                  </a:solidFill>
                  <a:round/>
                  <a:headEnd/>
                  <a:tailEnd/>
                </a:ln>
                <a:effectLst/>
              </p:spPr>
              <p:txBody>
                <a:bodyPr wrap="none" anchor="ctr"/>
                <a:lstStyle/>
                <a:p>
                  <a:endParaRPr lang="it-IT"/>
                </a:p>
              </p:txBody>
            </p:sp>
            <p:sp>
              <p:nvSpPr>
                <p:cNvPr id="421163" name="Line 299"/>
                <p:cNvSpPr>
                  <a:spLocks noChangeShapeType="1"/>
                </p:cNvSpPr>
                <p:nvPr/>
              </p:nvSpPr>
              <p:spPr bwMode="auto">
                <a:xfrm>
                  <a:off x="2944" y="946"/>
                  <a:ext cx="44" cy="0"/>
                </a:xfrm>
                <a:prstGeom prst="line">
                  <a:avLst/>
                </a:prstGeom>
                <a:noFill/>
                <a:ln w="28575">
                  <a:solidFill>
                    <a:schemeClr val="folHlink"/>
                  </a:solidFill>
                  <a:round/>
                  <a:headEnd/>
                  <a:tailEnd/>
                </a:ln>
                <a:effectLst/>
              </p:spPr>
              <p:txBody>
                <a:bodyPr wrap="none" anchor="ctr"/>
                <a:lstStyle/>
                <a:p>
                  <a:endParaRPr lang="it-IT"/>
                </a:p>
              </p:txBody>
            </p:sp>
            <p:sp>
              <p:nvSpPr>
                <p:cNvPr id="421164" name="Line 300"/>
                <p:cNvSpPr>
                  <a:spLocks noChangeShapeType="1"/>
                </p:cNvSpPr>
                <p:nvPr/>
              </p:nvSpPr>
              <p:spPr bwMode="auto">
                <a:xfrm>
                  <a:off x="2894" y="850"/>
                  <a:ext cx="52" cy="96"/>
                </a:xfrm>
                <a:prstGeom prst="line">
                  <a:avLst/>
                </a:prstGeom>
                <a:noFill/>
                <a:ln w="28575">
                  <a:solidFill>
                    <a:schemeClr val="folHlink"/>
                  </a:solidFill>
                  <a:round/>
                  <a:headEnd/>
                  <a:tailEnd/>
                </a:ln>
                <a:effectLst/>
              </p:spPr>
              <p:txBody>
                <a:bodyPr wrap="none" anchor="ctr"/>
                <a:lstStyle/>
                <a:p>
                  <a:endParaRPr lang="it-IT"/>
                </a:p>
              </p:txBody>
            </p:sp>
          </p:grpSp>
        </p:grpSp>
        <p:grpSp>
          <p:nvGrpSpPr>
            <p:cNvPr id="421165" name="Group 301"/>
            <p:cNvGrpSpPr>
              <a:grpSpLocks/>
            </p:cNvGrpSpPr>
            <p:nvPr/>
          </p:nvGrpSpPr>
          <p:grpSpPr bwMode="auto">
            <a:xfrm>
              <a:off x="3235" y="1591"/>
              <a:ext cx="446" cy="212"/>
              <a:chOff x="1510" y="1569"/>
              <a:chExt cx="446" cy="212"/>
            </a:xfrm>
          </p:grpSpPr>
          <p:sp>
            <p:nvSpPr>
              <p:cNvPr id="421166" name="Oval 302"/>
              <p:cNvSpPr>
                <a:spLocks noChangeArrowheads="1"/>
              </p:cNvSpPr>
              <p:nvPr/>
            </p:nvSpPr>
            <p:spPr bwMode="auto">
              <a:xfrm>
                <a:off x="1513" y="1635"/>
                <a:ext cx="443" cy="146"/>
              </a:xfrm>
              <a:prstGeom prst="ellipse">
                <a:avLst/>
              </a:prstGeom>
              <a:solidFill>
                <a:schemeClr val="bg1"/>
              </a:solidFill>
              <a:ln w="12700">
                <a:solidFill>
                  <a:schemeClr val="folHlink"/>
                </a:solidFill>
                <a:round/>
                <a:headEnd/>
                <a:tailEnd/>
              </a:ln>
              <a:effectLst/>
            </p:spPr>
            <p:txBody>
              <a:bodyPr wrap="none" anchor="ctr"/>
              <a:lstStyle/>
              <a:p>
                <a:endParaRPr lang="it-IT"/>
              </a:p>
            </p:txBody>
          </p:sp>
          <p:sp>
            <p:nvSpPr>
              <p:cNvPr id="421167" name="Line 303"/>
              <p:cNvSpPr>
                <a:spLocks noChangeShapeType="1"/>
              </p:cNvSpPr>
              <p:nvPr/>
            </p:nvSpPr>
            <p:spPr bwMode="auto">
              <a:xfrm>
                <a:off x="1513" y="1628"/>
                <a:ext cx="1" cy="78"/>
              </a:xfrm>
              <a:prstGeom prst="line">
                <a:avLst/>
              </a:prstGeom>
              <a:noFill/>
              <a:ln w="12700">
                <a:solidFill>
                  <a:schemeClr val="tx1"/>
                </a:solidFill>
                <a:round/>
                <a:headEnd/>
                <a:tailEnd/>
              </a:ln>
              <a:effectLst/>
            </p:spPr>
            <p:txBody>
              <a:bodyPr wrap="none" anchor="ctr"/>
              <a:lstStyle/>
              <a:p>
                <a:endParaRPr lang="it-IT"/>
              </a:p>
            </p:txBody>
          </p:sp>
          <p:sp>
            <p:nvSpPr>
              <p:cNvPr id="421168" name="Line 304"/>
              <p:cNvSpPr>
                <a:spLocks noChangeShapeType="1"/>
              </p:cNvSpPr>
              <p:nvPr/>
            </p:nvSpPr>
            <p:spPr bwMode="auto">
              <a:xfrm>
                <a:off x="1860" y="1635"/>
                <a:ext cx="1" cy="78"/>
              </a:xfrm>
              <a:prstGeom prst="line">
                <a:avLst/>
              </a:prstGeom>
              <a:noFill/>
              <a:ln w="12700">
                <a:solidFill>
                  <a:schemeClr val="tx1"/>
                </a:solidFill>
                <a:round/>
                <a:headEnd/>
                <a:tailEnd/>
              </a:ln>
              <a:effectLst/>
            </p:spPr>
            <p:txBody>
              <a:bodyPr wrap="none" anchor="ctr"/>
              <a:lstStyle/>
              <a:p>
                <a:endParaRPr lang="it-IT"/>
              </a:p>
            </p:txBody>
          </p:sp>
          <p:sp>
            <p:nvSpPr>
              <p:cNvPr id="421169" name="Rectangle 305"/>
              <p:cNvSpPr>
                <a:spLocks noChangeArrowheads="1"/>
              </p:cNvSpPr>
              <p:nvPr/>
            </p:nvSpPr>
            <p:spPr bwMode="auto">
              <a:xfrm>
                <a:off x="1513" y="1628"/>
                <a:ext cx="439" cy="76"/>
              </a:xfrm>
              <a:prstGeom prst="rect">
                <a:avLst/>
              </a:prstGeom>
              <a:solidFill>
                <a:schemeClr val="bg1"/>
              </a:solidFill>
              <a:ln w="12700">
                <a:noFill/>
                <a:miter lim="800000"/>
                <a:headEnd/>
                <a:tailEnd/>
              </a:ln>
              <a:effectLst/>
            </p:spPr>
            <p:txBody>
              <a:bodyPr wrap="none" anchor="ctr"/>
              <a:lstStyle/>
              <a:p>
                <a:pPr algn="ctr"/>
                <a:endParaRPr lang="it-IT" sz="2400">
                  <a:latin typeface="Times New Roman" pitchFamily="18" charset="0"/>
                </a:endParaRPr>
              </a:p>
            </p:txBody>
          </p:sp>
          <p:sp>
            <p:nvSpPr>
              <p:cNvPr id="421170" name="Oval 306"/>
              <p:cNvSpPr>
                <a:spLocks noChangeArrowheads="1"/>
              </p:cNvSpPr>
              <p:nvPr/>
            </p:nvSpPr>
            <p:spPr bwMode="auto">
              <a:xfrm>
                <a:off x="1510" y="1569"/>
                <a:ext cx="443" cy="147"/>
              </a:xfrm>
              <a:prstGeom prst="ellipse">
                <a:avLst/>
              </a:prstGeom>
              <a:solidFill>
                <a:schemeClr val="bg1"/>
              </a:solidFill>
              <a:ln w="12700">
                <a:solidFill>
                  <a:schemeClr val="folHlink"/>
                </a:solidFill>
                <a:round/>
                <a:headEnd/>
                <a:tailEnd/>
              </a:ln>
              <a:effectLst/>
            </p:spPr>
            <p:txBody>
              <a:bodyPr wrap="none" anchor="ctr"/>
              <a:lstStyle/>
              <a:p>
                <a:endParaRPr lang="it-IT"/>
              </a:p>
            </p:txBody>
          </p:sp>
          <p:grpSp>
            <p:nvGrpSpPr>
              <p:cNvPr id="421171" name="Group 307"/>
              <p:cNvGrpSpPr>
                <a:grpSpLocks/>
              </p:cNvGrpSpPr>
              <p:nvPr/>
            </p:nvGrpSpPr>
            <p:grpSpPr bwMode="auto">
              <a:xfrm>
                <a:off x="1619" y="1597"/>
                <a:ext cx="221" cy="85"/>
                <a:chOff x="2848" y="848"/>
                <a:chExt cx="140" cy="98"/>
              </a:xfrm>
            </p:grpSpPr>
            <p:sp>
              <p:nvSpPr>
                <p:cNvPr id="421172" name="Line 308"/>
                <p:cNvSpPr>
                  <a:spLocks noChangeShapeType="1"/>
                </p:cNvSpPr>
                <p:nvPr/>
              </p:nvSpPr>
              <p:spPr bwMode="auto">
                <a:xfrm flipV="1">
                  <a:off x="2848" y="848"/>
                  <a:ext cx="50" cy="2"/>
                </a:xfrm>
                <a:prstGeom prst="line">
                  <a:avLst/>
                </a:prstGeom>
                <a:noFill/>
                <a:ln w="28575">
                  <a:solidFill>
                    <a:schemeClr val="folHlink"/>
                  </a:solidFill>
                  <a:round/>
                  <a:headEnd/>
                  <a:tailEnd/>
                </a:ln>
                <a:effectLst/>
              </p:spPr>
              <p:txBody>
                <a:bodyPr wrap="none" anchor="ctr"/>
                <a:lstStyle/>
                <a:p>
                  <a:endParaRPr lang="it-IT"/>
                </a:p>
              </p:txBody>
            </p:sp>
            <p:sp>
              <p:nvSpPr>
                <p:cNvPr id="421173" name="Line 309"/>
                <p:cNvSpPr>
                  <a:spLocks noChangeShapeType="1"/>
                </p:cNvSpPr>
                <p:nvPr/>
              </p:nvSpPr>
              <p:spPr bwMode="auto">
                <a:xfrm>
                  <a:off x="2944" y="946"/>
                  <a:ext cx="44" cy="0"/>
                </a:xfrm>
                <a:prstGeom prst="line">
                  <a:avLst/>
                </a:prstGeom>
                <a:noFill/>
                <a:ln w="28575">
                  <a:solidFill>
                    <a:schemeClr val="folHlink"/>
                  </a:solidFill>
                  <a:round/>
                  <a:headEnd/>
                  <a:tailEnd/>
                </a:ln>
                <a:effectLst/>
              </p:spPr>
              <p:txBody>
                <a:bodyPr wrap="none" anchor="ctr"/>
                <a:lstStyle/>
                <a:p>
                  <a:endParaRPr lang="it-IT"/>
                </a:p>
              </p:txBody>
            </p:sp>
            <p:sp>
              <p:nvSpPr>
                <p:cNvPr id="421174" name="Line 310"/>
                <p:cNvSpPr>
                  <a:spLocks noChangeShapeType="1"/>
                </p:cNvSpPr>
                <p:nvPr/>
              </p:nvSpPr>
              <p:spPr bwMode="auto">
                <a:xfrm>
                  <a:off x="2894" y="850"/>
                  <a:ext cx="52" cy="96"/>
                </a:xfrm>
                <a:prstGeom prst="line">
                  <a:avLst/>
                </a:prstGeom>
                <a:noFill/>
                <a:ln w="28575">
                  <a:solidFill>
                    <a:schemeClr val="folHlink"/>
                  </a:solidFill>
                  <a:round/>
                  <a:headEnd/>
                  <a:tailEnd/>
                </a:ln>
                <a:effectLst/>
              </p:spPr>
              <p:txBody>
                <a:bodyPr wrap="none" anchor="ctr"/>
                <a:lstStyle/>
                <a:p>
                  <a:endParaRPr lang="it-IT"/>
                </a:p>
              </p:txBody>
            </p:sp>
          </p:grpSp>
          <p:grpSp>
            <p:nvGrpSpPr>
              <p:cNvPr id="421175" name="Group 311"/>
              <p:cNvGrpSpPr>
                <a:grpSpLocks/>
              </p:cNvGrpSpPr>
              <p:nvPr/>
            </p:nvGrpSpPr>
            <p:grpSpPr bwMode="auto">
              <a:xfrm flipV="1">
                <a:off x="1619" y="1596"/>
                <a:ext cx="221" cy="87"/>
                <a:chOff x="2848" y="848"/>
                <a:chExt cx="140" cy="98"/>
              </a:xfrm>
            </p:grpSpPr>
            <p:sp>
              <p:nvSpPr>
                <p:cNvPr id="421176" name="Line 312"/>
                <p:cNvSpPr>
                  <a:spLocks noChangeShapeType="1"/>
                </p:cNvSpPr>
                <p:nvPr/>
              </p:nvSpPr>
              <p:spPr bwMode="auto">
                <a:xfrm flipV="1">
                  <a:off x="2848" y="848"/>
                  <a:ext cx="50" cy="2"/>
                </a:xfrm>
                <a:prstGeom prst="line">
                  <a:avLst/>
                </a:prstGeom>
                <a:noFill/>
                <a:ln w="28575">
                  <a:solidFill>
                    <a:schemeClr val="folHlink"/>
                  </a:solidFill>
                  <a:round/>
                  <a:headEnd/>
                  <a:tailEnd/>
                </a:ln>
                <a:effectLst/>
              </p:spPr>
              <p:txBody>
                <a:bodyPr wrap="none" anchor="ctr"/>
                <a:lstStyle/>
                <a:p>
                  <a:endParaRPr lang="it-IT"/>
                </a:p>
              </p:txBody>
            </p:sp>
            <p:sp>
              <p:nvSpPr>
                <p:cNvPr id="421177" name="Line 313"/>
                <p:cNvSpPr>
                  <a:spLocks noChangeShapeType="1"/>
                </p:cNvSpPr>
                <p:nvPr/>
              </p:nvSpPr>
              <p:spPr bwMode="auto">
                <a:xfrm>
                  <a:off x="2944" y="946"/>
                  <a:ext cx="44" cy="0"/>
                </a:xfrm>
                <a:prstGeom prst="line">
                  <a:avLst/>
                </a:prstGeom>
                <a:noFill/>
                <a:ln w="28575">
                  <a:solidFill>
                    <a:schemeClr val="folHlink"/>
                  </a:solidFill>
                  <a:round/>
                  <a:headEnd/>
                  <a:tailEnd/>
                </a:ln>
                <a:effectLst/>
              </p:spPr>
              <p:txBody>
                <a:bodyPr wrap="none" anchor="ctr"/>
                <a:lstStyle/>
                <a:p>
                  <a:endParaRPr lang="it-IT"/>
                </a:p>
              </p:txBody>
            </p:sp>
            <p:sp>
              <p:nvSpPr>
                <p:cNvPr id="421178" name="Line 314"/>
                <p:cNvSpPr>
                  <a:spLocks noChangeShapeType="1"/>
                </p:cNvSpPr>
                <p:nvPr/>
              </p:nvSpPr>
              <p:spPr bwMode="auto">
                <a:xfrm>
                  <a:off x="2894" y="850"/>
                  <a:ext cx="52" cy="96"/>
                </a:xfrm>
                <a:prstGeom prst="line">
                  <a:avLst/>
                </a:prstGeom>
                <a:noFill/>
                <a:ln w="28575">
                  <a:solidFill>
                    <a:schemeClr val="folHlink"/>
                  </a:solidFill>
                  <a:round/>
                  <a:headEnd/>
                  <a:tailEnd/>
                </a:ln>
                <a:effectLst/>
              </p:spPr>
              <p:txBody>
                <a:bodyPr wrap="none" anchor="ctr"/>
                <a:lstStyle/>
                <a:p>
                  <a:endParaRPr lang="it-IT"/>
                </a:p>
              </p:txBody>
            </p:sp>
          </p:grpSp>
        </p:grpSp>
      </p:gr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egnaposto numero diapositiva 5"/>
          <p:cNvSpPr>
            <a:spLocks noGrp="1"/>
          </p:cNvSpPr>
          <p:nvPr>
            <p:ph type="sldNum" sz="quarter" idx="12"/>
          </p:nvPr>
        </p:nvSpPr>
        <p:spPr/>
        <p:txBody>
          <a:bodyPr/>
          <a:lstStyle/>
          <a:p>
            <a:r>
              <a:rPr lang="en-US" altLang="it-IT"/>
              <a:t>4-</a:t>
            </a:r>
            <a:fld id="{E331BCD8-225F-41AD-AFBF-9DC8FA9E2A1A}" type="slidenum">
              <a:rPr lang="en-US" altLang="it-IT"/>
              <a:pPr/>
              <a:t>68</a:t>
            </a:fld>
            <a:endParaRPr lang="en-US" altLang="it-IT"/>
          </a:p>
        </p:txBody>
      </p:sp>
      <p:sp>
        <p:nvSpPr>
          <p:cNvPr id="628738" name="Rectangle 2"/>
          <p:cNvSpPr>
            <a:spLocks noGrp="1" noChangeArrowheads="1"/>
          </p:cNvSpPr>
          <p:nvPr>
            <p:ph type="title"/>
          </p:nvPr>
        </p:nvSpPr>
        <p:spPr>
          <a:xfrm>
            <a:off x="307975" y="214313"/>
            <a:ext cx="7772400" cy="990600"/>
          </a:xfrm>
        </p:spPr>
        <p:txBody>
          <a:bodyPr/>
          <a:lstStyle/>
          <a:p>
            <a:r>
              <a:rPr lang="en-US" altLang="it-IT"/>
              <a:t>Tunneling</a:t>
            </a:r>
          </a:p>
        </p:txBody>
      </p:sp>
      <p:grpSp>
        <p:nvGrpSpPr>
          <p:cNvPr id="628739" name="Group 3"/>
          <p:cNvGrpSpPr>
            <a:grpSpLocks/>
          </p:cNvGrpSpPr>
          <p:nvPr/>
        </p:nvGrpSpPr>
        <p:grpSpPr bwMode="auto">
          <a:xfrm>
            <a:off x="2152650" y="1122363"/>
            <a:ext cx="708025" cy="638175"/>
            <a:chOff x="1898" y="728"/>
            <a:chExt cx="446" cy="402"/>
          </a:xfrm>
        </p:grpSpPr>
        <p:grpSp>
          <p:nvGrpSpPr>
            <p:cNvPr id="628740" name="Group 4"/>
            <p:cNvGrpSpPr>
              <a:grpSpLocks/>
            </p:cNvGrpSpPr>
            <p:nvPr/>
          </p:nvGrpSpPr>
          <p:grpSpPr bwMode="auto">
            <a:xfrm>
              <a:off x="1898" y="918"/>
              <a:ext cx="446" cy="212"/>
              <a:chOff x="2210" y="903"/>
              <a:chExt cx="446" cy="212"/>
            </a:xfrm>
          </p:grpSpPr>
          <p:sp>
            <p:nvSpPr>
              <p:cNvPr id="628741" name="Oval 5"/>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742" name="Line 6"/>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743" name="Line 7"/>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744" name="Rectangle 8"/>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745" name="Oval 9"/>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746" name="Group 10"/>
              <p:cNvGrpSpPr>
                <a:grpSpLocks/>
              </p:cNvGrpSpPr>
              <p:nvPr/>
            </p:nvGrpSpPr>
            <p:grpSpPr bwMode="auto">
              <a:xfrm>
                <a:off x="2319" y="931"/>
                <a:ext cx="221" cy="85"/>
                <a:chOff x="2848" y="848"/>
                <a:chExt cx="140" cy="98"/>
              </a:xfrm>
            </p:grpSpPr>
            <p:sp>
              <p:nvSpPr>
                <p:cNvPr id="628747" name="Line 1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48" name="Line 1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49" name="Line 1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750" name="Group 14"/>
              <p:cNvGrpSpPr>
                <a:grpSpLocks/>
              </p:cNvGrpSpPr>
              <p:nvPr/>
            </p:nvGrpSpPr>
            <p:grpSpPr bwMode="auto">
              <a:xfrm flipV="1">
                <a:off x="2319" y="930"/>
                <a:ext cx="221" cy="87"/>
                <a:chOff x="2848" y="848"/>
                <a:chExt cx="140" cy="98"/>
              </a:xfrm>
            </p:grpSpPr>
            <p:sp>
              <p:nvSpPr>
                <p:cNvPr id="628751" name="Line 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52" name="Line 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53" name="Line 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754" name="Text Box 18"/>
            <p:cNvSpPr txBox="1">
              <a:spLocks noChangeArrowheads="1"/>
            </p:cNvSpPr>
            <p:nvPr/>
          </p:nvSpPr>
          <p:spPr bwMode="auto">
            <a:xfrm>
              <a:off x="2010" y="728"/>
              <a:ext cx="221" cy="231"/>
            </a:xfrm>
            <a:prstGeom prst="rect">
              <a:avLst/>
            </a:prstGeom>
            <a:noFill/>
            <a:ln w="9525">
              <a:noFill/>
              <a:miter lim="800000"/>
              <a:headEnd/>
              <a:tailEnd/>
            </a:ln>
            <a:effectLst/>
          </p:spPr>
          <p:txBody>
            <a:bodyPr wrap="none">
              <a:spAutoFit/>
            </a:bodyPr>
            <a:lstStyle/>
            <a:p>
              <a:r>
                <a:rPr lang="en-US" altLang="it-IT"/>
                <a:t>A</a:t>
              </a:r>
            </a:p>
          </p:txBody>
        </p:sp>
      </p:grpSp>
      <p:grpSp>
        <p:nvGrpSpPr>
          <p:cNvPr id="628755" name="Group 19"/>
          <p:cNvGrpSpPr>
            <a:grpSpLocks/>
          </p:cNvGrpSpPr>
          <p:nvPr/>
        </p:nvGrpSpPr>
        <p:grpSpPr bwMode="auto">
          <a:xfrm>
            <a:off x="3198813" y="1127125"/>
            <a:ext cx="708025" cy="638175"/>
            <a:chOff x="1898" y="728"/>
            <a:chExt cx="446" cy="402"/>
          </a:xfrm>
        </p:grpSpPr>
        <p:grpSp>
          <p:nvGrpSpPr>
            <p:cNvPr id="628756" name="Group 20"/>
            <p:cNvGrpSpPr>
              <a:grpSpLocks/>
            </p:cNvGrpSpPr>
            <p:nvPr/>
          </p:nvGrpSpPr>
          <p:grpSpPr bwMode="auto">
            <a:xfrm>
              <a:off x="1898" y="918"/>
              <a:ext cx="446" cy="212"/>
              <a:chOff x="2210" y="903"/>
              <a:chExt cx="446" cy="212"/>
            </a:xfrm>
          </p:grpSpPr>
          <p:sp>
            <p:nvSpPr>
              <p:cNvPr id="628757" name="Oval 21"/>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758" name="Line 22"/>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759" name="Line 23"/>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760" name="Rectangle 24"/>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761" name="Oval 25"/>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762" name="Group 26"/>
              <p:cNvGrpSpPr>
                <a:grpSpLocks/>
              </p:cNvGrpSpPr>
              <p:nvPr/>
            </p:nvGrpSpPr>
            <p:grpSpPr bwMode="auto">
              <a:xfrm>
                <a:off x="2319" y="931"/>
                <a:ext cx="221" cy="85"/>
                <a:chOff x="2848" y="848"/>
                <a:chExt cx="140" cy="98"/>
              </a:xfrm>
            </p:grpSpPr>
            <p:sp>
              <p:nvSpPr>
                <p:cNvPr id="628763" name="Line 2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64" name="Line 2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65" name="Line 2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766" name="Group 30"/>
              <p:cNvGrpSpPr>
                <a:grpSpLocks/>
              </p:cNvGrpSpPr>
              <p:nvPr/>
            </p:nvGrpSpPr>
            <p:grpSpPr bwMode="auto">
              <a:xfrm flipV="1">
                <a:off x="2319" y="930"/>
                <a:ext cx="221" cy="87"/>
                <a:chOff x="2848" y="848"/>
                <a:chExt cx="140" cy="98"/>
              </a:xfrm>
            </p:grpSpPr>
            <p:sp>
              <p:nvSpPr>
                <p:cNvPr id="628767" name="Line 3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68" name="Line 3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69" name="Line 3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770" name="Text Box 34"/>
            <p:cNvSpPr txBox="1">
              <a:spLocks noChangeArrowheads="1"/>
            </p:cNvSpPr>
            <p:nvPr/>
          </p:nvSpPr>
          <p:spPr bwMode="auto">
            <a:xfrm>
              <a:off x="2010" y="728"/>
              <a:ext cx="207" cy="231"/>
            </a:xfrm>
            <a:prstGeom prst="rect">
              <a:avLst/>
            </a:prstGeom>
            <a:noFill/>
            <a:ln w="9525">
              <a:noFill/>
              <a:miter lim="800000"/>
              <a:headEnd/>
              <a:tailEnd/>
            </a:ln>
            <a:effectLst/>
          </p:spPr>
          <p:txBody>
            <a:bodyPr wrap="none">
              <a:spAutoFit/>
            </a:bodyPr>
            <a:lstStyle/>
            <a:p>
              <a:r>
                <a:rPr lang="en-US" altLang="it-IT"/>
                <a:t>B</a:t>
              </a:r>
            </a:p>
          </p:txBody>
        </p:sp>
      </p:grpSp>
      <p:grpSp>
        <p:nvGrpSpPr>
          <p:cNvPr id="628771" name="Group 35"/>
          <p:cNvGrpSpPr>
            <a:grpSpLocks/>
          </p:cNvGrpSpPr>
          <p:nvPr/>
        </p:nvGrpSpPr>
        <p:grpSpPr bwMode="auto">
          <a:xfrm>
            <a:off x="6213475" y="1117600"/>
            <a:ext cx="708025" cy="638175"/>
            <a:chOff x="1898" y="728"/>
            <a:chExt cx="446" cy="402"/>
          </a:xfrm>
        </p:grpSpPr>
        <p:grpSp>
          <p:nvGrpSpPr>
            <p:cNvPr id="628772" name="Group 36"/>
            <p:cNvGrpSpPr>
              <a:grpSpLocks/>
            </p:cNvGrpSpPr>
            <p:nvPr/>
          </p:nvGrpSpPr>
          <p:grpSpPr bwMode="auto">
            <a:xfrm>
              <a:off x="1898" y="918"/>
              <a:ext cx="446" cy="212"/>
              <a:chOff x="2210" y="903"/>
              <a:chExt cx="446" cy="212"/>
            </a:xfrm>
          </p:grpSpPr>
          <p:sp>
            <p:nvSpPr>
              <p:cNvPr id="628773" name="Oval 37"/>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774" name="Line 38"/>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775" name="Line 39"/>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776" name="Rectangle 40"/>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777" name="Oval 41"/>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778" name="Group 42"/>
              <p:cNvGrpSpPr>
                <a:grpSpLocks/>
              </p:cNvGrpSpPr>
              <p:nvPr/>
            </p:nvGrpSpPr>
            <p:grpSpPr bwMode="auto">
              <a:xfrm>
                <a:off x="2319" y="931"/>
                <a:ext cx="221" cy="85"/>
                <a:chOff x="2848" y="848"/>
                <a:chExt cx="140" cy="98"/>
              </a:xfrm>
            </p:grpSpPr>
            <p:sp>
              <p:nvSpPr>
                <p:cNvPr id="628779" name="Line 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80" name="Line 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81" name="Line 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782" name="Group 46"/>
              <p:cNvGrpSpPr>
                <a:grpSpLocks/>
              </p:cNvGrpSpPr>
              <p:nvPr/>
            </p:nvGrpSpPr>
            <p:grpSpPr bwMode="auto">
              <a:xfrm flipV="1">
                <a:off x="2319" y="930"/>
                <a:ext cx="221" cy="87"/>
                <a:chOff x="2848" y="848"/>
                <a:chExt cx="140" cy="98"/>
              </a:xfrm>
            </p:grpSpPr>
            <p:sp>
              <p:nvSpPr>
                <p:cNvPr id="628783" name="Line 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84" name="Line 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85" name="Line 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786" name="Text Box 50"/>
            <p:cNvSpPr txBox="1">
              <a:spLocks noChangeArrowheads="1"/>
            </p:cNvSpPr>
            <p:nvPr/>
          </p:nvSpPr>
          <p:spPr bwMode="auto">
            <a:xfrm>
              <a:off x="2010" y="728"/>
              <a:ext cx="206" cy="231"/>
            </a:xfrm>
            <a:prstGeom prst="rect">
              <a:avLst/>
            </a:prstGeom>
            <a:noFill/>
            <a:ln w="9525">
              <a:noFill/>
              <a:miter lim="800000"/>
              <a:headEnd/>
              <a:tailEnd/>
            </a:ln>
            <a:effectLst/>
          </p:spPr>
          <p:txBody>
            <a:bodyPr wrap="none">
              <a:spAutoFit/>
            </a:bodyPr>
            <a:lstStyle/>
            <a:p>
              <a:r>
                <a:rPr lang="en-US" altLang="it-IT"/>
                <a:t>E</a:t>
              </a:r>
            </a:p>
          </p:txBody>
        </p:sp>
      </p:grpSp>
      <p:grpSp>
        <p:nvGrpSpPr>
          <p:cNvPr id="628787" name="Group 51"/>
          <p:cNvGrpSpPr>
            <a:grpSpLocks/>
          </p:cNvGrpSpPr>
          <p:nvPr/>
        </p:nvGrpSpPr>
        <p:grpSpPr bwMode="auto">
          <a:xfrm>
            <a:off x="7204075" y="1106488"/>
            <a:ext cx="708025" cy="638175"/>
            <a:chOff x="1898" y="728"/>
            <a:chExt cx="446" cy="402"/>
          </a:xfrm>
        </p:grpSpPr>
        <p:grpSp>
          <p:nvGrpSpPr>
            <p:cNvPr id="628788" name="Group 52"/>
            <p:cNvGrpSpPr>
              <a:grpSpLocks/>
            </p:cNvGrpSpPr>
            <p:nvPr/>
          </p:nvGrpSpPr>
          <p:grpSpPr bwMode="auto">
            <a:xfrm>
              <a:off x="1898" y="918"/>
              <a:ext cx="446" cy="212"/>
              <a:chOff x="2210" y="903"/>
              <a:chExt cx="446" cy="212"/>
            </a:xfrm>
          </p:grpSpPr>
          <p:sp>
            <p:nvSpPr>
              <p:cNvPr id="628789" name="Oval 53"/>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790" name="Line 54"/>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791" name="Line 55"/>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792" name="Rectangle 56"/>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793" name="Oval 57"/>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794" name="Group 58"/>
              <p:cNvGrpSpPr>
                <a:grpSpLocks/>
              </p:cNvGrpSpPr>
              <p:nvPr/>
            </p:nvGrpSpPr>
            <p:grpSpPr bwMode="auto">
              <a:xfrm>
                <a:off x="2319" y="931"/>
                <a:ext cx="221" cy="85"/>
                <a:chOff x="2848" y="848"/>
                <a:chExt cx="140" cy="98"/>
              </a:xfrm>
            </p:grpSpPr>
            <p:sp>
              <p:nvSpPr>
                <p:cNvPr id="628795" name="Line 5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796" name="Line 6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797" name="Line 6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798" name="Group 62"/>
              <p:cNvGrpSpPr>
                <a:grpSpLocks/>
              </p:cNvGrpSpPr>
              <p:nvPr/>
            </p:nvGrpSpPr>
            <p:grpSpPr bwMode="auto">
              <a:xfrm flipV="1">
                <a:off x="2319" y="930"/>
                <a:ext cx="221" cy="87"/>
                <a:chOff x="2848" y="848"/>
                <a:chExt cx="140" cy="98"/>
              </a:xfrm>
            </p:grpSpPr>
            <p:sp>
              <p:nvSpPr>
                <p:cNvPr id="628799" name="Line 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00" name="Line 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01" name="Line 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802" name="Text Box 66"/>
            <p:cNvSpPr txBox="1">
              <a:spLocks noChangeArrowheads="1"/>
            </p:cNvSpPr>
            <p:nvPr/>
          </p:nvSpPr>
          <p:spPr bwMode="auto">
            <a:xfrm>
              <a:off x="2010" y="728"/>
              <a:ext cx="203" cy="231"/>
            </a:xfrm>
            <a:prstGeom prst="rect">
              <a:avLst/>
            </a:prstGeom>
            <a:noFill/>
            <a:ln w="9525">
              <a:noFill/>
              <a:miter lim="800000"/>
              <a:headEnd/>
              <a:tailEnd/>
            </a:ln>
            <a:effectLst/>
          </p:spPr>
          <p:txBody>
            <a:bodyPr wrap="none">
              <a:spAutoFit/>
            </a:bodyPr>
            <a:lstStyle/>
            <a:p>
              <a:r>
                <a:rPr lang="en-US" altLang="it-IT"/>
                <a:t>F</a:t>
              </a:r>
            </a:p>
          </p:txBody>
        </p:sp>
      </p:grpSp>
      <p:sp>
        <p:nvSpPr>
          <p:cNvPr id="628803" name="Rectangle 67"/>
          <p:cNvSpPr>
            <a:spLocks noChangeArrowheads="1"/>
          </p:cNvSpPr>
          <p:nvPr/>
        </p:nvSpPr>
        <p:spPr bwMode="auto">
          <a:xfrm>
            <a:off x="3905250" y="1589088"/>
            <a:ext cx="2281238" cy="66675"/>
          </a:xfrm>
          <a:prstGeom prst="rect">
            <a:avLst/>
          </a:prstGeom>
          <a:solidFill>
            <a:srgbClr val="FF0000"/>
          </a:solidFill>
          <a:ln w="9525">
            <a:solidFill>
              <a:srgbClr val="FF0000"/>
            </a:solidFill>
            <a:miter lim="800000"/>
            <a:headEnd/>
            <a:tailEnd/>
          </a:ln>
          <a:effectLst/>
        </p:spPr>
        <p:txBody>
          <a:bodyPr wrap="none" anchor="ctr"/>
          <a:lstStyle/>
          <a:p>
            <a:endParaRPr lang="it-IT"/>
          </a:p>
        </p:txBody>
      </p:sp>
      <p:sp>
        <p:nvSpPr>
          <p:cNvPr id="628804" name="Line 68"/>
          <p:cNvSpPr>
            <a:spLocks noChangeShapeType="1"/>
          </p:cNvSpPr>
          <p:nvPr/>
        </p:nvSpPr>
        <p:spPr bwMode="auto">
          <a:xfrm flipV="1">
            <a:off x="2871788" y="1612900"/>
            <a:ext cx="323850" cy="0"/>
          </a:xfrm>
          <a:prstGeom prst="line">
            <a:avLst/>
          </a:prstGeom>
          <a:noFill/>
          <a:ln w="19050">
            <a:solidFill>
              <a:schemeClr val="tx1"/>
            </a:solidFill>
            <a:round/>
            <a:headEnd/>
            <a:tailEnd/>
          </a:ln>
          <a:effectLst/>
        </p:spPr>
        <p:txBody>
          <a:bodyPr wrap="none"/>
          <a:lstStyle/>
          <a:p>
            <a:endParaRPr lang="it-IT"/>
          </a:p>
        </p:txBody>
      </p:sp>
      <p:sp>
        <p:nvSpPr>
          <p:cNvPr id="628805" name="Line 69"/>
          <p:cNvSpPr>
            <a:spLocks noChangeShapeType="1"/>
          </p:cNvSpPr>
          <p:nvPr/>
        </p:nvSpPr>
        <p:spPr bwMode="auto">
          <a:xfrm flipV="1">
            <a:off x="6918325" y="1593850"/>
            <a:ext cx="323850" cy="0"/>
          </a:xfrm>
          <a:prstGeom prst="line">
            <a:avLst/>
          </a:prstGeom>
          <a:noFill/>
          <a:ln w="19050">
            <a:solidFill>
              <a:schemeClr val="tx1"/>
            </a:solidFill>
            <a:round/>
            <a:headEnd/>
            <a:tailEnd/>
          </a:ln>
          <a:effectLst/>
        </p:spPr>
        <p:txBody>
          <a:bodyPr wrap="none"/>
          <a:lstStyle/>
          <a:p>
            <a:endParaRPr lang="it-IT"/>
          </a:p>
        </p:txBody>
      </p:sp>
      <p:sp>
        <p:nvSpPr>
          <p:cNvPr id="628806" name="Text Box 70"/>
          <p:cNvSpPr txBox="1">
            <a:spLocks noChangeArrowheads="1"/>
          </p:cNvSpPr>
          <p:nvPr/>
        </p:nvSpPr>
        <p:spPr bwMode="auto">
          <a:xfrm>
            <a:off x="2209800" y="1727200"/>
            <a:ext cx="623888" cy="336550"/>
          </a:xfrm>
          <a:prstGeom prst="rect">
            <a:avLst/>
          </a:prstGeom>
          <a:noFill/>
          <a:ln w="9525">
            <a:noFill/>
            <a:miter lim="800000"/>
            <a:headEnd/>
            <a:tailEnd/>
          </a:ln>
          <a:effectLst/>
        </p:spPr>
        <p:txBody>
          <a:bodyPr wrap="none">
            <a:spAutoFit/>
          </a:bodyPr>
          <a:lstStyle/>
          <a:p>
            <a:r>
              <a:rPr lang="en-US" altLang="it-IT" sz="1600"/>
              <a:t>IPv6</a:t>
            </a:r>
          </a:p>
        </p:txBody>
      </p:sp>
      <p:sp>
        <p:nvSpPr>
          <p:cNvPr id="628807" name="Text Box 71"/>
          <p:cNvSpPr txBox="1">
            <a:spLocks noChangeArrowheads="1"/>
          </p:cNvSpPr>
          <p:nvPr/>
        </p:nvSpPr>
        <p:spPr bwMode="auto">
          <a:xfrm>
            <a:off x="3255963" y="1728788"/>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628808" name="Text Box 72"/>
          <p:cNvSpPr txBox="1">
            <a:spLocks noChangeArrowheads="1"/>
          </p:cNvSpPr>
          <p:nvPr/>
        </p:nvSpPr>
        <p:spPr bwMode="auto">
          <a:xfrm>
            <a:off x="6281738" y="1720850"/>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628809" name="Text Box 73"/>
          <p:cNvSpPr txBox="1">
            <a:spLocks noChangeArrowheads="1"/>
          </p:cNvSpPr>
          <p:nvPr/>
        </p:nvSpPr>
        <p:spPr bwMode="auto">
          <a:xfrm>
            <a:off x="7262813" y="1724025"/>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628810" name="Text Box 74"/>
          <p:cNvSpPr txBox="1">
            <a:spLocks noChangeArrowheads="1"/>
          </p:cNvSpPr>
          <p:nvPr/>
        </p:nvSpPr>
        <p:spPr bwMode="auto">
          <a:xfrm>
            <a:off x="4667250" y="1247775"/>
            <a:ext cx="765175" cy="336550"/>
          </a:xfrm>
          <a:prstGeom prst="rect">
            <a:avLst/>
          </a:prstGeom>
          <a:noFill/>
          <a:ln w="9525">
            <a:noFill/>
            <a:miter lim="800000"/>
            <a:headEnd/>
            <a:tailEnd/>
          </a:ln>
          <a:effectLst/>
        </p:spPr>
        <p:txBody>
          <a:bodyPr wrap="none">
            <a:spAutoFit/>
          </a:bodyPr>
          <a:lstStyle/>
          <a:p>
            <a:r>
              <a:rPr lang="en-US" altLang="it-IT" sz="1600">
                <a:solidFill>
                  <a:srgbClr val="FF0000"/>
                </a:solidFill>
              </a:rPr>
              <a:t>tunnel</a:t>
            </a:r>
          </a:p>
        </p:txBody>
      </p:sp>
      <p:sp>
        <p:nvSpPr>
          <p:cNvPr id="628811" name="Text Box 75"/>
          <p:cNvSpPr txBox="1">
            <a:spLocks noChangeArrowheads="1"/>
          </p:cNvSpPr>
          <p:nvPr/>
        </p:nvSpPr>
        <p:spPr bwMode="auto">
          <a:xfrm>
            <a:off x="414338" y="1314450"/>
            <a:ext cx="1471612" cy="366713"/>
          </a:xfrm>
          <a:prstGeom prst="rect">
            <a:avLst/>
          </a:prstGeom>
          <a:noFill/>
          <a:ln w="9525">
            <a:noFill/>
            <a:miter lim="800000"/>
            <a:headEnd/>
            <a:tailEnd/>
          </a:ln>
          <a:effectLst/>
        </p:spPr>
        <p:txBody>
          <a:bodyPr wrap="none">
            <a:spAutoFit/>
          </a:bodyPr>
          <a:lstStyle/>
          <a:p>
            <a:r>
              <a:rPr lang="en-US" altLang="it-IT"/>
              <a:t>Vista logica:</a:t>
            </a:r>
          </a:p>
        </p:txBody>
      </p:sp>
      <p:sp>
        <p:nvSpPr>
          <p:cNvPr id="628812" name="Text Box 76"/>
          <p:cNvSpPr txBox="1">
            <a:spLocks noChangeArrowheads="1"/>
          </p:cNvSpPr>
          <p:nvPr/>
        </p:nvSpPr>
        <p:spPr bwMode="auto">
          <a:xfrm>
            <a:off x="309563" y="2468563"/>
            <a:ext cx="1458912" cy="366712"/>
          </a:xfrm>
          <a:prstGeom prst="rect">
            <a:avLst/>
          </a:prstGeom>
          <a:noFill/>
          <a:ln w="9525">
            <a:noFill/>
            <a:miter lim="800000"/>
            <a:headEnd/>
            <a:tailEnd/>
          </a:ln>
          <a:effectLst/>
        </p:spPr>
        <p:txBody>
          <a:bodyPr wrap="none">
            <a:spAutoFit/>
          </a:bodyPr>
          <a:lstStyle/>
          <a:p>
            <a:r>
              <a:rPr lang="en-US" altLang="it-IT"/>
              <a:t>Vista fisica:</a:t>
            </a:r>
          </a:p>
        </p:txBody>
      </p:sp>
      <p:grpSp>
        <p:nvGrpSpPr>
          <p:cNvPr id="628813" name="Group 77"/>
          <p:cNvGrpSpPr>
            <a:grpSpLocks/>
          </p:cNvGrpSpPr>
          <p:nvPr/>
        </p:nvGrpSpPr>
        <p:grpSpPr bwMode="auto">
          <a:xfrm>
            <a:off x="2143125" y="2254250"/>
            <a:ext cx="708025" cy="638175"/>
            <a:chOff x="1898" y="728"/>
            <a:chExt cx="446" cy="402"/>
          </a:xfrm>
        </p:grpSpPr>
        <p:grpSp>
          <p:nvGrpSpPr>
            <p:cNvPr id="628814" name="Group 78"/>
            <p:cNvGrpSpPr>
              <a:grpSpLocks/>
            </p:cNvGrpSpPr>
            <p:nvPr/>
          </p:nvGrpSpPr>
          <p:grpSpPr bwMode="auto">
            <a:xfrm>
              <a:off x="1898" y="918"/>
              <a:ext cx="446" cy="212"/>
              <a:chOff x="2210" y="903"/>
              <a:chExt cx="446" cy="212"/>
            </a:xfrm>
          </p:grpSpPr>
          <p:sp>
            <p:nvSpPr>
              <p:cNvPr id="628815" name="Oval 79"/>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816" name="Line 80"/>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817" name="Line 81"/>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818" name="Rectangle 82"/>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819" name="Oval 83"/>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820" name="Group 84"/>
              <p:cNvGrpSpPr>
                <a:grpSpLocks/>
              </p:cNvGrpSpPr>
              <p:nvPr/>
            </p:nvGrpSpPr>
            <p:grpSpPr bwMode="auto">
              <a:xfrm>
                <a:off x="2319" y="931"/>
                <a:ext cx="221" cy="85"/>
                <a:chOff x="2848" y="848"/>
                <a:chExt cx="140" cy="98"/>
              </a:xfrm>
            </p:grpSpPr>
            <p:sp>
              <p:nvSpPr>
                <p:cNvPr id="628821" name="Line 8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22" name="Line 8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23" name="Line 8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824" name="Group 88"/>
              <p:cNvGrpSpPr>
                <a:grpSpLocks/>
              </p:cNvGrpSpPr>
              <p:nvPr/>
            </p:nvGrpSpPr>
            <p:grpSpPr bwMode="auto">
              <a:xfrm flipV="1">
                <a:off x="2319" y="930"/>
                <a:ext cx="221" cy="87"/>
                <a:chOff x="2848" y="848"/>
                <a:chExt cx="140" cy="98"/>
              </a:xfrm>
            </p:grpSpPr>
            <p:sp>
              <p:nvSpPr>
                <p:cNvPr id="628825" name="Line 8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26" name="Line 9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27" name="Line 9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828" name="Text Box 92"/>
            <p:cNvSpPr txBox="1">
              <a:spLocks noChangeArrowheads="1"/>
            </p:cNvSpPr>
            <p:nvPr/>
          </p:nvSpPr>
          <p:spPr bwMode="auto">
            <a:xfrm>
              <a:off x="2010" y="728"/>
              <a:ext cx="221" cy="231"/>
            </a:xfrm>
            <a:prstGeom prst="rect">
              <a:avLst/>
            </a:prstGeom>
            <a:noFill/>
            <a:ln w="9525">
              <a:noFill/>
              <a:miter lim="800000"/>
              <a:headEnd/>
              <a:tailEnd/>
            </a:ln>
            <a:effectLst/>
          </p:spPr>
          <p:txBody>
            <a:bodyPr wrap="none">
              <a:spAutoFit/>
            </a:bodyPr>
            <a:lstStyle/>
            <a:p>
              <a:r>
                <a:rPr lang="en-US" altLang="it-IT"/>
                <a:t>A</a:t>
              </a:r>
            </a:p>
          </p:txBody>
        </p:sp>
      </p:grpSp>
      <p:grpSp>
        <p:nvGrpSpPr>
          <p:cNvPr id="628829" name="Group 93"/>
          <p:cNvGrpSpPr>
            <a:grpSpLocks/>
          </p:cNvGrpSpPr>
          <p:nvPr/>
        </p:nvGrpSpPr>
        <p:grpSpPr bwMode="auto">
          <a:xfrm>
            <a:off x="3189288" y="2259013"/>
            <a:ext cx="708025" cy="638175"/>
            <a:chOff x="1898" y="728"/>
            <a:chExt cx="446" cy="402"/>
          </a:xfrm>
        </p:grpSpPr>
        <p:grpSp>
          <p:nvGrpSpPr>
            <p:cNvPr id="628830" name="Group 94"/>
            <p:cNvGrpSpPr>
              <a:grpSpLocks/>
            </p:cNvGrpSpPr>
            <p:nvPr/>
          </p:nvGrpSpPr>
          <p:grpSpPr bwMode="auto">
            <a:xfrm>
              <a:off x="1898" y="918"/>
              <a:ext cx="446" cy="212"/>
              <a:chOff x="2210" y="903"/>
              <a:chExt cx="446" cy="212"/>
            </a:xfrm>
          </p:grpSpPr>
          <p:sp>
            <p:nvSpPr>
              <p:cNvPr id="628831" name="Oval 95"/>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832" name="Line 96"/>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833" name="Line 97"/>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834" name="Rectangle 98"/>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835" name="Oval 99"/>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836" name="Group 100"/>
              <p:cNvGrpSpPr>
                <a:grpSpLocks/>
              </p:cNvGrpSpPr>
              <p:nvPr/>
            </p:nvGrpSpPr>
            <p:grpSpPr bwMode="auto">
              <a:xfrm>
                <a:off x="2319" y="931"/>
                <a:ext cx="221" cy="85"/>
                <a:chOff x="2848" y="848"/>
                <a:chExt cx="140" cy="98"/>
              </a:xfrm>
            </p:grpSpPr>
            <p:sp>
              <p:nvSpPr>
                <p:cNvPr id="628837" name="Line 10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38" name="Line 10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39" name="Line 10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840" name="Group 104"/>
              <p:cNvGrpSpPr>
                <a:grpSpLocks/>
              </p:cNvGrpSpPr>
              <p:nvPr/>
            </p:nvGrpSpPr>
            <p:grpSpPr bwMode="auto">
              <a:xfrm flipV="1">
                <a:off x="2319" y="930"/>
                <a:ext cx="221" cy="87"/>
                <a:chOff x="2848" y="848"/>
                <a:chExt cx="140" cy="98"/>
              </a:xfrm>
            </p:grpSpPr>
            <p:sp>
              <p:nvSpPr>
                <p:cNvPr id="628841" name="Line 10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42" name="Line 10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43" name="Line 10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844" name="Text Box 108"/>
            <p:cNvSpPr txBox="1">
              <a:spLocks noChangeArrowheads="1"/>
            </p:cNvSpPr>
            <p:nvPr/>
          </p:nvSpPr>
          <p:spPr bwMode="auto">
            <a:xfrm>
              <a:off x="2010" y="728"/>
              <a:ext cx="207" cy="231"/>
            </a:xfrm>
            <a:prstGeom prst="rect">
              <a:avLst/>
            </a:prstGeom>
            <a:noFill/>
            <a:ln w="9525">
              <a:noFill/>
              <a:miter lim="800000"/>
              <a:headEnd/>
              <a:tailEnd/>
            </a:ln>
            <a:effectLst/>
          </p:spPr>
          <p:txBody>
            <a:bodyPr wrap="none">
              <a:spAutoFit/>
            </a:bodyPr>
            <a:lstStyle/>
            <a:p>
              <a:r>
                <a:rPr lang="en-US" altLang="it-IT"/>
                <a:t>B</a:t>
              </a:r>
            </a:p>
          </p:txBody>
        </p:sp>
      </p:grpSp>
      <p:grpSp>
        <p:nvGrpSpPr>
          <p:cNvPr id="628845" name="Group 109"/>
          <p:cNvGrpSpPr>
            <a:grpSpLocks/>
          </p:cNvGrpSpPr>
          <p:nvPr/>
        </p:nvGrpSpPr>
        <p:grpSpPr bwMode="auto">
          <a:xfrm>
            <a:off x="6203950" y="2249488"/>
            <a:ext cx="708025" cy="638175"/>
            <a:chOff x="1898" y="728"/>
            <a:chExt cx="446" cy="402"/>
          </a:xfrm>
        </p:grpSpPr>
        <p:grpSp>
          <p:nvGrpSpPr>
            <p:cNvPr id="628846" name="Group 110"/>
            <p:cNvGrpSpPr>
              <a:grpSpLocks/>
            </p:cNvGrpSpPr>
            <p:nvPr/>
          </p:nvGrpSpPr>
          <p:grpSpPr bwMode="auto">
            <a:xfrm>
              <a:off x="1898" y="918"/>
              <a:ext cx="446" cy="212"/>
              <a:chOff x="2210" y="903"/>
              <a:chExt cx="446" cy="212"/>
            </a:xfrm>
          </p:grpSpPr>
          <p:sp>
            <p:nvSpPr>
              <p:cNvPr id="628847" name="Oval 111"/>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848" name="Line 112"/>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849" name="Line 113"/>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850" name="Rectangle 114"/>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851" name="Oval 115"/>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852" name="Group 116"/>
              <p:cNvGrpSpPr>
                <a:grpSpLocks/>
              </p:cNvGrpSpPr>
              <p:nvPr/>
            </p:nvGrpSpPr>
            <p:grpSpPr bwMode="auto">
              <a:xfrm>
                <a:off x="2319" y="931"/>
                <a:ext cx="221" cy="85"/>
                <a:chOff x="2848" y="848"/>
                <a:chExt cx="140" cy="98"/>
              </a:xfrm>
            </p:grpSpPr>
            <p:sp>
              <p:nvSpPr>
                <p:cNvPr id="628853" name="Line 11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54" name="Line 11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55" name="Line 11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856" name="Group 120"/>
              <p:cNvGrpSpPr>
                <a:grpSpLocks/>
              </p:cNvGrpSpPr>
              <p:nvPr/>
            </p:nvGrpSpPr>
            <p:grpSpPr bwMode="auto">
              <a:xfrm flipV="1">
                <a:off x="2319" y="930"/>
                <a:ext cx="221" cy="87"/>
                <a:chOff x="2848" y="848"/>
                <a:chExt cx="140" cy="98"/>
              </a:xfrm>
            </p:grpSpPr>
            <p:sp>
              <p:nvSpPr>
                <p:cNvPr id="628857" name="Line 12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58" name="Line 12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59" name="Line 12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860" name="Text Box 124"/>
            <p:cNvSpPr txBox="1">
              <a:spLocks noChangeArrowheads="1"/>
            </p:cNvSpPr>
            <p:nvPr/>
          </p:nvSpPr>
          <p:spPr bwMode="auto">
            <a:xfrm>
              <a:off x="2010" y="728"/>
              <a:ext cx="206" cy="231"/>
            </a:xfrm>
            <a:prstGeom prst="rect">
              <a:avLst/>
            </a:prstGeom>
            <a:noFill/>
            <a:ln w="9525">
              <a:noFill/>
              <a:miter lim="800000"/>
              <a:headEnd/>
              <a:tailEnd/>
            </a:ln>
            <a:effectLst/>
          </p:spPr>
          <p:txBody>
            <a:bodyPr wrap="none">
              <a:spAutoFit/>
            </a:bodyPr>
            <a:lstStyle/>
            <a:p>
              <a:r>
                <a:rPr lang="en-US" altLang="it-IT"/>
                <a:t>E</a:t>
              </a:r>
            </a:p>
          </p:txBody>
        </p:sp>
      </p:grpSp>
      <p:grpSp>
        <p:nvGrpSpPr>
          <p:cNvPr id="628861" name="Group 125"/>
          <p:cNvGrpSpPr>
            <a:grpSpLocks/>
          </p:cNvGrpSpPr>
          <p:nvPr/>
        </p:nvGrpSpPr>
        <p:grpSpPr bwMode="auto">
          <a:xfrm>
            <a:off x="7194550" y="2238375"/>
            <a:ext cx="708025" cy="638175"/>
            <a:chOff x="1898" y="728"/>
            <a:chExt cx="446" cy="402"/>
          </a:xfrm>
        </p:grpSpPr>
        <p:grpSp>
          <p:nvGrpSpPr>
            <p:cNvPr id="628862" name="Group 126"/>
            <p:cNvGrpSpPr>
              <a:grpSpLocks/>
            </p:cNvGrpSpPr>
            <p:nvPr/>
          </p:nvGrpSpPr>
          <p:grpSpPr bwMode="auto">
            <a:xfrm>
              <a:off x="1898" y="918"/>
              <a:ext cx="446" cy="212"/>
              <a:chOff x="2210" y="903"/>
              <a:chExt cx="446" cy="212"/>
            </a:xfrm>
          </p:grpSpPr>
          <p:sp>
            <p:nvSpPr>
              <p:cNvPr id="628863" name="Oval 127"/>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864" name="Line 128"/>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865" name="Line 129"/>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866" name="Rectangle 130"/>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867" name="Oval 131"/>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868" name="Group 132"/>
              <p:cNvGrpSpPr>
                <a:grpSpLocks/>
              </p:cNvGrpSpPr>
              <p:nvPr/>
            </p:nvGrpSpPr>
            <p:grpSpPr bwMode="auto">
              <a:xfrm>
                <a:off x="2319" y="931"/>
                <a:ext cx="221" cy="85"/>
                <a:chOff x="2848" y="848"/>
                <a:chExt cx="140" cy="98"/>
              </a:xfrm>
            </p:grpSpPr>
            <p:sp>
              <p:nvSpPr>
                <p:cNvPr id="628869" name="Line 1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70" name="Line 1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71" name="Line 1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872" name="Group 136"/>
              <p:cNvGrpSpPr>
                <a:grpSpLocks/>
              </p:cNvGrpSpPr>
              <p:nvPr/>
            </p:nvGrpSpPr>
            <p:grpSpPr bwMode="auto">
              <a:xfrm flipV="1">
                <a:off x="2319" y="930"/>
                <a:ext cx="221" cy="87"/>
                <a:chOff x="2848" y="848"/>
                <a:chExt cx="140" cy="98"/>
              </a:xfrm>
            </p:grpSpPr>
            <p:sp>
              <p:nvSpPr>
                <p:cNvPr id="628873" name="Line 13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74" name="Line 13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75" name="Line 13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876" name="Text Box 140"/>
            <p:cNvSpPr txBox="1">
              <a:spLocks noChangeArrowheads="1"/>
            </p:cNvSpPr>
            <p:nvPr/>
          </p:nvSpPr>
          <p:spPr bwMode="auto">
            <a:xfrm>
              <a:off x="2010" y="728"/>
              <a:ext cx="203" cy="231"/>
            </a:xfrm>
            <a:prstGeom prst="rect">
              <a:avLst/>
            </a:prstGeom>
            <a:noFill/>
            <a:ln w="9525">
              <a:noFill/>
              <a:miter lim="800000"/>
              <a:headEnd/>
              <a:tailEnd/>
            </a:ln>
            <a:effectLst/>
          </p:spPr>
          <p:txBody>
            <a:bodyPr wrap="none">
              <a:spAutoFit/>
            </a:bodyPr>
            <a:lstStyle/>
            <a:p>
              <a:r>
                <a:rPr lang="en-US" altLang="it-IT"/>
                <a:t>F</a:t>
              </a:r>
            </a:p>
          </p:txBody>
        </p:sp>
      </p:grpSp>
      <p:sp>
        <p:nvSpPr>
          <p:cNvPr id="628877" name="Line 141"/>
          <p:cNvSpPr>
            <a:spLocks noChangeShapeType="1"/>
          </p:cNvSpPr>
          <p:nvPr/>
        </p:nvSpPr>
        <p:spPr bwMode="auto">
          <a:xfrm flipV="1">
            <a:off x="2862263" y="2744788"/>
            <a:ext cx="323850" cy="0"/>
          </a:xfrm>
          <a:prstGeom prst="line">
            <a:avLst/>
          </a:prstGeom>
          <a:noFill/>
          <a:ln w="19050">
            <a:solidFill>
              <a:schemeClr val="tx1"/>
            </a:solidFill>
            <a:round/>
            <a:headEnd/>
            <a:tailEnd/>
          </a:ln>
          <a:effectLst/>
        </p:spPr>
        <p:txBody>
          <a:bodyPr wrap="none"/>
          <a:lstStyle/>
          <a:p>
            <a:endParaRPr lang="it-IT"/>
          </a:p>
        </p:txBody>
      </p:sp>
      <p:sp>
        <p:nvSpPr>
          <p:cNvPr id="628878" name="Line 142"/>
          <p:cNvSpPr>
            <a:spLocks noChangeShapeType="1"/>
          </p:cNvSpPr>
          <p:nvPr/>
        </p:nvSpPr>
        <p:spPr bwMode="auto">
          <a:xfrm flipV="1">
            <a:off x="6908800" y="2725738"/>
            <a:ext cx="323850" cy="0"/>
          </a:xfrm>
          <a:prstGeom prst="line">
            <a:avLst/>
          </a:prstGeom>
          <a:noFill/>
          <a:ln w="19050">
            <a:solidFill>
              <a:schemeClr val="tx1"/>
            </a:solidFill>
            <a:round/>
            <a:headEnd/>
            <a:tailEnd/>
          </a:ln>
          <a:effectLst/>
        </p:spPr>
        <p:txBody>
          <a:bodyPr wrap="none"/>
          <a:lstStyle/>
          <a:p>
            <a:endParaRPr lang="it-IT"/>
          </a:p>
        </p:txBody>
      </p:sp>
      <p:sp>
        <p:nvSpPr>
          <p:cNvPr id="628879" name="Text Box 143"/>
          <p:cNvSpPr txBox="1">
            <a:spLocks noChangeArrowheads="1"/>
          </p:cNvSpPr>
          <p:nvPr/>
        </p:nvSpPr>
        <p:spPr bwMode="auto">
          <a:xfrm>
            <a:off x="2200275" y="2859088"/>
            <a:ext cx="623888" cy="336550"/>
          </a:xfrm>
          <a:prstGeom prst="rect">
            <a:avLst/>
          </a:prstGeom>
          <a:noFill/>
          <a:ln w="9525">
            <a:noFill/>
            <a:miter lim="800000"/>
            <a:headEnd/>
            <a:tailEnd/>
          </a:ln>
          <a:effectLst/>
        </p:spPr>
        <p:txBody>
          <a:bodyPr wrap="none">
            <a:spAutoFit/>
          </a:bodyPr>
          <a:lstStyle/>
          <a:p>
            <a:r>
              <a:rPr lang="en-US" altLang="it-IT" sz="1600"/>
              <a:t>IPv6</a:t>
            </a:r>
          </a:p>
        </p:txBody>
      </p:sp>
      <p:sp>
        <p:nvSpPr>
          <p:cNvPr id="628880" name="Text Box 144"/>
          <p:cNvSpPr txBox="1">
            <a:spLocks noChangeArrowheads="1"/>
          </p:cNvSpPr>
          <p:nvPr/>
        </p:nvSpPr>
        <p:spPr bwMode="auto">
          <a:xfrm>
            <a:off x="3246438" y="2860675"/>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628881" name="Text Box 145"/>
          <p:cNvSpPr txBox="1">
            <a:spLocks noChangeArrowheads="1"/>
          </p:cNvSpPr>
          <p:nvPr/>
        </p:nvSpPr>
        <p:spPr bwMode="auto">
          <a:xfrm>
            <a:off x="6272213" y="2852738"/>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628882" name="Text Box 146"/>
          <p:cNvSpPr txBox="1">
            <a:spLocks noChangeArrowheads="1"/>
          </p:cNvSpPr>
          <p:nvPr/>
        </p:nvSpPr>
        <p:spPr bwMode="auto">
          <a:xfrm>
            <a:off x="7253288" y="2855913"/>
            <a:ext cx="623887" cy="336550"/>
          </a:xfrm>
          <a:prstGeom prst="rect">
            <a:avLst/>
          </a:prstGeom>
          <a:noFill/>
          <a:ln w="9525">
            <a:noFill/>
            <a:miter lim="800000"/>
            <a:headEnd/>
            <a:tailEnd/>
          </a:ln>
          <a:effectLst/>
        </p:spPr>
        <p:txBody>
          <a:bodyPr wrap="none">
            <a:spAutoFit/>
          </a:bodyPr>
          <a:lstStyle/>
          <a:p>
            <a:r>
              <a:rPr lang="en-US" altLang="it-IT" sz="1600"/>
              <a:t>IPv6</a:t>
            </a:r>
          </a:p>
        </p:txBody>
      </p:sp>
      <p:sp>
        <p:nvSpPr>
          <p:cNvPr id="628883" name="Line 147"/>
          <p:cNvSpPr>
            <a:spLocks noChangeShapeType="1"/>
          </p:cNvSpPr>
          <p:nvPr/>
        </p:nvSpPr>
        <p:spPr bwMode="auto">
          <a:xfrm flipV="1">
            <a:off x="3895725" y="2735263"/>
            <a:ext cx="2325688" cy="0"/>
          </a:xfrm>
          <a:prstGeom prst="line">
            <a:avLst/>
          </a:prstGeom>
          <a:noFill/>
          <a:ln w="19050">
            <a:solidFill>
              <a:schemeClr val="tx1"/>
            </a:solidFill>
            <a:round/>
            <a:headEnd/>
            <a:tailEnd/>
          </a:ln>
          <a:effectLst/>
        </p:spPr>
        <p:txBody>
          <a:bodyPr wrap="none"/>
          <a:lstStyle/>
          <a:p>
            <a:endParaRPr lang="it-IT"/>
          </a:p>
        </p:txBody>
      </p:sp>
      <p:grpSp>
        <p:nvGrpSpPr>
          <p:cNvPr id="628884" name="Group 148"/>
          <p:cNvGrpSpPr>
            <a:grpSpLocks/>
          </p:cNvGrpSpPr>
          <p:nvPr/>
        </p:nvGrpSpPr>
        <p:grpSpPr bwMode="auto">
          <a:xfrm>
            <a:off x="4183063" y="2262188"/>
            <a:ext cx="708025" cy="638175"/>
            <a:chOff x="1898" y="728"/>
            <a:chExt cx="446" cy="402"/>
          </a:xfrm>
        </p:grpSpPr>
        <p:grpSp>
          <p:nvGrpSpPr>
            <p:cNvPr id="628885" name="Group 149"/>
            <p:cNvGrpSpPr>
              <a:grpSpLocks/>
            </p:cNvGrpSpPr>
            <p:nvPr/>
          </p:nvGrpSpPr>
          <p:grpSpPr bwMode="auto">
            <a:xfrm>
              <a:off x="1898" y="918"/>
              <a:ext cx="446" cy="212"/>
              <a:chOff x="2210" y="903"/>
              <a:chExt cx="446" cy="212"/>
            </a:xfrm>
          </p:grpSpPr>
          <p:sp>
            <p:nvSpPr>
              <p:cNvPr id="628886" name="Oval 150"/>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887" name="Line 151"/>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888" name="Line 152"/>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889" name="Rectangle 153"/>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890" name="Oval 154"/>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891" name="Group 155"/>
              <p:cNvGrpSpPr>
                <a:grpSpLocks/>
              </p:cNvGrpSpPr>
              <p:nvPr/>
            </p:nvGrpSpPr>
            <p:grpSpPr bwMode="auto">
              <a:xfrm>
                <a:off x="2319" y="931"/>
                <a:ext cx="221" cy="85"/>
                <a:chOff x="2848" y="848"/>
                <a:chExt cx="140" cy="98"/>
              </a:xfrm>
            </p:grpSpPr>
            <p:sp>
              <p:nvSpPr>
                <p:cNvPr id="628892" name="Line 15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93" name="Line 15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94" name="Line 15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895" name="Group 159"/>
              <p:cNvGrpSpPr>
                <a:grpSpLocks/>
              </p:cNvGrpSpPr>
              <p:nvPr/>
            </p:nvGrpSpPr>
            <p:grpSpPr bwMode="auto">
              <a:xfrm flipV="1">
                <a:off x="2319" y="930"/>
                <a:ext cx="221" cy="87"/>
                <a:chOff x="2848" y="848"/>
                <a:chExt cx="140" cy="98"/>
              </a:xfrm>
            </p:grpSpPr>
            <p:sp>
              <p:nvSpPr>
                <p:cNvPr id="628896" name="Line 16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897" name="Line 16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898" name="Line 16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899" name="Text Box 163"/>
            <p:cNvSpPr txBox="1">
              <a:spLocks noChangeArrowheads="1"/>
            </p:cNvSpPr>
            <p:nvPr/>
          </p:nvSpPr>
          <p:spPr bwMode="auto">
            <a:xfrm>
              <a:off x="2010" y="728"/>
              <a:ext cx="203" cy="231"/>
            </a:xfrm>
            <a:prstGeom prst="rect">
              <a:avLst/>
            </a:prstGeom>
            <a:noFill/>
            <a:ln w="9525">
              <a:noFill/>
              <a:miter lim="800000"/>
              <a:headEnd/>
              <a:tailEnd/>
            </a:ln>
            <a:effectLst/>
          </p:spPr>
          <p:txBody>
            <a:bodyPr wrap="none">
              <a:spAutoFit/>
            </a:bodyPr>
            <a:lstStyle/>
            <a:p>
              <a:r>
                <a:rPr lang="en-US" altLang="it-IT"/>
                <a:t>C</a:t>
              </a:r>
            </a:p>
          </p:txBody>
        </p:sp>
      </p:grpSp>
      <p:grpSp>
        <p:nvGrpSpPr>
          <p:cNvPr id="628900" name="Group 164"/>
          <p:cNvGrpSpPr>
            <a:grpSpLocks/>
          </p:cNvGrpSpPr>
          <p:nvPr/>
        </p:nvGrpSpPr>
        <p:grpSpPr bwMode="auto">
          <a:xfrm>
            <a:off x="5172075" y="2252663"/>
            <a:ext cx="708025" cy="638175"/>
            <a:chOff x="1898" y="728"/>
            <a:chExt cx="446" cy="402"/>
          </a:xfrm>
        </p:grpSpPr>
        <p:grpSp>
          <p:nvGrpSpPr>
            <p:cNvPr id="628901" name="Group 165"/>
            <p:cNvGrpSpPr>
              <a:grpSpLocks/>
            </p:cNvGrpSpPr>
            <p:nvPr/>
          </p:nvGrpSpPr>
          <p:grpSpPr bwMode="auto">
            <a:xfrm>
              <a:off x="1898" y="918"/>
              <a:ext cx="446" cy="212"/>
              <a:chOff x="2210" y="903"/>
              <a:chExt cx="446" cy="212"/>
            </a:xfrm>
          </p:grpSpPr>
          <p:sp>
            <p:nvSpPr>
              <p:cNvPr id="628902" name="Oval 166"/>
              <p:cNvSpPr>
                <a:spLocks noChangeArrowheads="1"/>
              </p:cNvSpPr>
              <p:nvPr/>
            </p:nvSpPr>
            <p:spPr bwMode="auto">
              <a:xfrm>
                <a:off x="2213" y="969"/>
                <a:ext cx="443" cy="14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8903" name="Line 167"/>
              <p:cNvSpPr>
                <a:spLocks noChangeShapeType="1"/>
              </p:cNvSpPr>
              <p:nvPr/>
            </p:nvSpPr>
            <p:spPr bwMode="auto">
              <a:xfrm>
                <a:off x="2213" y="962"/>
                <a:ext cx="1" cy="78"/>
              </a:xfrm>
              <a:prstGeom prst="line">
                <a:avLst/>
              </a:prstGeom>
              <a:noFill/>
              <a:ln w="12700">
                <a:solidFill>
                  <a:schemeClr val="tx1"/>
                </a:solidFill>
                <a:round/>
                <a:headEnd/>
                <a:tailEnd/>
              </a:ln>
              <a:effectLst/>
            </p:spPr>
            <p:txBody>
              <a:bodyPr wrap="none" anchor="ctr"/>
              <a:lstStyle/>
              <a:p>
                <a:endParaRPr lang="it-IT"/>
              </a:p>
            </p:txBody>
          </p:sp>
          <p:sp>
            <p:nvSpPr>
              <p:cNvPr id="628904" name="Line 168"/>
              <p:cNvSpPr>
                <a:spLocks noChangeShapeType="1"/>
              </p:cNvSpPr>
              <p:nvPr/>
            </p:nvSpPr>
            <p:spPr bwMode="auto">
              <a:xfrm>
                <a:off x="2560" y="969"/>
                <a:ext cx="1" cy="78"/>
              </a:xfrm>
              <a:prstGeom prst="line">
                <a:avLst/>
              </a:prstGeom>
              <a:noFill/>
              <a:ln w="12700">
                <a:solidFill>
                  <a:schemeClr val="tx1"/>
                </a:solidFill>
                <a:round/>
                <a:headEnd/>
                <a:tailEnd/>
              </a:ln>
              <a:effectLst/>
            </p:spPr>
            <p:txBody>
              <a:bodyPr wrap="none" anchor="ctr"/>
              <a:lstStyle/>
              <a:p>
                <a:endParaRPr lang="it-IT"/>
              </a:p>
            </p:txBody>
          </p:sp>
          <p:sp>
            <p:nvSpPr>
              <p:cNvPr id="628905" name="Rectangle 169"/>
              <p:cNvSpPr>
                <a:spLocks noChangeArrowheads="1"/>
              </p:cNvSpPr>
              <p:nvPr/>
            </p:nvSpPr>
            <p:spPr bwMode="auto">
              <a:xfrm>
                <a:off x="2213" y="962"/>
                <a:ext cx="439" cy="7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8906" name="Oval 170"/>
              <p:cNvSpPr>
                <a:spLocks noChangeArrowheads="1"/>
              </p:cNvSpPr>
              <p:nvPr/>
            </p:nvSpPr>
            <p:spPr bwMode="auto">
              <a:xfrm>
                <a:off x="2210" y="903"/>
                <a:ext cx="443" cy="147"/>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8907" name="Group 171"/>
              <p:cNvGrpSpPr>
                <a:grpSpLocks/>
              </p:cNvGrpSpPr>
              <p:nvPr/>
            </p:nvGrpSpPr>
            <p:grpSpPr bwMode="auto">
              <a:xfrm>
                <a:off x="2319" y="931"/>
                <a:ext cx="221" cy="85"/>
                <a:chOff x="2848" y="848"/>
                <a:chExt cx="140" cy="98"/>
              </a:xfrm>
            </p:grpSpPr>
            <p:sp>
              <p:nvSpPr>
                <p:cNvPr id="628908" name="Line 17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909" name="Line 17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910" name="Line 17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628911" name="Group 175"/>
              <p:cNvGrpSpPr>
                <a:grpSpLocks/>
              </p:cNvGrpSpPr>
              <p:nvPr/>
            </p:nvGrpSpPr>
            <p:grpSpPr bwMode="auto">
              <a:xfrm flipV="1">
                <a:off x="2319" y="930"/>
                <a:ext cx="221" cy="87"/>
                <a:chOff x="2848" y="848"/>
                <a:chExt cx="140" cy="98"/>
              </a:xfrm>
            </p:grpSpPr>
            <p:sp>
              <p:nvSpPr>
                <p:cNvPr id="628912" name="Line 17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628913" name="Line 17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628914" name="Line 17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628915" name="Text Box 179"/>
            <p:cNvSpPr txBox="1">
              <a:spLocks noChangeArrowheads="1"/>
            </p:cNvSpPr>
            <p:nvPr/>
          </p:nvSpPr>
          <p:spPr bwMode="auto">
            <a:xfrm>
              <a:off x="2010" y="728"/>
              <a:ext cx="220" cy="231"/>
            </a:xfrm>
            <a:prstGeom prst="rect">
              <a:avLst/>
            </a:prstGeom>
            <a:noFill/>
            <a:ln w="9525">
              <a:noFill/>
              <a:miter lim="800000"/>
              <a:headEnd/>
              <a:tailEnd/>
            </a:ln>
            <a:effectLst/>
          </p:spPr>
          <p:txBody>
            <a:bodyPr wrap="none">
              <a:spAutoFit/>
            </a:bodyPr>
            <a:lstStyle/>
            <a:p>
              <a:r>
                <a:rPr lang="en-US" altLang="it-IT"/>
                <a:t>D</a:t>
              </a:r>
            </a:p>
          </p:txBody>
        </p:sp>
      </p:grpSp>
      <p:sp>
        <p:nvSpPr>
          <p:cNvPr id="628916" name="Text Box 180"/>
          <p:cNvSpPr txBox="1">
            <a:spLocks noChangeArrowheads="1"/>
          </p:cNvSpPr>
          <p:nvPr/>
        </p:nvSpPr>
        <p:spPr bwMode="auto">
          <a:xfrm>
            <a:off x="4227513" y="2863850"/>
            <a:ext cx="623887" cy="336550"/>
          </a:xfrm>
          <a:prstGeom prst="rect">
            <a:avLst/>
          </a:prstGeom>
          <a:noFill/>
          <a:ln w="9525">
            <a:noFill/>
            <a:miter lim="800000"/>
            <a:headEnd/>
            <a:tailEnd/>
          </a:ln>
          <a:effectLst/>
        </p:spPr>
        <p:txBody>
          <a:bodyPr wrap="none">
            <a:spAutoFit/>
          </a:bodyPr>
          <a:lstStyle/>
          <a:p>
            <a:r>
              <a:rPr lang="en-US" altLang="it-IT" sz="1600">
                <a:solidFill>
                  <a:srgbClr val="FF0000"/>
                </a:solidFill>
              </a:rPr>
              <a:t>IPv4</a:t>
            </a:r>
          </a:p>
        </p:txBody>
      </p:sp>
      <p:sp>
        <p:nvSpPr>
          <p:cNvPr id="628917" name="Text Box 181"/>
          <p:cNvSpPr txBox="1">
            <a:spLocks noChangeArrowheads="1"/>
          </p:cNvSpPr>
          <p:nvPr/>
        </p:nvSpPr>
        <p:spPr bwMode="auto">
          <a:xfrm>
            <a:off x="5221288" y="2865438"/>
            <a:ext cx="623887" cy="336550"/>
          </a:xfrm>
          <a:prstGeom prst="rect">
            <a:avLst/>
          </a:prstGeom>
          <a:noFill/>
          <a:ln w="9525">
            <a:noFill/>
            <a:miter lim="800000"/>
            <a:headEnd/>
            <a:tailEnd/>
          </a:ln>
          <a:effectLst/>
        </p:spPr>
        <p:txBody>
          <a:bodyPr wrap="none">
            <a:spAutoFit/>
          </a:bodyPr>
          <a:lstStyle/>
          <a:p>
            <a:r>
              <a:rPr lang="en-US" altLang="it-IT" sz="1600">
                <a:solidFill>
                  <a:srgbClr val="FF0000"/>
                </a:solidFill>
              </a:rPr>
              <a:t>IPv4</a:t>
            </a:r>
          </a:p>
        </p:txBody>
      </p:sp>
      <p:grpSp>
        <p:nvGrpSpPr>
          <p:cNvPr id="628918" name="Group 182"/>
          <p:cNvGrpSpPr>
            <a:grpSpLocks/>
          </p:cNvGrpSpPr>
          <p:nvPr/>
        </p:nvGrpSpPr>
        <p:grpSpPr bwMode="auto">
          <a:xfrm>
            <a:off x="2481263" y="3259138"/>
            <a:ext cx="935037" cy="1441450"/>
            <a:chOff x="4869" y="143"/>
            <a:chExt cx="517" cy="908"/>
          </a:xfrm>
        </p:grpSpPr>
        <p:sp>
          <p:nvSpPr>
            <p:cNvPr id="628919" name="Rectangle 183"/>
            <p:cNvSpPr>
              <a:spLocks noChangeArrowheads="1"/>
            </p:cNvSpPr>
            <p:nvPr/>
          </p:nvSpPr>
          <p:spPr bwMode="auto">
            <a:xfrm>
              <a:off x="4893" y="143"/>
              <a:ext cx="462" cy="908"/>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628920" name="Text Box 184"/>
            <p:cNvSpPr txBox="1">
              <a:spLocks noChangeArrowheads="1"/>
            </p:cNvSpPr>
            <p:nvPr/>
          </p:nvSpPr>
          <p:spPr bwMode="auto">
            <a:xfrm>
              <a:off x="4869" y="163"/>
              <a:ext cx="517" cy="862"/>
            </a:xfrm>
            <a:prstGeom prst="rect">
              <a:avLst/>
            </a:prstGeom>
            <a:noFill/>
            <a:ln w="9525">
              <a:noFill/>
              <a:miter lim="800000"/>
              <a:headEnd/>
              <a:tailEnd/>
            </a:ln>
            <a:effectLst/>
          </p:spPr>
          <p:txBody>
            <a:bodyPr wrap="none">
              <a:spAutoFit/>
            </a:bodyPr>
            <a:lstStyle/>
            <a:p>
              <a:r>
                <a:rPr lang="en-US" altLang="it-IT" sz="1400"/>
                <a:t>Flusso: X</a:t>
              </a:r>
            </a:p>
            <a:p>
              <a:r>
                <a:rPr lang="en-US" altLang="it-IT" sz="1400"/>
                <a:t>Orig.: A</a:t>
              </a:r>
            </a:p>
            <a:p>
              <a:r>
                <a:rPr lang="en-US" altLang="it-IT" sz="1400"/>
                <a:t>Dest: F</a:t>
              </a:r>
            </a:p>
            <a:p>
              <a:endParaRPr lang="en-US" altLang="it-IT" sz="1400"/>
            </a:p>
            <a:p>
              <a:endParaRPr lang="en-US" altLang="it-IT" sz="1400"/>
            </a:p>
            <a:p>
              <a:r>
                <a:rPr lang="en-US" altLang="it-IT" sz="1400"/>
                <a:t>dati</a:t>
              </a:r>
            </a:p>
          </p:txBody>
        </p:sp>
      </p:grpSp>
      <p:grpSp>
        <p:nvGrpSpPr>
          <p:cNvPr id="628921" name="Group 185"/>
          <p:cNvGrpSpPr>
            <a:grpSpLocks/>
          </p:cNvGrpSpPr>
          <p:nvPr/>
        </p:nvGrpSpPr>
        <p:grpSpPr bwMode="auto">
          <a:xfrm>
            <a:off x="6723063" y="3271838"/>
            <a:ext cx="935037" cy="1441450"/>
            <a:chOff x="4869" y="143"/>
            <a:chExt cx="519" cy="908"/>
          </a:xfrm>
        </p:grpSpPr>
        <p:sp>
          <p:nvSpPr>
            <p:cNvPr id="628922" name="Rectangle 186"/>
            <p:cNvSpPr>
              <a:spLocks noChangeArrowheads="1"/>
            </p:cNvSpPr>
            <p:nvPr/>
          </p:nvSpPr>
          <p:spPr bwMode="auto">
            <a:xfrm>
              <a:off x="4893" y="143"/>
              <a:ext cx="462" cy="908"/>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628923" name="Text Box 187"/>
            <p:cNvSpPr txBox="1">
              <a:spLocks noChangeArrowheads="1"/>
            </p:cNvSpPr>
            <p:nvPr/>
          </p:nvSpPr>
          <p:spPr bwMode="auto">
            <a:xfrm>
              <a:off x="4869" y="163"/>
              <a:ext cx="519" cy="862"/>
            </a:xfrm>
            <a:prstGeom prst="rect">
              <a:avLst/>
            </a:prstGeom>
            <a:noFill/>
            <a:ln w="9525">
              <a:noFill/>
              <a:miter lim="800000"/>
              <a:headEnd/>
              <a:tailEnd/>
            </a:ln>
            <a:effectLst/>
          </p:spPr>
          <p:txBody>
            <a:bodyPr wrap="none">
              <a:spAutoFit/>
            </a:bodyPr>
            <a:lstStyle/>
            <a:p>
              <a:r>
                <a:rPr lang="en-US" altLang="it-IT" sz="1400"/>
                <a:t>Flusso: X</a:t>
              </a:r>
            </a:p>
            <a:p>
              <a:r>
                <a:rPr lang="en-US" altLang="it-IT" sz="1400"/>
                <a:t>Orig.: A</a:t>
              </a:r>
            </a:p>
            <a:p>
              <a:r>
                <a:rPr lang="en-US" altLang="it-IT" sz="1400"/>
                <a:t>Dest: F</a:t>
              </a:r>
            </a:p>
            <a:p>
              <a:endParaRPr lang="en-US" altLang="it-IT" sz="1400"/>
            </a:p>
            <a:p>
              <a:endParaRPr lang="en-US" altLang="it-IT" sz="1400"/>
            </a:p>
            <a:p>
              <a:r>
                <a:rPr lang="en-US" altLang="it-IT" sz="1400"/>
                <a:t>dati</a:t>
              </a:r>
            </a:p>
          </p:txBody>
        </p:sp>
      </p:grpSp>
      <p:grpSp>
        <p:nvGrpSpPr>
          <p:cNvPr id="628924" name="Group 188"/>
          <p:cNvGrpSpPr>
            <a:grpSpLocks/>
          </p:cNvGrpSpPr>
          <p:nvPr/>
        </p:nvGrpSpPr>
        <p:grpSpPr bwMode="auto">
          <a:xfrm>
            <a:off x="3598863" y="3254375"/>
            <a:ext cx="1081087" cy="2198688"/>
            <a:chOff x="4943" y="2152"/>
            <a:chExt cx="620" cy="1385"/>
          </a:xfrm>
        </p:grpSpPr>
        <p:sp>
          <p:nvSpPr>
            <p:cNvPr id="628925" name="Rectangle 189"/>
            <p:cNvSpPr>
              <a:spLocks noChangeArrowheads="1"/>
            </p:cNvSpPr>
            <p:nvPr/>
          </p:nvSpPr>
          <p:spPr bwMode="auto">
            <a:xfrm>
              <a:off x="4980" y="2155"/>
              <a:ext cx="583" cy="1382"/>
            </a:xfrm>
            <a:prstGeom prst="rect">
              <a:avLst/>
            </a:prstGeom>
            <a:solidFill>
              <a:srgbClr val="FF0000"/>
            </a:solidFill>
            <a:ln w="9525">
              <a:solidFill>
                <a:schemeClr val="tx1"/>
              </a:solidFill>
              <a:miter lim="800000"/>
              <a:headEnd/>
              <a:tailEnd/>
            </a:ln>
            <a:effectLst/>
          </p:spPr>
          <p:txBody>
            <a:bodyPr wrap="none" anchor="ctr"/>
            <a:lstStyle/>
            <a:p>
              <a:endParaRPr lang="it-IT"/>
            </a:p>
          </p:txBody>
        </p:sp>
        <p:grpSp>
          <p:nvGrpSpPr>
            <p:cNvPr id="628926" name="Group 190"/>
            <p:cNvGrpSpPr>
              <a:grpSpLocks/>
            </p:cNvGrpSpPr>
            <p:nvPr/>
          </p:nvGrpSpPr>
          <p:grpSpPr bwMode="auto">
            <a:xfrm>
              <a:off x="5001" y="2538"/>
              <a:ext cx="537" cy="908"/>
              <a:chOff x="4869" y="143"/>
              <a:chExt cx="537" cy="908"/>
            </a:xfrm>
          </p:grpSpPr>
          <p:sp>
            <p:nvSpPr>
              <p:cNvPr id="628927" name="Rectangle 191"/>
              <p:cNvSpPr>
                <a:spLocks noChangeArrowheads="1"/>
              </p:cNvSpPr>
              <p:nvPr/>
            </p:nvSpPr>
            <p:spPr bwMode="auto">
              <a:xfrm>
                <a:off x="4893" y="143"/>
                <a:ext cx="462" cy="908"/>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628928" name="Text Box 192"/>
              <p:cNvSpPr txBox="1">
                <a:spLocks noChangeArrowheads="1"/>
              </p:cNvSpPr>
              <p:nvPr/>
            </p:nvSpPr>
            <p:spPr bwMode="auto">
              <a:xfrm>
                <a:off x="4869" y="163"/>
                <a:ext cx="537" cy="862"/>
              </a:xfrm>
              <a:prstGeom prst="rect">
                <a:avLst/>
              </a:prstGeom>
              <a:noFill/>
              <a:ln w="9525">
                <a:noFill/>
                <a:miter lim="800000"/>
                <a:headEnd/>
                <a:tailEnd/>
              </a:ln>
              <a:effectLst/>
            </p:spPr>
            <p:txBody>
              <a:bodyPr wrap="none">
                <a:spAutoFit/>
              </a:bodyPr>
              <a:lstStyle/>
              <a:p>
                <a:r>
                  <a:rPr lang="en-US" altLang="it-IT" sz="1400"/>
                  <a:t>Flusso: X</a:t>
                </a:r>
              </a:p>
              <a:p>
                <a:r>
                  <a:rPr lang="en-US" altLang="it-IT" sz="1400"/>
                  <a:t>Orig.: A</a:t>
                </a:r>
              </a:p>
              <a:p>
                <a:r>
                  <a:rPr lang="en-US" altLang="it-IT" sz="1400"/>
                  <a:t>Dest: F</a:t>
                </a:r>
              </a:p>
              <a:p>
                <a:endParaRPr lang="en-US" altLang="it-IT" sz="1400"/>
              </a:p>
              <a:p>
                <a:endParaRPr lang="en-US" altLang="it-IT" sz="1400"/>
              </a:p>
              <a:p>
                <a:r>
                  <a:rPr lang="en-US" altLang="it-IT" sz="1400"/>
                  <a:t>dati</a:t>
                </a:r>
              </a:p>
            </p:txBody>
          </p:sp>
        </p:grpSp>
        <p:sp>
          <p:nvSpPr>
            <p:cNvPr id="628929" name="Text Box 193"/>
            <p:cNvSpPr txBox="1">
              <a:spLocks noChangeArrowheads="1"/>
            </p:cNvSpPr>
            <p:nvPr/>
          </p:nvSpPr>
          <p:spPr bwMode="auto">
            <a:xfrm>
              <a:off x="4943" y="2152"/>
              <a:ext cx="558" cy="404"/>
            </a:xfrm>
            <a:prstGeom prst="rect">
              <a:avLst/>
            </a:prstGeom>
            <a:noFill/>
            <a:ln w="9525">
              <a:noFill/>
              <a:miter lim="800000"/>
              <a:headEnd/>
              <a:tailEnd/>
            </a:ln>
            <a:effectLst/>
          </p:spPr>
          <p:txBody>
            <a:bodyPr wrap="none">
              <a:spAutoFit/>
            </a:bodyPr>
            <a:lstStyle/>
            <a:p>
              <a:r>
                <a:rPr lang="en-US" altLang="it-IT">
                  <a:solidFill>
                    <a:schemeClr val="bg1"/>
                  </a:solidFill>
                </a:rPr>
                <a:t>Orig.:B</a:t>
              </a:r>
            </a:p>
            <a:p>
              <a:r>
                <a:rPr lang="en-US" altLang="it-IT">
                  <a:solidFill>
                    <a:schemeClr val="bg1"/>
                  </a:solidFill>
                </a:rPr>
                <a:t>Dest: E</a:t>
              </a:r>
            </a:p>
          </p:txBody>
        </p:sp>
      </p:grpSp>
      <p:sp>
        <p:nvSpPr>
          <p:cNvPr id="628930" name="Line 194"/>
          <p:cNvSpPr>
            <a:spLocks noChangeShapeType="1"/>
          </p:cNvSpPr>
          <p:nvPr/>
        </p:nvSpPr>
        <p:spPr bwMode="auto">
          <a:xfrm>
            <a:off x="2603500" y="3162300"/>
            <a:ext cx="688975" cy="0"/>
          </a:xfrm>
          <a:prstGeom prst="line">
            <a:avLst/>
          </a:prstGeom>
          <a:noFill/>
          <a:ln w="19050">
            <a:solidFill>
              <a:schemeClr val="tx1"/>
            </a:solidFill>
            <a:round/>
            <a:headEnd/>
            <a:tailEnd type="triangle" w="med" len="med"/>
          </a:ln>
          <a:effectLst/>
        </p:spPr>
        <p:txBody>
          <a:bodyPr wrap="none"/>
          <a:lstStyle/>
          <a:p>
            <a:endParaRPr lang="it-IT"/>
          </a:p>
        </p:txBody>
      </p:sp>
      <p:sp>
        <p:nvSpPr>
          <p:cNvPr id="628931" name="Line 195"/>
          <p:cNvSpPr>
            <a:spLocks noChangeShapeType="1"/>
          </p:cNvSpPr>
          <p:nvPr/>
        </p:nvSpPr>
        <p:spPr bwMode="auto">
          <a:xfrm>
            <a:off x="3722688" y="3165475"/>
            <a:ext cx="688975" cy="0"/>
          </a:xfrm>
          <a:prstGeom prst="line">
            <a:avLst/>
          </a:prstGeom>
          <a:noFill/>
          <a:ln w="19050">
            <a:solidFill>
              <a:schemeClr val="tx1"/>
            </a:solidFill>
            <a:round/>
            <a:headEnd/>
            <a:tailEnd type="triangle" w="med" len="med"/>
          </a:ln>
          <a:effectLst/>
        </p:spPr>
        <p:txBody>
          <a:bodyPr wrap="none"/>
          <a:lstStyle/>
          <a:p>
            <a:endParaRPr lang="it-IT"/>
          </a:p>
        </p:txBody>
      </p:sp>
      <p:sp>
        <p:nvSpPr>
          <p:cNvPr id="628932" name="Line 196"/>
          <p:cNvSpPr>
            <a:spLocks noChangeShapeType="1"/>
          </p:cNvSpPr>
          <p:nvPr/>
        </p:nvSpPr>
        <p:spPr bwMode="auto">
          <a:xfrm>
            <a:off x="5757863" y="3167063"/>
            <a:ext cx="688975" cy="0"/>
          </a:xfrm>
          <a:prstGeom prst="line">
            <a:avLst/>
          </a:prstGeom>
          <a:noFill/>
          <a:ln w="19050">
            <a:solidFill>
              <a:schemeClr val="tx1"/>
            </a:solidFill>
            <a:round/>
            <a:headEnd/>
            <a:tailEnd type="triangle" w="med" len="med"/>
          </a:ln>
          <a:effectLst/>
        </p:spPr>
        <p:txBody>
          <a:bodyPr wrap="none"/>
          <a:lstStyle/>
          <a:p>
            <a:endParaRPr lang="it-IT"/>
          </a:p>
        </p:txBody>
      </p:sp>
      <p:sp>
        <p:nvSpPr>
          <p:cNvPr id="628933" name="Line 197"/>
          <p:cNvSpPr>
            <a:spLocks noChangeShapeType="1"/>
          </p:cNvSpPr>
          <p:nvPr/>
        </p:nvSpPr>
        <p:spPr bwMode="auto">
          <a:xfrm>
            <a:off x="6813550" y="3168650"/>
            <a:ext cx="688975" cy="0"/>
          </a:xfrm>
          <a:prstGeom prst="line">
            <a:avLst/>
          </a:prstGeom>
          <a:noFill/>
          <a:ln w="19050">
            <a:solidFill>
              <a:schemeClr val="tx1"/>
            </a:solidFill>
            <a:round/>
            <a:headEnd/>
            <a:tailEnd type="triangle" w="med" len="med"/>
          </a:ln>
          <a:effectLst/>
        </p:spPr>
        <p:txBody>
          <a:bodyPr wrap="none"/>
          <a:lstStyle/>
          <a:p>
            <a:endParaRPr lang="it-IT"/>
          </a:p>
        </p:txBody>
      </p:sp>
      <p:grpSp>
        <p:nvGrpSpPr>
          <p:cNvPr id="628934" name="Group 198"/>
          <p:cNvGrpSpPr>
            <a:grpSpLocks/>
          </p:cNvGrpSpPr>
          <p:nvPr/>
        </p:nvGrpSpPr>
        <p:grpSpPr bwMode="auto">
          <a:xfrm>
            <a:off x="5573713" y="3257550"/>
            <a:ext cx="1082675" cy="2198688"/>
            <a:chOff x="4943" y="2152"/>
            <a:chExt cx="620" cy="1385"/>
          </a:xfrm>
        </p:grpSpPr>
        <p:sp>
          <p:nvSpPr>
            <p:cNvPr id="628935" name="Rectangle 199"/>
            <p:cNvSpPr>
              <a:spLocks noChangeArrowheads="1"/>
            </p:cNvSpPr>
            <p:nvPr/>
          </p:nvSpPr>
          <p:spPr bwMode="auto">
            <a:xfrm>
              <a:off x="4980" y="2155"/>
              <a:ext cx="583" cy="1382"/>
            </a:xfrm>
            <a:prstGeom prst="rect">
              <a:avLst/>
            </a:prstGeom>
            <a:solidFill>
              <a:srgbClr val="FF0000"/>
            </a:solidFill>
            <a:ln w="9525">
              <a:solidFill>
                <a:schemeClr val="tx1"/>
              </a:solidFill>
              <a:miter lim="800000"/>
              <a:headEnd/>
              <a:tailEnd/>
            </a:ln>
            <a:effectLst/>
          </p:spPr>
          <p:txBody>
            <a:bodyPr wrap="none" anchor="ctr"/>
            <a:lstStyle/>
            <a:p>
              <a:endParaRPr lang="it-IT"/>
            </a:p>
          </p:txBody>
        </p:sp>
        <p:grpSp>
          <p:nvGrpSpPr>
            <p:cNvPr id="628936" name="Group 200"/>
            <p:cNvGrpSpPr>
              <a:grpSpLocks/>
            </p:cNvGrpSpPr>
            <p:nvPr/>
          </p:nvGrpSpPr>
          <p:grpSpPr bwMode="auto">
            <a:xfrm>
              <a:off x="5001" y="2538"/>
              <a:ext cx="536" cy="908"/>
              <a:chOff x="4869" y="143"/>
              <a:chExt cx="536" cy="908"/>
            </a:xfrm>
          </p:grpSpPr>
          <p:sp>
            <p:nvSpPr>
              <p:cNvPr id="628937" name="Rectangle 201"/>
              <p:cNvSpPr>
                <a:spLocks noChangeArrowheads="1"/>
              </p:cNvSpPr>
              <p:nvPr/>
            </p:nvSpPr>
            <p:spPr bwMode="auto">
              <a:xfrm>
                <a:off x="4893" y="143"/>
                <a:ext cx="462" cy="908"/>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628938" name="Text Box 202"/>
              <p:cNvSpPr txBox="1">
                <a:spLocks noChangeArrowheads="1"/>
              </p:cNvSpPr>
              <p:nvPr/>
            </p:nvSpPr>
            <p:spPr bwMode="auto">
              <a:xfrm>
                <a:off x="4869" y="163"/>
                <a:ext cx="536" cy="862"/>
              </a:xfrm>
              <a:prstGeom prst="rect">
                <a:avLst/>
              </a:prstGeom>
              <a:noFill/>
              <a:ln w="9525">
                <a:noFill/>
                <a:miter lim="800000"/>
                <a:headEnd/>
                <a:tailEnd/>
              </a:ln>
              <a:effectLst/>
            </p:spPr>
            <p:txBody>
              <a:bodyPr wrap="none">
                <a:spAutoFit/>
              </a:bodyPr>
              <a:lstStyle/>
              <a:p>
                <a:r>
                  <a:rPr lang="en-US" altLang="it-IT" sz="1400"/>
                  <a:t>Flusso: X</a:t>
                </a:r>
              </a:p>
              <a:p>
                <a:r>
                  <a:rPr lang="en-US" altLang="it-IT" sz="1400"/>
                  <a:t>Orig.: A</a:t>
                </a:r>
              </a:p>
              <a:p>
                <a:r>
                  <a:rPr lang="en-US" altLang="it-IT" sz="1400"/>
                  <a:t>Dest: F</a:t>
                </a:r>
              </a:p>
              <a:p>
                <a:endParaRPr lang="en-US" altLang="it-IT" sz="1400"/>
              </a:p>
              <a:p>
                <a:endParaRPr lang="en-US" altLang="it-IT" sz="1400"/>
              </a:p>
              <a:p>
                <a:r>
                  <a:rPr lang="en-US" altLang="it-IT" sz="1400"/>
                  <a:t>dati</a:t>
                </a:r>
              </a:p>
            </p:txBody>
          </p:sp>
        </p:grpSp>
        <p:sp>
          <p:nvSpPr>
            <p:cNvPr id="628939" name="Text Box 203"/>
            <p:cNvSpPr txBox="1">
              <a:spLocks noChangeArrowheads="1"/>
            </p:cNvSpPr>
            <p:nvPr/>
          </p:nvSpPr>
          <p:spPr bwMode="auto">
            <a:xfrm>
              <a:off x="4943" y="2152"/>
              <a:ext cx="557" cy="404"/>
            </a:xfrm>
            <a:prstGeom prst="rect">
              <a:avLst/>
            </a:prstGeom>
            <a:noFill/>
            <a:ln w="9525">
              <a:noFill/>
              <a:miter lim="800000"/>
              <a:headEnd/>
              <a:tailEnd/>
            </a:ln>
            <a:effectLst/>
          </p:spPr>
          <p:txBody>
            <a:bodyPr wrap="none">
              <a:spAutoFit/>
            </a:bodyPr>
            <a:lstStyle/>
            <a:p>
              <a:r>
                <a:rPr lang="en-US" altLang="it-IT">
                  <a:solidFill>
                    <a:schemeClr val="bg1"/>
                  </a:solidFill>
                </a:rPr>
                <a:t>Orig.:B</a:t>
              </a:r>
            </a:p>
            <a:p>
              <a:r>
                <a:rPr lang="en-US" altLang="it-IT">
                  <a:solidFill>
                    <a:schemeClr val="bg1"/>
                  </a:solidFill>
                </a:rPr>
                <a:t>Dest: E</a:t>
              </a:r>
            </a:p>
          </p:txBody>
        </p:sp>
      </p:grpSp>
      <p:sp>
        <p:nvSpPr>
          <p:cNvPr id="628940" name="Text Box 204"/>
          <p:cNvSpPr txBox="1">
            <a:spLocks noChangeArrowheads="1"/>
          </p:cNvSpPr>
          <p:nvPr/>
        </p:nvSpPr>
        <p:spPr bwMode="auto">
          <a:xfrm>
            <a:off x="2447925" y="5621338"/>
            <a:ext cx="1058863" cy="581025"/>
          </a:xfrm>
          <a:prstGeom prst="rect">
            <a:avLst/>
          </a:prstGeom>
          <a:noFill/>
          <a:ln w="9525">
            <a:noFill/>
            <a:miter lim="800000"/>
            <a:headEnd/>
            <a:tailEnd/>
          </a:ln>
          <a:effectLst/>
        </p:spPr>
        <p:txBody>
          <a:bodyPr wrap="none">
            <a:spAutoFit/>
          </a:bodyPr>
          <a:lstStyle/>
          <a:p>
            <a:pPr algn="ctr"/>
            <a:r>
              <a:rPr lang="en-US" altLang="it-IT" sz="1600"/>
              <a:t>Da A a B:</a:t>
            </a:r>
          </a:p>
          <a:p>
            <a:pPr algn="ctr"/>
            <a:r>
              <a:rPr lang="en-US" altLang="it-IT" sz="1600"/>
              <a:t>IPv6</a:t>
            </a:r>
          </a:p>
        </p:txBody>
      </p:sp>
      <p:sp>
        <p:nvSpPr>
          <p:cNvPr id="628941" name="Line 205"/>
          <p:cNvSpPr>
            <a:spLocks noChangeShapeType="1"/>
          </p:cNvSpPr>
          <p:nvPr/>
        </p:nvSpPr>
        <p:spPr bwMode="auto">
          <a:xfrm>
            <a:off x="2946400" y="4916488"/>
            <a:ext cx="0" cy="785812"/>
          </a:xfrm>
          <a:prstGeom prst="line">
            <a:avLst/>
          </a:prstGeom>
          <a:noFill/>
          <a:ln w="9525">
            <a:solidFill>
              <a:schemeClr val="tx1"/>
            </a:solidFill>
            <a:round/>
            <a:headEnd type="triangle" w="med" len="med"/>
            <a:tailEnd/>
          </a:ln>
          <a:effectLst/>
        </p:spPr>
        <p:txBody>
          <a:bodyPr wrap="none"/>
          <a:lstStyle/>
          <a:p>
            <a:endParaRPr lang="it-IT"/>
          </a:p>
        </p:txBody>
      </p:sp>
      <p:sp>
        <p:nvSpPr>
          <p:cNvPr id="628942" name="Text Box 206"/>
          <p:cNvSpPr txBox="1">
            <a:spLocks noChangeArrowheads="1"/>
          </p:cNvSpPr>
          <p:nvPr/>
        </p:nvSpPr>
        <p:spPr bwMode="auto">
          <a:xfrm>
            <a:off x="6753225" y="5659438"/>
            <a:ext cx="1031875" cy="581025"/>
          </a:xfrm>
          <a:prstGeom prst="rect">
            <a:avLst/>
          </a:prstGeom>
          <a:noFill/>
          <a:ln w="9525">
            <a:noFill/>
            <a:miter lim="800000"/>
            <a:headEnd/>
            <a:tailEnd/>
          </a:ln>
          <a:effectLst/>
        </p:spPr>
        <p:txBody>
          <a:bodyPr wrap="none">
            <a:spAutoFit/>
          </a:bodyPr>
          <a:lstStyle/>
          <a:p>
            <a:pPr algn="ctr"/>
            <a:r>
              <a:rPr lang="en-US" altLang="it-IT" sz="1600"/>
              <a:t>Da E a F:</a:t>
            </a:r>
          </a:p>
          <a:p>
            <a:pPr algn="ctr"/>
            <a:r>
              <a:rPr lang="en-US" altLang="it-IT" sz="1600"/>
              <a:t>IPv6</a:t>
            </a:r>
          </a:p>
        </p:txBody>
      </p:sp>
      <p:sp>
        <p:nvSpPr>
          <p:cNvPr id="628943" name="Line 207"/>
          <p:cNvSpPr>
            <a:spLocks noChangeShapeType="1"/>
          </p:cNvSpPr>
          <p:nvPr/>
        </p:nvSpPr>
        <p:spPr bwMode="auto">
          <a:xfrm>
            <a:off x="7207250" y="4929188"/>
            <a:ext cx="0" cy="785812"/>
          </a:xfrm>
          <a:prstGeom prst="line">
            <a:avLst/>
          </a:prstGeom>
          <a:noFill/>
          <a:ln w="9525">
            <a:solidFill>
              <a:schemeClr val="tx1"/>
            </a:solidFill>
            <a:round/>
            <a:headEnd type="triangle" w="med" len="med"/>
            <a:tailEnd/>
          </a:ln>
          <a:effectLst/>
        </p:spPr>
        <p:txBody>
          <a:bodyPr wrap="none"/>
          <a:lstStyle/>
          <a:p>
            <a:endParaRPr lang="it-IT"/>
          </a:p>
        </p:txBody>
      </p:sp>
      <p:sp>
        <p:nvSpPr>
          <p:cNvPr id="628944" name="Text Box 208"/>
          <p:cNvSpPr txBox="1">
            <a:spLocks noChangeArrowheads="1"/>
          </p:cNvSpPr>
          <p:nvPr/>
        </p:nvSpPr>
        <p:spPr bwMode="auto">
          <a:xfrm>
            <a:off x="3305175" y="5743575"/>
            <a:ext cx="1663700" cy="825500"/>
          </a:xfrm>
          <a:prstGeom prst="rect">
            <a:avLst/>
          </a:prstGeom>
          <a:noFill/>
          <a:ln w="9525">
            <a:noFill/>
            <a:miter lim="800000"/>
            <a:headEnd/>
            <a:tailEnd/>
          </a:ln>
          <a:effectLst/>
        </p:spPr>
        <p:txBody>
          <a:bodyPr wrap="none">
            <a:spAutoFit/>
          </a:bodyPr>
          <a:lstStyle/>
          <a:p>
            <a:pPr algn="ctr"/>
            <a:r>
              <a:rPr lang="en-US" altLang="it-IT" sz="1600"/>
              <a:t>Da B a C:</a:t>
            </a:r>
          </a:p>
          <a:p>
            <a:pPr algn="ctr"/>
            <a:r>
              <a:rPr lang="en-US" altLang="it-IT" sz="1600"/>
              <a:t>IPv4 (che</a:t>
            </a:r>
          </a:p>
          <a:p>
            <a:pPr algn="ctr"/>
            <a:r>
              <a:rPr lang="en-US" altLang="it-IT" sz="1600"/>
              <a:t> incapsula IPv6)</a:t>
            </a:r>
          </a:p>
        </p:txBody>
      </p:sp>
      <p:sp>
        <p:nvSpPr>
          <p:cNvPr id="628945" name="Line 209"/>
          <p:cNvSpPr>
            <a:spLocks noChangeShapeType="1"/>
          </p:cNvSpPr>
          <p:nvPr/>
        </p:nvSpPr>
        <p:spPr bwMode="auto">
          <a:xfrm>
            <a:off x="4108450" y="5510213"/>
            <a:ext cx="0" cy="184150"/>
          </a:xfrm>
          <a:prstGeom prst="line">
            <a:avLst/>
          </a:prstGeom>
          <a:noFill/>
          <a:ln w="9525">
            <a:solidFill>
              <a:schemeClr val="tx1"/>
            </a:solidFill>
            <a:round/>
            <a:headEnd type="triangle" w="med" len="med"/>
            <a:tailEnd/>
          </a:ln>
          <a:effectLst/>
        </p:spPr>
        <p:txBody>
          <a:bodyPr wrap="none"/>
          <a:lstStyle/>
          <a:p>
            <a:endParaRPr lang="it-IT"/>
          </a:p>
        </p:txBody>
      </p:sp>
      <p:sp>
        <p:nvSpPr>
          <p:cNvPr id="628946" name="Text Box 210"/>
          <p:cNvSpPr txBox="1">
            <a:spLocks noChangeArrowheads="1"/>
          </p:cNvSpPr>
          <p:nvPr/>
        </p:nvSpPr>
        <p:spPr bwMode="auto">
          <a:xfrm>
            <a:off x="5197475" y="5756275"/>
            <a:ext cx="1663700" cy="825500"/>
          </a:xfrm>
          <a:prstGeom prst="rect">
            <a:avLst/>
          </a:prstGeom>
          <a:noFill/>
          <a:ln w="9525">
            <a:noFill/>
            <a:miter lim="800000"/>
            <a:headEnd/>
            <a:tailEnd/>
          </a:ln>
          <a:effectLst/>
        </p:spPr>
        <p:txBody>
          <a:bodyPr wrap="none">
            <a:spAutoFit/>
          </a:bodyPr>
          <a:lstStyle/>
          <a:p>
            <a:pPr algn="ctr"/>
            <a:r>
              <a:rPr lang="en-US" altLang="it-IT" sz="1600"/>
              <a:t>Da D a E: </a:t>
            </a:r>
          </a:p>
          <a:p>
            <a:pPr algn="ctr"/>
            <a:r>
              <a:rPr lang="en-US" altLang="it-IT" sz="1600"/>
              <a:t>IPv4 (che</a:t>
            </a:r>
          </a:p>
          <a:p>
            <a:pPr algn="ctr"/>
            <a:r>
              <a:rPr lang="en-US" altLang="it-IT" sz="1600"/>
              <a:t> incapsula IPv6)</a:t>
            </a:r>
          </a:p>
        </p:txBody>
      </p:sp>
      <p:sp>
        <p:nvSpPr>
          <p:cNvPr id="628947" name="Line 211"/>
          <p:cNvSpPr>
            <a:spLocks noChangeShapeType="1"/>
          </p:cNvSpPr>
          <p:nvPr/>
        </p:nvSpPr>
        <p:spPr bwMode="auto">
          <a:xfrm>
            <a:off x="6134100" y="5522913"/>
            <a:ext cx="0" cy="184150"/>
          </a:xfrm>
          <a:prstGeom prst="line">
            <a:avLst/>
          </a:prstGeom>
          <a:noFill/>
          <a:ln w="9525">
            <a:solidFill>
              <a:schemeClr val="tx1"/>
            </a:solidFill>
            <a:round/>
            <a:headEnd type="triangle" w="med" len="med"/>
            <a:tailEnd/>
          </a:ln>
          <a:effectLst/>
        </p:spPr>
        <p:txBody>
          <a:bodyPr wrap="none"/>
          <a:lstStyle/>
          <a:p>
            <a:endParaRPr lang="it-IT"/>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C1FD57D4-7AAD-40C2-8B7B-3DCB92D5B335}" type="slidenum">
              <a:rPr lang="en-US" altLang="it-IT"/>
              <a:pPr/>
              <a:t>69</a:t>
            </a:fld>
            <a:endParaRPr lang="en-US" altLang="it-IT"/>
          </a:p>
        </p:txBody>
      </p:sp>
      <p:sp>
        <p:nvSpPr>
          <p:cNvPr id="526341" name="Rectangle 5"/>
          <p:cNvSpPr>
            <a:spLocks noChangeArrowheads="1"/>
          </p:cNvSpPr>
          <p:nvPr/>
        </p:nvSpPr>
        <p:spPr bwMode="auto">
          <a:xfrm>
            <a:off x="596900" y="3429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Capitolo 4: Livello di rete</a:t>
            </a:r>
          </a:p>
        </p:txBody>
      </p:sp>
      <p:sp>
        <p:nvSpPr>
          <p:cNvPr id="526344"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26346" name="Rectangle 10"/>
          <p:cNvSpPr>
            <a:spLocks noGrp="1" noChangeArrowheads="1"/>
          </p:cNvSpPr>
          <p:nvPr>
            <p:ph type="body" sz="half" idx="2"/>
          </p:nvPr>
        </p:nvSpPr>
        <p:spPr>
          <a:noFill/>
          <a:ln/>
        </p:spPr>
        <p:txBody>
          <a:bodyPr/>
          <a:lstStyle/>
          <a:p>
            <a:pPr>
              <a:lnSpc>
                <a:spcPct val="90000"/>
              </a:lnSpc>
              <a:buFont typeface="ZapfDingbats" pitchFamily="82" charset="2"/>
              <a:buNone/>
            </a:pPr>
            <a:r>
              <a:rPr lang="it-IT" sz="2400">
                <a:solidFill>
                  <a:srgbClr val="FF0000"/>
                </a:solidFill>
              </a:rPr>
              <a:t>4.5</a:t>
            </a:r>
            <a:r>
              <a:rPr lang="it-IT" sz="2000">
                <a:solidFill>
                  <a:srgbClr val="FF0000"/>
                </a:solidFill>
              </a:rPr>
              <a:t> </a:t>
            </a:r>
            <a:r>
              <a:rPr lang="it-IT" sz="2400">
                <a:solidFill>
                  <a:srgbClr val="FF0000"/>
                </a:solidFill>
              </a:rPr>
              <a:t>Algoritmi di instradamento</a:t>
            </a:r>
            <a:endParaRPr lang="it-IT" sz="2000"/>
          </a:p>
          <a:p>
            <a:pPr lvl="1">
              <a:lnSpc>
                <a:spcPct val="90000"/>
              </a:lnSpc>
              <a:buFont typeface="Wingdings" pitchFamily="2" charset="2"/>
              <a:buChar char="m"/>
            </a:pPr>
            <a:r>
              <a:rPr lang="it-IT" sz="2000"/>
              <a:t>Stato del collegamento</a:t>
            </a: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p>
          <a:p>
            <a:pPr>
              <a:lnSpc>
                <a:spcPct val="90000"/>
              </a:lnSpc>
              <a:buFont typeface="ZapfDingbats" pitchFamily="82" charset="2"/>
              <a:buNone/>
            </a:pPr>
            <a:r>
              <a:rPr lang="it-IT" sz="2400">
                <a:solidFill>
                  <a:schemeClr val="accent2"/>
                </a:solidFill>
              </a:rPr>
              <a:t>4.6</a:t>
            </a:r>
            <a:r>
              <a:rPr lang="it-IT" sz="2000">
                <a:solidFill>
                  <a:schemeClr val="accent2"/>
                </a:solidFill>
              </a:rPr>
              <a:t> </a:t>
            </a:r>
            <a:r>
              <a:rPr lang="it-IT" sz="2400"/>
              <a:t>Instradamento in Internet</a:t>
            </a:r>
            <a:endParaRPr lang="it-IT" sz="20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a:t>
            </a:r>
            <a:r>
              <a:rPr lang="it-IT" sz="2000">
                <a:solidFill>
                  <a:schemeClr val="accent2"/>
                </a:solidFill>
              </a:rPr>
              <a:t> </a:t>
            </a:r>
            <a:r>
              <a:rPr lang="it-IT" sz="2400"/>
              <a:t>Instradamento broadcast e multicast</a:t>
            </a:r>
            <a:endParaRPr lang="it-IT" sz="2000">
              <a:solidFill>
                <a:schemeClr val="accent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ECF31576-E993-45D5-AB6B-35F68AC40E25}" type="slidenum">
              <a:rPr lang="en-US" altLang="it-IT"/>
              <a:pPr/>
              <a:t>7</a:t>
            </a:fld>
            <a:endParaRPr lang="en-US" altLang="it-IT"/>
          </a:p>
        </p:txBody>
      </p:sp>
      <p:sp>
        <p:nvSpPr>
          <p:cNvPr id="427010" name="Rectangle 2"/>
          <p:cNvSpPr>
            <a:spLocks noGrp="1" noChangeArrowheads="1"/>
          </p:cNvSpPr>
          <p:nvPr>
            <p:ph type="title"/>
          </p:nvPr>
        </p:nvSpPr>
        <p:spPr/>
        <p:txBody>
          <a:bodyPr/>
          <a:lstStyle/>
          <a:p>
            <a:r>
              <a:rPr lang="en-US" altLang="it-IT"/>
              <a:t>Impostazione della connessione</a:t>
            </a:r>
          </a:p>
        </p:txBody>
      </p:sp>
      <p:sp>
        <p:nvSpPr>
          <p:cNvPr id="427011" name="Rectangle 3"/>
          <p:cNvSpPr>
            <a:spLocks noGrp="1" noChangeArrowheads="1"/>
          </p:cNvSpPr>
          <p:nvPr>
            <p:ph type="body" idx="1"/>
          </p:nvPr>
        </p:nvSpPr>
        <p:spPr/>
        <p:txBody>
          <a:bodyPr/>
          <a:lstStyle/>
          <a:p>
            <a:pPr>
              <a:buFont typeface="Wingdings" pitchFamily="2" charset="2"/>
              <a:buChar char="r"/>
            </a:pPr>
            <a:r>
              <a:rPr lang="it-IT" sz="2400" dirty="0"/>
              <a:t>Terza importante funzione del livello di rete:</a:t>
            </a:r>
          </a:p>
          <a:p>
            <a:pPr lvl="1">
              <a:buFont typeface="Wingdings" pitchFamily="2" charset="2"/>
              <a:buChar char="m"/>
            </a:pPr>
            <a:r>
              <a:rPr lang="it-IT" sz="2000" dirty="0"/>
              <a:t>ATM, frame </a:t>
            </a:r>
            <a:r>
              <a:rPr lang="it-IT" sz="2000" dirty="0" err="1"/>
              <a:t>relay</a:t>
            </a:r>
            <a:r>
              <a:rPr lang="it-IT" sz="2000" dirty="0"/>
              <a:t>, X.25</a:t>
            </a:r>
          </a:p>
          <a:p>
            <a:pPr>
              <a:buFont typeface="Wingdings" pitchFamily="2" charset="2"/>
              <a:buChar char="r"/>
            </a:pPr>
            <a:r>
              <a:rPr lang="it-IT" sz="2400" dirty="0"/>
              <a:t>Prima che i datagrammi fluiscano, due </a:t>
            </a:r>
            <a:r>
              <a:rPr lang="it-IT" sz="2400" dirty="0" err="1"/>
              <a:t>host</a:t>
            </a:r>
            <a:r>
              <a:rPr lang="it-IT" sz="2400" dirty="0"/>
              <a:t> e i router stabiliscono una connessione virtuale</a:t>
            </a:r>
          </a:p>
          <a:p>
            <a:pPr lvl="1">
              <a:buFont typeface="Wingdings" pitchFamily="2" charset="2"/>
              <a:buChar char="m"/>
            </a:pPr>
            <a:r>
              <a:rPr lang="it-IT" sz="2000" dirty="0"/>
              <a:t>i router vengono coinvolti</a:t>
            </a:r>
          </a:p>
          <a:p>
            <a:pPr>
              <a:buFont typeface="Wingdings" pitchFamily="2" charset="2"/>
              <a:buChar char="r"/>
            </a:pPr>
            <a:r>
              <a:rPr lang="it-IT" sz="2400" dirty="0"/>
              <a:t>Servizio di connessione tra livello di trasporto e livello di rete:</a:t>
            </a:r>
          </a:p>
          <a:p>
            <a:pPr lvl="1">
              <a:buFont typeface="Wingdings" pitchFamily="2" charset="2"/>
              <a:buChar char="m"/>
            </a:pPr>
            <a:r>
              <a:rPr lang="it-IT" sz="2000" dirty="0">
                <a:solidFill>
                  <a:srgbClr val="FF0000"/>
                </a:solidFill>
              </a:rPr>
              <a:t>Rete:</a:t>
            </a:r>
            <a:r>
              <a:rPr lang="it-IT" sz="2000" dirty="0"/>
              <a:t> tra due </a:t>
            </a:r>
            <a:r>
              <a:rPr lang="it-IT" sz="2000" dirty="0" err="1"/>
              <a:t>host</a:t>
            </a:r>
            <a:r>
              <a:rPr lang="it-IT" sz="2000" dirty="0"/>
              <a:t> (può anche coinvolgere router nel caso di un circuito virtuale)</a:t>
            </a:r>
          </a:p>
          <a:p>
            <a:pPr lvl="1">
              <a:buFont typeface="Wingdings" pitchFamily="2" charset="2"/>
              <a:buChar char="m"/>
            </a:pPr>
            <a:r>
              <a:rPr lang="it-IT" sz="2000" dirty="0">
                <a:solidFill>
                  <a:srgbClr val="FF0000"/>
                </a:solidFill>
              </a:rPr>
              <a:t>Trasporto:</a:t>
            </a:r>
            <a:r>
              <a:rPr lang="it-IT" sz="2000" dirty="0"/>
              <a:t> tra due processi</a:t>
            </a:r>
          </a:p>
          <a:p>
            <a:pPr>
              <a:buFont typeface="Wingdings" pitchFamily="2" charset="2"/>
              <a:buChar char="r"/>
            </a:pPr>
            <a:endParaRPr lang="it-IT" sz="24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egnaposto numero diapositiva 4"/>
          <p:cNvSpPr>
            <a:spLocks noGrp="1"/>
          </p:cNvSpPr>
          <p:nvPr>
            <p:ph type="sldNum" sz="quarter" idx="12"/>
          </p:nvPr>
        </p:nvSpPr>
        <p:spPr/>
        <p:txBody>
          <a:bodyPr/>
          <a:lstStyle/>
          <a:p>
            <a:r>
              <a:rPr lang="en-US" altLang="it-IT"/>
              <a:t>4-</a:t>
            </a:r>
            <a:fld id="{EE104EB5-A22A-411D-AE0E-787D37022DF7}" type="slidenum">
              <a:rPr lang="en-US" altLang="it-IT"/>
              <a:pPr/>
              <a:t>70</a:t>
            </a:fld>
            <a:endParaRPr lang="en-US" altLang="it-IT"/>
          </a:p>
        </p:txBody>
      </p:sp>
      <p:sp>
        <p:nvSpPr>
          <p:cNvPr id="454659" name="Freeform 3"/>
          <p:cNvSpPr>
            <a:spLocks/>
          </p:cNvSpPr>
          <p:nvPr/>
        </p:nvSpPr>
        <p:spPr bwMode="auto">
          <a:xfrm>
            <a:off x="3881438" y="4467225"/>
            <a:ext cx="2847975" cy="1481138"/>
          </a:xfrm>
          <a:custGeom>
            <a:avLst/>
            <a:gdLst/>
            <a:ahLst/>
            <a:cxnLst>
              <a:cxn ang="0">
                <a:pos x="6" y="483"/>
              </a:cxn>
              <a:cxn ang="0">
                <a:pos x="108" y="125"/>
              </a:cxn>
              <a:cxn ang="0">
                <a:pos x="559" y="100"/>
              </a:cxn>
              <a:cxn ang="0">
                <a:pos x="1128" y="29"/>
              </a:cxn>
              <a:cxn ang="0">
                <a:pos x="1716" y="275"/>
              </a:cxn>
              <a:cxn ang="0">
                <a:pos x="1596" y="827"/>
              </a:cxn>
              <a:cxn ang="0">
                <a:pos x="1380" y="911"/>
              </a:cxn>
              <a:cxn ang="0">
                <a:pos x="840" y="929"/>
              </a:cxn>
              <a:cxn ang="0">
                <a:pos x="414" y="911"/>
              </a:cxn>
              <a:cxn ang="0">
                <a:pos x="143" y="832"/>
              </a:cxn>
              <a:cxn ang="0">
                <a:pos x="6" y="483"/>
              </a:cxn>
            </a:cxnLst>
            <a:rect l="0" t="0" r="r" b="b"/>
            <a:pathLst>
              <a:path w="1794" h="933">
                <a:moveTo>
                  <a:pt x="6" y="483"/>
                </a:moveTo>
                <a:cubicBezTo>
                  <a:pt x="0" y="365"/>
                  <a:pt x="16" y="189"/>
                  <a:pt x="108" y="125"/>
                </a:cubicBezTo>
                <a:cubicBezTo>
                  <a:pt x="200" y="61"/>
                  <a:pt x="389" y="116"/>
                  <a:pt x="559" y="100"/>
                </a:cubicBezTo>
                <a:cubicBezTo>
                  <a:pt x="729" y="84"/>
                  <a:pt x="935" y="0"/>
                  <a:pt x="1128" y="29"/>
                </a:cubicBezTo>
                <a:cubicBezTo>
                  <a:pt x="1321" y="58"/>
                  <a:pt x="1638" y="142"/>
                  <a:pt x="1716" y="275"/>
                </a:cubicBezTo>
                <a:cubicBezTo>
                  <a:pt x="1794" y="408"/>
                  <a:pt x="1652" y="721"/>
                  <a:pt x="1596" y="827"/>
                </a:cubicBezTo>
                <a:cubicBezTo>
                  <a:pt x="1540" y="933"/>
                  <a:pt x="1506" y="894"/>
                  <a:pt x="1380" y="911"/>
                </a:cubicBezTo>
                <a:cubicBezTo>
                  <a:pt x="1254" y="928"/>
                  <a:pt x="1001" y="929"/>
                  <a:pt x="840" y="929"/>
                </a:cubicBezTo>
                <a:cubicBezTo>
                  <a:pt x="679" y="929"/>
                  <a:pt x="530" y="927"/>
                  <a:pt x="414" y="911"/>
                </a:cubicBezTo>
                <a:cubicBezTo>
                  <a:pt x="298" y="895"/>
                  <a:pt x="211" y="903"/>
                  <a:pt x="143" y="832"/>
                </a:cubicBezTo>
                <a:cubicBezTo>
                  <a:pt x="75" y="761"/>
                  <a:pt x="4" y="624"/>
                  <a:pt x="6" y="483"/>
                </a:cubicBezTo>
                <a:close/>
              </a:path>
            </a:pathLst>
          </a:custGeom>
          <a:solidFill>
            <a:srgbClr val="66CCFF"/>
          </a:solidFill>
          <a:ln w="9525">
            <a:noFill/>
            <a:round/>
            <a:headEnd/>
            <a:tailEnd/>
          </a:ln>
          <a:effectLst/>
        </p:spPr>
        <p:txBody>
          <a:bodyPr wrap="none" anchor="ctr"/>
          <a:lstStyle/>
          <a:p>
            <a:endParaRPr lang="it-IT"/>
          </a:p>
        </p:txBody>
      </p:sp>
      <p:sp>
        <p:nvSpPr>
          <p:cNvPr id="454660" name="Freeform 4"/>
          <p:cNvSpPr>
            <a:spLocks/>
          </p:cNvSpPr>
          <p:nvPr/>
        </p:nvSpPr>
        <p:spPr bwMode="auto">
          <a:xfrm>
            <a:off x="2387600" y="3730625"/>
            <a:ext cx="2290763" cy="1295400"/>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54661" name="Rectangle 5"/>
          <p:cNvSpPr>
            <a:spLocks noChangeArrowheads="1"/>
          </p:cNvSpPr>
          <p:nvPr/>
        </p:nvSpPr>
        <p:spPr bwMode="auto">
          <a:xfrm>
            <a:off x="2378075" y="1404938"/>
            <a:ext cx="2317750" cy="2333625"/>
          </a:xfrm>
          <a:prstGeom prst="rect">
            <a:avLst/>
          </a:prstGeom>
          <a:solidFill>
            <a:schemeClr val="accent1"/>
          </a:solidFill>
          <a:ln w="19050">
            <a:solidFill>
              <a:schemeClr val="tx1"/>
            </a:solidFill>
            <a:miter lim="800000"/>
            <a:headEnd/>
            <a:tailEnd/>
          </a:ln>
          <a:effectLst/>
        </p:spPr>
        <p:txBody>
          <a:bodyPr wrap="none" anchor="ctr"/>
          <a:lstStyle/>
          <a:p>
            <a:endParaRPr lang="it-IT"/>
          </a:p>
        </p:txBody>
      </p:sp>
      <p:sp>
        <p:nvSpPr>
          <p:cNvPr id="454662" name="Oval 6"/>
          <p:cNvSpPr>
            <a:spLocks noChangeArrowheads="1"/>
          </p:cNvSpPr>
          <p:nvPr/>
        </p:nvSpPr>
        <p:spPr bwMode="auto">
          <a:xfrm>
            <a:off x="2503488" y="1457325"/>
            <a:ext cx="2095500" cy="604838"/>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54663" name="Freeform 7"/>
          <p:cNvSpPr>
            <a:spLocks/>
          </p:cNvSpPr>
          <p:nvPr/>
        </p:nvSpPr>
        <p:spPr bwMode="auto">
          <a:xfrm>
            <a:off x="4519613" y="4770438"/>
            <a:ext cx="542925" cy="295275"/>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grpSp>
        <p:nvGrpSpPr>
          <p:cNvPr id="454664" name="Group 8"/>
          <p:cNvGrpSpPr>
            <a:grpSpLocks/>
          </p:cNvGrpSpPr>
          <p:nvPr/>
        </p:nvGrpSpPr>
        <p:grpSpPr bwMode="auto">
          <a:xfrm>
            <a:off x="4025900" y="4945063"/>
            <a:ext cx="501650" cy="233362"/>
            <a:chOff x="3600" y="219"/>
            <a:chExt cx="360" cy="175"/>
          </a:xfrm>
        </p:grpSpPr>
        <p:sp>
          <p:nvSpPr>
            <p:cNvPr id="454665" name="Oval 9"/>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4666" name="Line 1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54667" name="Line 1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54668" name="Rectangle 12"/>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4669" name="Oval 13"/>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54670" name="Group 14"/>
            <p:cNvGrpSpPr>
              <a:grpSpLocks/>
            </p:cNvGrpSpPr>
            <p:nvPr/>
          </p:nvGrpSpPr>
          <p:grpSpPr bwMode="auto">
            <a:xfrm>
              <a:off x="3686" y="244"/>
              <a:ext cx="177" cy="66"/>
              <a:chOff x="2848" y="848"/>
              <a:chExt cx="140" cy="98"/>
            </a:xfrm>
          </p:grpSpPr>
          <p:sp>
            <p:nvSpPr>
              <p:cNvPr id="454671" name="Line 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672" name="Line 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673" name="Line 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54674" name="Group 18"/>
            <p:cNvGrpSpPr>
              <a:grpSpLocks/>
            </p:cNvGrpSpPr>
            <p:nvPr/>
          </p:nvGrpSpPr>
          <p:grpSpPr bwMode="auto">
            <a:xfrm flipV="1">
              <a:off x="3686" y="243"/>
              <a:ext cx="177" cy="66"/>
              <a:chOff x="2848" y="848"/>
              <a:chExt cx="140" cy="98"/>
            </a:xfrm>
          </p:grpSpPr>
          <p:sp>
            <p:nvSpPr>
              <p:cNvPr id="454675" name="Line 1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676" name="Line 2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677" name="Line 2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54678" name="Group 22"/>
          <p:cNvGrpSpPr>
            <a:grpSpLocks/>
          </p:cNvGrpSpPr>
          <p:nvPr/>
        </p:nvGrpSpPr>
        <p:grpSpPr bwMode="auto">
          <a:xfrm>
            <a:off x="4378325" y="5583238"/>
            <a:ext cx="501650" cy="233362"/>
            <a:chOff x="3600" y="219"/>
            <a:chExt cx="360" cy="175"/>
          </a:xfrm>
        </p:grpSpPr>
        <p:sp>
          <p:nvSpPr>
            <p:cNvPr id="454679" name="Oval 23"/>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4680" name="Line 2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54681" name="Line 2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54682" name="Rectangle 26"/>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4683" name="Oval 27"/>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54684" name="Group 28"/>
            <p:cNvGrpSpPr>
              <a:grpSpLocks/>
            </p:cNvGrpSpPr>
            <p:nvPr/>
          </p:nvGrpSpPr>
          <p:grpSpPr bwMode="auto">
            <a:xfrm>
              <a:off x="3686" y="244"/>
              <a:ext cx="177" cy="66"/>
              <a:chOff x="2848" y="848"/>
              <a:chExt cx="140" cy="98"/>
            </a:xfrm>
          </p:grpSpPr>
          <p:sp>
            <p:nvSpPr>
              <p:cNvPr id="454685" name="Line 2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686" name="Line 3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687" name="Line 3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54688" name="Group 32"/>
            <p:cNvGrpSpPr>
              <a:grpSpLocks/>
            </p:cNvGrpSpPr>
            <p:nvPr/>
          </p:nvGrpSpPr>
          <p:grpSpPr bwMode="auto">
            <a:xfrm flipV="1">
              <a:off x="3686" y="243"/>
              <a:ext cx="177" cy="66"/>
              <a:chOff x="2848" y="848"/>
              <a:chExt cx="140" cy="98"/>
            </a:xfrm>
          </p:grpSpPr>
          <p:sp>
            <p:nvSpPr>
              <p:cNvPr id="454689" name="Line 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690" name="Line 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691" name="Line 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54692" name="Group 36"/>
          <p:cNvGrpSpPr>
            <a:grpSpLocks/>
          </p:cNvGrpSpPr>
          <p:nvPr/>
        </p:nvGrpSpPr>
        <p:grpSpPr bwMode="auto">
          <a:xfrm>
            <a:off x="5053013" y="4640263"/>
            <a:ext cx="501650" cy="233362"/>
            <a:chOff x="3600" y="219"/>
            <a:chExt cx="360" cy="175"/>
          </a:xfrm>
        </p:grpSpPr>
        <p:sp>
          <p:nvSpPr>
            <p:cNvPr id="454693" name="Oval 3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4694" name="Line 3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54695" name="Line 3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54696" name="Rectangle 4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4697" name="Oval 4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54698" name="Group 42"/>
            <p:cNvGrpSpPr>
              <a:grpSpLocks/>
            </p:cNvGrpSpPr>
            <p:nvPr/>
          </p:nvGrpSpPr>
          <p:grpSpPr bwMode="auto">
            <a:xfrm>
              <a:off x="3686" y="244"/>
              <a:ext cx="177" cy="66"/>
              <a:chOff x="2848" y="848"/>
              <a:chExt cx="140" cy="98"/>
            </a:xfrm>
          </p:grpSpPr>
          <p:sp>
            <p:nvSpPr>
              <p:cNvPr id="454699" name="Line 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00" name="Line 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01" name="Line 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54702" name="Group 46"/>
            <p:cNvGrpSpPr>
              <a:grpSpLocks/>
            </p:cNvGrpSpPr>
            <p:nvPr/>
          </p:nvGrpSpPr>
          <p:grpSpPr bwMode="auto">
            <a:xfrm flipV="1">
              <a:off x="3686" y="243"/>
              <a:ext cx="177" cy="66"/>
              <a:chOff x="2848" y="848"/>
              <a:chExt cx="140" cy="98"/>
            </a:xfrm>
          </p:grpSpPr>
          <p:sp>
            <p:nvSpPr>
              <p:cNvPr id="454703" name="Line 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04" name="Line 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05" name="Line 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54706" name="Group 50"/>
          <p:cNvGrpSpPr>
            <a:grpSpLocks/>
          </p:cNvGrpSpPr>
          <p:nvPr/>
        </p:nvGrpSpPr>
        <p:grpSpPr bwMode="auto">
          <a:xfrm>
            <a:off x="4975225" y="5305425"/>
            <a:ext cx="500063" cy="233363"/>
            <a:chOff x="3600" y="219"/>
            <a:chExt cx="360" cy="175"/>
          </a:xfrm>
        </p:grpSpPr>
        <p:sp>
          <p:nvSpPr>
            <p:cNvPr id="454707" name="Oval 5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4708" name="Line 5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54709" name="Line 5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54710" name="Rectangle 54"/>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4711" name="Oval 5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54712" name="Group 56"/>
            <p:cNvGrpSpPr>
              <a:grpSpLocks/>
            </p:cNvGrpSpPr>
            <p:nvPr/>
          </p:nvGrpSpPr>
          <p:grpSpPr bwMode="auto">
            <a:xfrm>
              <a:off x="3686" y="244"/>
              <a:ext cx="177" cy="66"/>
              <a:chOff x="2848" y="848"/>
              <a:chExt cx="140" cy="98"/>
            </a:xfrm>
          </p:grpSpPr>
          <p:sp>
            <p:nvSpPr>
              <p:cNvPr id="454713" name="Line 5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14" name="Line 5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15" name="Line 5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54716" name="Group 60"/>
            <p:cNvGrpSpPr>
              <a:grpSpLocks/>
            </p:cNvGrpSpPr>
            <p:nvPr/>
          </p:nvGrpSpPr>
          <p:grpSpPr bwMode="auto">
            <a:xfrm flipV="1">
              <a:off x="3686" y="243"/>
              <a:ext cx="177" cy="66"/>
              <a:chOff x="2848" y="848"/>
              <a:chExt cx="140" cy="98"/>
            </a:xfrm>
          </p:grpSpPr>
          <p:sp>
            <p:nvSpPr>
              <p:cNvPr id="454717" name="Line 6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18" name="Line 6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19" name="Line 6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54720" name="Group 64"/>
          <p:cNvGrpSpPr>
            <a:grpSpLocks/>
          </p:cNvGrpSpPr>
          <p:nvPr/>
        </p:nvGrpSpPr>
        <p:grpSpPr bwMode="auto">
          <a:xfrm>
            <a:off x="5610225" y="5602288"/>
            <a:ext cx="501650" cy="233362"/>
            <a:chOff x="3600" y="219"/>
            <a:chExt cx="360" cy="175"/>
          </a:xfrm>
        </p:grpSpPr>
        <p:sp>
          <p:nvSpPr>
            <p:cNvPr id="454721" name="Oval 65"/>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4722" name="Line 6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54723" name="Line 6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54724" name="Rectangle 68"/>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4725" name="Oval 69"/>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54726" name="Group 70"/>
            <p:cNvGrpSpPr>
              <a:grpSpLocks/>
            </p:cNvGrpSpPr>
            <p:nvPr/>
          </p:nvGrpSpPr>
          <p:grpSpPr bwMode="auto">
            <a:xfrm>
              <a:off x="3686" y="244"/>
              <a:ext cx="177" cy="66"/>
              <a:chOff x="2848" y="848"/>
              <a:chExt cx="140" cy="98"/>
            </a:xfrm>
          </p:grpSpPr>
          <p:sp>
            <p:nvSpPr>
              <p:cNvPr id="454727" name="Line 7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28" name="Line 7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29" name="Line 7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54730" name="Group 74"/>
            <p:cNvGrpSpPr>
              <a:grpSpLocks/>
            </p:cNvGrpSpPr>
            <p:nvPr/>
          </p:nvGrpSpPr>
          <p:grpSpPr bwMode="auto">
            <a:xfrm flipV="1">
              <a:off x="3686" y="243"/>
              <a:ext cx="177" cy="66"/>
              <a:chOff x="2848" y="848"/>
              <a:chExt cx="140" cy="98"/>
            </a:xfrm>
          </p:grpSpPr>
          <p:sp>
            <p:nvSpPr>
              <p:cNvPr id="454731" name="Line 7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32" name="Line 7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33" name="Line 7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grpSp>
        <p:nvGrpSpPr>
          <p:cNvPr id="454734" name="Group 78"/>
          <p:cNvGrpSpPr>
            <a:grpSpLocks/>
          </p:cNvGrpSpPr>
          <p:nvPr/>
        </p:nvGrpSpPr>
        <p:grpSpPr bwMode="auto">
          <a:xfrm>
            <a:off x="6054725" y="4946650"/>
            <a:ext cx="501650" cy="233363"/>
            <a:chOff x="3600" y="219"/>
            <a:chExt cx="360" cy="175"/>
          </a:xfrm>
        </p:grpSpPr>
        <p:sp>
          <p:nvSpPr>
            <p:cNvPr id="454735" name="Oval 79"/>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4736" name="Line 80"/>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it-IT"/>
            </a:p>
          </p:txBody>
        </p:sp>
        <p:sp>
          <p:nvSpPr>
            <p:cNvPr id="454737" name="Line 81"/>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it-IT"/>
            </a:p>
          </p:txBody>
        </p:sp>
        <p:sp>
          <p:nvSpPr>
            <p:cNvPr id="454738" name="Rectangle 82"/>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4739" name="Oval 83"/>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54740" name="Group 84"/>
            <p:cNvGrpSpPr>
              <a:grpSpLocks/>
            </p:cNvGrpSpPr>
            <p:nvPr/>
          </p:nvGrpSpPr>
          <p:grpSpPr bwMode="auto">
            <a:xfrm>
              <a:off x="3686" y="244"/>
              <a:ext cx="177" cy="66"/>
              <a:chOff x="2848" y="848"/>
              <a:chExt cx="140" cy="98"/>
            </a:xfrm>
          </p:grpSpPr>
          <p:sp>
            <p:nvSpPr>
              <p:cNvPr id="454741" name="Line 8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42" name="Line 8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43" name="Line 8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nvGrpSpPr>
            <p:cNvPr id="454744" name="Group 88"/>
            <p:cNvGrpSpPr>
              <a:grpSpLocks/>
            </p:cNvGrpSpPr>
            <p:nvPr/>
          </p:nvGrpSpPr>
          <p:grpSpPr bwMode="auto">
            <a:xfrm flipV="1">
              <a:off x="3686" y="243"/>
              <a:ext cx="177" cy="66"/>
              <a:chOff x="2848" y="848"/>
              <a:chExt cx="140" cy="98"/>
            </a:xfrm>
          </p:grpSpPr>
          <p:sp>
            <p:nvSpPr>
              <p:cNvPr id="454745" name="Line 8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it-IT"/>
              </a:p>
            </p:txBody>
          </p:sp>
          <p:sp>
            <p:nvSpPr>
              <p:cNvPr id="454746" name="Line 9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it-IT"/>
              </a:p>
            </p:txBody>
          </p:sp>
          <p:sp>
            <p:nvSpPr>
              <p:cNvPr id="454747" name="Line 9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it-IT"/>
              </a:p>
            </p:txBody>
          </p:sp>
        </p:grpSp>
      </p:grpSp>
      <p:sp>
        <p:nvSpPr>
          <p:cNvPr id="454748" name="Freeform 92"/>
          <p:cNvSpPr>
            <a:spLocks/>
          </p:cNvSpPr>
          <p:nvPr/>
        </p:nvSpPr>
        <p:spPr bwMode="auto">
          <a:xfrm>
            <a:off x="5561013" y="4764088"/>
            <a:ext cx="504825" cy="307975"/>
          </a:xfrm>
          <a:custGeom>
            <a:avLst/>
            <a:gdLst/>
            <a:ahLst/>
            <a:cxnLst>
              <a:cxn ang="0">
                <a:pos x="0" y="0"/>
              </a:cxn>
              <a:cxn ang="0">
                <a:pos x="318" y="194"/>
              </a:cxn>
            </a:cxnLst>
            <a:rect l="0" t="0" r="r" b="b"/>
            <a:pathLst>
              <a:path w="318" h="194">
                <a:moveTo>
                  <a:pt x="0" y="0"/>
                </a:moveTo>
                <a:lnTo>
                  <a:pt x="318" y="194"/>
                </a:lnTo>
              </a:path>
            </a:pathLst>
          </a:custGeom>
          <a:noFill/>
          <a:ln w="12700">
            <a:solidFill>
              <a:schemeClr val="tx1"/>
            </a:solidFill>
            <a:round/>
            <a:headEnd/>
            <a:tailEnd/>
          </a:ln>
          <a:effectLst/>
        </p:spPr>
        <p:txBody>
          <a:bodyPr wrap="none" anchor="ctr"/>
          <a:lstStyle/>
          <a:p>
            <a:endParaRPr lang="it-IT"/>
          </a:p>
        </p:txBody>
      </p:sp>
      <p:sp>
        <p:nvSpPr>
          <p:cNvPr id="454749" name="Freeform 93"/>
          <p:cNvSpPr>
            <a:spLocks/>
          </p:cNvSpPr>
          <p:nvPr/>
        </p:nvSpPr>
        <p:spPr bwMode="auto">
          <a:xfrm>
            <a:off x="4495800" y="5156200"/>
            <a:ext cx="481013" cy="238125"/>
          </a:xfrm>
          <a:custGeom>
            <a:avLst/>
            <a:gdLst/>
            <a:ahLst/>
            <a:cxnLst>
              <a:cxn ang="0">
                <a:pos x="0" y="0"/>
              </a:cxn>
              <a:cxn ang="0">
                <a:pos x="294" y="174"/>
              </a:cxn>
            </a:cxnLst>
            <a:rect l="0" t="0" r="r" b="b"/>
            <a:pathLst>
              <a:path w="294" h="174">
                <a:moveTo>
                  <a:pt x="0" y="0"/>
                </a:moveTo>
                <a:lnTo>
                  <a:pt x="294" y="174"/>
                </a:lnTo>
              </a:path>
            </a:pathLst>
          </a:custGeom>
          <a:noFill/>
          <a:ln w="12700">
            <a:solidFill>
              <a:schemeClr val="tx1"/>
            </a:solidFill>
            <a:round/>
            <a:headEnd/>
            <a:tailEnd/>
          </a:ln>
          <a:effectLst/>
        </p:spPr>
        <p:txBody>
          <a:bodyPr wrap="none" anchor="ctr"/>
          <a:lstStyle/>
          <a:p>
            <a:endParaRPr lang="it-IT"/>
          </a:p>
        </p:txBody>
      </p:sp>
      <p:sp>
        <p:nvSpPr>
          <p:cNvPr id="454750" name="Freeform 94"/>
          <p:cNvSpPr>
            <a:spLocks/>
          </p:cNvSpPr>
          <p:nvPr/>
        </p:nvSpPr>
        <p:spPr bwMode="auto">
          <a:xfrm>
            <a:off x="5443538" y="5132388"/>
            <a:ext cx="628650" cy="24765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454751" name="Freeform 95"/>
          <p:cNvSpPr>
            <a:spLocks/>
          </p:cNvSpPr>
          <p:nvPr/>
        </p:nvSpPr>
        <p:spPr bwMode="auto">
          <a:xfrm>
            <a:off x="6110288" y="5186363"/>
            <a:ext cx="206375" cy="508000"/>
          </a:xfrm>
          <a:custGeom>
            <a:avLst/>
            <a:gdLst/>
            <a:ahLst/>
            <a:cxnLst>
              <a:cxn ang="0">
                <a:pos x="0" y="500"/>
              </a:cxn>
              <a:cxn ang="0">
                <a:pos x="118" y="0"/>
              </a:cxn>
            </a:cxnLst>
            <a:rect l="0" t="0" r="r" b="b"/>
            <a:pathLst>
              <a:path w="118" h="500">
                <a:moveTo>
                  <a:pt x="0" y="500"/>
                </a:moveTo>
                <a:lnTo>
                  <a:pt x="118" y="0"/>
                </a:lnTo>
              </a:path>
            </a:pathLst>
          </a:custGeom>
          <a:noFill/>
          <a:ln w="12700">
            <a:solidFill>
              <a:schemeClr val="tx1"/>
            </a:solidFill>
            <a:round/>
            <a:headEnd/>
            <a:tailEnd/>
          </a:ln>
          <a:effectLst/>
        </p:spPr>
        <p:txBody>
          <a:bodyPr wrap="none" anchor="ctr"/>
          <a:lstStyle/>
          <a:p>
            <a:endParaRPr lang="it-IT"/>
          </a:p>
        </p:txBody>
      </p:sp>
      <p:sp>
        <p:nvSpPr>
          <p:cNvPr id="454752" name="Freeform 96"/>
          <p:cNvSpPr>
            <a:spLocks/>
          </p:cNvSpPr>
          <p:nvPr/>
        </p:nvSpPr>
        <p:spPr bwMode="auto">
          <a:xfrm>
            <a:off x="4875213" y="5719763"/>
            <a:ext cx="736600" cy="74612"/>
          </a:xfrm>
          <a:custGeom>
            <a:avLst/>
            <a:gdLst/>
            <a:ahLst/>
            <a:cxnLst>
              <a:cxn ang="0">
                <a:pos x="370" y="32"/>
              </a:cxn>
              <a:cxn ang="0">
                <a:pos x="0" y="0"/>
              </a:cxn>
            </a:cxnLst>
            <a:rect l="0" t="0" r="r" b="b"/>
            <a:pathLst>
              <a:path w="370" h="32">
                <a:moveTo>
                  <a:pt x="370" y="32"/>
                </a:moveTo>
                <a:lnTo>
                  <a:pt x="0" y="0"/>
                </a:lnTo>
              </a:path>
            </a:pathLst>
          </a:custGeom>
          <a:noFill/>
          <a:ln w="12700">
            <a:solidFill>
              <a:schemeClr val="tx1"/>
            </a:solidFill>
            <a:round/>
            <a:headEnd/>
            <a:tailEnd/>
          </a:ln>
          <a:effectLst/>
        </p:spPr>
        <p:txBody>
          <a:bodyPr wrap="none" anchor="ctr"/>
          <a:lstStyle/>
          <a:p>
            <a:endParaRPr lang="it-IT"/>
          </a:p>
        </p:txBody>
      </p:sp>
      <p:sp>
        <p:nvSpPr>
          <p:cNvPr id="454753" name="Freeform 97"/>
          <p:cNvSpPr>
            <a:spLocks/>
          </p:cNvSpPr>
          <p:nvPr/>
        </p:nvSpPr>
        <p:spPr bwMode="auto">
          <a:xfrm>
            <a:off x="4338638" y="5180013"/>
            <a:ext cx="193675" cy="425450"/>
          </a:xfrm>
          <a:custGeom>
            <a:avLst/>
            <a:gdLst/>
            <a:ahLst/>
            <a:cxnLst>
              <a:cxn ang="0">
                <a:pos x="162" y="408"/>
              </a:cxn>
              <a:cxn ang="0">
                <a:pos x="176" y="412"/>
              </a:cxn>
              <a:cxn ang="0">
                <a:pos x="0" y="0"/>
              </a:cxn>
            </a:cxnLst>
            <a:rect l="0" t="0" r="r" b="b"/>
            <a:pathLst>
              <a:path w="176" h="412">
                <a:moveTo>
                  <a:pt x="162" y="408"/>
                </a:moveTo>
                <a:lnTo>
                  <a:pt x="176" y="412"/>
                </a:lnTo>
                <a:lnTo>
                  <a:pt x="0" y="0"/>
                </a:lnTo>
              </a:path>
            </a:pathLst>
          </a:custGeom>
          <a:noFill/>
          <a:ln w="12700">
            <a:solidFill>
              <a:schemeClr val="tx1"/>
            </a:solidFill>
            <a:round/>
            <a:headEnd/>
            <a:tailEnd/>
          </a:ln>
          <a:effectLst/>
        </p:spPr>
        <p:txBody>
          <a:bodyPr wrap="none" anchor="ctr"/>
          <a:lstStyle/>
          <a:p>
            <a:endParaRPr lang="it-IT"/>
          </a:p>
        </p:txBody>
      </p:sp>
      <p:sp>
        <p:nvSpPr>
          <p:cNvPr id="454754" name="Rectangle 98"/>
          <p:cNvSpPr>
            <a:spLocks noChangeArrowheads="1"/>
          </p:cNvSpPr>
          <p:nvPr/>
        </p:nvSpPr>
        <p:spPr bwMode="auto">
          <a:xfrm>
            <a:off x="2447925" y="4794250"/>
            <a:ext cx="1155700" cy="238125"/>
          </a:xfrm>
          <a:prstGeom prst="rect">
            <a:avLst/>
          </a:prstGeom>
          <a:solidFill>
            <a:schemeClr val="bg2"/>
          </a:solidFill>
          <a:ln w="9525">
            <a:noFill/>
            <a:miter lim="800000"/>
            <a:headEnd/>
            <a:tailEnd/>
          </a:ln>
          <a:effectLst/>
        </p:spPr>
        <p:txBody>
          <a:bodyPr wrap="none" anchor="ctr"/>
          <a:lstStyle/>
          <a:p>
            <a:endParaRPr lang="it-IT"/>
          </a:p>
        </p:txBody>
      </p:sp>
      <p:sp>
        <p:nvSpPr>
          <p:cNvPr id="454755" name="Rectangle 99"/>
          <p:cNvSpPr>
            <a:spLocks noChangeArrowheads="1"/>
          </p:cNvSpPr>
          <p:nvPr/>
        </p:nvSpPr>
        <p:spPr bwMode="auto">
          <a:xfrm>
            <a:off x="2424113" y="4818063"/>
            <a:ext cx="1147762" cy="238125"/>
          </a:xfrm>
          <a:prstGeom prst="rect">
            <a:avLst/>
          </a:prstGeom>
          <a:solidFill>
            <a:schemeClr val="accent2"/>
          </a:solidFill>
          <a:ln w="9525">
            <a:solidFill>
              <a:schemeClr val="tx1"/>
            </a:solidFill>
            <a:miter lim="800000"/>
            <a:headEnd/>
            <a:tailEnd/>
          </a:ln>
          <a:effectLst/>
        </p:spPr>
        <p:txBody>
          <a:bodyPr wrap="none" anchor="ctr"/>
          <a:lstStyle/>
          <a:p>
            <a:endParaRPr lang="it-IT"/>
          </a:p>
        </p:txBody>
      </p:sp>
      <p:sp>
        <p:nvSpPr>
          <p:cNvPr id="454756" name="Line 100"/>
          <p:cNvSpPr>
            <a:spLocks noChangeShapeType="1"/>
          </p:cNvSpPr>
          <p:nvPr/>
        </p:nvSpPr>
        <p:spPr bwMode="auto">
          <a:xfrm>
            <a:off x="3449638" y="4949825"/>
            <a:ext cx="422275" cy="0"/>
          </a:xfrm>
          <a:prstGeom prst="line">
            <a:avLst/>
          </a:prstGeom>
          <a:noFill/>
          <a:ln w="9525">
            <a:solidFill>
              <a:schemeClr val="accent2"/>
            </a:solidFill>
            <a:round/>
            <a:headEnd/>
            <a:tailEnd type="triangle" w="med" len="med"/>
          </a:ln>
          <a:effectLst/>
        </p:spPr>
        <p:txBody>
          <a:bodyPr wrap="none" anchor="ctr"/>
          <a:lstStyle/>
          <a:p>
            <a:endParaRPr lang="it-IT"/>
          </a:p>
        </p:txBody>
      </p:sp>
      <p:sp>
        <p:nvSpPr>
          <p:cNvPr id="454757" name="Text Box 101"/>
          <p:cNvSpPr txBox="1">
            <a:spLocks noChangeArrowheads="1"/>
          </p:cNvSpPr>
          <p:nvPr/>
        </p:nvSpPr>
        <p:spPr bwMode="auto">
          <a:xfrm>
            <a:off x="4451350" y="4665663"/>
            <a:ext cx="311150" cy="366712"/>
          </a:xfrm>
          <a:prstGeom prst="rect">
            <a:avLst/>
          </a:prstGeom>
          <a:noFill/>
          <a:ln w="9525">
            <a:noFill/>
            <a:miter lim="800000"/>
            <a:headEnd/>
            <a:tailEnd/>
          </a:ln>
          <a:effectLst/>
        </p:spPr>
        <p:txBody>
          <a:bodyPr wrap="none">
            <a:spAutoFit/>
          </a:bodyPr>
          <a:lstStyle/>
          <a:p>
            <a:pPr eaLnBrk="1" hangingPunct="1"/>
            <a:r>
              <a:rPr lang="en-US" altLang="it-IT">
                <a:latin typeface="Arial" charset="0"/>
              </a:rPr>
              <a:t>1</a:t>
            </a:r>
          </a:p>
        </p:txBody>
      </p:sp>
      <p:sp>
        <p:nvSpPr>
          <p:cNvPr id="454758" name="Text Box 102"/>
          <p:cNvSpPr txBox="1">
            <a:spLocks noChangeArrowheads="1"/>
          </p:cNvSpPr>
          <p:nvPr/>
        </p:nvSpPr>
        <p:spPr bwMode="auto">
          <a:xfrm>
            <a:off x="4365625" y="5103813"/>
            <a:ext cx="296863" cy="336550"/>
          </a:xfrm>
          <a:prstGeom prst="rect">
            <a:avLst/>
          </a:prstGeom>
          <a:noFill/>
          <a:ln w="9525">
            <a:noFill/>
            <a:miter lim="800000"/>
            <a:headEnd/>
            <a:tailEnd/>
          </a:ln>
          <a:effectLst/>
        </p:spPr>
        <p:txBody>
          <a:bodyPr wrap="none">
            <a:spAutoFit/>
          </a:bodyPr>
          <a:lstStyle/>
          <a:p>
            <a:pPr eaLnBrk="1" hangingPunct="1"/>
            <a:r>
              <a:rPr lang="en-US" altLang="it-IT" sz="1600">
                <a:latin typeface="Arial" charset="0"/>
              </a:rPr>
              <a:t>2</a:t>
            </a:r>
          </a:p>
        </p:txBody>
      </p:sp>
      <p:sp>
        <p:nvSpPr>
          <p:cNvPr id="454759" name="Text Box 103"/>
          <p:cNvSpPr txBox="1">
            <a:spLocks noChangeArrowheads="1"/>
          </p:cNvSpPr>
          <p:nvPr/>
        </p:nvSpPr>
        <p:spPr bwMode="auto">
          <a:xfrm>
            <a:off x="4114800" y="5176838"/>
            <a:ext cx="296863" cy="336550"/>
          </a:xfrm>
          <a:prstGeom prst="rect">
            <a:avLst/>
          </a:prstGeom>
          <a:noFill/>
          <a:ln w="9525">
            <a:noFill/>
            <a:miter lim="800000"/>
            <a:headEnd/>
            <a:tailEnd/>
          </a:ln>
          <a:effectLst/>
        </p:spPr>
        <p:txBody>
          <a:bodyPr wrap="none">
            <a:spAutoFit/>
          </a:bodyPr>
          <a:lstStyle/>
          <a:p>
            <a:pPr eaLnBrk="1" hangingPunct="1"/>
            <a:r>
              <a:rPr lang="en-US" altLang="it-IT" sz="1600">
                <a:latin typeface="Arial" charset="0"/>
              </a:rPr>
              <a:t>3</a:t>
            </a:r>
          </a:p>
        </p:txBody>
      </p:sp>
      <p:sp>
        <p:nvSpPr>
          <p:cNvPr id="454760" name="Rectangle 104"/>
          <p:cNvSpPr>
            <a:spLocks noChangeArrowheads="1"/>
          </p:cNvSpPr>
          <p:nvPr/>
        </p:nvSpPr>
        <p:spPr bwMode="auto">
          <a:xfrm>
            <a:off x="3052763" y="4821238"/>
            <a:ext cx="427037" cy="239712"/>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54761" name="Text Box 105"/>
          <p:cNvSpPr txBox="1">
            <a:spLocks noChangeArrowheads="1"/>
          </p:cNvSpPr>
          <p:nvPr/>
        </p:nvSpPr>
        <p:spPr bwMode="auto">
          <a:xfrm>
            <a:off x="3005138" y="4794250"/>
            <a:ext cx="523875" cy="274638"/>
          </a:xfrm>
          <a:prstGeom prst="rect">
            <a:avLst/>
          </a:prstGeom>
          <a:noFill/>
          <a:ln w="9525">
            <a:noFill/>
            <a:miter lim="800000"/>
            <a:headEnd/>
            <a:tailEnd/>
          </a:ln>
          <a:effectLst/>
        </p:spPr>
        <p:txBody>
          <a:bodyPr wrap="none">
            <a:spAutoFit/>
          </a:bodyPr>
          <a:lstStyle/>
          <a:p>
            <a:pPr eaLnBrk="1" hangingPunct="1"/>
            <a:r>
              <a:rPr lang="en-US" altLang="it-IT" sz="1200">
                <a:latin typeface="Arial" charset="0"/>
              </a:rPr>
              <a:t>0111</a:t>
            </a:r>
          </a:p>
        </p:txBody>
      </p:sp>
      <p:sp>
        <p:nvSpPr>
          <p:cNvPr id="454762" name="Text Box 106"/>
          <p:cNvSpPr txBox="1">
            <a:spLocks noChangeArrowheads="1"/>
          </p:cNvSpPr>
          <p:nvPr/>
        </p:nvSpPr>
        <p:spPr bwMode="auto">
          <a:xfrm>
            <a:off x="1289050" y="4122738"/>
            <a:ext cx="2195513" cy="581025"/>
          </a:xfrm>
          <a:prstGeom prst="rect">
            <a:avLst/>
          </a:prstGeom>
          <a:noFill/>
          <a:ln w="9525">
            <a:noFill/>
            <a:miter lim="800000"/>
            <a:headEnd/>
            <a:tailEnd/>
          </a:ln>
          <a:effectLst/>
        </p:spPr>
        <p:txBody>
          <a:bodyPr wrap="none">
            <a:spAutoFit/>
          </a:bodyPr>
          <a:lstStyle/>
          <a:p>
            <a:pPr eaLnBrk="1" hangingPunct="1"/>
            <a:r>
              <a:rPr lang="it-IT" sz="1600">
                <a:latin typeface="Arial" charset="0"/>
              </a:rPr>
              <a:t>valore nell’intestaz.</a:t>
            </a:r>
          </a:p>
          <a:p>
            <a:pPr eaLnBrk="1" hangingPunct="1"/>
            <a:r>
              <a:rPr lang="it-IT" sz="1600">
                <a:latin typeface="Arial" charset="0"/>
              </a:rPr>
              <a:t>del pacchetto entrante</a:t>
            </a:r>
            <a:endParaRPr lang="en-US" sz="1600">
              <a:latin typeface="Arial" charset="0"/>
            </a:endParaRPr>
          </a:p>
        </p:txBody>
      </p:sp>
      <p:sp>
        <p:nvSpPr>
          <p:cNvPr id="454763" name="Line 107"/>
          <p:cNvSpPr>
            <a:spLocks noChangeShapeType="1"/>
          </p:cNvSpPr>
          <p:nvPr/>
        </p:nvSpPr>
        <p:spPr bwMode="auto">
          <a:xfrm flipH="1">
            <a:off x="2671763" y="5080000"/>
            <a:ext cx="1349375" cy="0"/>
          </a:xfrm>
          <a:prstGeom prst="line">
            <a:avLst/>
          </a:prstGeom>
          <a:noFill/>
          <a:ln w="9525">
            <a:solidFill>
              <a:schemeClr val="tx1"/>
            </a:solidFill>
            <a:round/>
            <a:headEnd/>
            <a:tailEnd/>
          </a:ln>
          <a:effectLst/>
        </p:spPr>
        <p:txBody>
          <a:bodyPr/>
          <a:lstStyle/>
          <a:p>
            <a:endParaRPr lang="it-IT"/>
          </a:p>
        </p:txBody>
      </p:sp>
      <p:sp>
        <p:nvSpPr>
          <p:cNvPr id="454764" name="Text Box 108"/>
          <p:cNvSpPr txBox="1">
            <a:spLocks noChangeArrowheads="1"/>
          </p:cNvSpPr>
          <p:nvPr/>
        </p:nvSpPr>
        <p:spPr bwMode="auto">
          <a:xfrm>
            <a:off x="2644775" y="1449388"/>
            <a:ext cx="1863725" cy="517525"/>
          </a:xfrm>
          <a:prstGeom prst="rect">
            <a:avLst/>
          </a:prstGeom>
          <a:noFill/>
          <a:ln w="9525">
            <a:noFill/>
            <a:miter lim="800000"/>
            <a:headEnd/>
            <a:tailEnd/>
          </a:ln>
          <a:effectLst/>
        </p:spPr>
        <p:txBody>
          <a:bodyPr>
            <a:spAutoFit/>
          </a:bodyPr>
          <a:lstStyle/>
          <a:p>
            <a:pPr algn="ctr" eaLnBrk="1" hangingPunct="1"/>
            <a:r>
              <a:rPr lang="en-US" altLang="it-IT" sz="1400">
                <a:latin typeface="Arial" charset="0"/>
              </a:rPr>
              <a:t>Algoritmo d’instradamento</a:t>
            </a:r>
          </a:p>
        </p:txBody>
      </p:sp>
      <p:sp>
        <p:nvSpPr>
          <p:cNvPr id="454765" name="Rectangle 109"/>
          <p:cNvSpPr>
            <a:spLocks noChangeArrowheads="1"/>
          </p:cNvSpPr>
          <p:nvPr/>
        </p:nvSpPr>
        <p:spPr bwMode="auto">
          <a:xfrm>
            <a:off x="2557463" y="2362200"/>
            <a:ext cx="2005012" cy="1279525"/>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54766" name="Text Box 110"/>
          <p:cNvSpPr txBox="1">
            <a:spLocks noChangeArrowheads="1"/>
          </p:cNvSpPr>
          <p:nvPr/>
        </p:nvSpPr>
        <p:spPr bwMode="auto">
          <a:xfrm>
            <a:off x="2543175" y="2314575"/>
            <a:ext cx="2052638" cy="304800"/>
          </a:xfrm>
          <a:prstGeom prst="rect">
            <a:avLst/>
          </a:prstGeom>
          <a:noFill/>
          <a:ln w="9525">
            <a:noFill/>
            <a:miter lim="800000"/>
            <a:headEnd/>
            <a:tailEnd/>
          </a:ln>
          <a:effectLst/>
        </p:spPr>
        <p:txBody>
          <a:bodyPr wrap="none">
            <a:spAutoFit/>
          </a:bodyPr>
          <a:lstStyle/>
          <a:p>
            <a:pPr eaLnBrk="1" hangingPunct="1"/>
            <a:r>
              <a:rPr lang="en-US" altLang="it-IT" sz="1400">
                <a:latin typeface="Arial" charset="0"/>
              </a:rPr>
              <a:t>Tabella d’instrad. locale</a:t>
            </a:r>
          </a:p>
        </p:txBody>
      </p:sp>
      <p:sp>
        <p:nvSpPr>
          <p:cNvPr id="454767" name="Text Box 111"/>
          <p:cNvSpPr txBox="1">
            <a:spLocks noChangeArrowheads="1"/>
          </p:cNvSpPr>
          <p:nvPr/>
        </p:nvSpPr>
        <p:spPr bwMode="auto">
          <a:xfrm>
            <a:off x="2520950" y="2562225"/>
            <a:ext cx="1212850" cy="304800"/>
          </a:xfrm>
          <a:prstGeom prst="rect">
            <a:avLst/>
          </a:prstGeom>
          <a:noFill/>
          <a:ln w="9525">
            <a:noFill/>
            <a:miter lim="800000"/>
            <a:headEnd/>
            <a:tailEnd/>
          </a:ln>
          <a:effectLst/>
        </p:spPr>
        <p:txBody>
          <a:bodyPr>
            <a:spAutoFit/>
          </a:bodyPr>
          <a:lstStyle/>
          <a:p>
            <a:pPr algn="ctr" eaLnBrk="1" hangingPunct="1"/>
            <a:r>
              <a:rPr lang="en-US" altLang="it-IT" sz="1400">
                <a:latin typeface="Arial" charset="0"/>
              </a:rPr>
              <a:t>Val. intestaz.</a:t>
            </a:r>
          </a:p>
        </p:txBody>
      </p:sp>
      <p:sp>
        <p:nvSpPr>
          <p:cNvPr id="454768" name="Text Box 112"/>
          <p:cNvSpPr txBox="1">
            <a:spLocks noChangeArrowheads="1"/>
          </p:cNvSpPr>
          <p:nvPr/>
        </p:nvSpPr>
        <p:spPr bwMode="auto">
          <a:xfrm>
            <a:off x="3616325" y="2563813"/>
            <a:ext cx="1041400" cy="304800"/>
          </a:xfrm>
          <a:prstGeom prst="rect">
            <a:avLst/>
          </a:prstGeom>
          <a:noFill/>
          <a:ln w="9525">
            <a:noFill/>
            <a:miter lim="800000"/>
            <a:headEnd/>
            <a:tailEnd/>
          </a:ln>
          <a:effectLst/>
        </p:spPr>
        <p:txBody>
          <a:bodyPr>
            <a:spAutoFit/>
          </a:bodyPr>
          <a:lstStyle/>
          <a:p>
            <a:pPr algn="ctr" eaLnBrk="1" hangingPunct="1"/>
            <a:r>
              <a:rPr lang="en-US" altLang="it-IT" sz="1400">
                <a:latin typeface="Arial" charset="0"/>
              </a:rPr>
              <a:t>link in usc.</a:t>
            </a:r>
          </a:p>
        </p:txBody>
      </p:sp>
      <p:sp>
        <p:nvSpPr>
          <p:cNvPr id="454769" name="Line 113"/>
          <p:cNvSpPr>
            <a:spLocks noChangeShapeType="1"/>
          </p:cNvSpPr>
          <p:nvPr/>
        </p:nvSpPr>
        <p:spPr bwMode="auto">
          <a:xfrm>
            <a:off x="3686175" y="2574925"/>
            <a:ext cx="7938" cy="1066800"/>
          </a:xfrm>
          <a:prstGeom prst="line">
            <a:avLst/>
          </a:prstGeom>
          <a:noFill/>
          <a:ln w="9525">
            <a:solidFill>
              <a:schemeClr val="tx1"/>
            </a:solidFill>
            <a:round/>
            <a:headEnd/>
            <a:tailEnd/>
          </a:ln>
          <a:effectLst/>
        </p:spPr>
        <p:txBody>
          <a:bodyPr/>
          <a:lstStyle/>
          <a:p>
            <a:endParaRPr lang="it-IT"/>
          </a:p>
        </p:txBody>
      </p:sp>
      <p:sp>
        <p:nvSpPr>
          <p:cNvPr id="454770" name="Text Box 114"/>
          <p:cNvSpPr txBox="1">
            <a:spLocks noChangeArrowheads="1"/>
          </p:cNvSpPr>
          <p:nvPr/>
        </p:nvSpPr>
        <p:spPr bwMode="auto">
          <a:xfrm>
            <a:off x="3198813" y="2846388"/>
            <a:ext cx="523875" cy="822325"/>
          </a:xfrm>
          <a:prstGeom prst="rect">
            <a:avLst/>
          </a:prstGeom>
          <a:noFill/>
          <a:ln w="9525">
            <a:noFill/>
            <a:miter lim="800000"/>
            <a:headEnd/>
            <a:tailEnd/>
          </a:ln>
          <a:effectLst/>
        </p:spPr>
        <p:txBody>
          <a:bodyPr wrap="none">
            <a:spAutoFit/>
          </a:bodyPr>
          <a:lstStyle/>
          <a:p>
            <a:pPr algn="r" eaLnBrk="1" hangingPunct="1"/>
            <a:r>
              <a:rPr lang="en-US" altLang="it-IT" sz="1200">
                <a:latin typeface="Arial" charset="0"/>
              </a:rPr>
              <a:t>0100</a:t>
            </a:r>
          </a:p>
          <a:p>
            <a:pPr algn="r" eaLnBrk="1" hangingPunct="1"/>
            <a:r>
              <a:rPr lang="en-US" altLang="it-IT" sz="1200">
                <a:latin typeface="Arial" charset="0"/>
              </a:rPr>
              <a:t>0101</a:t>
            </a:r>
          </a:p>
          <a:p>
            <a:pPr algn="r" eaLnBrk="1" hangingPunct="1"/>
            <a:r>
              <a:rPr lang="en-US" altLang="it-IT" sz="1200">
                <a:latin typeface="Arial" charset="0"/>
              </a:rPr>
              <a:t>0111</a:t>
            </a:r>
          </a:p>
          <a:p>
            <a:pPr algn="r" eaLnBrk="1" hangingPunct="1"/>
            <a:r>
              <a:rPr lang="en-US" altLang="it-IT" sz="1200">
                <a:latin typeface="Arial" charset="0"/>
              </a:rPr>
              <a:t>1001</a:t>
            </a:r>
          </a:p>
        </p:txBody>
      </p:sp>
      <p:sp>
        <p:nvSpPr>
          <p:cNvPr id="454771" name="Text Box 115"/>
          <p:cNvSpPr txBox="1">
            <a:spLocks noChangeArrowheads="1"/>
          </p:cNvSpPr>
          <p:nvPr/>
        </p:nvSpPr>
        <p:spPr bwMode="auto">
          <a:xfrm>
            <a:off x="3702050" y="2846388"/>
            <a:ext cx="268288" cy="822325"/>
          </a:xfrm>
          <a:prstGeom prst="rect">
            <a:avLst/>
          </a:prstGeom>
          <a:noFill/>
          <a:ln w="9525">
            <a:noFill/>
            <a:miter lim="800000"/>
            <a:headEnd/>
            <a:tailEnd/>
          </a:ln>
          <a:effectLst/>
        </p:spPr>
        <p:txBody>
          <a:bodyPr wrap="none">
            <a:spAutoFit/>
          </a:bodyPr>
          <a:lstStyle/>
          <a:p>
            <a:pPr algn="ctr" eaLnBrk="1" hangingPunct="1"/>
            <a:r>
              <a:rPr lang="en-US" altLang="it-IT" sz="1200">
                <a:latin typeface="Arial" charset="0"/>
              </a:rPr>
              <a:t>3</a:t>
            </a:r>
          </a:p>
          <a:p>
            <a:pPr algn="ctr" eaLnBrk="1" hangingPunct="1"/>
            <a:r>
              <a:rPr lang="en-US" altLang="it-IT" sz="1200">
                <a:latin typeface="Arial" charset="0"/>
              </a:rPr>
              <a:t>2</a:t>
            </a:r>
          </a:p>
          <a:p>
            <a:pPr algn="ctr" eaLnBrk="1" hangingPunct="1"/>
            <a:r>
              <a:rPr lang="en-US" altLang="it-IT" sz="1200">
                <a:latin typeface="Arial" charset="0"/>
              </a:rPr>
              <a:t>2</a:t>
            </a:r>
          </a:p>
          <a:p>
            <a:pPr algn="ctr" eaLnBrk="1" hangingPunct="1"/>
            <a:r>
              <a:rPr lang="en-US" altLang="it-IT" sz="1200">
                <a:latin typeface="Arial" charset="0"/>
              </a:rPr>
              <a:t>1</a:t>
            </a:r>
          </a:p>
        </p:txBody>
      </p:sp>
      <p:sp>
        <p:nvSpPr>
          <p:cNvPr id="454772" name="Line 116"/>
          <p:cNvSpPr>
            <a:spLocks noChangeShapeType="1"/>
          </p:cNvSpPr>
          <p:nvPr/>
        </p:nvSpPr>
        <p:spPr bwMode="auto">
          <a:xfrm>
            <a:off x="2557463" y="2832100"/>
            <a:ext cx="2006600" cy="0"/>
          </a:xfrm>
          <a:prstGeom prst="line">
            <a:avLst/>
          </a:prstGeom>
          <a:noFill/>
          <a:ln w="9525">
            <a:solidFill>
              <a:schemeClr val="tx1"/>
            </a:solidFill>
            <a:round/>
            <a:headEnd/>
            <a:tailEnd/>
          </a:ln>
          <a:effectLst/>
        </p:spPr>
        <p:txBody>
          <a:bodyPr/>
          <a:lstStyle/>
          <a:p>
            <a:endParaRPr lang="it-IT"/>
          </a:p>
        </p:txBody>
      </p:sp>
      <p:sp>
        <p:nvSpPr>
          <p:cNvPr id="454773" name="Line 117"/>
          <p:cNvSpPr>
            <a:spLocks noChangeShapeType="1"/>
          </p:cNvSpPr>
          <p:nvPr/>
        </p:nvSpPr>
        <p:spPr bwMode="auto">
          <a:xfrm>
            <a:off x="2549525" y="2584450"/>
            <a:ext cx="2006600" cy="0"/>
          </a:xfrm>
          <a:prstGeom prst="line">
            <a:avLst/>
          </a:prstGeom>
          <a:noFill/>
          <a:ln w="9525">
            <a:solidFill>
              <a:schemeClr val="tx1"/>
            </a:solidFill>
            <a:round/>
            <a:headEnd/>
            <a:tailEnd/>
          </a:ln>
          <a:effectLst/>
        </p:spPr>
        <p:txBody>
          <a:bodyPr/>
          <a:lstStyle/>
          <a:p>
            <a:endParaRPr lang="it-IT"/>
          </a:p>
        </p:txBody>
      </p:sp>
      <p:sp>
        <p:nvSpPr>
          <p:cNvPr id="454774" name="AutoShape 118"/>
          <p:cNvSpPr>
            <a:spLocks noChangeArrowheads="1"/>
          </p:cNvSpPr>
          <p:nvPr/>
        </p:nvSpPr>
        <p:spPr bwMode="auto">
          <a:xfrm rot="5400000">
            <a:off x="3456781" y="2069307"/>
            <a:ext cx="239713" cy="273050"/>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sp>
        <p:nvSpPr>
          <p:cNvPr id="454775" name="Line 119"/>
          <p:cNvSpPr>
            <a:spLocks noChangeShapeType="1"/>
          </p:cNvSpPr>
          <p:nvPr/>
        </p:nvSpPr>
        <p:spPr bwMode="auto">
          <a:xfrm>
            <a:off x="2833688" y="4511675"/>
            <a:ext cx="363537" cy="342900"/>
          </a:xfrm>
          <a:prstGeom prst="line">
            <a:avLst/>
          </a:prstGeom>
          <a:noFill/>
          <a:ln w="9525">
            <a:solidFill>
              <a:schemeClr val="tx1"/>
            </a:solidFill>
            <a:round/>
            <a:headEnd/>
            <a:tailEnd type="triangle" w="med" len="med"/>
          </a:ln>
          <a:effectLst/>
        </p:spPr>
        <p:txBody>
          <a:bodyPr/>
          <a:lstStyle/>
          <a:p>
            <a:endParaRPr lang="it-IT"/>
          </a:p>
        </p:txBody>
      </p:sp>
      <p:sp>
        <p:nvSpPr>
          <p:cNvPr id="454776" name="Freeform 120"/>
          <p:cNvSpPr>
            <a:spLocks/>
          </p:cNvSpPr>
          <p:nvPr/>
        </p:nvSpPr>
        <p:spPr bwMode="auto">
          <a:xfrm>
            <a:off x="3906838" y="5002213"/>
            <a:ext cx="879475" cy="265112"/>
          </a:xfrm>
          <a:custGeom>
            <a:avLst/>
            <a:gdLst/>
            <a:ahLst/>
            <a:cxnLst>
              <a:cxn ang="0">
                <a:pos x="0" y="10"/>
              </a:cxn>
              <a:cxn ang="0">
                <a:pos x="324" y="26"/>
              </a:cxn>
              <a:cxn ang="0">
                <a:pos x="554" y="167"/>
              </a:cxn>
            </a:cxnLst>
            <a:rect l="0" t="0" r="r" b="b"/>
            <a:pathLst>
              <a:path w="554" h="167">
                <a:moveTo>
                  <a:pt x="0" y="10"/>
                </a:moveTo>
                <a:cubicBezTo>
                  <a:pt x="102" y="0"/>
                  <a:pt x="240" y="5"/>
                  <a:pt x="324" y="26"/>
                </a:cubicBezTo>
                <a:cubicBezTo>
                  <a:pt x="416" y="52"/>
                  <a:pt x="502" y="120"/>
                  <a:pt x="554" y="167"/>
                </a:cubicBezTo>
              </a:path>
            </a:pathLst>
          </a:custGeom>
          <a:noFill/>
          <a:ln w="57150" cmpd="sng">
            <a:solidFill>
              <a:srgbClr val="FF3300"/>
            </a:solidFill>
            <a:round/>
            <a:headEnd type="none" w="med" len="med"/>
            <a:tailEnd type="triangle" w="med" len="med"/>
          </a:ln>
          <a:effectLst/>
        </p:spPr>
        <p:txBody>
          <a:bodyPr/>
          <a:lstStyle/>
          <a:p>
            <a:endParaRPr lang="it-IT"/>
          </a:p>
        </p:txBody>
      </p:sp>
      <p:sp>
        <p:nvSpPr>
          <p:cNvPr id="454777" name="Freeform 121"/>
          <p:cNvSpPr>
            <a:spLocks/>
          </p:cNvSpPr>
          <p:nvPr/>
        </p:nvSpPr>
        <p:spPr bwMode="auto">
          <a:xfrm flipH="1">
            <a:off x="6242050" y="4576763"/>
            <a:ext cx="577850"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54778" name="Freeform 122"/>
          <p:cNvSpPr>
            <a:spLocks/>
          </p:cNvSpPr>
          <p:nvPr/>
        </p:nvSpPr>
        <p:spPr bwMode="auto">
          <a:xfrm flipH="1">
            <a:off x="5230813" y="4292600"/>
            <a:ext cx="577850"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54779" name="Freeform 123"/>
          <p:cNvSpPr>
            <a:spLocks/>
          </p:cNvSpPr>
          <p:nvPr/>
        </p:nvSpPr>
        <p:spPr bwMode="auto">
          <a:xfrm flipH="1" flipV="1">
            <a:off x="5899150" y="5838825"/>
            <a:ext cx="542925"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54780" name="Freeform 124"/>
          <p:cNvSpPr>
            <a:spLocks/>
          </p:cNvSpPr>
          <p:nvPr/>
        </p:nvSpPr>
        <p:spPr bwMode="auto">
          <a:xfrm flipH="1" flipV="1">
            <a:off x="4549775" y="5822950"/>
            <a:ext cx="542925" cy="371475"/>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sp>
        <p:nvSpPr>
          <p:cNvPr id="454781" name="Freeform 125"/>
          <p:cNvSpPr>
            <a:spLocks/>
          </p:cNvSpPr>
          <p:nvPr/>
        </p:nvSpPr>
        <p:spPr bwMode="auto">
          <a:xfrm flipH="1" flipV="1">
            <a:off x="5189538" y="5530850"/>
            <a:ext cx="542925" cy="452438"/>
          </a:xfrm>
          <a:custGeom>
            <a:avLst/>
            <a:gdLst/>
            <a:ahLst/>
            <a:cxnLst>
              <a:cxn ang="0">
                <a:pos x="0" y="0"/>
              </a:cxn>
              <a:cxn ang="0">
                <a:pos x="1076" y="782"/>
              </a:cxn>
              <a:cxn ang="0">
                <a:pos x="1320" y="788"/>
              </a:cxn>
              <a:cxn ang="0">
                <a:pos x="1443" y="5"/>
              </a:cxn>
              <a:cxn ang="0">
                <a:pos x="0" y="0"/>
              </a:cxn>
            </a:cxnLst>
            <a:rect l="0" t="0" r="r" b="b"/>
            <a:pathLst>
              <a:path w="1443" h="816">
                <a:moveTo>
                  <a:pt x="0" y="0"/>
                </a:moveTo>
                <a:cubicBezTo>
                  <a:pt x="571" y="285"/>
                  <a:pt x="856" y="408"/>
                  <a:pt x="1076" y="782"/>
                </a:cubicBezTo>
                <a:cubicBezTo>
                  <a:pt x="1185" y="775"/>
                  <a:pt x="1220" y="816"/>
                  <a:pt x="1320" y="788"/>
                </a:cubicBezTo>
                <a:cubicBezTo>
                  <a:pt x="1264" y="347"/>
                  <a:pt x="1276" y="352"/>
                  <a:pt x="1443" y="5"/>
                </a:cubicBezTo>
                <a:cubicBezTo>
                  <a:pt x="867" y="5"/>
                  <a:pt x="233" y="0"/>
                  <a:pt x="0" y="0"/>
                </a:cubicBezTo>
                <a:close/>
              </a:path>
            </a:pathLst>
          </a:custGeom>
          <a:gradFill rotWithShape="1">
            <a:gsLst>
              <a:gs pos="0">
                <a:schemeClr val="accent1"/>
              </a:gs>
              <a:gs pos="100000">
                <a:schemeClr val="bg1"/>
              </a:gs>
            </a:gsLst>
            <a:lin ang="5400000" scaled="1"/>
          </a:gradFill>
          <a:ln w="9525">
            <a:noFill/>
            <a:round/>
            <a:headEnd/>
            <a:tailEnd/>
          </a:ln>
          <a:effectLst/>
        </p:spPr>
        <p:txBody>
          <a:bodyPr/>
          <a:lstStyle/>
          <a:p>
            <a:endParaRPr lang="it-IT"/>
          </a:p>
        </p:txBody>
      </p:sp>
      <p:grpSp>
        <p:nvGrpSpPr>
          <p:cNvPr id="454782" name="Group 126"/>
          <p:cNvGrpSpPr>
            <a:grpSpLocks/>
          </p:cNvGrpSpPr>
          <p:nvPr/>
        </p:nvGrpSpPr>
        <p:grpSpPr bwMode="auto">
          <a:xfrm>
            <a:off x="5238750" y="3848100"/>
            <a:ext cx="550863" cy="452438"/>
            <a:chOff x="2886" y="1668"/>
            <a:chExt cx="347" cy="285"/>
          </a:xfrm>
        </p:grpSpPr>
        <p:sp>
          <p:nvSpPr>
            <p:cNvPr id="454783" name="Rectangle 127"/>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54784" name="Oval 128"/>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54785" name="Rectangle 129"/>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54786" name="Line 130"/>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54787" name="Line 131"/>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54788" name="Line 132"/>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54789" name="AutoShape 133"/>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54790" name="Group 134"/>
          <p:cNvGrpSpPr>
            <a:grpSpLocks/>
          </p:cNvGrpSpPr>
          <p:nvPr/>
        </p:nvGrpSpPr>
        <p:grpSpPr bwMode="auto">
          <a:xfrm>
            <a:off x="6251575" y="4121150"/>
            <a:ext cx="550863" cy="452438"/>
            <a:chOff x="2886" y="1668"/>
            <a:chExt cx="347" cy="285"/>
          </a:xfrm>
        </p:grpSpPr>
        <p:sp>
          <p:nvSpPr>
            <p:cNvPr id="454791" name="Rectangle 135"/>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54792" name="Oval 136"/>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54793" name="Rectangle 137"/>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54794" name="Line 138"/>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54795" name="Line 139"/>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54796" name="Line 140"/>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54797" name="AutoShape 141"/>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54798" name="Group 142"/>
          <p:cNvGrpSpPr>
            <a:grpSpLocks/>
          </p:cNvGrpSpPr>
          <p:nvPr/>
        </p:nvGrpSpPr>
        <p:grpSpPr bwMode="auto">
          <a:xfrm>
            <a:off x="5881688" y="6197600"/>
            <a:ext cx="550862" cy="452438"/>
            <a:chOff x="2886" y="1668"/>
            <a:chExt cx="347" cy="285"/>
          </a:xfrm>
        </p:grpSpPr>
        <p:sp>
          <p:nvSpPr>
            <p:cNvPr id="454799" name="Rectangle 143"/>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54800" name="Oval 144"/>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54801" name="Rectangle 145"/>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54802" name="Line 146"/>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54803" name="Line 147"/>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54804" name="Line 148"/>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54805" name="AutoShape 149"/>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54806" name="Group 150"/>
          <p:cNvGrpSpPr>
            <a:grpSpLocks/>
          </p:cNvGrpSpPr>
          <p:nvPr/>
        </p:nvGrpSpPr>
        <p:grpSpPr bwMode="auto">
          <a:xfrm>
            <a:off x="5186363" y="5978525"/>
            <a:ext cx="550862" cy="452438"/>
            <a:chOff x="2886" y="1668"/>
            <a:chExt cx="347" cy="285"/>
          </a:xfrm>
        </p:grpSpPr>
        <p:sp>
          <p:nvSpPr>
            <p:cNvPr id="454807" name="Rectangle 151"/>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54808" name="Oval 152"/>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54809" name="Rectangle 153"/>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54810" name="Line 154"/>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54811" name="Line 155"/>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54812" name="Line 156"/>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54813" name="AutoShape 157"/>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grpSp>
        <p:nvGrpSpPr>
          <p:cNvPr id="454814" name="Group 158"/>
          <p:cNvGrpSpPr>
            <a:grpSpLocks/>
          </p:cNvGrpSpPr>
          <p:nvPr/>
        </p:nvGrpSpPr>
        <p:grpSpPr bwMode="auto">
          <a:xfrm>
            <a:off x="4530725" y="6170613"/>
            <a:ext cx="550863" cy="452437"/>
            <a:chOff x="2886" y="1668"/>
            <a:chExt cx="347" cy="285"/>
          </a:xfrm>
        </p:grpSpPr>
        <p:sp>
          <p:nvSpPr>
            <p:cNvPr id="454815" name="Rectangle 159"/>
            <p:cNvSpPr>
              <a:spLocks noChangeArrowheads="1"/>
            </p:cNvSpPr>
            <p:nvPr/>
          </p:nvSpPr>
          <p:spPr bwMode="auto">
            <a:xfrm>
              <a:off x="2886" y="1668"/>
              <a:ext cx="347" cy="285"/>
            </a:xfrm>
            <a:prstGeom prst="rect">
              <a:avLst/>
            </a:prstGeom>
            <a:solidFill>
              <a:schemeClr val="accent1"/>
            </a:solidFill>
            <a:ln w="9525">
              <a:solidFill>
                <a:schemeClr val="tx1"/>
              </a:solidFill>
              <a:miter lim="800000"/>
              <a:headEnd/>
              <a:tailEnd/>
            </a:ln>
            <a:effectLst/>
          </p:spPr>
          <p:txBody>
            <a:bodyPr wrap="none" anchor="ctr"/>
            <a:lstStyle/>
            <a:p>
              <a:endParaRPr lang="it-IT"/>
            </a:p>
          </p:txBody>
        </p:sp>
        <p:sp>
          <p:nvSpPr>
            <p:cNvPr id="454816" name="Oval 160"/>
            <p:cNvSpPr>
              <a:spLocks noChangeArrowheads="1"/>
            </p:cNvSpPr>
            <p:nvPr/>
          </p:nvSpPr>
          <p:spPr bwMode="auto">
            <a:xfrm>
              <a:off x="2905" y="1674"/>
              <a:ext cx="314" cy="74"/>
            </a:xfrm>
            <a:prstGeom prst="ellipse">
              <a:avLst/>
            </a:prstGeom>
            <a:solidFill>
              <a:schemeClr val="bg1"/>
            </a:solidFill>
            <a:ln w="9525">
              <a:solidFill>
                <a:schemeClr val="tx1"/>
              </a:solidFill>
              <a:round/>
              <a:headEnd/>
              <a:tailEnd/>
            </a:ln>
            <a:effectLst/>
          </p:spPr>
          <p:txBody>
            <a:bodyPr wrap="none" anchor="ctr"/>
            <a:lstStyle/>
            <a:p>
              <a:endParaRPr lang="it-IT"/>
            </a:p>
          </p:txBody>
        </p:sp>
        <p:sp>
          <p:nvSpPr>
            <p:cNvPr id="454817" name="Rectangle 161"/>
            <p:cNvSpPr>
              <a:spLocks noChangeArrowheads="1"/>
            </p:cNvSpPr>
            <p:nvPr/>
          </p:nvSpPr>
          <p:spPr bwMode="auto">
            <a:xfrm>
              <a:off x="2913" y="1785"/>
              <a:ext cx="300" cy="156"/>
            </a:xfrm>
            <a:prstGeom prst="rect">
              <a:avLst/>
            </a:prstGeom>
            <a:solidFill>
              <a:schemeClr val="bg1"/>
            </a:solidFill>
            <a:ln w="9525">
              <a:solidFill>
                <a:schemeClr val="tx1"/>
              </a:solidFill>
              <a:miter lim="800000"/>
              <a:headEnd/>
              <a:tailEnd/>
            </a:ln>
            <a:effectLst/>
          </p:spPr>
          <p:txBody>
            <a:bodyPr wrap="none" anchor="ctr"/>
            <a:lstStyle/>
            <a:p>
              <a:endParaRPr lang="it-IT"/>
            </a:p>
          </p:txBody>
        </p:sp>
        <p:sp>
          <p:nvSpPr>
            <p:cNvPr id="454818" name="Line 162"/>
            <p:cNvSpPr>
              <a:spLocks noChangeShapeType="1"/>
            </p:cNvSpPr>
            <p:nvPr/>
          </p:nvSpPr>
          <p:spPr bwMode="auto">
            <a:xfrm>
              <a:off x="3082" y="1811"/>
              <a:ext cx="1" cy="130"/>
            </a:xfrm>
            <a:prstGeom prst="line">
              <a:avLst/>
            </a:prstGeom>
            <a:noFill/>
            <a:ln w="9525">
              <a:solidFill>
                <a:schemeClr val="tx1"/>
              </a:solidFill>
              <a:round/>
              <a:headEnd/>
              <a:tailEnd/>
            </a:ln>
            <a:effectLst/>
          </p:spPr>
          <p:txBody>
            <a:bodyPr/>
            <a:lstStyle/>
            <a:p>
              <a:endParaRPr lang="it-IT"/>
            </a:p>
          </p:txBody>
        </p:sp>
        <p:sp>
          <p:nvSpPr>
            <p:cNvPr id="454819" name="Line 163"/>
            <p:cNvSpPr>
              <a:spLocks noChangeShapeType="1"/>
            </p:cNvSpPr>
            <p:nvPr/>
          </p:nvSpPr>
          <p:spPr bwMode="auto">
            <a:xfrm>
              <a:off x="2913" y="1842"/>
              <a:ext cx="300" cy="0"/>
            </a:xfrm>
            <a:prstGeom prst="line">
              <a:avLst/>
            </a:prstGeom>
            <a:noFill/>
            <a:ln w="9525">
              <a:solidFill>
                <a:schemeClr val="tx1"/>
              </a:solidFill>
              <a:round/>
              <a:headEnd/>
              <a:tailEnd/>
            </a:ln>
            <a:effectLst/>
          </p:spPr>
          <p:txBody>
            <a:bodyPr/>
            <a:lstStyle/>
            <a:p>
              <a:endParaRPr lang="it-IT"/>
            </a:p>
          </p:txBody>
        </p:sp>
        <p:sp>
          <p:nvSpPr>
            <p:cNvPr id="454820" name="Line 164"/>
            <p:cNvSpPr>
              <a:spLocks noChangeShapeType="1"/>
            </p:cNvSpPr>
            <p:nvPr/>
          </p:nvSpPr>
          <p:spPr bwMode="auto">
            <a:xfrm>
              <a:off x="2912" y="1812"/>
              <a:ext cx="300" cy="0"/>
            </a:xfrm>
            <a:prstGeom prst="line">
              <a:avLst/>
            </a:prstGeom>
            <a:noFill/>
            <a:ln w="9525">
              <a:solidFill>
                <a:schemeClr val="tx1"/>
              </a:solidFill>
              <a:round/>
              <a:headEnd/>
              <a:tailEnd/>
            </a:ln>
            <a:effectLst/>
          </p:spPr>
          <p:txBody>
            <a:bodyPr/>
            <a:lstStyle/>
            <a:p>
              <a:endParaRPr lang="it-IT"/>
            </a:p>
          </p:txBody>
        </p:sp>
        <p:sp>
          <p:nvSpPr>
            <p:cNvPr id="454821" name="AutoShape 165"/>
            <p:cNvSpPr>
              <a:spLocks noChangeArrowheads="1"/>
            </p:cNvSpPr>
            <p:nvPr/>
          </p:nvSpPr>
          <p:spPr bwMode="auto">
            <a:xfrm rot="5400000">
              <a:off x="3051" y="1745"/>
              <a:ext cx="29" cy="41"/>
            </a:xfrm>
            <a:prstGeom prst="rightArrow">
              <a:avLst>
                <a:gd name="adj1" fmla="val 51167"/>
                <a:gd name="adj2" fmla="val 39736"/>
              </a:avLst>
            </a:prstGeom>
            <a:solidFill>
              <a:schemeClr val="accent2"/>
            </a:solidFill>
            <a:ln w="9525">
              <a:solidFill>
                <a:schemeClr val="tx1"/>
              </a:solidFill>
              <a:miter lim="800000"/>
              <a:headEnd/>
              <a:tailEnd/>
            </a:ln>
            <a:effectLst/>
          </p:spPr>
          <p:txBody>
            <a:bodyPr wrap="none" anchor="ctr"/>
            <a:lstStyle/>
            <a:p>
              <a:endParaRPr lang="it-IT"/>
            </a:p>
          </p:txBody>
        </p:sp>
      </p:grpSp>
      <p:sp>
        <p:nvSpPr>
          <p:cNvPr id="454822" name="Rectangle 166"/>
          <p:cNvSpPr>
            <a:spLocks noGrp="1" noChangeArrowheads="1"/>
          </p:cNvSpPr>
          <p:nvPr>
            <p:ph type="title"/>
          </p:nvPr>
        </p:nvSpPr>
        <p:spPr>
          <a:xfrm>
            <a:off x="508000" y="0"/>
            <a:ext cx="7772400" cy="1143000"/>
          </a:xfrm>
        </p:spPr>
        <p:txBody>
          <a:bodyPr/>
          <a:lstStyle/>
          <a:p>
            <a:pPr algn="ctr"/>
            <a:r>
              <a:rPr lang="it-IT" sz="3600"/>
              <a:t>Algoritmi d’instradamento</a:t>
            </a:r>
            <a:endParaRPr lang="en-US" sz="360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Segnaposto numero diapositiva 4"/>
          <p:cNvSpPr>
            <a:spLocks noGrp="1"/>
          </p:cNvSpPr>
          <p:nvPr>
            <p:ph type="sldNum" sz="quarter" idx="12"/>
          </p:nvPr>
        </p:nvSpPr>
        <p:spPr/>
        <p:txBody>
          <a:bodyPr/>
          <a:lstStyle/>
          <a:p>
            <a:r>
              <a:rPr lang="en-US" altLang="it-IT"/>
              <a:t>4-</a:t>
            </a:r>
            <a:fld id="{6697C0E2-BA79-42FA-91FA-37F86A6D3936}" type="slidenum">
              <a:rPr lang="en-US" altLang="it-IT"/>
              <a:pPr/>
              <a:t>71</a:t>
            </a:fld>
            <a:endParaRPr lang="en-US" altLang="it-IT"/>
          </a:p>
        </p:txBody>
      </p:sp>
      <p:grpSp>
        <p:nvGrpSpPr>
          <p:cNvPr id="456706" name="Group 2"/>
          <p:cNvGrpSpPr>
            <a:grpSpLocks/>
          </p:cNvGrpSpPr>
          <p:nvPr/>
        </p:nvGrpSpPr>
        <p:grpSpPr bwMode="auto">
          <a:xfrm>
            <a:off x="3200400" y="1406525"/>
            <a:ext cx="3571875" cy="2236788"/>
            <a:chOff x="3162" y="1071"/>
            <a:chExt cx="2250" cy="1409"/>
          </a:xfrm>
        </p:grpSpPr>
        <p:sp>
          <p:nvSpPr>
            <p:cNvPr id="456707" name="Freeform 3"/>
            <p:cNvSpPr>
              <a:spLocks/>
            </p:cNvSpPr>
            <p:nvPr/>
          </p:nvSpPr>
          <p:spPr bwMode="auto">
            <a:xfrm>
              <a:off x="3162" y="1071"/>
              <a:ext cx="2250" cy="1409"/>
            </a:xfrm>
            <a:custGeom>
              <a:avLst/>
              <a:gdLst/>
              <a:ahLst/>
              <a:cxnLst>
                <a:cxn ang="0">
                  <a:pos x="0" y="624"/>
                </a:cxn>
                <a:cxn ang="0">
                  <a:pos x="219" y="321"/>
                </a:cxn>
                <a:cxn ang="0">
                  <a:pos x="529" y="35"/>
                </a:cxn>
                <a:cxn ang="0">
                  <a:pos x="1551" y="111"/>
                </a:cxn>
                <a:cxn ang="0">
                  <a:pos x="1968" y="483"/>
                </a:cxn>
                <a:cxn ang="0">
                  <a:pos x="2199" y="906"/>
                </a:cxn>
                <a:cxn ang="0">
                  <a:pos x="1659" y="1314"/>
                </a:cxn>
                <a:cxn ang="0">
                  <a:pos x="993" y="1386"/>
                </a:cxn>
                <a:cxn ang="0">
                  <a:pos x="465" y="1356"/>
                </a:cxn>
                <a:cxn ang="0">
                  <a:pos x="102" y="1068"/>
                </a:cxn>
                <a:cxn ang="0">
                  <a:pos x="0" y="624"/>
                </a:cxn>
              </a:cxnLst>
              <a:rect l="0" t="0" r="r" b="b"/>
              <a:pathLst>
                <a:path w="2250" h="1409">
                  <a:moveTo>
                    <a:pt x="0" y="624"/>
                  </a:moveTo>
                  <a:cubicBezTo>
                    <a:pt x="5" y="506"/>
                    <a:pt x="131" y="419"/>
                    <a:pt x="219" y="321"/>
                  </a:cubicBezTo>
                  <a:cubicBezTo>
                    <a:pt x="307" y="223"/>
                    <a:pt x="307" y="70"/>
                    <a:pt x="529" y="35"/>
                  </a:cubicBezTo>
                  <a:cubicBezTo>
                    <a:pt x="751" y="0"/>
                    <a:pt x="1311" y="36"/>
                    <a:pt x="1551" y="111"/>
                  </a:cubicBezTo>
                  <a:cubicBezTo>
                    <a:pt x="1791" y="186"/>
                    <a:pt x="1860" y="351"/>
                    <a:pt x="1968" y="483"/>
                  </a:cubicBezTo>
                  <a:cubicBezTo>
                    <a:pt x="2076" y="615"/>
                    <a:pt x="2250" y="767"/>
                    <a:pt x="2199" y="906"/>
                  </a:cubicBezTo>
                  <a:cubicBezTo>
                    <a:pt x="2148" y="1045"/>
                    <a:pt x="1860" y="1234"/>
                    <a:pt x="1659" y="1314"/>
                  </a:cubicBezTo>
                  <a:cubicBezTo>
                    <a:pt x="1458" y="1394"/>
                    <a:pt x="1192" y="1379"/>
                    <a:pt x="993" y="1386"/>
                  </a:cubicBezTo>
                  <a:cubicBezTo>
                    <a:pt x="794" y="1393"/>
                    <a:pt x="613" y="1409"/>
                    <a:pt x="465" y="1356"/>
                  </a:cubicBezTo>
                  <a:cubicBezTo>
                    <a:pt x="317" y="1303"/>
                    <a:pt x="180" y="1190"/>
                    <a:pt x="102" y="1068"/>
                  </a:cubicBezTo>
                  <a:cubicBezTo>
                    <a:pt x="24" y="946"/>
                    <a:pt x="21" y="716"/>
                    <a:pt x="0" y="624"/>
                  </a:cubicBezTo>
                  <a:close/>
                </a:path>
              </a:pathLst>
            </a:custGeom>
            <a:solidFill>
              <a:srgbClr val="99CCFF"/>
            </a:solidFill>
            <a:ln w="9525">
              <a:noFill/>
              <a:round/>
              <a:headEnd/>
              <a:tailEnd/>
            </a:ln>
            <a:effectLst/>
          </p:spPr>
          <p:txBody>
            <a:bodyPr wrap="none" anchor="ctr"/>
            <a:lstStyle/>
            <a:p>
              <a:endParaRPr lang="it-IT"/>
            </a:p>
          </p:txBody>
        </p:sp>
        <p:sp>
          <p:nvSpPr>
            <p:cNvPr id="456708" name="Freeform 4"/>
            <p:cNvSpPr>
              <a:spLocks/>
            </p:cNvSpPr>
            <p:nvPr/>
          </p:nvSpPr>
          <p:spPr bwMode="auto">
            <a:xfrm>
              <a:off x="3498" y="1620"/>
              <a:ext cx="342" cy="18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sp>
          <p:nvSpPr>
            <p:cNvPr id="456709" name="Oval 5"/>
            <p:cNvSpPr>
              <a:spLocks noChangeArrowheads="1"/>
            </p:cNvSpPr>
            <p:nvPr/>
          </p:nvSpPr>
          <p:spPr bwMode="auto">
            <a:xfrm>
              <a:off x="3238" y="186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10" name="Line 6"/>
            <p:cNvSpPr>
              <a:spLocks noChangeShapeType="1"/>
            </p:cNvSpPr>
            <p:nvPr/>
          </p:nvSpPr>
          <p:spPr bwMode="auto">
            <a:xfrm>
              <a:off x="3238" y="1855"/>
              <a:ext cx="0" cy="50"/>
            </a:xfrm>
            <a:prstGeom prst="line">
              <a:avLst/>
            </a:prstGeom>
            <a:noFill/>
            <a:ln w="12700">
              <a:solidFill>
                <a:schemeClr val="tx1"/>
              </a:solidFill>
              <a:round/>
              <a:headEnd/>
              <a:tailEnd/>
            </a:ln>
            <a:effectLst/>
          </p:spPr>
          <p:txBody>
            <a:bodyPr wrap="none" anchor="ctr"/>
            <a:lstStyle/>
            <a:p>
              <a:endParaRPr lang="it-IT"/>
            </a:p>
          </p:txBody>
        </p:sp>
        <p:sp>
          <p:nvSpPr>
            <p:cNvPr id="456711" name="Line 7"/>
            <p:cNvSpPr>
              <a:spLocks noChangeShapeType="1"/>
            </p:cNvSpPr>
            <p:nvPr/>
          </p:nvSpPr>
          <p:spPr bwMode="auto">
            <a:xfrm>
              <a:off x="3551" y="1855"/>
              <a:ext cx="0" cy="50"/>
            </a:xfrm>
            <a:prstGeom prst="line">
              <a:avLst/>
            </a:prstGeom>
            <a:noFill/>
            <a:ln w="12700">
              <a:solidFill>
                <a:schemeClr val="tx1"/>
              </a:solidFill>
              <a:round/>
              <a:headEnd/>
              <a:tailEnd/>
            </a:ln>
            <a:effectLst/>
          </p:spPr>
          <p:txBody>
            <a:bodyPr wrap="none" anchor="ctr"/>
            <a:lstStyle/>
            <a:p>
              <a:endParaRPr lang="it-IT"/>
            </a:p>
          </p:txBody>
        </p:sp>
        <p:sp>
          <p:nvSpPr>
            <p:cNvPr id="456712" name="Rectangle 8"/>
            <p:cNvSpPr>
              <a:spLocks noChangeArrowheads="1"/>
            </p:cNvSpPr>
            <p:nvPr/>
          </p:nvSpPr>
          <p:spPr bwMode="auto">
            <a:xfrm>
              <a:off x="3238" y="185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6713" name="Oval 9"/>
            <p:cNvSpPr>
              <a:spLocks noChangeArrowheads="1"/>
            </p:cNvSpPr>
            <p:nvPr/>
          </p:nvSpPr>
          <p:spPr bwMode="auto">
            <a:xfrm>
              <a:off x="3235" y="179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14" name="Oval 10"/>
            <p:cNvSpPr>
              <a:spLocks noChangeArrowheads="1"/>
            </p:cNvSpPr>
            <p:nvPr/>
          </p:nvSpPr>
          <p:spPr bwMode="auto">
            <a:xfrm>
              <a:off x="3712" y="224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15" name="Line 11"/>
            <p:cNvSpPr>
              <a:spLocks noChangeShapeType="1"/>
            </p:cNvSpPr>
            <p:nvPr/>
          </p:nvSpPr>
          <p:spPr bwMode="auto">
            <a:xfrm>
              <a:off x="3712" y="2242"/>
              <a:ext cx="0" cy="50"/>
            </a:xfrm>
            <a:prstGeom prst="line">
              <a:avLst/>
            </a:prstGeom>
            <a:noFill/>
            <a:ln w="12700">
              <a:solidFill>
                <a:schemeClr val="tx1"/>
              </a:solidFill>
              <a:round/>
              <a:headEnd/>
              <a:tailEnd/>
            </a:ln>
            <a:effectLst/>
          </p:spPr>
          <p:txBody>
            <a:bodyPr wrap="none" anchor="ctr"/>
            <a:lstStyle/>
            <a:p>
              <a:endParaRPr lang="it-IT"/>
            </a:p>
          </p:txBody>
        </p:sp>
        <p:sp>
          <p:nvSpPr>
            <p:cNvPr id="456716" name="Line 12"/>
            <p:cNvSpPr>
              <a:spLocks noChangeShapeType="1"/>
            </p:cNvSpPr>
            <p:nvPr/>
          </p:nvSpPr>
          <p:spPr bwMode="auto">
            <a:xfrm>
              <a:off x="4025" y="2242"/>
              <a:ext cx="0" cy="50"/>
            </a:xfrm>
            <a:prstGeom prst="line">
              <a:avLst/>
            </a:prstGeom>
            <a:noFill/>
            <a:ln w="12700">
              <a:solidFill>
                <a:schemeClr val="tx1"/>
              </a:solidFill>
              <a:round/>
              <a:headEnd/>
              <a:tailEnd/>
            </a:ln>
            <a:effectLst/>
          </p:spPr>
          <p:txBody>
            <a:bodyPr wrap="none" anchor="ctr"/>
            <a:lstStyle/>
            <a:p>
              <a:endParaRPr lang="it-IT"/>
            </a:p>
          </p:txBody>
        </p:sp>
        <p:sp>
          <p:nvSpPr>
            <p:cNvPr id="456717" name="Rectangle 13"/>
            <p:cNvSpPr>
              <a:spLocks noChangeArrowheads="1"/>
            </p:cNvSpPr>
            <p:nvPr/>
          </p:nvSpPr>
          <p:spPr bwMode="auto">
            <a:xfrm>
              <a:off x="3712" y="224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6718" name="Oval 14"/>
            <p:cNvSpPr>
              <a:spLocks noChangeArrowheads="1"/>
            </p:cNvSpPr>
            <p:nvPr/>
          </p:nvSpPr>
          <p:spPr bwMode="auto">
            <a:xfrm>
              <a:off x="3709" y="218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19" name="Oval 15"/>
            <p:cNvSpPr>
              <a:spLocks noChangeArrowheads="1"/>
            </p:cNvSpPr>
            <p:nvPr/>
          </p:nvSpPr>
          <p:spPr bwMode="auto">
            <a:xfrm>
              <a:off x="3708" y="155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20" name="Line 16"/>
            <p:cNvSpPr>
              <a:spLocks noChangeShapeType="1"/>
            </p:cNvSpPr>
            <p:nvPr/>
          </p:nvSpPr>
          <p:spPr bwMode="auto">
            <a:xfrm>
              <a:off x="3708" y="1552"/>
              <a:ext cx="0" cy="50"/>
            </a:xfrm>
            <a:prstGeom prst="line">
              <a:avLst/>
            </a:prstGeom>
            <a:noFill/>
            <a:ln w="12700">
              <a:solidFill>
                <a:schemeClr val="tx1"/>
              </a:solidFill>
              <a:round/>
              <a:headEnd/>
              <a:tailEnd/>
            </a:ln>
            <a:effectLst/>
          </p:spPr>
          <p:txBody>
            <a:bodyPr wrap="none" anchor="ctr"/>
            <a:lstStyle/>
            <a:p>
              <a:endParaRPr lang="it-IT"/>
            </a:p>
          </p:txBody>
        </p:sp>
        <p:sp>
          <p:nvSpPr>
            <p:cNvPr id="456721" name="Line 17"/>
            <p:cNvSpPr>
              <a:spLocks noChangeShapeType="1"/>
            </p:cNvSpPr>
            <p:nvPr/>
          </p:nvSpPr>
          <p:spPr bwMode="auto">
            <a:xfrm>
              <a:off x="4021" y="1552"/>
              <a:ext cx="0" cy="50"/>
            </a:xfrm>
            <a:prstGeom prst="line">
              <a:avLst/>
            </a:prstGeom>
            <a:noFill/>
            <a:ln w="12700">
              <a:solidFill>
                <a:schemeClr val="tx1"/>
              </a:solidFill>
              <a:round/>
              <a:headEnd/>
              <a:tailEnd/>
            </a:ln>
            <a:effectLst/>
          </p:spPr>
          <p:txBody>
            <a:bodyPr wrap="none" anchor="ctr"/>
            <a:lstStyle/>
            <a:p>
              <a:endParaRPr lang="it-IT"/>
            </a:p>
          </p:txBody>
        </p:sp>
        <p:sp>
          <p:nvSpPr>
            <p:cNvPr id="456722" name="Rectangle 18"/>
            <p:cNvSpPr>
              <a:spLocks noChangeArrowheads="1"/>
            </p:cNvSpPr>
            <p:nvPr/>
          </p:nvSpPr>
          <p:spPr bwMode="auto">
            <a:xfrm>
              <a:off x="3708" y="155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6723" name="Oval 19"/>
            <p:cNvSpPr>
              <a:spLocks noChangeArrowheads="1"/>
            </p:cNvSpPr>
            <p:nvPr/>
          </p:nvSpPr>
          <p:spPr bwMode="auto">
            <a:xfrm>
              <a:off x="3705" y="149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24" name="Oval 20"/>
            <p:cNvSpPr>
              <a:spLocks noChangeArrowheads="1"/>
            </p:cNvSpPr>
            <p:nvPr/>
          </p:nvSpPr>
          <p:spPr bwMode="auto">
            <a:xfrm>
              <a:off x="4391" y="1555"/>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25" name="Line 21"/>
            <p:cNvSpPr>
              <a:spLocks noChangeShapeType="1"/>
            </p:cNvSpPr>
            <p:nvPr/>
          </p:nvSpPr>
          <p:spPr bwMode="auto">
            <a:xfrm>
              <a:off x="4391" y="1548"/>
              <a:ext cx="0" cy="50"/>
            </a:xfrm>
            <a:prstGeom prst="line">
              <a:avLst/>
            </a:prstGeom>
            <a:noFill/>
            <a:ln w="12700">
              <a:solidFill>
                <a:schemeClr val="tx1"/>
              </a:solidFill>
              <a:round/>
              <a:headEnd/>
              <a:tailEnd/>
            </a:ln>
            <a:effectLst/>
          </p:spPr>
          <p:txBody>
            <a:bodyPr wrap="none" anchor="ctr"/>
            <a:lstStyle/>
            <a:p>
              <a:endParaRPr lang="it-IT"/>
            </a:p>
          </p:txBody>
        </p:sp>
        <p:sp>
          <p:nvSpPr>
            <p:cNvPr id="456726" name="Line 22"/>
            <p:cNvSpPr>
              <a:spLocks noChangeShapeType="1"/>
            </p:cNvSpPr>
            <p:nvPr/>
          </p:nvSpPr>
          <p:spPr bwMode="auto">
            <a:xfrm>
              <a:off x="4703" y="1548"/>
              <a:ext cx="0" cy="50"/>
            </a:xfrm>
            <a:prstGeom prst="line">
              <a:avLst/>
            </a:prstGeom>
            <a:noFill/>
            <a:ln w="12700">
              <a:solidFill>
                <a:schemeClr val="tx1"/>
              </a:solidFill>
              <a:round/>
              <a:headEnd/>
              <a:tailEnd/>
            </a:ln>
            <a:effectLst/>
          </p:spPr>
          <p:txBody>
            <a:bodyPr wrap="none" anchor="ctr"/>
            <a:lstStyle/>
            <a:p>
              <a:endParaRPr lang="it-IT"/>
            </a:p>
          </p:txBody>
        </p:sp>
        <p:sp>
          <p:nvSpPr>
            <p:cNvPr id="456727" name="Rectangle 23"/>
            <p:cNvSpPr>
              <a:spLocks noChangeArrowheads="1"/>
            </p:cNvSpPr>
            <p:nvPr/>
          </p:nvSpPr>
          <p:spPr bwMode="auto">
            <a:xfrm>
              <a:off x="4391" y="1548"/>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6728" name="Oval 24"/>
            <p:cNvSpPr>
              <a:spLocks noChangeArrowheads="1"/>
            </p:cNvSpPr>
            <p:nvPr/>
          </p:nvSpPr>
          <p:spPr bwMode="auto">
            <a:xfrm>
              <a:off x="4394" y="1492"/>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29" name="Oval 25"/>
            <p:cNvSpPr>
              <a:spLocks noChangeArrowheads="1"/>
            </p:cNvSpPr>
            <p:nvPr/>
          </p:nvSpPr>
          <p:spPr bwMode="auto">
            <a:xfrm>
              <a:off x="4401" y="224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30" name="Line 26"/>
            <p:cNvSpPr>
              <a:spLocks noChangeShapeType="1"/>
            </p:cNvSpPr>
            <p:nvPr/>
          </p:nvSpPr>
          <p:spPr bwMode="auto">
            <a:xfrm>
              <a:off x="4401" y="2239"/>
              <a:ext cx="0" cy="50"/>
            </a:xfrm>
            <a:prstGeom prst="line">
              <a:avLst/>
            </a:prstGeom>
            <a:noFill/>
            <a:ln w="12700">
              <a:solidFill>
                <a:schemeClr val="tx1"/>
              </a:solidFill>
              <a:round/>
              <a:headEnd/>
              <a:tailEnd/>
            </a:ln>
            <a:effectLst/>
          </p:spPr>
          <p:txBody>
            <a:bodyPr wrap="none" anchor="ctr"/>
            <a:lstStyle/>
            <a:p>
              <a:endParaRPr lang="it-IT"/>
            </a:p>
          </p:txBody>
        </p:sp>
        <p:sp>
          <p:nvSpPr>
            <p:cNvPr id="456731" name="Line 27"/>
            <p:cNvSpPr>
              <a:spLocks noChangeShapeType="1"/>
            </p:cNvSpPr>
            <p:nvPr/>
          </p:nvSpPr>
          <p:spPr bwMode="auto">
            <a:xfrm>
              <a:off x="4714" y="2239"/>
              <a:ext cx="0" cy="50"/>
            </a:xfrm>
            <a:prstGeom prst="line">
              <a:avLst/>
            </a:prstGeom>
            <a:noFill/>
            <a:ln w="12700">
              <a:solidFill>
                <a:schemeClr val="tx1"/>
              </a:solidFill>
              <a:round/>
              <a:headEnd/>
              <a:tailEnd/>
            </a:ln>
            <a:effectLst/>
          </p:spPr>
          <p:txBody>
            <a:bodyPr wrap="none" anchor="ctr"/>
            <a:lstStyle/>
            <a:p>
              <a:endParaRPr lang="it-IT"/>
            </a:p>
          </p:txBody>
        </p:sp>
        <p:sp>
          <p:nvSpPr>
            <p:cNvPr id="456732" name="Rectangle 28"/>
            <p:cNvSpPr>
              <a:spLocks noChangeArrowheads="1"/>
            </p:cNvSpPr>
            <p:nvPr/>
          </p:nvSpPr>
          <p:spPr bwMode="auto">
            <a:xfrm>
              <a:off x="4401" y="223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6733" name="Oval 29"/>
            <p:cNvSpPr>
              <a:spLocks noChangeArrowheads="1"/>
            </p:cNvSpPr>
            <p:nvPr/>
          </p:nvSpPr>
          <p:spPr bwMode="auto">
            <a:xfrm>
              <a:off x="4398" y="218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34" name="Oval 30"/>
            <p:cNvSpPr>
              <a:spLocks noChangeArrowheads="1"/>
            </p:cNvSpPr>
            <p:nvPr/>
          </p:nvSpPr>
          <p:spPr bwMode="auto">
            <a:xfrm>
              <a:off x="4966" y="19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35" name="Line 31"/>
            <p:cNvSpPr>
              <a:spLocks noChangeShapeType="1"/>
            </p:cNvSpPr>
            <p:nvPr/>
          </p:nvSpPr>
          <p:spPr bwMode="auto">
            <a:xfrm>
              <a:off x="4966" y="1898"/>
              <a:ext cx="0" cy="50"/>
            </a:xfrm>
            <a:prstGeom prst="line">
              <a:avLst/>
            </a:prstGeom>
            <a:noFill/>
            <a:ln w="12700">
              <a:solidFill>
                <a:schemeClr val="tx1"/>
              </a:solidFill>
              <a:round/>
              <a:headEnd/>
              <a:tailEnd/>
            </a:ln>
            <a:effectLst/>
          </p:spPr>
          <p:txBody>
            <a:bodyPr wrap="none" anchor="ctr"/>
            <a:lstStyle/>
            <a:p>
              <a:endParaRPr lang="it-IT"/>
            </a:p>
          </p:txBody>
        </p:sp>
        <p:sp>
          <p:nvSpPr>
            <p:cNvPr id="456736" name="Line 32"/>
            <p:cNvSpPr>
              <a:spLocks noChangeShapeType="1"/>
            </p:cNvSpPr>
            <p:nvPr/>
          </p:nvSpPr>
          <p:spPr bwMode="auto">
            <a:xfrm>
              <a:off x="5279" y="1898"/>
              <a:ext cx="0" cy="50"/>
            </a:xfrm>
            <a:prstGeom prst="line">
              <a:avLst/>
            </a:prstGeom>
            <a:noFill/>
            <a:ln w="12700">
              <a:solidFill>
                <a:schemeClr val="tx1"/>
              </a:solidFill>
              <a:round/>
              <a:headEnd/>
              <a:tailEnd/>
            </a:ln>
            <a:effectLst/>
          </p:spPr>
          <p:txBody>
            <a:bodyPr wrap="none" anchor="ctr"/>
            <a:lstStyle/>
            <a:p>
              <a:endParaRPr lang="it-IT"/>
            </a:p>
          </p:txBody>
        </p:sp>
        <p:sp>
          <p:nvSpPr>
            <p:cNvPr id="456737" name="Rectangle 33"/>
            <p:cNvSpPr>
              <a:spLocks noChangeArrowheads="1"/>
            </p:cNvSpPr>
            <p:nvPr/>
          </p:nvSpPr>
          <p:spPr bwMode="auto">
            <a:xfrm>
              <a:off x="4966" y="18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6738" name="Oval 34"/>
            <p:cNvSpPr>
              <a:spLocks noChangeArrowheads="1"/>
            </p:cNvSpPr>
            <p:nvPr/>
          </p:nvSpPr>
          <p:spPr bwMode="auto">
            <a:xfrm>
              <a:off x="4963" y="18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6739" name="Freeform 35"/>
            <p:cNvSpPr>
              <a:spLocks/>
            </p:cNvSpPr>
            <p:nvPr/>
          </p:nvSpPr>
          <p:spPr bwMode="auto">
            <a:xfrm>
              <a:off x="4557" y="1647"/>
              <a:ext cx="1" cy="522"/>
            </a:xfrm>
            <a:custGeom>
              <a:avLst/>
              <a:gdLst/>
              <a:ahLst/>
              <a:cxnLst>
                <a:cxn ang="0">
                  <a:pos x="0" y="0"/>
                </a:cxn>
                <a:cxn ang="0">
                  <a:pos x="0" y="522"/>
                </a:cxn>
              </a:cxnLst>
              <a:rect l="0" t="0" r="r" b="b"/>
              <a:pathLst>
                <a:path w="1" h="522">
                  <a:moveTo>
                    <a:pt x="0" y="0"/>
                  </a:moveTo>
                  <a:lnTo>
                    <a:pt x="0" y="522"/>
                  </a:lnTo>
                </a:path>
              </a:pathLst>
            </a:custGeom>
            <a:noFill/>
            <a:ln w="12700">
              <a:solidFill>
                <a:schemeClr val="tx1"/>
              </a:solidFill>
              <a:round/>
              <a:headEnd/>
              <a:tailEnd/>
            </a:ln>
            <a:effectLst/>
          </p:spPr>
          <p:txBody>
            <a:bodyPr wrap="none" anchor="ctr"/>
            <a:lstStyle/>
            <a:p>
              <a:endParaRPr lang="it-IT"/>
            </a:p>
          </p:txBody>
        </p:sp>
        <p:sp>
          <p:nvSpPr>
            <p:cNvPr id="456740" name="Freeform 36"/>
            <p:cNvSpPr>
              <a:spLocks/>
            </p:cNvSpPr>
            <p:nvPr/>
          </p:nvSpPr>
          <p:spPr bwMode="auto">
            <a:xfrm>
              <a:off x="3864" y="1653"/>
              <a:ext cx="1" cy="537"/>
            </a:xfrm>
            <a:custGeom>
              <a:avLst/>
              <a:gdLst/>
              <a:ahLst/>
              <a:cxnLst>
                <a:cxn ang="0">
                  <a:pos x="0" y="0"/>
                </a:cxn>
                <a:cxn ang="0">
                  <a:pos x="0" y="537"/>
                </a:cxn>
              </a:cxnLst>
              <a:rect l="0" t="0" r="r" b="b"/>
              <a:pathLst>
                <a:path w="1" h="537">
                  <a:moveTo>
                    <a:pt x="0" y="0"/>
                  </a:moveTo>
                  <a:lnTo>
                    <a:pt x="0" y="537"/>
                  </a:lnTo>
                </a:path>
              </a:pathLst>
            </a:custGeom>
            <a:noFill/>
            <a:ln w="12700">
              <a:solidFill>
                <a:schemeClr val="tx1"/>
              </a:solidFill>
              <a:round/>
              <a:headEnd/>
              <a:tailEnd/>
            </a:ln>
            <a:effectLst/>
          </p:spPr>
          <p:txBody>
            <a:bodyPr wrap="none" anchor="ctr"/>
            <a:lstStyle/>
            <a:p>
              <a:endParaRPr lang="it-IT"/>
            </a:p>
          </p:txBody>
        </p:sp>
        <p:sp>
          <p:nvSpPr>
            <p:cNvPr id="456741" name="Freeform 37"/>
            <p:cNvSpPr>
              <a:spLocks/>
            </p:cNvSpPr>
            <p:nvPr/>
          </p:nvSpPr>
          <p:spPr bwMode="auto">
            <a:xfrm>
              <a:off x="4029" y="1638"/>
              <a:ext cx="504" cy="60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456742" name="Freeform 38"/>
            <p:cNvSpPr>
              <a:spLocks/>
            </p:cNvSpPr>
            <p:nvPr/>
          </p:nvSpPr>
          <p:spPr bwMode="auto">
            <a:xfrm>
              <a:off x="4716" y="1986"/>
              <a:ext cx="366" cy="270"/>
            </a:xfrm>
            <a:custGeom>
              <a:avLst/>
              <a:gdLst/>
              <a:ahLst/>
              <a:cxnLst>
                <a:cxn ang="0">
                  <a:pos x="0" y="270"/>
                </a:cxn>
                <a:cxn ang="0">
                  <a:pos x="366" y="0"/>
                </a:cxn>
              </a:cxnLst>
              <a:rect l="0" t="0" r="r" b="b"/>
              <a:pathLst>
                <a:path w="366" h="270">
                  <a:moveTo>
                    <a:pt x="0" y="270"/>
                  </a:moveTo>
                  <a:lnTo>
                    <a:pt x="366" y="0"/>
                  </a:lnTo>
                </a:path>
              </a:pathLst>
            </a:custGeom>
            <a:noFill/>
            <a:ln w="12700">
              <a:solidFill>
                <a:schemeClr val="tx1"/>
              </a:solidFill>
              <a:round/>
              <a:headEnd/>
              <a:tailEnd/>
            </a:ln>
            <a:effectLst/>
          </p:spPr>
          <p:txBody>
            <a:bodyPr wrap="none" anchor="ctr"/>
            <a:lstStyle/>
            <a:p>
              <a:endParaRPr lang="it-IT"/>
            </a:p>
          </p:txBody>
        </p:sp>
        <p:sp>
          <p:nvSpPr>
            <p:cNvPr id="456743" name="Freeform 39"/>
            <p:cNvSpPr>
              <a:spLocks/>
            </p:cNvSpPr>
            <p:nvPr/>
          </p:nvSpPr>
          <p:spPr bwMode="auto">
            <a:xfrm>
              <a:off x="4035" y="226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56744" name="Freeform 40"/>
            <p:cNvSpPr>
              <a:spLocks/>
            </p:cNvSpPr>
            <p:nvPr/>
          </p:nvSpPr>
          <p:spPr bwMode="auto">
            <a:xfrm>
              <a:off x="3444" y="1944"/>
              <a:ext cx="276" cy="264"/>
            </a:xfrm>
            <a:custGeom>
              <a:avLst/>
              <a:gdLst/>
              <a:ahLst/>
              <a:cxnLst>
                <a:cxn ang="0">
                  <a:pos x="276" y="264"/>
                </a:cxn>
                <a:cxn ang="0">
                  <a:pos x="0" y="0"/>
                </a:cxn>
              </a:cxnLst>
              <a:rect l="0" t="0" r="r" b="b"/>
              <a:pathLst>
                <a:path w="276" h="264">
                  <a:moveTo>
                    <a:pt x="276" y="264"/>
                  </a:moveTo>
                  <a:lnTo>
                    <a:pt x="0" y="0"/>
                  </a:lnTo>
                </a:path>
              </a:pathLst>
            </a:custGeom>
            <a:noFill/>
            <a:ln w="12700">
              <a:solidFill>
                <a:schemeClr val="tx1"/>
              </a:solidFill>
              <a:round/>
              <a:headEnd/>
              <a:tailEnd/>
            </a:ln>
            <a:effectLst/>
          </p:spPr>
          <p:txBody>
            <a:bodyPr wrap="none" anchor="ctr"/>
            <a:lstStyle/>
            <a:p>
              <a:endParaRPr lang="it-IT"/>
            </a:p>
          </p:txBody>
        </p:sp>
        <p:sp>
          <p:nvSpPr>
            <p:cNvPr id="456745" name="Freeform 41"/>
            <p:cNvSpPr>
              <a:spLocks/>
            </p:cNvSpPr>
            <p:nvPr/>
          </p:nvSpPr>
          <p:spPr bwMode="auto">
            <a:xfrm>
              <a:off x="4029" y="157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56746" name="Freeform 42"/>
            <p:cNvSpPr>
              <a:spLocks/>
            </p:cNvSpPr>
            <p:nvPr/>
          </p:nvSpPr>
          <p:spPr bwMode="auto">
            <a:xfrm>
              <a:off x="4704" y="1575"/>
              <a:ext cx="396" cy="267"/>
            </a:xfrm>
            <a:custGeom>
              <a:avLst/>
              <a:gdLst/>
              <a:ahLst/>
              <a:cxnLst>
                <a:cxn ang="0">
                  <a:pos x="396" y="267"/>
                </a:cxn>
                <a:cxn ang="0">
                  <a:pos x="0" y="0"/>
                </a:cxn>
              </a:cxnLst>
              <a:rect l="0" t="0" r="r" b="b"/>
              <a:pathLst>
                <a:path w="396" h="267">
                  <a:moveTo>
                    <a:pt x="396" y="267"/>
                  </a:moveTo>
                  <a:lnTo>
                    <a:pt x="0" y="0"/>
                  </a:lnTo>
                </a:path>
              </a:pathLst>
            </a:custGeom>
            <a:noFill/>
            <a:ln w="12700">
              <a:solidFill>
                <a:schemeClr val="tx1"/>
              </a:solidFill>
              <a:round/>
              <a:headEnd/>
              <a:tailEnd/>
            </a:ln>
            <a:effectLst/>
          </p:spPr>
          <p:txBody>
            <a:bodyPr wrap="none" anchor="ctr"/>
            <a:lstStyle/>
            <a:p>
              <a:endParaRPr lang="it-IT"/>
            </a:p>
          </p:txBody>
        </p:sp>
        <p:sp>
          <p:nvSpPr>
            <p:cNvPr id="456747" name="Freeform 43"/>
            <p:cNvSpPr>
              <a:spLocks/>
            </p:cNvSpPr>
            <p:nvPr/>
          </p:nvSpPr>
          <p:spPr bwMode="auto">
            <a:xfrm>
              <a:off x="3387" y="1146"/>
              <a:ext cx="1110" cy="645"/>
            </a:xfrm>
            <a:custGeom>
              <a:avLst/>
              <a:gdLst/>
              <a:ahLst/>
              <a:cxnLst>
                <a:cxn ang="0">
                  <a:pos x="1110" y="342"/>
                </a:cxn>
                <a:cxn ang="0">
                  <a:pos x="0" y="645"/>
                </a:cxn>
              </a:cxnLst>
              <a:rect l="0" t="0" r="r" b="b"/>
              <a:pathLst>
                <a:path w="1110" h="645">
                  <a:moveTo>
                    <a:pt x="1110" y="342"/>
                  </a:moveTo>
                  <a:cubicBezTo>
                    <a:pt x="1104" y="0"/>
                    <a:pt x="21" y="63"/>
                    <a:pt x="0" y="645"/>
                  </a:cubicBezTo>
                </a:path>
              </a:pathLst>
            </a:custGeom>
            <a:noFill/>
            <a:ln w="12700">
              <a:solidFill>
                <a:schemeClr val="tx1"/>
              </a:solidFill>
              <a:round/>
              <a:headEnd/>
              <a:tailEnd/>
            </a:ln>
            <a:effectLst/>
          </p:spPr>
          <p:txBody>
            <a:bodyPr wrap="none" anchor="ctr"/>
            <a:lstStyle/>
            <a:p>
              <a:endParaRPr lang="it-IT"/>
            </a:p>
          </p:txBody>
        </p:sp>
        <p:grpSp>
          <p:nvGrpSpPr>
            <p:cNvPr id="456748" name="Group 44"/>
            <p:cNvGrpSpPr>
              <a:grpSpLocks/>
            </p:cNvGrpSpPr>
            <p:nvPr/>
          </p:nvGrpSpPr>
          <p:grpSpPr bwMode="auto">
            <a:xfrm>
              <a:off x="3290" y="1748"/>
              <a:ext cx="199" cy="250"/>
              <a:chOff x="2957" y="2429"/>
              <a:chExt cx="202" cy="250"/>
            </a:xfrm>
          </p:grpSpPr>
          <p:sp>
            <p:nvSpPr>
              <p:cNvPr id="456749" name="Rectangle 4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6750" name="Text Box 46"/>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u</a:t>
                </a:r>
                <a:endParaRPr lang="en-US" altLang="it-IT" sz="2400">
                  <a:latin typeface="Times New Roman" pitchFamily="18" charset="0"/>
                </a:endParaRPr>
              </a:p>
            </p:txBody>
          </p:sp>
        </p:grpSp>
        <p:grpSp>
          <p:nvGrpSpPr>
            <p:cNvPr id="456751" name="Group 47"/>
            <p:cNvGrpSpPr>
              <a:grpSpLocks/>
            </p:cNvGrpSpPr>
            <p:nvPr/>
          </p:nvGrpSpPr>
          <p:grpSpPr bwMode="auto">
            <a:xfrm>
              <a:off x="4460" y="2132"/>
              <a:ext cx="199" cy="250"/>
              <a:chOff x="2957" y="2429"/>
              <a:chExt cx="202" cy="250"/>
            </a:xfrm>
          </p:grpSpPr>
          <p:sp>
            <p:nvSpPr>
              <p:cNvPr id="456752" name="Rectangle 4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6753" name="Text Box 49"/>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nvGrpSpPr>
            <p:cNvPr id="456754" name="Group 50"/>
            <p:cNvGrpSpPr>
              <a:grpSpLocks/>
            </p:cNvGrpSpPr>
            <p:nvPr/>
          </p:nvGrpSpPr>
          <p:grpSpPr bwMode="auto">
            <a:xfrm>
              <a:off x="3764" y="2099"/>
              <a:ext cx="229" cy="288"/>
              <a:chOff x="2943" y="2399"/>
              <a:chExt cx="230" cy="288"/>
            </a:xfrm>
          </p:grpSpPr>
          <p:sp>
            <p:nvSpPr>
              <p:cNvPr id="456755" name="Rectangle 5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6756" name="Text Box 52"/>
              <p:cNvSpPr txBox="1">
                <a:spLocks noChangeArrowheads="1"/>
              </p:cNvSpPr>
              <p:nvPr/>
            </p:nvSpPr>
            <p:spPr bwMode="auto">
              <a:xfrm>
                <a:off x="2943" y="2399"/>
                <a:ext cx="230" cy="288"/>
              </a:xfrm>
              <a:prstGeom prst="rect">
                <a:avLst/>
              </a:prstGeom>
              <a:noFill/>
              <a:ln w="9525">
                <a:noFill/>
                <a:miter lim="800000"/>
                <a:headEnd/>
                <a:tailEnd/>
              </a:ln>
              <a:effectLst/>
            </p:spPr>
            <p:txBody>
              <a:bodyPr wrap="none">
                <a:spAutoFit/>
              </a:bodyPr>
              <a:lstStyle/>
              <a:p>
                <a:pPr algn="ctr"/>
                <a:r>
                  <a:rPr lang="en-US" altLang="it-IT" sz="2400"/>
                  <a:t>x</a:t>
                </a:r>
              </a:p>
            </p:txBody>
          </p:sp>
        </p:grpSp>
        <p:grpSp>
          <p:nvGrpSpPr>
            <p:cNvPr id="456757" name="Group 53"/>
            <p:cNvGrpSpPr>
              <a:grpSpLocks/>
            </p:cNvGrpSpPr>
            <p:nvPr/>
          </p:nvGrpSpPr>
          <p:grpSpPr bwMode="auto">
            <a:xfrm>
              <a:off x="4441" y="1442"/>
              <a:ext cx="225" cy="250"/>
              <a:chOff x="2944" y="2429"/>
              <a:chExt cx="228" cy="250"/>
            </a:xfrm>
          </p:grpSpPr>
          <p:sp>
            <p:nvSpPr>
              <p:cNvPr id="456758" name="Rectangle 5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6759" name="Text Box 55"/>
              <p:cNvSpPr txBox="1">
                <a:spLocks noChangeArrowheads="1"/>
              </p:cNvSpPr>
              <p:nvPr/>
            </p:nvSpPr>
            <p:spPr bwMode="auto">
              <a:xfrm>
                <a:off x="2944" y="2429"/>
                <a:ext cx="228" cy="250"/>
              </a:xfrm>
              <a:prstGeom prst="rect">
                <a:avLst/>
              </a:prstGeom>
              <a:noFill/>
              <a:ln w="9525">
                <a:noFill/>
                <a:miter lim="800000"/>
                <a:headEnd/>
                <a:tailEnd/>
              </a:ln>
              <a:effectLst/>
            </p:spPr>
            <p:txBody>
              <a:bodyPr wrap="none">
                <a:spAutoFit/>
              </a:bodyPr>
              <a:lstStyle/>
              <a:p>
                <a:pPr algn="ctr"/>
                <a:r>
                  <a:rPr lang="en-US" altLang="it-IT" sz="2000"/>
                  <a:t>w</a:t>
                </a:r>
                <a:endParaRPr lang="en-US" altLang="it-IT" sz="2400">
                  <a:latin typeface="Times New Roman" pitchFamily="18" charset="0"/>
                </a:endParaRPr>
              </a:p>
            </p:txBody>
          </p:sp>
        </p:grpSp>
        <p:grpSp>
          <p:nvGrpSpPr>
            <p:cNvPr id="456760" name="Group 56"/>
            <p:cNvGrpSpPr>
              <a:grpSpLocks/>
            </p:cNvGrpSpPr>
            <p:nvPr/>
          </p:nvGrpSpPr>
          <p:grpSpPr bwMode="auto">
            <a:xfrm>
              <a:off x="3772" y="1442"/>
              <a:ext cx="194" cy="250"/>
              <a:chOff x="2959" y="2429"/>
              <a:chExt cx="197" cy="250"/>
            </a:xfrm>
          </p:grpSpPr>
          <p:sp>
            <p:nvSpPr>
              <p:cNvPr id="456761" name="Rectangle 5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6762" name="Text Box 58"/>
              <p:cNvSpPr txBox="1">
                <a:spLocks noChangeArrowheads="1"/>
              </p:cNvSpPr>
              <p:nvPr/>
            </p:nvSpPr>
            <p:spPr bwMode="auto">
              <a:xfrm>
                <a:off x="2959" y="2429"/>
                <a:ext cx="197" cy="250"/>
              </a:xfrm>
              <a:prstGeom prst="rect">
                <a:avLst/>
              </a:prstGeom>
              <a:noFill/>
              <a:ln w="9525">
                <a:noFill/>
                <a:miter lim="800000"/>
                <a:headEnd/>
                <a:tailEnd/>
              </a:ln>
              <a:effectLst/>
            </p:spPr>
            <p:txBody>
              <a:bodyPr wrap="none">
                <a:spAutoFit/>
              </a:bodyPr>
              <a:lstStyle/>
              <a:p>
                <a:pPr algn="ctr"/>
                <a:r>
                  <a:rPr lang="en-US" altLang="it-IT" sz="2000"/>
                  <a:t>v</a:t>
                </a:r>
                <a:endParaRPr lang="en-US" altLang="it-IT" sz="2400">
                  <a:latin typeface="Times New Roman" pitchFamily="18" charset="0"/>
                </a:endParaRPr>
              </a:p>
            </p:txBody>
          </p:sp>
        </p:grpSp>
        <p:grpSp>
          <p:nvGrpSpPr>
            <p:cNvPr id="456763" name="Group 59"/>
            <p:cNvGrpSpPr>
              <a:grpSpLocks/>
            </p:cNvGrpSpPr>
            <p:nvPr/>
          </p:nvGrpSpPr>
          <p:grpSpPr bwMode="auto">
            <a:xfrm>
              <a:off x="5022" y="1760"/>
              <a:ext cx="219" cy="288"/>
              <a:chOff x="2946" y="2399"/>
              <a:chExt cx="221" cy="288"/>
            </a:xfrm>
          </p:grpSpPr>
          <p:sp>
            <p:nvSpPr>
              <p:cNvPr id="456764" name="Rectangle 6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6765" name="Text Box 61"/>
              <p:cNvSpPr txBox="1">
                <a:spLocks noChangeArrowheads="1"/>
              </p:cNvSpPr>
              <p:nvPr/>
            </p:nvSpPr>
            <p:spPr bwMode="auto">
              <a:xfrm>
                <a:off x="2946" y="2399"/>
                <a:ext cx="221" cy="288"/>
              </a:xfrm>
              <a:prstGeom prst="rect">
                <a:avLst/>
              </a:prstGeom>
              <a:noFill/>
              <a:ln w="9525">
                <a:noFill/>
                <a:miter lim="800000"/>
                <a:headEnd/>
                <a:tailEnd/>
              </a:ln>
              <a:effectLst/>
            </p:spPr>
            <p:txBody>
              <a:bodyPr wrap="none">
                <a:spAutoFit/>
              </a:bodyPr>
              <a:lstStyle/>
              <a:p>
                <a:pPr algn="ctr"/>
                <a:r>
                  <a:rPr lang="en-US" altLang="it-IT" sz="2400"/>
                  <a:t>z</a:t>
                </a:r>
              </a:p>
            </p:txBody>
          </p:sp>
        </p:grpSp>
        <p:sp>
          <p:nvSpPr>
            <p:cNvPr id="456766" name="Text Box 62"/>
            <p:cNvSpPr txBox="1">
              <a:spLocks noChangeArrowheads="1"/>
            </p:cNvSpPr>
            <p:nvPr/>
          </p:nvSpPr>
          <p:spPr bwMode="auto">
            <a:xfrm>
              <a:off x="3489" y="1571"/>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56767" name="Text Box 63"/>
            <p:cNvSpPr txBox="1">
              <a:spLocks noChangeArrowheads="1"/>
            </p:cNvSpPr>
            <p:nvPr/>
          </p:nvSpPr>
          <p:spPr bwMode="auto">
            <a:xfrm>
              <a:off x="3837" y="1790"/>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56768" name="Text Box 64"/>
            <p:cNvSpPr txBox="1">
              <a:spLocks noChangeArrowheads="1"/>
            </p:cNvSpPr>
            <p:nvPr/>
          </p:nvSpPr>
          <p:spPr bwMode="auto">
            <a:xfrm>
              <a:off x="3413" y="2003"/>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56769" name="Text Box 65"/>
            <p:cNvSpPr txBox="1">
              <a:spLocks noChangeArrowheads="1"/>
            </p:cNvSpPr>
            <p:nvPr/>
          </p:nvSpPr>
          <p:spPr bwMode="auto">
            <a:xfrm>
              <a:off x="4221" y="1883"/>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56770" name="Text Box 66"/>
            <p:cNvSpPr txBox="1">
              <a:spLocks noChangeArrowheads="1"/>
            </p:cNvSpPr>
            <p:nvPr/>
          </p:nvSpPr>
          <p:spPr bwMode="auto">
            <a:xfrm>
              <a:off x="4169" y="2237"/>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56771" name="Text Box 67"/>
            <p:cNvSpPr txBox="1">
              <a:spLocks noChangeArrowheads="1"/>
            </p:cNvSpPr>
            <p:nvPr/>
          </p:nvSpPr>
          <p:spPr bwMode="auto">
            <a:xfrm>
              <a:off x="4529" y="1808"/>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56772" name="Text Box 68"/>
            <p:cNvSpPr txBox="1">
              <a:spLocks noChangeArrowheads="1"/>
            </p:cNvSpPr>
            <p:nvPr/>
          </p:nvSpPr>
          <p:spPr bwMode="auto">
            <a:xfrm>
              <a:off x="4878" y="2072"/>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56773" name="Text Box 69"/>
            <p:cNvSpPr txBox="1">
              <a:spLocks noChangeArrowheads="1"/>
            </p:cNvSpPr>
            <p:nvPr/>
          </p:nvSpPr>
          <p:spPr bwMode="auto">
            <a:xfrm>
              <a:off x="4851" y="1535"/>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sp>
          <p:nvSpPr>
            <p:cNvPr id="456774" name="Text Box 70"/>
            <p:cNvSpPr txBox="1">
              <a:spLocks noChangeArrowheads="1"/>
            </p:cNvSpPr>
            <p:nvPr/>
          </p:nvSpPr>
          <p:spPr bwMode="auto">
            <a:xfrm>
              <a:off x="4116" y="1385"/>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56775" name="Text Box 71"/>
            <p:cNvSpPr txBox="1">
              <a:spLocks noChangeArrowheads="1"/>
            </p:cNvSpPr>
            <p:nvPr/>
          </p:nvSpPr>
          <p:spPr bwMode="auto">
            <a:xfrm>
              <a:off x="3765" y="1118"/>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grpSp>
      <p:sp>
        <p:nvSpPr>
          <p:cNvPr id="456776" name="Text Box 72"/>
          <p:cNvSpPr txBox="1">
            <a:spLocks noChangeArrowheads="1"/>
          </p:cNvSpPr>
          <p:nvPr/>
        </p:nvSpPr>
        <p:spPr bwMode="auto">
          <a:xfrm>
            <a:off x="130175" y="3276600"/>
            <a:ext cx="8896350" cy="1385888"/>
          </a:xfrm>
          <a:prstGeom prst="rect">
            <a:avLst/>
          </a:prstGeom>
          <a:noFill/>
          <a:ln w="9525">
            <a:noFill/>
            <a:miter lim="800000"/>
            <a:headEnd/>
            <a:tailEnd/>
          </a:ln>
          <a:effectLst/>
        </p:spPr>
        <p:txBody>
          <a:bodyPr wrap="none">
            <a:spAutoFit/>
          </a:bodyPr>
          <a:lstStyle/>
          <a:p>
            <a:pPr eaLnBrk="1" hangingPunct="1"/>
            <a:r>
              <a:rPr lang="it-IT" sz="1700">
                <a:latin typeface="Arial" charset="0"/>
              </a:rPr>
              <a:t>Grafo: G = (N,E)</a:t>
            </a:r>
          </a:p>
          <a:p>
            <a:pPr eaLnBrk="1" hangingPunct="1"/>
            <a:endParaRPr lang="it-IT" sz="1700">
              <a:latin typeface="Arial" charset="0"/>
            </a:endParaRPr>
          </a:p>
          <a:p>
            <a:pPr eaLnBrk="1" hangingPunct="1"/>
            <a:r>
              <a:rPr lang="it-IT" sz="1700">
                <a:latin typeface="Arial" charset="0"/>
              </a:rPr>
              <a:t>N = insieme di nodi (router) = { u, v, w, x, y, z }</a:t>
            </a:r>
          </a:p>
          <a:p>
            <a:pPr eaLnBrk="1" hangingPunct="1"/>
            <a:endParaRPr lang="it-IT" sz="1700">
              <a:latin typeface="Arial" charset="0"/>
            </a:endParaRPr>
          </a:p>
          <a:p>
            <a:pPr eaLnBrk="1" hangingPunct="1"/>
            <a:r>
              <a:rPr lang="it-IT" sz="1700">
                <a:latin typeface="Arial" charset="0"/>
              </a:rPr>
              <a:t>E = insieme di archi (collegamenti) ={ (u,v), (u</a:t>
            </a:r>
            <a:r>
              <a:rPr lang="en-US" sz="1700">
                <a:latin typeface="Arial" charset="0"/>
              </a:rPr>
              <a:t>,x), (v,x), (v,w), (x,w), (x,y), (w,y), (w,z), (y,z) }</a:t>
            </a:r>
          </a:p>
        </p:txBody>
      </p:sp>
      <p:sp>
        <p:nvSpPr>
          <p:cNvPr id="456777" name="Rectangle 73"/>
          <p:cNvSpPr>
            <a:spLocks noGrp="1" noChangeArrowheads="1"/>
          </p:cNvSpPr>
          <p:nvPr>
            <p:ph type="title"/>
          </p:nvPr>
        </p:nvSpPr>
        <p:spPr/>
        <p:txBody>
          <a:bodyPr/>
          <a:lstStyle/>
          <a:p>
            <a:r>
              <a:rPr lang="it-IT"/>
              <a:t>Grafo di una rete di calcolatori</a:t>
            </a:r>
            <a:endParaRPr lang="en-US"/>
          </a:p>
        </p:txBody>
      </p:sp>
      <p:sp>
        <p:nvSpPr>
          <p:cNvPr id="456778" name="Text Box 74"/>
          <p:cNvSpPr txBox="1">
            <a:spLocks noChangeArrowheads="1"/>
          </p:cNvSpPr>
          <p:nvPr/>
        </p:nvSpPr>
        <p:spPr bwMode="auto">
          <a:xfrm>
            <a:off x="376238" y="5106988"/>
            <a:ext cx="8496300" cy="914400"/>
          </a:xfrm>
          <a:prstGeom prst="rect">
            <a:avLst/>
          </a:prstGeom>
          <a:noFill/>
          <a:ln w="28575">
            <a:solidFill>
              <a:srgbClr val="FF0000"/>
            </a:solidFill>
            <a:miter lim="800000"/>
            <a:headEnd/>
            <a:tailEnd/>
          </a:ln>
          <a:effectLst/>
        </p:spPr>
        <p:txBody>
          <a:bodyPr>
            <a:spAutoFit/>
          </a:bodyPr>
          <a:lstStyle/>
          <a:p>
            <a:r>
              <a:rPr lang="it-IT" b="1">
                <a:solidFill>
                  <a:srgbClr val="FF0000"/>
                </a:solidFill>
              </a:rPr>
              <a:t>N.B.: Il grafo è un’astrazione utile anche in altri contesti di rete</a:t>
            </a:r>
          </a:p>
          <a:p>
            <a:pPr>
              <a:lnSpc>
                <a:spcPct val="60000"/>
              </a:lnSpc>
            </a:pPr>
            <a:endParaRPr lang="it-IT" b="1">
              <a:solidFill>
                <a:srgbClr val="FF0000"/>
              </a:solidFill>
            </a:endParaRPr>
          </a:p>
          <a:p>
            <a:r>
              <a:rPr lang="it-IT" sz="1600" b="1">
                <a:solidFill>
                  <a:srgbClr val="FF0000"/>
                </a:solidFill>
              </a:rPr>
              <a:t>Esempio: P2P, dove N è un insieme di peer ed E è un insieme di collegamenti TCP</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egnaposto numero diapositiva 4"/>
          <p:cNvSpPr>
            <a:spLocks noGrp="1"/>
          </p:cNvSpPr>
          <p:nvPr>
            <p:ph type="sldNum" sz="quarter" idx="12"/>
          </p:nvPr>
        </p:nvSpPr>
        <p:spPr/>
        <p:txBody>
          <a:bodyPr/>
          <a:lstStyle/>
          <a:p>
            <a:r>
              <a:rPr lang="en-US" altLang="it-IT"/>
              <a:t>4-</a:t>
            </a:r>
            <a:fld id="{39046872-C671-4673-93C6-7F279B4CBB8F}" type="slidenum">
              <a:rPr lang="en-US" altLang="it-IT"/>
              <a:pPr/>
              <a:t>72</a:t>
            </a:fld>
            <a:endParaRPr lang="en-US" altLang="it-IT"/>
          </a:p>
        </p:txBody>
      </p:sp>
      <p:sp>
        <p:nvSpPr>
          <p:cNvPr id="457730" name="Rectangle 2"/>
          <p:cNvSpPr>
            <a:spLocks noGrp="1" noChangeArrowheads="1"/>
          </p:cNvSpPr>
          <p:nvPr>
            <p:ph type="title"/>
          </p:nvPr>
        </p:nvSpPr>
        <p:spPr/>
        <p:txBody>
          <a:bodyPr/>
          <a:lstStyle/>
          <a:p>
            <a:pPr algn="ctr"/>
            <a:r>
              <a:rPr lang="it-IT"/>
              <a:t>Grafo di una rete : costi</a:t>
            </a:r>
            <a:endParaRPr lang="en-US"/>
          </a:p>
        </p:txBody>
      </p:sp>
      <p:grpSp>
        <p:nvGrpSpPr>
          <p:cNvPr id="457731" name="Group 3"/>
          <p:cNvGrpSpPr>
            <a:grpSpLocks/>
          </p:cNvGrpSpPr>
          <p:nvPr/>
        </p:nvGrpSpPr>
        <p:grpSpPr bwMode="auto">
          <a:xfrm>
            <a:off x="920750" y="1495425"/>
            <a:ext cx="3571875" cy="2236788"/>
            <a:chOff x="3162" y="1071"/>
            <a:chExt cx="2250" cy="1409"/>
          </a:xfrm>
        </p:grpSpPr>
        <p:sp>
          <p:nvSpPr>
            <p:cNvPr id="457732" name="Freeform 4"/>
            <p:cNvSpPr>
              <a:spLocks/>
            </p:cNvSpPr>
            <p:nvPr/>
          </p:nvSpPr>
          <p:spPr bwMode="auto">
            <a:xfrm>
              <a:off x="3162" y="1071"/>
              <a:ext cx="2250" cy="1409"/>
            </a:xfrm>
            <a:custGeom>
              <a:avLst/>
              <a:gdLst/>
              <a:ahLst/>
              <a:cxnLst>
                <a:cxn ang="0">
                  <a:pos x="0" y="624"/>
                </a:cxn>
                <a:cxn ang="0">
                  <a:pos x="219" y="321"/>
                </a:cxn>
                <a:cxn ang="0">
                  <a:pos x="529" y="35"/>
                </a:cxn>
                <a:cxn ang="0">
                  <a:pos x="1551" y="111"/>
                </a:cxn>
                <a:cxn ang="0">
                  <a:pos x="1968" y="483"/>
                </a:cxn>
                <a:cxn ang="0">
                  <a:pos x="2199" y="906"/>
                </a:cxn>
                <a:cxn ang="0">
                  <a:pos x="1659" y="1314"/>
                </a:cxn>
                <a:cxn ang="0">
                  <a:pos x="993" y="1386"/>
                </a:cxn>
                <a:cxn ang="0">
                  <a:pos x="465" y="1356"/>
                </a:cxn>
                <a:cxn ang="0">
                  <a:pos x="102" y="1068"/>
                </a:cxn>
                <a:cxn ang="0">
                  <a:pos x="0" y="624"/>
                </a:cxn>
              </a:cxnLst>
              <a:rect l="0" t="0" r="r" b="b"/>
              <a:pathLst>
                <a:path w="2250" h="1409">
                  <a:moveTo>
                    <a:pt x="0" y="624"/>
                  </a:moveTo>
                  <a:cubicBezTo>
                    <a:pt x="5" y="506"/>
                    <a:pt x="131" y="419"/>
                    <a:pt x="219" y="321"/>
                  </a:cubicBezTo>
                  <a:cubicBezTo>
                    <a:pt x="307" y="223"/>
                    <a:pt x="307" y="70"/>
                    <a:pt x="529" y="35"/>
                  </a:cubicBezTo>
                  <a:cubicBezTo>
                    <a:pt x="751" y="0"/>
                    <a:pt x="1311" y="36"/>
                    <a:pt x="1551" y="111"/>
                  </a:cubicBezTo>
                  <a:cubicBezTo>
                    <a:pt x="1791" y="186"/>
                    <a:pt x="1860" y="351"/>
                    <a:pt x="1968" y="483"/>
                  </a:cubicBezTo>
                  <a:cubicBezTo>
                    <a:pt x="2076" y="615"/>
                    <a:pt x="2250" y="767"/>
                    <a:pt x="2199" y="906"/>
                  </a:cubicBezTo>
                  <a:cubicBezTo>
                    <a:pt x="2148" y="1045"/>
                    <a:pt x="1860" y="1234"/>
                    <a:pt x="1659" y="1314"/>
                  </a:cubicBezTo>
                  <a:cubicBezTo>
                    <a:pt x="1458" y="1394"/>
                    <a:pt x="1192" y="1379"/>
                    <a:pt x="993" y="1386"/>
                  </a:cubicBezTo>
                  <a:cubicBezTo>
                    <a:pt x="794" y="1393"/>
                    <a:pt x="613" y="1409"/>
                    <a:pt x="465" y="1356"/>
                  </a:cubicBezTo>
                  <a:cubicBezTo>
                    <a:pt x="317" y="1303"/>
                    <a:pt x="180" y="1190"/>
                    <a:pt x="102" y="1068"/>
                  </a:cubicBezTo>
                  <a:cubicBezTo>
                    <a:pt x="24" y="946"/>
                    <a:pt x="21" y="716"/>
                    <a:pt x="0" y="624"/>
                  </a:cubicBezTo>
                  <a:close/>
                </a:path>
              </a:pathLst>
            </a:custGeom>
            <a:solidFill>
              <a:srgbClr val="99CCFF"/>
            </a:solidFill>
            <a:ln w="9525">
              <a:noFill/>
              <a:round/>
              <a:headEnd/>
              <a:tailEnd/>
            </a:ln>
            <a:effectLst/>
          </p:spPr>
          <p:txBody>
            <a:bodyPr wrap="none" anchor="ctr"/>
            <a:lstStyle/>
            <a:p>
              <a:endParaRPr lang="it-IT"/>
            </a:p>
          </p:txBody>
        </p:sp>
        <p:sp>
          <p:nvSpPr>
            <p:cNvPr id="457733" name="Freeform 5"/>
            <p:cNvSpPr>
              <a:spLocks/>
            </p:cNvSpPr>
            <p:nvPr/>
          </p:nvSpPr>
          <p:spPr bwMode="auto">
            <a:xfrm>
              <a:off x="3498" y="1620"/>
              <a:ext cx="342" cy="18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sp>
          <p:nvSpPr>
            <p:cNvPr id="457734" name="Oval 6"/>
            <p:cNvSpPr>
              <a:spLocks noChangeArrowheads="1"/>
            </p:cNvSpPr>
            <p:nvPr/>
          </p:nvSpPr>
          <p:spPr bwMode="auto">
            <a:xfrm>
              <a:off x="3238" y="186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35" name="Line 7"/>
            <p:cNvSpPr>
              <a:spLocks noChangeShapeType="1"/>
            </p:cNvSpPr>
            <p:nvPr/>
          </p:nvSpPr>
          <p:spPr bwMode="auto">
            <a:xfrm>
              <a:off x="3238" y="1855"/>
              <a:ext cx="0" cy="50"/>
            </a:xfrm>
            <a:prstGeom prst="line">
              <a:avLst/>
            </a:prstGeom>
            <a:noFill/>
            <a:ln w="12700">
              <a:solidFill>
                <a:schemeClr val="tx1"/>
              </a:solidFill>
              <a:round/>
              <a:headEnd/>
              <a:tailEnd/>
            </a:ln>
            <a:effectLst/>
          </p:spPr>
          <p:txBody>
            <a:bodyPr wrap="none" anchor="ctr"/>
            <a:lstStyle/>
            <a:p>
              <a:endParaRPr lang="it-IT"/>
            </a:p>
          </p:txBody>
        </p:sp>
        <p:sp>
          <p:nvSpPr>
            <p:cNvPr id="457736" name="Line 8"/>
            <p:cNvSpPr>
              <a:spLocks noChangeShapeType="1"/>
            </p:cNvSpPr>
            <p:nvPr/>
          </p:nvSpPr>
          <p:spPr bwMode="auto">
            <a:xfrm>
              <a:off x="3551" y="1855"/>
              <a:ext cx="0" cy="50"/>
            </a:xfrm>
            <a:prstGeom prst="line">
              <a:avLst/>
            </a:prstGeom>
            <a:noFill/>
            <a:ln w="12700">
              <a:solidFill>
                <a:schemeClr val="tx1"/>
              </a:solidFill>
              <a:round/>
              <a:headEnd/>
              <a:tailEnd/>
            </a:ln>
            <a:effectLst/>
          </p:spPr>
          <p:txBody>
            <a:bodyPr wrap="none" anchor="ctr"/>
            <a:lstStyle/>
            <a:p>
              <a:endParaRPr lang="it-IT"/>
            </a:p>
          </p:txBody>
        </p:sp>
        <p:sp>
          <p:nvSpPr>
            <p:cNvPr id="457737" name="Rectangle 9"/>
            <p:cNvSpPr>
              <a:spLocks noChangeArrowheads="1"/>
            </p:cNvSpPr>
            <p:nvPr/>
          </p:nvSpPr>
          <p:spPr bwMode="auto">
            <a:xfrm>
              <a:off x="3238" y="185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7738" name="Oval 10"/>
            <p:cNvSpPr>
              <a:spLocks noChangeArrowheads="1"/>
            </p:cNvSpPr>
            <p:nvPr/>
          </p:nvSpPr>
          <p:spPr bwMode="auto">
            <a:xfrm>
              <a:off x="3235" y="179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39" name="Oval 11"/>
            <p:cNvSpPr>
              <a:spLocks noChangeArrowheads="1"/>
            </p:cNvSpPr>
            <p:nvPr/>
          </p:nvSpPr>
          <p:spPr bwMode="auto">
            <a:xfrm>
              <a:off x="3712" y="224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40" name="Line 12"/>
            <p:cNvSpPr>
              <a:spLocks noChangeShapeType="1"/>
            </p:cNvSpPr>
            <p:nvPr/>
          </p:nvSpPr>
          <p:spPr bwMode="auto">
            <a:xfrm>
              <a:off x="3712" y="2242"/>
              <a:ext cx="0" cy="50"/>
            </a:xfrm>
            <a:prstGeom prst="line">
              <a:avLst/>
            </a:prstGeom>
            <a:noFill/>
            <a:ln w="12700">
              <a:solidFill>
                <a:schemeClr val="tx1"/>
              </a:solidFill>
              <a:round/>
              <a:headEnd/>
              <a:tailEnd/>
            </a:ln>
            <a:effectLst/>
          </p:spPr>
          <p:txBody>
            <a:bodyPr wrap="none" anchor="ctr"/>
            <a:lstStyle/>
            <a:p>
              <a:endParaRPr lang="it-IT"/>
            </a:p>
          </p:txBody>
        </p:sp>
        <p:sp>
          <p:nvSpPr>
            <p:cNvPr id="457741" name="Line 13"/>
            <p:cNvSpPr>
              <a:spLocks noChangeShapeType="1"/>
            </p:cNvSpPr>
            <p:nvPr/>
          </p:nvSpPr>
          <p:spPr bwMode="auto">
            <a:xfrm>
              <a:off x="4025" y="2242"/>
              <a:ext cx="0" cy="50"/>
            </a:xfrm>
            <a:prstGeom prst="line">
              <a:avLst/>
            </a:prstGeom>
            <a:noFill/>
            <a:ln w="12700">
              <a:solidFill>
                <a:schemeClr val="tx1"/>
              </a:solidFill>
              <a:round/>
              <a:headEnd/>
              <a:tailEnd/>
            </a:ln>
            <a:effectLst/>
          </p:spPr>
          <p:txBody>
            <a:bodyPr wrap="none" anchor="ctr"/>
            <a:lstStyle/>
            <a:p>
              <a:endParaRPr lang="it-IT"/>
            </a:p>
          </p:txBody>
        </p:sp>
        <p:sp>
          <p:nvSpPr>
            <p:cNvPr id="457742" name="Rectangle 14"/>
            <p:cNvSpPr>
              <a:spLocks noChangeArrowheads="1"/>
            </p:cNvSpPr>
            <p:nvPr/>
          </p:nvSpPr>
          <p:spPr bwMode="auto">
            <a:xfrm>
              <a:off x="3712" y="224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7743" name="Oval 15"/>
            <p:cNvSpPr>
              <a:spLocks noChangeArrowheads="1"/>
            </p:cNvSpPr>
            <p:nvPr/>
          </p:nvSpPr>
          <p:spPr bwMode="auto">
            <a:xfrm>
              <a:off x="3709" y="218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44" name="Oval 16"/>
            <p:cNvSpPr>
              <a:spLocks noChangeArrowheads="1"/>
            </p:cNvSpPr>
            <p:nvPr/>
          </p:nvSpPr>
          <p:spPr bwMode="auto">
            <a:xfrm>
              <a:off x="3708" y="155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45" name="Line 17"/>
            <p:cNvSpPr>
              <a:spLocks noChangeShapeType="1"/>
            </p:cNvSpPr>
            <p:nvPr/>
          </p:nvSpPr>
          <p:spPr bwMode="auto">
            <a:xfrm>
              <a:off x="3708" y="1552"/>
              <a:ext cx="0" cy="50"/>
            </a:xfrm>
            <a:prstGeom prst="line">
              <a:avLst/>
            </a:prstGeom>
            <a:noFill/>
            <a:ln w="12700">
              <a:solidFill>
                <a:schemeClr val="tx1"/>
              </a:solidFill>
              <a:round/>
              <a:headEnd/>
              <a:tailEnd/>
            </a:ln>
            <a:effectLst/>
          </p:spPr>
          <p:txBody>
            <a:bodyPr wrap="none" anchor="ctr"/>
            <a:lstStyle/>
            <a:p>
              <a:endParaRPr lang="it-IT"/>
            </a:p>
          </p:txBody>
        </p:sp>
        <p:sp>
          <p:nvSpPr>
            <p:cNvPr id="457746" name="Line 18"/>
            <p:cNvSpPr>
              <a:spLocks noChangeShapeType="1"/>
            </p:cNvSpPr>
            <p:nvPr/>
          </p:nvSpPr>
          <p:spPr bwMode="auto">
            <a:xfrm>
              <a:off x="4021" y="1552"/>
              <a:ext cx="0" cy="50"/>
            </a:xfrm>
            <a:prstGeom prst="line">
              <a:avLst/>
            </a:prstGeom>
            <a:noFill/>
            <a:ln w="12700">
              <a:solidFill>
                <a:schemeClr val="tx1"/>
              </a:solidFill>
              <a:round/>
              <a:headEnd/>
              <a:tailEnd/>
            </a:ln>
            <a:effectLst/>
          </p:spPr>
          <p:txBody>
            <a:bodyPr wrap="none" anchor="ctr"/>
            <a:lstStyle/>
            <a:p>
              <a:endParaRPr lang="it-IT"/>
            </a:p>
          </p:txBody>
        </p:sp>
        <p:sp>
          <p:nvSpPr>
            <p:cNvPr id="457747" name="Rectangle 19"/>
            <p:cNvSpPr>
              <a:spLocks noChangeArrowheads="1"/>
            </p:cNvSpPr>
            <p:nvPr/>
          </p:nvSpPr>
          <p:spPr bwMode="auto">
            <a:xfrm>
              <a:off x="3708" y="155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7748" name="Oval 20"/>
            <p:cNvSpPr>
              <a:spLocks noChangeArrowheads="1"/>
            </p:cNvSpPr>
            <p:nvPr/>
          </p:nvSpPr>
          <p:spPr bwMode="auto">
            <a:xfrm>
              <a:off x="3705" y="149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49" name="Oval 21"/>
            <p:cNvSpPr>
              <a:spLocks noChangeArrowheads="1"/>
            </p:cNvSpPr>
            <p:nvPr/>
          </p:nvSpPr>
          <p:spPr bwMode="auto">
            <a:xfrm>
              <a:off x="4391" y="1555"/>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50" name="Line 22"/>
            <p:cNvSpPr>
              <a:spLocks noChangeShapeType="1"/>
            </p:cNvSpPr>
            <p:nvPr/>
          </p:nvSpPr>
          <p:spPr bwMode="auto">
            <a:xfrm>
              <a:off x="4391" y="1548"/>
              <a:ext cx="0" cy="50"/>
            </a:xfrm>
            <a:prstGeom prst="line">
              <a:avLst/>
            </a:prstGeom>
            <a:noFill/>
            <a:ln w="12700">
              <a:solidFill>
                <a:schemeClr val="tx1"/>
              </a:solidFill>
              <a:round/>
              <a:headEnd/>
              <a:tailEnd/>
            </a:ln>
            <a:effectLst/>
          </p:spPr>
          <p:txBody>
            <a:bodyPr wrap="none" anchor="ctr"/>
            <a:lstStyle/>
            <a:p>
              <a:endParaRPr lang="it-IT"/>
            </a:p>
          </p:txBody>
        </p:sp>
        <p:sp>
          <p:nvSpPr>
            <p:cNvPr id="457751" name="Line 23"/>
            <p:cNvSpPr>
              <a:spLocks noChangeShapeType="1"/>
            </p:cNvSpPr>
            <p:nvPr/>
          </p:nvSpPr>
          <p:spPr bwMode="auto">
            <a:xfrm>
              <a:off x="4703" y="1548"/>
              <a:ext cx="0" cy="50"/>
            </a:xfrm>
            <a:prstGeom prst="line">
              <a:avLst/>
            </a:prstGeom>
            <a:noFill/>
            <a:ln w="12700">
              <a:solidFill>
                <a:schemeClr val="tx1"/>
              </a:solidFill>
              <a:round/>
              <a:headEnd/>
              <a:tailEnd/>
            </a:ln>
            <a:effectLst/>
          </p:spPr>
          <p:txBody>
            <a:bodyPr wrap="none" anchor="ctr"/>
            <a:lstStyle/>
            <a:p>
              <a:endParaRPr lang="it-IT"/>
            </a:p>
          </p:txBody>
        </p:sp>
        <p:sp>
          <p:nvSpPr>
            <p:cNvPr id="457752" name="Rectangle 24"/>
            <p:cNvSpPr>
              <a:spLocks noChangeArrowheads="1"/>
            </p:cNvSpPr>
            <p:nvPr/>
          </p:nvSpPr>
          <p:spPr bwMode="auto">
            <a:xfrm>
              <a:off x="4391" y="1548"/>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7753" name="Oval 25"/>
            <p:cNvSpPr>
              <a:spLocks noChangeArrowheads="1"/>
            </p:cNvSpPr>
            <p:nvPr/>
          </p:nvSpPr>
          <p:spPr bwMode="auto">
            <a:xfrm>
              <a:off x="4394" y="1492"/>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54" name="Oval 26"/>
            <p:cNvSpPr>
              <a:spLocks noChangeArrowheads="1"/>
            </p:cNvSpPr>
            <p:nvPr/>
          </p:nvSpPr>
          <p:spPr bwMode="auto">
            <a:xfrm>
              <a:off x="4401" y="224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55" name="Line 27"/>
            <p:cNvSpPr>
              <a:spLocks noChangeShapeType="1"/>
            </p:cNvSpPr>
            <p:nvPr/>
          </p:nvSpPr>
          <p:spPr bwMode="auto">
            <a:xfrm>
              <a:off x="4401" y="2239"/>
              <a:ext cx="0" cy="50"/>
            </a:xfrm>
            <a:prstGeom prst="line">
              <a:avLst/>
            </a:prstGeom>
            <a:noFill/>
            <a:ln w="12700">
              <a:solidFill>
                <a:schemeClr val="tx1"/>
              </a:solidFill>
              <a:round/>
              <a:headEnd/>
              <a:tailEnd/>
            </a:ln>
            <a:effectLst/>
          </p:spPr>
          <p:txBody>
            <a:bodyPr wrap="none" anchor="ctr"/>
            <a:lstStyle/>
            <a:p>
              <a:endParaRPr lang="it-IT"/>
            </a:p>
          </p:txBody>
        </p:sp>
        <p:sp>
          <p:nvSpPr>
            <p:cNvPr id="457756" name="Line 28"/>
            <p:cNvSpPr>
              <a:spLocks noChangeShapeType="1"/>
            </p:cNvSpPr>
            <p:nvPr/>
          </p:nvSpPr>
          <p:spPr bwMode="auto">
            <a:xfrm>
              <a:off x="4714" y="2239"/>
              <a:ext cx="0" cy="50"/>
            </a:xfrm>
            <a:prstGeom prst="line">
              <a:avLst/>
            </a:prstGeom>
            <a:noFill/>
            <a:ln w="12700">
              <a:solidFill>
                <a:schemeClr val="tx1"/>
              </a:solidFill>
              <a:round/>
              <a:headEnd/>
              <a:tailEnd/>
            </a:ln>
            <a:effectLst/>
          </p:spPr>
          <p:txBody>
            <a:bodyPr wrap="none" anchor="ctr"/>
            <a:lstStyle/>
            <a:p>
              <a:endParaRPr lang="it-IT"/>
            </a:p>
          </p:txBody>
        </p:sp>
        <p:sp>
          <p:nvSpPr>
            <p:cNvPr id="457757" name="Rectangle 29"/>
            <p:cNvSpPr>
              <a:spLocks noChangeArrowheads="1"/>
            </p:cNvSpPr>
            <p:nvPr/>
          </p:nvSpPr>
          <p:spPr bwMode="auto">
            <a:xfrm>
              <a:off x="4401" y="223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7758" name="Oval 30"/>
            <p:cNvSpPr>
              <a:spLocks noChangeArrowheads="1"/>
            </p:cNvSpPr>
            <p:nvPr/>
          </p:nvSpPr>
          <p:spPr bwMode="auto">
            <a:xfrm>
              <a:off x="4398" y="218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59" name="Oval 31"/>
            <p:cNvSpPr>
              <a:spLocks noChangeArrowheads="1"/>
            </p:cNvSpPr>
            <p:nvPr/>
          </p:nvSpPr>
          <p:spPr bwMode="auto">
            <a:xfrm>
              <a:off x="4966" y="19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60" name="Line 32"/>
            <p:cNvSpPr>
              <a:spLocks noChangeShapeType="1"/>
            </p:cNvSpPr>
            <p:nvPr/>
          </p:nvSpPr>
          <p:spPr bwMode="auto">
            <a:xfrm>
              <a:off x="4966" y="1898"/>
              <a:ext cx="0" cy="50"/>
            </a:xfrm>
            <a:prstGeom prst="line">
              <a:avLst/>
            </a:prstGeom>
            <a:noFill/>
            <a:ln w="12700">
              <a:solidFill>
                <a:schemeClr val="tx1"/>
              </a:solidFill>
              <a:round/>
              <a:headEnd/>
              <a:tailEnd/>
            </a:ln>
            <a:effectLst/>
          </p:spPr>
          <p:txBody>
            <a:bodyPr wrap="none" anchor="ctr"/>
            <a:lstStyle/>
            <a:p>
              <a:endParaRPr lang="it-IT"/>
            </a:p>
          </p:txBody>
        </p:sp>
        <p:sp>
          <p:nvSpPr>
            <p:cNvPr id="457761" name="Line 33"/>
            <p:cNvSpPr>
              <a:spLocks noChangeShapeType="1"/>
            </p:cNvSpPr>
            <p:nvPr/>
          </p:nvSpPr>
          <p:spPr bwMode="auto">
            <a:xfrm>
              <a:off x="5279" y="1898"/>
              <a:ext cx="0" cy="50"/>
            </a:xfrm>
            <a:prstGeom prst="line">
              <a:avLst/>
            </a:prstGeom>
            <a:noFill/>
            <a:ln w="12700">
              <a:solidFill>
                <a:schemeClr val="tx1"/>
              </a:solidFill>
              <a:round/>
              <a:headEnd/>
              <a:tailEnd/>
            </a:ln>
            <a:effectLst/>
          </p:spPr>
          <p:txBody>
            <a:bodyPr wrap="none" anchor="ctr"/>
            <a:lstStyle/>
            <a:p>
              <a:endParaRPr lang="it-IT"/>
            </a:p>
          </p:txBody>
        </p:sp>
        <p:sp>
          <p:nvSpPr>
            <p:cNvPr id="457762" name="Rectangle 34"/>
            <p:cNvSpPr>
              <a:spLocks noChangeArrowheads="1"/>
            </p:cNvSpPr>
            <p:nvPr/>
          </p:nvSpPr>
          <p:spPr bwMode="auto">
            <a:xfrm>
              <a:off x="4966" y="18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57763" name="Oval 35"/>
            <p:cNvSpPr>
              <a:spLocks noChangeArrowheads="1"/>
            </p:cNvSpPr>
            <p:nvPr/>
          </p:nvSpPr>
          <p:spPr bwMode="auto">
            <a:xfrm>
              <a:off x="4963" y="18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57764" name="Freeform 36"/>
            <p:cNvSpPr>
              <a:spLocks/>
            </p:cNvSpPr>
            <p:nvPr/>
          </p:nvSpPr>
          <p:spPr bwMode="auto">
            <a:xfrm>
              <a:off x="4557" y="1647"/>
              <a:ext cx="1" cy="522"/>
            </a:xfrm>
            <a:custGeom>
              <a:avLst/>
              <a:gdLst/>
              <a:ahLst/>
              <a:cxnLst>
                <a:cxn ang="0">
                  <a:pos x="0" y="0"/>
                </a:cxn>
                <a:cxn ang="0">
                  <a:pos x="0" y="522"/>
                </a:cxn>
              </a:cxnLst>
              <a:rect l="0" t="0" r="r" b="b"/>
              <a:pathLst>
                <a:path w="1" h="522">
                  <a:moveTo>
                    <a:pt x="0" y="0"/>
                  </a:moveTo>
                  <a:lnTo>
                    <a:pt x="0" y="522"/>
                  </a:lnTo>
                </a:path>
              </a:pathLst>
            </a:custGeom>
            <a:noFill/>
            <a:ln w="12700">
              <a:solidFill>
                <a:schemeClr val="tx1"/>
              </a:solidFill>
              <a:round/>
              <a:headEnd/>
              <a:tailEnd/>
            </a:ln>
            <a:effectLst/>
          </p:spPr>
          <p:txBody>
            <a:bodyPr wrap="none" anchor="ctr"/>
            <a:lstStyle/>
            <a:p>
              <a:endParaRPr lang="it-IT"/>
            </a:p>
          </p:txBody>
        </p:sp>
        <p:sp>
          <p:nvSpPr>
            <p:cNvPr id="457765" name="Freeform 37"/>
            <p:cNvSpPr>
              <a:spLocks/>
            </p:cNvSpPr>
            <p:nvPr/>
          </p:nvSpPr>
          <p:spPr bwMode="auto">
            <a:xfrm>
              <a:off x="3864" y="1653"/>
              <a:ext cx="1" cy="537"/>
            </a:xfrm>
            <a:custGeom>
              <a:avLst/>
              <a:gdLst/>
              <a:ahLst/>
              <a:cxnLst>
                <a:cxn ang="0">
                  <a:pos x="0" y="0"/>
                </a:cxn>
                <a:cxn ang="0">
                  <a:pos x="0" y="537"/>
                </a:cxn>
              </a:cxnLst>
              <a:rect l="0" t="0" r="r" b="b"/>
              <a:pathLst>
                <a:path w="1" h="537">
                  <a:moveTo>
                    <a:pt x="0" y="0"/>
                  </a:moveTo>
                  <a:lnTo>
                    <a:pt x="0" y="537"/>
                  </a:lnTo>
                </a:path>
              </a:pathLst>
            </a:custGeom>
            <a:noFill/>
            <a:ln w="12700">
              <a:solidFill>
                <a:schemeClr val="tx1"/>
              </a:solidFill>
              <a:round/>
              <a:headEnd/>
              <a:tailEnd/>
            </a:ln>
            <a:effectLst/>
          </p:spPr>
          <p:txBody>
            <a:bodyPr wrap="none" anchor="ctr"/>
            <a:lstStyle/>
            <a:p>
              <a:endParaRPr lang="it-IT"/>
            </a:p>
          </p:txBody>
        </p:sp>
        <p:sp>
          <p:nvSpPr>
            <p:cNvPr id="457766" name="Freeform 38"/>
            <p:cNvSpPr>
              <a:spLocks/>
            </p:cNvSpPr>
            <p:nvPr/>
          </p:nvSpPr>
          <p:spPr bwMode="auto">
            <a:xfrm>
              <a:off x="4029" y="1638"/>
              <a:ext cx="504" cy="60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457767" name="Freeform 39"/>
            <p:cNvSpPr>
              <a:spLocks/>
            </p:cNvSpPr>
            <p:nvPr/>
          </p:nvSpPr>
          <p:spPr bwMode="auto">
            <a:xfrm>
              <a:off x="4716" y="1986"/>
              <a:ext cx="366" cy="270"/>
            </a:xfrm>
            <a:custGeom>
              <a:avLst/>
              <a:gdLst/>
              <a:ahLst/>
              <a:cxnLst>
                <a:cxn ang="0">
                  <a:pos x="0" y="270"/>
                </a:cxn>
                <a:cxn ang="0">
                  <a:pos x="366" y="0"/>
                </a:cxn>
              </a:cxnLst>
              <a:rect l="0" t="0" r="r" b="b"/>
              <a:pathLst>
                <a:path w="366" h="270">
                  <a:moveTo>
                    <a:pt x="0" y="270"/>
                  </a:moveTo>
                  <a:lnTo>
                    <a:pt x="366" y="0"/>
                  </a:lnTo>
                </a:path>
              </a:pathLst>
            </a:custGeom>
            <a:noFill/>
            <a:ln w="12700">
              <a:solidFill>
                <a:schemeClr val="tx1"/>
              </a:solidFill>
              <a:round/>
              <a:headEnd/>
              <a:tailEnd/>
            </a:ln>
            <a:effectLst/>
          </p:spPr>
          <p:txBody>
            <a:bodyPr wrap="none" anchor="ctr"/>
            <a:lstStyle/>
            <a:p>
              <a:endParaRPr lang="it-IT"/>
            </a:p>
          </p:txBody>
        </p:sp>
        <p:sp>
          <p:nvSpPr>
            <p:cNvPr id="457768" name="Freeform 40"/>
            <p:cNvSpPr>
              <a:spLocks/>
            </p:cNvSpPr>
            <p:nvPr/>
          </p:nvSpPr>
          <p:spPr bwMode="auto">
            <a:xfrm>
              <a:off x="4035" y="226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57769" name="Freeform 41"/>
            <p:cNvSpPr>
              <a:spLocks/>
            </p:cNvSpPr>
            <p:nvPr/>
          </p:nvSpPr>
          <p:spPr bwMode="auto">
            <a:xfrm>
              <a:off x="3444" y="1944"/>
              <a:ext cx="276" cy="264"/>
            </a:xfrm>
            <a:custGeom>
              <a:avLst/>
              <a:gdLst/>
              <a:ahLst/>
              <a:cxnLst>
                <a:cxn ang="0">
                  <a:pos x="276" y="264"/>
                </a:cxn>
                <a:cxn ang="0">
                  <a:pos x="0" y="0"/>
                </a:cxn>
              </a:cxnLst>
              <a:rect l="0" t="0" r="r" b="b"/>
              <a:pathLst>
                <a:path w="276" h="264">
                  <a:moveTo>
                    <a:pt x="276" y="264"/>
                  </a:moveTo>
                  <a:lnTo>
                    <a:pt x="0" y="0"/>
                  </a:lnTo>
                </a:path>
              </a:pathLst>
            </a:custGeom>
            <a:noFill/>
            <a:ln w="12700">
              <a:solidFill>
                <a:schemeClr val="tx1"/>
              </a:solidFill>
              <a:round/>
              <a:headEnd/>
              <a:tailEnd/>
            </a:ln>
            <a:effectLst/>
          </p:spPr>
          <p:txBody>
            <a:bodyPr wrap="none" anchor="ctr"/>
            <a:lstStyle/>
            <a:p>
              <a:endParaRPr lang="it-IT"/>
            </a:p>
          </p:txBody>
        </p:sp>
        <p:sp>
          <p:nvSpPr>
            <p:cNvPr id="457770" name="Freeform 42"/>
            <p:cNvSpPr>
              <a:spLocks/>
            </p:cNvSpPr>
            <p:nvPr/>
          </p:nvSpPr>
          <p:spPr bwMode="auto">
            <a:xfrm>
              <a:off x="4029" y="157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57771" name="Freeform 43"/>
            <p:cNvSpPr>
              <a:spLocks/>
            </p:cNvSpPr>
            <p:nvPr/>
          </p:nvSpPr>
          <p:spPr bwMode="auto">
            <a:xfrm>
              <a:off x="4704" y="1575"/>
              <a:ext cx="396" cy="267"/>
            </a:xfrm>
            <a:custGeom>
              <a:avLst/>
              <a:gdLst/>
              <a:ahLst/>
              <a:cxnLst>
                <a:cxn ang="0">
                  <a:pos x="396" y="267"/>
                </a:cxn>
                <a:cxn ang="0">
                  <a:pos x="0" y="0"/>
                </a:cxn>
              </a:cxnLst>
              <a:rect l="0" t="0" r="r" b="b"/>
              <a:pathLst>
                <a:path w="396" h="267">
                  <a:moveTo>
                    <a:pt x="396" y="267"/>
                  </a:moveTo>
                  <a:lnTo>
                    <a:pt x="0" y="0"/>
                  </a:lnTo>
                </a:path>
              </a:pathLst>
            </a:custGeom>
            <a:noFill/>
            <a:ln w="12700">
              <a:solidFill>
                <a:schemeClr val="tx1"/>
              </a:solidFill>
              <a:round/>
              <a:headEnd/>
              <a:tailEnd/>
            </a:ln>
            <a:effectLst/>
          </p:spPr>
          <p:txBody>
            <a:bodyPr wrap="none" anchor="ctr"/>
            <a:lstStyle/>
            <a:p>
              <a:endParaRPr lang="it-IT"/>
            </a:p>
          </p:txBody>
        </p:sp>
        <p:sp>
          <p:nvSpPr>
            <p:cNvPr id="457772" name="Freeform 44"/>
            <p:cNvSpPr>
              <a:spLocks/>
            </p:cNvSpPr>
            <p:nvPr/>
          </p:nvSpPr>
          <p:spPr bwMode="auto">
            <a:xfrm>
              <a:off x="3387" y="1146"/>
              <a:ext cx="1110" cy="645"/>
            </a:xfrm>
            <a:custGeom>
              <a:avLst/>
              <a:gdLst/>
              <a:ahLst/>
              <a:cxnLst>
                <a:cxn ang="0">
                  <a:pos x="1110" y="342"/>
                </a:cxn>
                <a:cxn ang="0">
                  <a:pos x="0" y="645"/>
                </a:cxn>
              </a:cxnLst>
              <a:rect l="0" t="0" r="r" b="b"/>
              <a:pathLst>
                <a:path w="1110" h="645">
                  <a:moveTo>
                    <a:pt x="1110" y="342"/>
                  </a:moveTo>
                  <a:cubicBezTo>
                    <a:pt x="1104" y="0"/>
                    <a:pt x="21" y="63"/>
                    <a:pt x="0" y="645"/>
                  </a:cubicBezTo>
                </a:path>
              </a:pathLst>
            </a:custGeom>
            <a:noFill/>
            <a:ln w="12700">
              <a:solidFill>
                <a:schemeClr val="tx1"/>
              </a:solidFill>
              <a:round/>
              <a:headEnd/>
              <a:tailEnd/>
            </a:ln>
            <a:effectLst/>
          </p:spPr>
          <p:txBody>
            <a:bodyPr wrap="none" anchor="ctr"/>
            <a:lstStyle/>
            <a:p>
              <a:endParaRPr lang="it-IT"/>
            </a:p>
          </p:txBody>
        </p:sp>
        <p:grpSp>
          <p:nvGrpSpPr>
            <p:cNvPr id="457773" name="Group 45"/>
            <p:cNvGrpSpPr>
              <a:grpSpLocks/>
            </p:cNvGrpSpPr>
            <p:nvPr/>
          </p:nvGrpSpPr>
          <p:grpSpPr bwMode="auto">
            <a:xfrm>
              <a:off x="3290" y="1748"/>
              <a:ext cx="199" cy="250"/>
              <a:chOff x="2957" y="2429"/>
              <a:chExt cx="202" cy="250"/>
            </a:xfrm>
          </p:grpSpPr>
          <p:sp>
            <p:nvSpPr>
              <p:cNvPr id="457774" name="Rectangle 4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7775" name="Text Box 47"/>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u</a:t>
                </a:r>
                <a:endParaRPr lang="en-US" altLang="it-IT" sz="2400">
                  <a:latin typeface="Times New Roman" pitchFamily="18" charset="0"/>
                </a:endParaRPr>
              </a:p>
            </p:txBody>
          </p:sp>
        </p:grpSp>
        <p:grpSp>
          <p:nvGrpSpPr>
            <p:cNvPr id="457776" name="Group 48"/>
            <p:cNvGrpSpPr>
              <a:grpSpLocks/>
            </p:cNvGrpSpPr>
            <p:nvPr/>
          </p:nvGrpSpPr>
          <p:grpSpPr bwMode="auto">
            <a:xfrm>
              <a:off x="4460" y="2132"/>
              <a:ext cx="199" cy="250"/>
              <a:chOff x="2957" y="2429"/>
              <a:chExt cx="202" cy="250"/>
            </a:xfrm>
          </p:grpSpPr>
          <p:sp>
            <p:nvSpPr>
              <p:cNvPr id="457777" name="Rectangle 4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7778" name="Text Box 50"/>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nvGrpSpPr>
            <p:cNvPr id="457779" name="Group 51"/>
            <p:cNvGrpSpPr>
              <a:grpSpLocks/>
            </p:cNvGrpSpPr>
            <p:nvPr/>
          </p:nvGrpSpPr>
          <p:grpSpPr bwMode="auto">
            <a:xfrm>
              <a:off x="3764" y="2099"/>
              <a:ext cx="229" cy="288"/>
              <a:chOff x="2943" y="2399"/>
              <a:chExt cx="230" cy="288"/>
            </a:xfrm>
          </p:grpSpPr>
          <p:sp>
            <p:nvSpPr>
              <p:cNvPr id="457780" name="Rectangle 5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7781" name="Text Box 53"/>
              <p:cNvSpPr txBox="1">
                <a:spLocks noChangeArrowheads="1"/>
              </p:cNvSpPr>
              <p:nvPr/>
            </p:nvSpPr>
            <p:spPr bwMode="auto">
              <a:xfrm>
                <a:off x="2943" y="2399"/>
                <a:ext cx="230" cy="288"/>
              </a:xfrm>
              <a:prstGeom prst="rect">
                <a:avLst/>
              </a:prstGeom>
              <a:noFill/>
              <a:ln w="9525">
                <a:noFill/>
                <a:miter lim="800000"/>
                <a:headEnd/>
                <a:tailEnd/>
              </a:ln>
              <a:effectLst/>
            </p:spPr>
            <p:txBody>
              <a:bodyPr wrap="none">
                <a:spAutoFit/>
              </a:bodyPr>
              <a:lstStyle/>
              <a:p>
                <a:pPr algn="ctr"/>
                <a:r>
                  <a:rPr lang="en-US" altLang="it-IT" sz="2400"/>
                  <a:t>x</a:t>
                </a:r>
              </a:p>
            </p:txBody>
          </p:sp>
        </p:grpSp>
        <p:grpSp>
          <p:nvGrpSpPr>
            <p:cNvPr id="457782" name="Group 54"/>
            <p:cNvGrpSpPr>
              <a:grpSpLocks/>
            </p:cNvGrpSpPr>
            <p:nvPr/>
          </p:nvGrpSpPr>
          <p:grpSpPr bwMode="auto">
            <a:xfrm>
              <a:off x="4441" y="1442"/>
              <a:ext cx="225" cy="250"/>
              <a:chOff x="2944" y="2429"/>
              <a:chExt cx="228" cy="250"/>
            </a:xfrm>
          </p:grpSpPr>
          <p:sp>
            <p:nvSpPr>
              <p:cNvPr id="457783" name="Rectangle 5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7784" name="Text Box 56"/>
              <p:cNvSpPr txBox="1">
                <a:spLocks noChangeArrowheads="1"/>
              </p:cNvSpPr>
              <p:nvPr/>
            </p:nvSpPr>
            <p:spPr bwMode="auto">
              <a:xfrm>
                <a:off x="2944" y="2429"/>
                <a:ext cx="228" cy="250"/>
              </a:xfrm>
              <a:prstGeom prst="rect">
                <a:avLst/>
              </a:prstGeom>
              <a:noFill/>
              <a:ln w="9525">
                <a:noFill/>
                <a:miter lim="800000"/>
                <a:headEnd/>
                <a:tailEnd/>
              </a:ln>
              <a:effectLst/>
            </p:spPr>
            <p:txBody>
              <a:bodyPr wrap="none">
                <a:spAutoFit/>
              </a:bodyPr>
              <a:lstStyle/>
              <a:p>
                <a:pPr algn="ctr"/>
                <a:r>
                  <a:rPr lang="en-US" altLang="it-IT" sz="2000"/>
                  <a:t>w</a:t>
                </a:r>
                <a:endParaRPr lang="en-US" altLang="it-IT" sz="2400">
                  <a:latin typeface="Times New Roman" pitchFamily="18" charset="0"/>
                </a:endParaRPr>
              </a:p>
            </p:txBody>
          </p:sp>
        </p:grpSp>
        <p:grpSp>
          <p:nvGrpSpPr>
            <p:cNvPr id="457785" name="Group 57"/>
            <p:cNvGrpSpPr>
              <a:grpSpLocks/>
            </p:cNvGrpSpPr>
            <p:nvPr/>
          </p:nvGrpSpPr>
          <p:grpSpPr bwMode="auto">
            <a:xfrm>
              <a:off x="3772" y="1442"/>
              <a:ext cx="194" cy="250"/>
              <a:chOff x="2959" y="2429"/>
              <a:chExt cx="197" cy="250"/>
            </a:xfrm>
          </p:grpSpPr>
          <p:sp>
            <p:nvSpPr>
              <p:cNvPr id="457786" name="Rectangle 5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7787" name="Text Box 59"/>
              <p:cNvSpPr txBox="1">
                <a:spLocks noChangeArrowheads="1"/>
              </p:cNvSpPr>
              <p:nvPr/>
            </p:nvSpPr>
            <p:spPr bwMode="auto">
              <a:xfrm>
                <a:off x="2959" y="2429"/>
                <a:ext cx="197" cy="250"/>
              </a:xfrm>
              <a:prstGeom prst="rect">
                <a:avLst/>
              </a:prstGeom>
              <a:noFill/>
              <a:ln w="9525">
                <a:noFill/>
                <a:miter lim="800000"/>
                <a:headEnd/>
                <a:tailEnd/>
              </a:ln>
              <a:effectLst/>
            </p:spPr>
            <p:txBody>
              <a:bodyPr wrap="none">
                <a:spAutoFit/>
              </a:bodyPr>
              <a:lstStyle/>
              <a:p>
                <a:pPr algn="ctr"/>
                <a:r>
                  <a:rPr lang="en-US" altLang="it-IT" sz="2000"/>
                  <a:t>v</a:t>
                </a:r>
                <a:endParaRPr lang="en-US" altLang="it-IT" sz="2400">
                  <a:latin typeface="Times New Roman" pitchFamily="18" charset="0"/>
                </a:endParaRPr>
              </a:p>
            </p:txBody>
          </p:sp>
        </p:grpSp>
        <p:grpSp>
          <p:nvGrpSpPr>
            <p:cNvPr id="457788" name="Group 60"/>
            <p:cNvGrpSpPr>
              <a:grpSpLocks/>
            </p:cNvGrpSpPr>
            <p:nvPr/>
          </p:nvGrpSpPr>
          <p:grpSpPr bwMode="auto">
            <a:xfrm>
              <a:off x="5022" y="1760"/>
              <a:ext cx="219" cy="288"/>
              <a:chOff x="2946" y="2399"/>
              <a:chExt cx="221" cy="288"/>
            </a:xfrm>
          </p:grpSpPr>
          <p:sp>
            <p:nvSpPr>
              <p:cNvPr id="457789" name="Rectangle 6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57790" name="Text Box 62"/>
              <p:cNvSpPr txBox="1">
                <a:spLocks noChangeArrowheads="1"/>
              </p:cNvSpPr>
              <p:nvPr/>
            </p:nvSpPr>
            <p:spPr bwMode="auto">
              <a:xfrm>
                <a:off x="2946" y="2399"/>
                <a:ext cx="221" cy="288"/>
              </a:xfrm>
              <a:prstGeom prst="rect">
                <a:avLst/>
              </a:prstGeom>
              <a:noFill/>
              <a:ln w="9525">
                <a:noFill/>
                <a:miter lim="800000"/>
                <a:headEnd/>
                <a:tailEnd/>
              </a:ln>
              <a:effectLst/>
            </p:spPr>
            <p:txBody>
              <a:bodyPr wrap="none">
                <a:spAutoFit/>
              </a:bodyPr>
              <a:lstStyle/>
              <a:p>
                <a:pPr algn="ctr"/>
                <a:r>
                  <a:rPr lang="en-US" altLang="it-IT" sz="2400"/>
                  <a:t>z</a:t>
                </a:r>
              </a:p>
            </p:txBody>
          </p:sp>
        </p:grpSp>
        <p:sp>
          <p:nvSpPr>
            <p:cNvPr id="457791" name="Text Box 63"/>
            <p:cNvSpPr txBox="1">
              <a:spLocks noChangeArrowheads="1"/>
            </p:cNvSpPr>
            <p:nvPr/>
          </p:nvSpPr>
          <p:spPr bwMode="auto">
            <a:xfrm>
              <a:off x="3489" y="1571"/>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57792" name="Text Box 64"/>
            <p:cNvSpPr txBox="1">
              <a:spLocks noChangeArrowheads="1"/>
            </p:cNvSpPr>
            <p:nvPr/>
          </p:nvSpPr>
          <p:spPr bwMode="auto">
            <a:xfrm>
              <a:off x="3837" y="1790"/>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57793" name="Text Box 65"/>
            <p:cNvSpPr txBox="1">
              <a:spLocks noChangeArrowheads="1"/>
            </p:cNvSpPr>
            <p:nvPr/>
          </p:nvSpPr>
          <p:spPr bwMode="auto">
            <a:xfrm>
              <a:off x="3413" y="2003"/>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57794" name="Text Box 66"/>
            <p:cNvSpPr txBox="1">
              <a:spLocks noChangeArrowheads="1"/>
            </p:cNvSpPr>
            <p:nvPr/>
          </p:nvSpPr>
          <p:spPr bwMode="auto">
            <a:xfrm>
              <a:off x="4221" y="1883"/>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57795" name="Text Box 67"/>
            <p:cNvSpPr txBox="1">
              <a:spLocks noChangeArrowheads="1"/>
            </p:cNvSpPr>
            <p:nvPr/>
          </p:nvSpPr>
          <p:spPr bwMode="auto">
            <a:xfrm>
              <a:off x="4169" y="2237"/>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57796" name="Text Box 68"/>
            <p:cNvSpPr txBox="1">
              <a:spLocks noChangeArrowheads="1"/>
            </p:cNvSpPr>
            <p:nvPr/>
          </p:nvSpPr>
          <p:spPr bwMode="auto">
            <a:xfrm>
              <a:off x="4529" y="1808"/>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57797" name="Text Box 69"/>
            <p:cNvSpPr txBox="1">
              <a:spLocks noChangeArrowheads="1"/>
            </p:cNvSpPr>
            <p:nvPr/>
          </p:nvSpPr>
          <p:spPr bwMode="auto">
            <a:xfrm>
              <a:off x="4878" y="2072"/>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57798" name="Text Box 70"/>
            <p:cNvSpPr txBox="1">
              <a:spLocks noChangeArrowheads="1"/>
            </p:cNvSpPr>
            <p:nvPr/>
          </p:nvSpPr>
          <p:spPr bwMode="auto">
            <a:xfrm>
              <a:off x="4851" y="1535"/>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sp>
          <p:nvSpPr>
            <p:cNvPr id="457799" name="Text Box 71"/>
            <p:cNvSpPr txBox="1">
              <a:spLocks noChangeArrowheads="1"/>
            </p:cNvSpPr>
            <p:nvPr/>
          </p:nvSpPr>
          <p:spPr bwMode="auto">
            <a:xfrm>
              <a:off x="4116" y="1385"/>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57800" name="Text Box 72"/>
            <p:cNvSpPr txBox="1">
              <a:spLocks noChangeArrowheads="1"/>
            </p:cNvSpPr>
            <p:nvPr/>
          </p:nvSpPr>
          <p:spPr bwMode="auto">
            <a:xfrm>
              <a:off x="3765" y="1118"/>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grpSp>
      <p:sp>
        <p:nvSpPr>
          <p:cNvPr id="457801" name="Text Box 73"/>
          <p:cNvSpPr txBox="1">
            <a:spLocks noChangeArrowheads="1"/>
          </p:cNvSpPr>
          <p:nvPr/>
        </p:nvSpPr>
        <p:spPr bwMode="auto">
          <a:xfrm>
            <a:off x="4867275" y="1693863"/>
            <a:ext cx="4276725" cy="2014537"/>
          </a:xfrm>
          <a:prstGeom prst="rect">
            <a:avLst/>
          </a:prstGeom>
          <a:noFill/>
          <a:ln w="9525">
            <a:noFill/>
            <a:miter lim="800000"/>
            <a:headEnd/>
            <a:tailEnd/>
          </a:ln>
          <a:effectLst/>
        </p:spPr>
        <p:txBody>
          <a:bodyPr wrap="none">
            <a:spAutoFit/>
          </a:bodyPr>
          <a:lstStyle/>
          <a:p>
            <a:pPr>
              <a:buFontTx/>
              <a:buChar char="•"/>
            </a:pPr>
            <a:r>
              <a:rPr lang="en-US" altLang="it-IT"/>
              <a:t> c(x,x’) = </a:t>
            </a:r>
            <a:r>
              <a:rPr lang="it-IT"/>
              <a:t>costo del collegamento (x,x’)</a:t>
            </a:r>
          </a:p>
          <a:p>
            <a:endParaRPr lang="it-IT"/>
          </a:p>
          <a:p>
            <a:r>
              <a:rPr lang="it-IT"/>
              <a:t>   - es., c(w,z) = 5</a:t>
            </a:r>
          </a:p>
          <a:p>
            <a:endParaRPr lang="it-IT"/>
          </a:p>
          <a:p>
            <a:pPr>
              <a:buFontTx/>
              <a:buChar char="•"/>
            </a:pPr>
            <a:r>
              <a:rPr lang="it-IT"/>
              <a:t> il costo di un cammino è</a:t>
            </a:r>
          </a:p>
          <a:p>
            <a:r>
              <a:rPr lang="it-IT"/>
              <a:t>semplicemente la somma di tutti</a:t>
            </a:r>
          </a:p>
          <a:p>
            <a:r>
              <a:rPr lang="it-IT"/>
              <a:t>i costi degli archi lungo il cammino</a:t>
            </a:r>
          </a:p>
        </p:txBody>
      </p:sp>
      <p:sp>
        <p:nvSpPr>
          <p:cNvPr id="457802" name="Text Box 74"/>
          <p:cNvSpPr txBox="1">
            <a:spLocks noChangeArrowheads="1"/>
          </p:cNvSpPr>
          <p:nvPr/>
        </p:nvSpPr>
        <p:spPr bwMode="auto">
          <a:xfrm>
            <a:off x="925513" y="4232275"/>
            <a:ext cx="7821612" cy="366713"/>
          </a:xfrm>
          <a:prstGeom prst="rect">
            <a:avLst/>
          </a:prstGeom>
          <a:noFill/>
          <a:ln w="9525">
            <a:noFill/>
            <a:miter lim="800000"/>
            <a:headEnd/>
            <a:tailEnd/>
          </a:ln>
          <a:effectLst/>
        </p:spPr>
        <p:txBody>
          <a:bodyPr wrap="none">
            <a:spAutoFit/>
          </a:bodyPr>
          <a:lstStyle/>
          <a:p>
            <a:r>
              <a:rPr lang="en-US" altLang="it-IT"/>
              <a:t>Costo di un cammino (x</a:t>
            </a:r>
            <a:r>
              <a:rPr lang="en-US" altLang="it-IT" baseline="-25000"/>
              <a:t>1</a:t>
            </a:r>
            <a:r>
              <a:rPr lang="en-US" altLang="it-IT"/>
              <a:t>, x</a:t>
            </a:r>
            <a:r>
              <a:rPr lang="en-US" altLang="it-IT" baseline="-25000"/>
              <a:t>2</a:t>
            </a:r>
            <a:r>
              <a:rPr lang="en-US" altLang="it-IT"/>
              <a:t>, x</a:t>
            </a:r>
            <a:r>
              <a:rPr lang="en-US" altLang="it-IT" baseline="-25000"/>
              <a:t>3</a:t>
            </a:r>
            <a:r>
              <a:rPr lang="en-US" altLang="it-IT"/>
              <a:t>,…, x</a:t>
            </a:r>
            <a:r>
              <a:rPr lang="en-US" altLang="it-IT" baseline="-25000"/>
              <a:t>p</a:t>
            </a:r>
            <a:r>
              <a:rPr lang="en-US" altLang="it-IT"/>
              <a:t>) = c(x</a:t>
            </a:r>
            <a:r>
              <a:rPr lang="en-US" altLang="it-IT" baseline="-25000"/>
              <a:t>1</a:t>
            </a:r>
            <a:r>
              <a:rPr lang="en-US" altLang="it-IT"/>
              <a:t>,x</a:t>
            </a:r>
            <a:r>
              <a:rPr lang="en-US" altLang="it-IT" baseline="-25000"/>
              <a:t>2</a:t>
            </a:r>
            <a:r>
              <a:rPr lang="en-US" altLang="it-IT"/>
              <a:t>) + c(x</a:t>
            </a:r>
            <a:r>
              <a:rPr lang="en-US" altLang="it-IT" baseline="-25000"/>
              <a:t>2</a:t>
            </a:r>
            <a:r>
              <a:rPr lang="en-US" altLang="it-IT"/>
              <a:t>,x</a:t>
            </a:r>
            <a:r>
              <a:rPr lang="en-US" altLang="it-IT" baseline="-25000"/>
              <a:t>3</a:t>
            </a:r>
            <a:r>
              <a:rPr lang="en-US" altLang="it-IT"/>
              <a:t>) + … + c(x</a:t>
            </a:r>
            <a:r>
              <a:rPr lang="en-US" altLang="it-IT" baseline="-25000"/>
              <a:t>p-1</a:t>
            </a:r>
            <a:r>
              <a:rPr lang="en-US" altLang="it-IT"/>
              <a:t>,x</a:t>
            </a:r>
            <a:r>
              <a:rPr lang="en-US" altLang="it-IT" baseline="-25000"/>
              <a:t>p</a:t>
            </a:r>
            <a:r>
              <a:rPr lang="en-US" altLang="it-IT"/>
              <a:t>)  </a:t>
            </a:r>
          </a:p>
        </p:txBody>
      </p:sp>
      <p:sp>
        <p:nvSpPr>
          <p:cNvPr id="457803" name="Text Box 75"/>
          <p:cNvSpPr txBox="1">
            <a:spLocks noChangeArrowheads="1"/>
          </p:cNvSpPr>
          <p:nvPr/>
        </p:nvSpPr>
        <p:spPr bwMode="auto">
          <a:xfrm>
            <a:off x="561028" y="5692198"/>
            <a:ext cx="6659170" cy="400110"/>
          </a:xfrm>
          <a:prstGeom prst="rect">
            <a:avLst/>
          </a:prstGeom>
          <a:noFill/>
          <a:ln w="28575">
            <a:solidFill>
              <a:srgbClr val="FF0000"/>
            </a:solidFill>
            <a:miter lim="800000"/>
            <a:headEnd/>
            <a:tailEnd/>
          </a:ln>
          <a:effectLst/>
        </p:spPr>
        <p:txBody>
          <a:bodyPr wrap="square">
            <a:spAutoFit/>
          </a:bodyPr>
          <a:lstStyle/>
          <a:p>
            <a:r>
              <a:rPr lang="it-IT" sz="2000">
                <a:solidFill>
                  <a:srgbClr val="FF0000"/>
                </a:solidFill>
              </a:rPr>
              <a:t>Domanda: Qual è il cammino a costo minimo tra u e z ?</a:t>
            </a:r>
          </a:p>
        </p:txBody>
      </p:sp>
      <p:sp>
        <p:nvSpPr>
          <p:cNvPr id="457804" name="Text Box 76"/>
          <p:cNvSpPr txBox="1">
            <a:spLocks noChangeArrowheads="1"/>
          </p:cNvSpPr>
          <p:nvPr/>
        </p:nvSpPr>
        <p:spPr bwMode="auto">
          <a:xfrm>
            <a:off x="457015" y="4916117"/>
            <a:ext cx="7856537" cy="425450"/>
          </a:xfrm>
          <a:prstGeom prst="rect">
            <a:avLst/>
          </a:prstGeom>
          <a:noFill/>
          <a:ln w="28575">
            <a:solidFill>
              <a:schemeClr val="tx1"/>
            </a:solidFill>
            <a:miter lim="800000"/>
            <a:headEnd/>
            <a:tailEnd/>
          </a:ln>
          <a:effectLst/>
        </p:spPr>
        <p:txBody>
          <a:bodyPr wrap="none">
            <a:spAutoFit/>
          </a:bodyPr>
          <a:lstStyle/>
          <a:p>
            <a:r>
              <a:rPr lang="it-IT" sz="2000" dirty="0"/>
              <a:t>Algoritmo d’instradamento: determina il cammino a costo minimo.</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12F6FFD6-D1D3-478C-A995-C2F22C1F658F}" type="slidenum">
              <a:rPr lang="en-US" altLang="it-IT"/>
              <a:pPr/>
              <a:t>73</a:t>
            </a:fld>
            <a:endParaRPr lang="en-US" altLang="it-IT"/>
          </a:p>
        </p:txBody>
      </p:sp>
      <p:sp>
        <p:nvSpPr>
          <p:cNvPr id="461826" name="Rectangle 2"/>
          <p:cNvSpPr>
            <a:spLocks noGrp="1" noChangeArrowheads="1"/>
          </p:cNvSpPr>
          <p:nvPr>
            <p:ph type="title"/>
          </p:nvPr>
        </p:nvSpPr>
        <p:spPr>
          <a:xfrm>
            <a:off x="215900" y="228600"/>
            <a:ext cx="8089900" cy="889000"/>
          </a:xfrm>
        </p:spPr>
        <p:txBody>
          <a:bodyPr/>
          <a:lstStyle/>
          <a:p>
            <a:pPr algn="ctr"/>
            <a:r>
              <a:rPr lang="it-IT" sz="2800"/>
              <a:t>Classificazione degli algoritmi d’instradamento</a:t>
            </a:r>
            <a:endParaRPr lang="en-US"/>
          </a:p>
        </p:txBody>
      </p:sp>
      <p:sp>
        <p:nvSpPr>
          <p:cNvPr id="461827" name="Rectangle 3"/>
          <p:cNvSpPr>
            <a:spLocks noGrp="1" noChangeArrowheads="1"/>
          </p:cNvSpPr>
          <p:nvPr>
            <p:ph type="body" sz="half" idx="1"/>
          </p:nvPr>
        </p:nvSpPr>
        <p:spPr>
          <a:xfrm>
            <a:off x="533400" y="1069975"/>
            <a:ext cx="3968750" cy="4648200"/>
          </a:xfrm>
        </p:spPr>
        <p:txBody>
          <a:bodyPr/>
          <a:lstStyle/>
          <a:p>
            <a:pPr>
              <a:lnSpc>
                <a:spcPct val="80000"/>
              </a:lnSpc>
              <a:buFont typeface="ZapfDingbats" pitchFamily="82" charset="2"/>
              <a:buNone/>
            </a:pPr>
            <a:r>
              <a:rPr lang="it-IT" sz="2400" dirty="0">
                <a:solidFill>
                  <a:srgbClr val="FF0000"/>
                </a:solidFill>
              </a:rPr>
              <a:t>Globale o decentralizzato?</a:t>
            </a:r>
            <a:endParaRPr lang="it-IT" sz="2400" dirty="0"/>
          </a:p>
          <a:p>
            <a:pPr>
              <a:lnSpc>
                <a:spcPct val="80000"/>
              </a:lnSpc>
              <a:buFont typeface="ZapfDingbats" pitchFamily="82" charset="2"/>
              <a:buNone/>
            </a:pPr>
            <a:r>
              <a:rPr lang="it-IT" sz="2000" dirty="0">
                <a:solidFill>
                  <a:schemeClr val="accent2"/>
                </a:solidFill>
              </a:rPr>
              <a:t>Globale</a:t>
            </a:r>
            <a:r>
              <a:rPr lang="it-IT" sz="1800" dirty="0">
                <a:solidFill>
                  <a:schemeClr val="accent2"/>
                </a:solidFill>
              </a:rPr>
              <a:t>:</a:t>
            </a:r>
            <a:endParaRPr lang="it-IT" sz="1800" dirty="0"/>
          </a:p>
          <a:p>
            <a:pPr>
              <a:lnSpc>
                <a:spcPct val="80000"/>
              </a:lnSpc>
              <a:buFont typeface="Wingdings" pitchFamily="2" charset="2"/>
              <a:buChar char="r"/>
            </a:pPr>
            <a:r>
              <a:rPr lang="it-IT" sz="1800" dirty="0"/>
              <a:t>L’algoritmo riceve in ingresso tutti i collegamenti tra i nodi e i loro costi. </a:t>
            </a:r>
          </a:p>
          <a:p>
            <a:pPr>
              <a:lnSpc>
                <a:spcPct val="80000"/>
              </a:lnSpc>
              <a:buFont typeface="Wingdings" pitchFamily="2" charset="2"/>
              <a:buChar char="r"/>
            </a:pPr>
            <a:r>
              <a:rPr lang="it-IT" sz="1800" dirty="0">
                <a:solidFill>
                  <a:srgbClr val="FF0000"/>
                </a:solidFill>
              </a:rPr>
              <a:t>Algoritmi a stato del collegamento (</a:t>
            </a:r>
            <a:r>
              <a:rPr lang="it-IT" sz="1800" i="1" dirty="0">
                <a:solidFill>
                  <a:srgbClr val="FF0000"/>
                </a:solidFill>
              </a:rPr>
              <a:t>link-state </a:t>
            </a:r>
            <a:r>
              <a:rPr lang="it-IT" sz="1800" i="1" dirty="0" err="1">
                <a:solidFill>
                  <a:srgbClr val="FF0000"/>
                </a:solidFill>
              </a:rPr>
              <a:t>algorithm</a:t>
            </a:r>
            <a:r>
              <a:rPr lang="it-IT" sz="1800" i="1" dirty="0">
                <a:solidFill>
                  <a:srgbClr val="FF0000"/>
                </a:solidFill>
              </a:rPr>
              <a:t>).</a:t>
            </a:r>
            <a:endParaRPr lang="it-IT" sz="1800" dirty="0">
              <a:solidFill>
                <a:srgbClr val="FF0000"/>
              </a:solidFill>
            </a:endParaRPr>
          </a:p>
          <a:p>
            <a:pPr>
              <a:lnSpc>
                <a:spcPct val="80000"/>
              </a:lnSpc>
              <a:buFont typeface="ZapfDingbats" pitchFamily="82" charset="2"/>
              <a:buNone/>
            </a:pPr>
            <a:r>
              <a:rPr lang="it-IT" sz="2000" dirty="0">
                <a:solidFill>
                  <a:schemeClr val="accent2"/>
                </a:solidFill>
              </a:rPr>
              <a:t>Decentralizzato</a:t>
            </a:r>
            <a:r>
              <a:rPr lang="it-IT" sz="1800" dirty="0">
                <a:solidFill>
                  <a:schemeClr val="accent2"/>
                </a:solidFill>
              </a:rPr>
              <a:t>:</a:t>
            </a:r>
            <a:r>
              <a:rPr lang="it-IT" sz="1800" dirty="0"/>
              <a:t> </a:t>
            </a:r>
          </a:p>
          <a:p>
            <a:pPr>
              <a:lnSpc>
                <a:spcPct val="80000"/>
              </a:lnSpc>
              <a:buFont typeface="Wingdings" pitchFamily="2" charset="2"/>
              <a:buChar char="r"/>
            </a:pPr>
            <a:r>
              <a:rPr lang="it-IT" sz="1800" dirty="0"/>
              <a:t>Ogni nodo elabora un vettore di stima dei costi (distanze) verso tutti gli altri nodi nella rete. </a:t>
            </a:r>
          </a:p>
          <a:p>
            <a:pPr>
              <a:lnSpc>
                <a:spcPct val="80000"/>
              </a:lnSpc>
              <a:buFont typeface="Wingdings" pitchFamily="2" charset="2"/>
              <a:buChar char="r"/>
            </a:pPr>
            <a:r>
              <a:rPr lang="it-IT" sz="1800" dirty="0"/>
              <a:t>Il cammino a costo minimo viene calcolato in modo distribuito e iterativo. </a:t>
            </a:r>
          </a:p>
          <a:p>
            <a:pPr>
              <a:lnSpc>
                <a:spcPct val="80000"/>
              </a:lnSpc>
              <a:buFont typeface="Wingdings" pitchFamily="2" charset="2"/>
              <a:buChar char="r"/>
            </a:pPr>
            <a:r>
              <a:rPr lang="it-IT" sz="1800" dirty="0">
                <a:solidFill>
                  <a:srgbClr val="FF0000"/>
                </a:solidFill>
              </a:rPr>
              <a:t>Algoritmo a vettore distanza </a:t>
            </a:r>
            <a:r>
              <a:rPr lang="it-IT" sz="1800" dirty="0" smtClean="0">
                <a:solidFill>
                  <a:srgbClr val="FF0000"/>
                </a:solidFill>
              </a:rPr>
              <a:t>(</a:t>
            </a:r>
            <a:r>
              <a:rPr lang="it-IT" sz="1800" dirty="0" err="1" smtClean="0">
                <a:solidFill>
                  <a:srgbClr val="FF0000"/>
                </a:solidFill>
              </a:rPr>
              <a:t>DV</a:t>
            </a:r>
            <a:r>
              <a:rPr lang="it-IT" sz="1800" dirty="0" smtClean="0">
                <a:solidFill>
                  <a:srgbClr val="FF0000"/>
                </a:solidFill>
              </a:rPr>
              <a:t>, </a:t>
            </a:r>
            <a:r>
              <a:rPr lang="it-IT" sz="1800" i="1" dirty="0" err="1">
                <a:solidFill>
                  <a:srgbClr val="FF0000"/>
                </a:solidFill>
              </a:rPr>
              <a:t>distance-vector</a:t>
            </a:r>
            <a:r>
              <a:rPr lang="it-IT" sz="1800" i="1" dirty="0">
                <a:solidFill>
                  <a:srgbClr val="FF0000"/>
                </a:solidFill>
              </a:rPr>
              <a:t> </a:t>
            </a:r>
            <a:r>
              <a:rPr lang="it-IT" sz="1800" i="1" dirty="0" err="1">
                <a:solidFill>
                  <a:srgbClr val="FF0000"/>
                </a:solidFill>
              </a:rPr>
              <a:t>algorithms</a:t>
            </a:r>
            <a:r>
              <a:rPr lang="it-IT" sz="1800" dirty="0">
                <a:solidFill>
                  <a:srgbClr val="FF0000"/>
                </a:solidFill>
              </a:rPr>
              <a:t>)</a:t>
            </a:r>
          </a:p>
        </p:txBody>
      </p:sp>
      <p:sp>
        <p:nvSpPr>
          <p:cNvPr id="461828" name="Rectangle 4"/>
          <p:cNvSpPr>
            <a:spLocks noGrp="1" noChangeArrowheads="1"/>
          </p:cNvSpPr>
          <p:nvPr>
            <p:ph type="body" sz="half" idx="2"/>
          </p:nvPr>
        </p:nvSpPr>
        <p:spPr>
          <a:xfrm>
            <a:off x="4838700" y="1079500"/>
            <a:ext cx="3810000" cy="4648200"/>
          </a:xfrm>
        </p:spPr>
        <p:txBody>
          <a:bodyPr/>
          <a:lstStyle/>
          <a:p>
            <a:pPr>
              <a:buFont typeface="ZapfDingbats" pitchFamily="82" charset="2"/>
              <a:buNone/>
            </a:pPr>
            <a:r>
              <a:rPr lang="it-IT" sz="2400">
                <a:solidFill>
                  <a:srgbClr val="FF0000"/>
                </a:solidFill>
              </a:rPr>
              <a:t>Statico o dinamico?</a:t>
            </a:r>
          </a:p>
          <a:p>
            <a:pPr>
              <a:buFont typeface="ZapfDingbats" pitchFamily="82" charset="2"/>
              <a:buNone/>
            </a:pPr>
            <a:r>
              <a:rPr lang="it-IT" sz="2000">
                <a:solidFill>
                  <a:schemeClr val="accent2"/>
                </a:solidFill>
              </a:rPr>
              <a:t>Statico:</a:t>
            </a:r>
            <a:r>
              <a:rPr lang="it-IT" sz="2400"/>
              <a:t> </a:t>
            </a:r>
          </a:p>
          <a:p>
            <a:pPr>
              <a:buFont typeface="Wingdings" pitchFamily="2" charset="2"/>
              <a:buChar char="r"/>
            </a:pPr>
            <a:r>
              <a:rPr lang="it-IT" sz="1800"/>
              <a:t>I cammini cambiano molto raramente.</a:t>
            </a:r>
          </a:p>
          <a:p>
            <a:pPr>
              <a:buFont typeface="ZapfDingbats" pitchFamily="82" charset="2"/>
              <a:buNone/>
            </a:pPr>
            <a:r>
              <a:rPr lang="it-IT" sz="2000">
                <a:solidFill>
                  <a:schemeClr val="accent2"/>
                </a:solidFill>
              </a:rPr>
              <a:t>Dinamico:</a:t>
            </a:r>
            <a:r>
              <a:rPr lang="it-IT" sz="2000"/>
              <a:t> </a:t>
            </a:r>
          </a:p>
          <a:p>
            <a:pPr>
              <a:buFont typeface="Wingdings" pitchFamily="2" charset="2"/>
              <a:buChar char="r"/>
            </a:pPr>
            <a:r>
              <a:rPr lang="it-IT" sz="1800"/>
              <a:t>Determinano gli instradamenti al variare di: </a:t>
            </a:r>
          </a:p>
          <a:p>
            <a:pPr lvl="1">
              <a:buFont typeface="Wingdings" pitchFamily="2" charset="2"/>
              <a:buChar char="m"/>
            </a:pPr>
            <a:r>
              <a:rPr lang="it-IT" sz="1800"/>
              <a:t>Volume di traffico</a:t>
            </a:r>
          </a:p>
          <a:p>
            <a:pPr lvl="1">
              <a:buFont typeface="Wingdings" pitchFamily="2" charset="2"/>
              <a:buChar char="m"/>
            </a:pPr>
            <a:r>
              <a:rPr lang="it-IT" sz="1800"/>
              <a:t>Topologia della rete</a:t>
            </a:r>
            <a:endParaRPr lang="it-IT"/>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14227C65-C838-4BA9-8595-1738CD31F3FD}" type="slidenum">
              <a:rPr lang="en-US" altLang="it-IT"/>
              <a:pPr/>
              <a:t>74</a:t>
            </a:fld>
            <a:endParaRPr lang="en-US" altLang="it-IT"/>
          </a:p>
        </p:txBody>
      </p:sp>
      <p:sp>
        <p:nvSpPr>
          <p:cNvPr id="580614" name="Rectangle 6"/>
          <p:cNvSpPr>
            <a:spLocks noChangeArrowheads="1"/>
          </p:cNvSpPr>
          <p:nvPr/>
        </p:nvSpPr>
        <p:spPr bwMode="auto">
          <a:xfrm>
            <a:off x="596900" y="3429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Capitolo 4: Livello di rete</a:t>
            </a:r>
          </a:p>
        </p:txBody>
      </p:sp>
      <p:sp>
        <p:nvSpPr>
          <p:cNvPr id="580616"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80618" name="Rectangle 10"/>
          <p:cNvSpPr>
            <a:spLocks noGrp="1" noChangeArrowheads="1"/>
          </p:cNvSpPr>
          <p:nvPr>
            <p:ph type="body" sz="half" idx="2"/>
          </p:nvPr>
        </p:nvSpPr>
        <p:spPr>
          <a:noFill/>
          <a:ln/>
        </p:spPr>
        <p:txBody>
          <a:bodyPr/>
          <a:lstStyle/>
          <a:p>
            <a:pPr>
              <a:lnSpc>
                <a:spcPct val="90000"/>
              </a:lnSpc>
              <a:buFont typeface="ZapfDingbats" pitchFamily="82" charset="2"/>
              <a:buNone/>
            </a:pPr>
            <a:r>
              <a:rPr lang="it-IT" sz="2400">
                <a:solidFill>
                  <a:srgbClr val="FF0000"/>
                </a:solidFill>
              </a:rPr>
              <a:t>4.5</a:t>
            </a:r>
            <a:r>
              <a:rPr lang="it-IT" sz="2000">
                <a:solidFill>
                  <a:srgbClr val="FF0000"/>
                </a:solidFill>
              </a:rPr>
              <a:t> </a:t>
            </a:r>
            <a:r>
              <a:rPr lang="it-IT" sz="2400">
                <a:solidFill>
                  <a:srgbClr val="FF0000"/>
                </a:solidFill>
              </a:rPr>
              <a:t>Algoritmi di instradamento</a:t>
            </a:r>
            <a:endParaRPr lang="it-IT" sz="2000"/>
          </a:p>
          <a:p>
            <a:pPr lvl="1">
              <a:lnSpc>
                <a:spcPct val="90000"/>
              </a:lnSpc>
              <a:buFont typeface="Wingdings" pitchFamily="2" charset="2"/>
              <a:buChar char="m"/>
            </a:pPr>
            <a:r>
              <a:rPr lang="it-IT" sz="2000">
                <a:solidFill>
                  <a:srgbClr val="FF0000"/>
                </a:solidFill>
              </a:rPr>
              <a:t>Stato del collegamento</a:t>
            </a: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t>Instradamento gerarchico</a:t>
            </a:r>
          </a:p>
          <a:p>
            <a:pPr>
              <a:lnSpc>
                <a:spcPct val="90000"/>
              </a:lnSpc>
              <a:buFont typeface="ZapfDingbats" pitchFamily="82" charset="2"/>
              <a:buNone/>
            </a:pPr>
            <a:r>
              <a:rPr lang="it-IT" sz="2400">
                <a:solidFill>
                  <a:schemeClr val="accent2"/>
                </a:solidFill>
              </a:rPr>
              <a:t>4.6</a:t>
            </a:r>
            <a:r>
              <a:rPr lang="it-IT" sz="2000">
                <a:solidFill>
                  <a:schemeClr val="accent2"/>
                </a:solidFill>
              </a:rPr>
              <a:t> </a:t>
            </a:r>
            <a:r>
              <a:rPr lang="it-IT" sz="2400"/>
              <a:t>Instradamento in Internet</a:t>
            </a:r>
            <a:endParaRPr lang="it-IT" sz="20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a:t>
            </a:r>
            <a:r>
              <a:rPr lang="it-IT" sz="2000">
                <a:solidFill>
                  <a:schemeClr val="accent2"/>
                </a:solidFill>
              </a:rPr>
              <a:t> </a:t>
            </a:r>
            <a:r>
              <a:rPr lang="it-IT" sz="2400"/>
              <a:t>Instradamento broadcast e multicast</a:t>
            </a:r>
            <a:endParaRPr lang="it-IT" sz="2000">
              <a:solidFill>
                <a:schemeClr val="accent2"/>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F51A00E2-BAB8-4950-93F2-6DCE7A82A75D}" type="slidenum">
              <a:rPr lang="en-US" altLang="it-IT"/>
              <a:pPr/>
              <a:t>75</a:t>
            </a:fld>
            <a:endParaRPr lang="en-US" altLang="it-IT"/>
          </a:p>
        </p:txBody>
      </p:sp>
      <p:sp>
        <p:nvSpPr>
          <p:cNvPr id="462850" name="Rectangle 2"/>
          <p:cNvSpPr>
            <a:spLocks noGrp="1" noChangeArrowheads="1"/>
          </p:cNvSpPr>
          <p:nvPr>
            <p:ph type="title"/>
          </p:nvPr>
        </p:nvSpPr>
        <p:spPr/>
        <p:txBody>
          <a:bodyPr/>
          <a:lstStyle/>
          <a:p>
            <a:r>
              <a:rPr lang="it-IT" sz="3600"/>
              <a:t>Algoritmo d’instradamento a stato del collegamento (LS)</a:t>
            </a:r>
            <a:endParaRPr lang="en-US"/>
          </a:p>
        </p:txBody>
      </p:sp>
      <p:sp>
        <p:nvSpPr>
          <p:cNvPr id="462851" name="Rectangle 3"/>
          <p:cNvSpPr>
            <a:spLocks noGrp="1" noChangeArrowheads="1"/>
          </p:cNvSpPr>
          <p:nvPr>
            <p:ph type="body" sz="half" idx="1"/>
          </p:nvPr>
        </p:nvSpPr>
        <p:spPr>
          <a:xfrm>
            <a:off x="533400" y="1441450"/>
            <a:ext cx="3810000" cy="4648200"/>
          </a:xfrm>
        </p:spPr>
        <p:txBody>
          <a:bodyPr/>
          <a:lstStyle/>
          <a:p>
            <a:pPr>
              <a:lnSpc>
                <a:spcPct val="90000"/>
              </a:lnSpc>
              <a:buFont typeface="ZapfDingbats" pitchFamily="82" charset="2"/>
              <a:buNone/>
            </a:pPr>
            <a:r>
              <a:rPr lang="it-IT" sz="2400">
                <a:solidFill>
                  <a:srgbClr val="FF0000"/>
                </a:solidFill>
              </a:rPr>
              <a:t>Algoritmo di Dijkstra:</a:t>
            </a:r>
            <a:endParaRPr lang="it-IT" sz="2400"/>
          </a:p>
          <a:p>
            <a:pPr>
              <a:lnSpc>
                <a:spcPct val="90000"/>
              </a:lnSpc>
              <a:buFont typeface="Wingdings" pitchFamily="2" charset="2"/>
              <a:buChar char="r"/>
            </a:pPr>
            <a:r>
              <a:rPr lang="it-IT" sz="1800"/>
              <a:t>La topologia di rete e tutti i costi dei collegamenti sono noti a tutti i nodi</a:t>
            </a:r>
          </a:p>
          <a:p>
            <a:pPr lvl="1">
              <a:lnSpc>
                <a:spcPct val="90000"/>
              </a:lnSpc>
              <a:buFont typeface="Wingdings" pitchFamily="2" charset="2"/>
              <a:buChar char="m"/>
            </a:pPr>
            <a:r>
              <a:rPr lang="it-IT" sz="1800"/>
              <a:t>attraverso il “link-state broadcast”.</a:t>
            </a:r>
          </a:p>
          <a:p>
            <a:pPr lvl="1">
              <a:lnSpc>
                <a:spcPct val="90000"/>
              </a:lnSpc>
              <a:buFont typeface="Wingdings" pitchFamily="2" charset="2"/>
              <a:buChar char="m"/>
            </a:pPr>
            <a:r>
              <a:rPr lang="it-IT" sz="1800"/>
              <a:t>tutti i nodi dispongono delle stesse informazioni</a:t>
            </a:r>
          </a:p>
          <a:p>
            <a:pPr>
              <a:lnSpc>
                <a:spcPct val="90000"/>
              </a:lnSpc>
              <a:buFont typeface="Wingdings" pitchFamily="2" charset="2"/>
              <a:buChar char="r"/>
            </a:pPr>
            <a:r>
              <a:rPr lang="it-IT" sz="1800"/>
              <a:t>Calcola il cammino a costo minimo da un nodo (origine) a tutti gli altri nodi della rete.</a:t>
            </a:r>
          </a:p>
          <a:p>
            <a:pPr lvl="1">
              <a:lnSpc>
                <a:spcPct val="90000"/>
              </a:lnSpc>
              <a:buFont typeface="Wingdings" pitchFamily="2" charset="2"/>
              <a:buChar char="m"/>
            </a:pPr>
            <a:r>
              <a:rPr lang="it-IT" sz="1800"/>
              <a:t>Crea una </a:t>
            </a:r>
            <a:r>
              <a:rPr lang="it-IT" sz="1800">
                <a:solidFill>
                  <a:schemeClr val="accent2"/>
                </a:solidFill>
              </a:rPr>
              <a:t>tabella d’inoltro </a:t>
            </a:r>
            <a:r>
              <a:rPr lang="it-IT" sz="1800"/>
              <a:t> per quel nodo</a:t>
            </a:r>
          </a:p>
          <a:p>
            <a:pPr>
              <a:lnSpc>
                <a:spcPct val="90000"/>
              </a:lnSpc>
              <a:buFont typeface="Wingdings" pitchFamily="2" charset="2"/>
              <a:buChar char="r"/>
            </a:pPr>
            <a:r>
              <a:rPr lang="it-IT" sz="1800"/>
              <a:t>È iterativo: dopo la </a:t>
            </a:r>
            <a:r>
              <a:rPr lang="it-IT" sz="1800" i="1"/>
              <a:t>k</a:t>
            </a:r>
            <a:r>
              <a:rPr lang="it-IT" sz="1800"/>
              <a:t>-esima iterazione i cammini a costo minimo sono noti a </a:t>
            </a:r>
            <a:r>
              <a:rPr lang="it-IT" sz="1800" i="1"/>
              <a:t>k</a:t>
            </a:r>
            <a:r>
              <a:rPr lang="it-IT" sz="1800"/>
              <a:t> nodi di destinazione. </a:t>
            </a:r>
            <a:endParaRPr lang="it-IT" sz="2000"/>
          </a:p>
        </p:txBody>
      </p:sp>
      <p:sp>
        <p:nvSpPr>
          <p:cNvPr id="462852" name="Rectangle 4"/>
          <p:cNvSpPr>
            <a:spLocks noGrp="1" noChangeArrowheads="1"/>
          </p:cNvSpPr>
          <p:nvPr>
            <p:ph type="body" sz="half" idx="2"/>
          </p:nvPr>
        </p:nvSpPr>
        <p:spPr>
          <a:xfrm>
            <a:off x="4495800" y="1441450"/>
            <a:ext cx="3810000" cy="4648200"/>
          </a:xfrm>
        </p:spPr>
        <p:txBody>
          <a:bodyPr/>
          <a:lstStyle/>
          <a:p>
            <a:pPr>
              <a:lnSpc>
                <a:spcPct val="90000"/>
              </a:lnSpc>
              <a:buFont typeface="ZapfDingbats" pitchFamily="82" charset="2"/>
              <a:buNone/>
            </a:pPr>
            <a:r>
              <a:rPr lang="it-IT" sz="2400" dirty="0">
                <a:solidFill>
                  <a:srgbClr val="FF0000"/>
                </a:solidFill>
              </a:rPr>
              <a:t>Definiamo la seguente notazione:</a:t>
            </a:r>
            <a:endParaRPr lang="it-IT" sz="2400" dirty="0"/>
          </a:p>
          <a:p>
            <a:pPr>
              <a:lnSpc>
                <a:spcPct val="90000"/>
              </a:lnSpc>
              <a:buFont typeface="Wingdings" pitchFamily="2" charset="2"/>
              <a:buChar char="r"/>
            </a:pPr>
            <a:r>
              <a:rPr lang="it-IT" sz="1800" dirty="0">
                <a:solidFill>
                  <a:schemeClr val="accent2"/>
                </a:solidFill>
                <a:latin typeface="Arial" charset="0"/>
              </a:rPr>
              <a:t>c(x,y):</a:t>
            </a:r>
            <a:r>
              <a:rPr lang="it-IT" sz="1800" dirty="0"/>
              <a:t> costo del collegamenti dal nodo x al nodo y;  = ∞ se non sono adiacenti.</a:t>
            </a:r>
            <a:endParaRPr lang="it-IT" sz="1800" dirty="0">
              <a:solidFill>
                <a:srgbClr val="FF0000"/>
              </a:solidFill>
            </a:endParaRPr>
          </a:p>
          <a:p>
            <a:pPr>
              <a:lnSpc>
                <a:spcPct val="90000"/>
              </a:lnSpc>
              <a:buFont typeface="Wingdings" pitchFamily="2" charset="2"/>
              <a:buChar char="r"/>
            </a:pPr>
            <a:r>
              <a:rPr lang="it-IT" sz="1800" dirty="0">
                <a:solidFill>
                  <a:schemeClr val="accent2"/>
                </a:solidFill>
                <a:latin typeface="Arial" charset="0"/>
              </a:rPr>
              <a:t>D(v):</a:t>
            </a:r>
            <a:r>
              <a:rPr lang="it-IT" sz="1800" dirty="0"/>
              <a:t> costo del cammino dal nodo origine alla destinazione </a:t>
            </a:r>
            <a:r>
              <a:rPr lang="it-IT" sz="1800" i="1" dirty="0"/>
              <a:t>v</a:t>
            </a:r>
            <a:r>
              <a:rPr lang="it-IT" sz="1800" dirty="0"/>
              <a:t> per quanto riguarda l’iterazione corrente.</a:t>
            </a:r>
          </a:p>
          <a:p>
            <a:pPr>
              <a:lnSpc>
                <a:spcPct val="90000"/>
              </a:lnSpc>
              <a:buFont typeface="Wingdings" pitchFamily="2" charset="2"/>
              <a:buChar char="r"/>
            </a:pPr>
            <a:r>
              <a:rPr lang="it-IT" sz="1800" dirty="0">
                <a:solidFill>
                  <a:schemeClr val="accent2"/>
                </a:solidFill>
                <a:latin typeface="Arial" charset="0"/>
              </a:rPr>
              <a:t>p(v):</a:t>
            </a:r>
            <a:r>
              <a:rPr lang="it-IT" sz="1800" dirty="0"/>
              <a:t> immediato predecessore di </a:t>
            </a:r>
            <a:r>
              <a:rPr lang="it-IT" sz="1800" i="1" dirty="0"/>
              <a:t>v</a:t>
            </a:r>
            <a:r>
              <a:rPr lang="it-IT" sz="1800" dirty="0"/>
              <a:t> lungo il cammino.</a:t>
            </a:r>
          </a:p>
          <a:p>
            <a:pPr>
              <a:lnSpc>
                <a:spcPct val="90000"/>
              </a:lnSpc>
              <a:buFont typeface="Wingdings" pitchFamily="2" charset="2"/>
              <a:buChar char="r"/>
            </a:pPr>
            <a:r>
              <a:rPr lang="it-IT" sz="1800" dirty="0">
                <a:solidFill>
                  <a:schemeClr val="accent2"/>
                </a:solidFill>
                <a:latin typeface="Arial" charset="0"/>
              </a:rPr>
              <a:t>N</a:t>
            </a:r>
            <a:r>
              <a:rPr lang="it-IT" sz="1800" dirty="0">
                <a:solidFill>
                  <a:schemeClr val="accent2"/>
                </a:solidFill>
                <a:latin typeface="Arial" charset="0"/>
                <a:cs typeface="Arial" charset="0"/>
              </a:rPr>
              <a:t>'</a:t>
            </a:r>
            <a:r>
              <a:rPr lang="it-IT" sz="1800" dirty="0">
                <a:solidFill>
                  <a:schemeClr val="accent2"/>
                </a:solidFill>
                <a:latin typeface="Arial" charset="0"/>
              </a:rPr>
              <a:t>:</a:t>
            </a:r>
            <a:r>
              <a:rPr lang="it-IT" sz="1800" dirty="0"/>
              <a:t> sottoinsieme di nodi per cui il cammino a costo minimo dall’origine è definitivamente noto.</a:t>
            </a:r>
            <a:r>
              <a:rPr lang="it-IT" sz="2000" dirty="0"/>
              <a:t> </a:t>
            </a:r>
          </a:p>
          <a:p>
            <a:pPr>
              <a:lnSpc>
                <a:spcPct val="90000"/>
              </a:lnSpc>
            </a:pPr>
            <a:endParaRPr lang="it-IT" sz="24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r>
              <a:rPr lang="en-US" altLang="it-IT"/>
              <a:t>4-</a:t>
            </a:r>
            <a:fld id="{0438F2CB-45F5-4D23-A7BB-B6115637CC14}" type="slidenum">
              <a:rPr lang="en-US" altLang="it-IT"/>
              <a:pPr/>
              <a:t>76</a:t>
            </a:fld>
            <a:endParaRPr lang="en-US" altLang="it-IT"/>
          </a:p>
        </p:txBody>
      </p:sp>
      <p:sp>
        <p:nvSpPr>
          <p:cNvPr id="463874" name="Rectangle 2"/>
          <p:cNvSpPr>
            <a:spLocks noGrp="1" noChangeArrowheads="1"/>
          </p:cNvSpPr>
          <p:nvPr>
            <p:ph type="title"/>
          </p:nvPr>
        </p:nvSpPr>
        <p:spPr/>
        <p:txBody>
          <a:bodyPr/>
          <a:lstStyle/>
          <a:p>
            <a:r>
              <a:rPr lang="it-IT" sz="3600"/>
              <a:t>Algoritmo di Dijsktra</a:t>
            </a:r>
            <a:endParaRPr lang="en-US"/>
          </a:p>
        </p:txBody>
      </p:sp>
      <p:sp>
        <p:nvSpPr>
          <p:cNvPr id="463875" name="Text Box 3"/>
          <p:cNvSpPr txBox="1">
            <a:spLocks noChangeArrowheads="1"/>
          </p:cNvSpPr>
          <p:nvPr/>
        </p:nvSpPr>
        <p:spPr bwMode="auto">
          <a:xfrm>
            <a:off x="862013" y="1420813"/>
            <a:ext cx="8118475" cy="4664075"/>
          </a:xfrm>
          <a:prstGeom prst="rect">
            <a:avLst/>
          </a:prstGeom>
          <a:noFill/>
          <a:ln w="9525">
            <a:noFill/>
            <a:miter lim="800000"/>
            <a:headEnd/>
            <a:tailEnd/>
          </a:ln>
          <a:effectLst/>
        </p:spPr>
        <p:txBody>
          <a:bodyPr wrap="none">
            <a:spAutoFit/>
          </a:bodyPr>
          <a:lstStyle/>
          <a:p>
            <a:r>
              <a:rPr lang="it-IT" sz="2000">
                <a:latin typeface="Arial" charset="0"/>
              </a:rPr>
              <a:t>1  </a:t>
            </a:r>
            <a:r>
              <a:rPr lang="it-IT" sz="2000" b="1" i="1">
                <a:latin typeface="Arial" charset="0"/>
              </a:rPr>
              <a:t>Inizializzazione:</a:t>
            </a:r>
            <a:r>
              <a:rPr lang="it-IT" sz="2000">
                <a:latin typeface="Arial" charset="0"/>
              </a:rPr>
              <a:t> </a:t>
            </a:r>
          </a:p>
          <a:p>
            <a:r>
              <a:rPr lang="it-IT" sz="2000">
                <a:latin typeface="Arial" charset="0"/>
              </a:rPr>
              <a:t>2    N</a:t>
            </a:r>
            <a:r>
              <a:rPr lang="it-IT" sz="2000">
                <a:latin typeface="Arial" charset="0"/>
                <a:cs typeface="Arial" charset="0"/>
              </a:rPr>
              <a:t>'</a:t>
            </a:r>
            <a:r>
              <a:rPr lang="it-IT" sz="2000">
                <a:latin typeface="Arial" charset="0"/>
              </a:rPr>
              <a:t> = {u} </a:t>
            </a:r>
          </a:p>
          <a:p>
            <a:r>
              <a:rPr lang="it-IT" sz="2000">
                <a:latin typeface="Arial" charset="0"/>
              </a:rPr>
              <a:t>3    per tutti i nodi v </a:t>
            </a:r>
          </a:p>
          <a:p>
            <a:r>
              <a:rPr lang="it-IT" sz="2000">
                <a:latin typeface="Arial" charset="0"/>
              </a:rPr>
              <a:t>4      se v è adiacente a u </a:t>
            </a:r>
          </a:p>
          <a:p>
            <a:r>
              <a:rPr lang="it-IT" sz="2000">
                <a:latin typeface="Arial" charset="0"/>
              </a:rPr>
              <a:t>5          allora D(v) = c(u,v) </a:t>
            </a:r>
          </a:p>
          <a:p>
            <a:r>
              <a:rPr lang="it-IT" sz="2000">
                <a:latin typeface="Arial" charset="0"/>
              </a:rPr>
              <a:t>6      altrimenti D(v) = </a:t>
            </a:r>
            <a:r>
              <a:rPr lang="it-IT" sz="2000">
                <a:latin typeface="Arial" charset="0"/>
                <a:cs typeface="Arial" charset="0"/>
              </a:rPr>
              <a:t>∞</a:t>
            </a:r>
            <a:r>
              <a:rPr lang="it-IT" sz="2000">
                <a:latin typeface="Arial" charset="0"/>
              </a:rPr>
              <a:t> </a:t>
            </a:r>
          </a:p>
          <a:p>
            <a:r>
              <a:rPr lang="it-IT" sz="2000">
                <a:latin typeface="Arial" charset="0"/>
              </a:rPr>
              <a:t>7 </a:t>
            </a:r>
          </a:p>
          <a:p>
            <a:r>
              <a:rPr lang="it-IT" sz="2000">
                <a:latin typeface="Arial" charset="0"/>
              </a:rPr>
              <a:t>8   </a:t>
            </a:r>
            <a:r>
              <a:rPr lang="it-IT" sz="2000" b="1" i="1">
                <a:latin typeface="Arial" charset="0"/>
              </a:rPr>
              <a:t>Ciclo</a:t>
            </a:r>
            <a:r>
              <a:rPr lang="it-IT" sz="2000" i="1">
                <a:latin typeface="Arial" charset="0"/>
              </a:rPr>
              <a:t> </a:t>
            </a:r>
            <a:endParaRPr lang="it-IT" sz="2000">
              <a:latin typeface="Arial" charset="0"/>
            </a:endParaRPr>
          </a:p>
          <a:p>
            <a:r>
              <a:rPr lang="it-IT" sz="2000">
                <a:latin typeface="Arial" charset="0"/>
              </a:rPr>
              <a:t>9      determina un w non in N</a:t>
            </a:r>
            <a:r>
              <a:rPr lang="it-IT" sz="2000">
                <a:latin typeface="Arial" charset="0"/>
                <a:cs typeface="Arial" charset="0"/>
              </a:rPr>
              <a:t>'</a:t>
            </a:r>
            <a:r>
              <a:rPr lang="it-IT" sz="2000">
                <a:latin typeface="Arial" charset="0"/>
              </a:rPr>
              <a:t> tale che D(w) sia minimo </a:t>
            </a:r>
          </a:p>
          <a:p>
            <a:r>
              <a:rPr lang="it-IT" sz="2000">
                <a:latin typeface="Arial" charset="0"/>
              </a:rPr>
              <a:t>10    aggiungi w a N</a:t>
            </a:r>
            <a:r>
              <a:rPr lang="it-IT" sz="2000">
                <a:latin typeface="Arial" charset="0"/>
                <a:cs typeface="Arial" charset="0"/>
              </a:rPr>
              <a:t>'</a:t>
            </a:r>
            <a:r>
              <a:rPr lang="it-IT" sz="2000">
                <a:latin typeface="Arial" charset="0"/>
              </a:rPr>
              <a:t> </a:t>
            </a:r>
          </a:p>
          <a:p>
            <a:r>
              <a:rPr lang="it-IT" sz="2000">
                <a:latin typeface="Arial" charset="0"/>
              </a:rPr>
              <a:t>11    aggiorna D(v) per ciascun nodo v adiacente a w e non in N</a:t>
            </a:r>
            <a:r>
              <a:rPr lang="it-IT" sz="2000">
                <a:latin typeface="Arial" charset="0"/>
                <a:cs typeface="Arial" charset="0"/>
              </a:rPr>
              <a:t>'</a:t>
            </a:r>
            <a:r>
              <a:rPr lang="it-IT" sz="2000">
                <a:latin typeface="Arial" charset="0"/>
              </a:rPr>
              <a:t> : </a:t>
            </a:r>
          </a:p>
          <a:p>
            <a:r>
              <a:rPr lang="it-IT" sz="2000">
                <a:latin typeface="Arial" charset="0"/>
              </a:rPr>
              <a:t>12       </a:t>
            </a:r>
            <a:r>
              <a:rPr lang="it-IT" sz="2000">
                <a:solidFill>
                  <a:srgbClr val="FF0000"/>
                </a:solidFill>
                <a:latin typeface="Arial" charset="0"/>
              </a:rPr>
              <a:t>D(v) = min( D(v), D(w) + c(w,v) ) </a:t>
            </a:r>
          </a:p>
          <a:p>
            <a:r>
              <a:rPr lang="it-IT" sz="2000">
                <a:latin typeface="Arial" charset="0"/>
              </a:rPr>
              <a:t>13    /* il nuovo costo verso v è il vecchio costo verso v oppure</a:t>
            </a:r>
          </a:p>
          <a:p>
            <a:r>
              <a:rPr lang="it-IT" sz="2000">
                <a:latin typeface="Arial" charset="0"/>
              </a:rPr>
              <a:t>14     il costo del cammino minimo noto verso w più il costo da w a v */ </a:t>
            </a:r>
          </a:p>
          <a:p>
            <a:r>
              <a:rPr lang="it-IT" sz="2000">
                <a:latin typeface="Arial" charset="0"/>
              </a:rPr>
              <a:t>15  </a:t>
            </a:r>
            <a:r>
              <a:rPr lang="it-IT" sz="2000" b="1" i="1">
                <a:latin typeface="Arial" charset="0"/>
              </a:rPr>
              <a:t>Finché N</a:t>
            </a:r>
            <a:r>
              <a:rPr lang="it-IT" sz="2000" b="1" i="1">
                <a:latin typeface="Arial" charset="0"/>
                <a:cs typeface="Arial" charset="0"/>
              </a:rPr>
              <a:t>’ = N</a:t>
            </a:r>
            <a:r>
              <a:rPr lang="en-US" sz="2000">
                <a:latin typeface="Arial" charset="0"/>
              </a:rPr>
              <a:t> </a:t>
            </a:r>
          </a:p>
        </p:txBody>
      </p:sp>
      <p:sp>
        <p:nvSpPr>
          <p:cNvPr id="463876" name="Freeform 4"/>
          <p:cNvSpPr>
            <a:spLocks/>
          </p:cNvSpPr>
          <p:nvPr/>
        </p:nvSpPr>
        <p:spPr bwMode="auto">
          <a:xfrm>
            <a:off x="333375" y="3530600"/>
            <a:ext cx="800100" cy="2886075"/>
          </a:xfrm>
          <a:custGeom>
            <a:avLst/>
            <a:gdLst/>
            <a:ahLst/>
            <a:cxnLst>
              <a:cxn ang="0">
                <a:pos x="504" y="1596"/>
              </a:cxn>
              <a:cxn ang="0">
                <a:pos x="120" y="1602"/>
              </a:cxn>
              <a:cxn ang="0">
                <a:pos x="90" y="192"/>
              </a:cxn>
              <a:cxn ang="0">
                <a:pos x="396" y="144"/>
              </a:cxn>
            </a:cxnLst>
            <a:rect l="0" t="0" r="r" b="b"/>
            <a:pathLst>
              <a:path w="504" h="1818">
                <a:moveTo>
                  <a:pt x="504" y="1596"/>
                </a:moveTo>
                <a:cubicBezTo>
                  <a:pt x="444" y="1728"/>
                  <a:pt x="240" y="1818"/>
                  <a:pt x="120" y="1602"/>
                </a:cubicBezTo>
                <a:cubicBezTo>
                  <a:pt x="0" y="1386"/>
                  <a:pt x="48" y="444"/>
                  <a:pt x="90" y="192"/>
                </a:cubicBezTo>
                <a:cubicBezTo>
                  <a:pt x="162" y="0"/>
                  <a:pt x="294" y="84"/>
                  <a:pt x="396" y="144"/>
                </a:cubicBezTo>
              </a:path>
            </a:pathLst>
          </a:custGeom>
          <a:noFill/>
          <a:ln w="28575" cap="flat" cmpd="sng">
            <a:solidFill>
              <a:schemeClr val="accent2"/>
            </a:solidFill>
            <a:prstDash val="solid"/>
            <a:round/>
            <a:headEnd type="none" w="med" len="med"/>
            <a:tailEnd type="triangle" w="med" len="me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egnaposto numero diapositiva 4"/>
          <p:cNvSpPr>
            <a:spLocks noGrp="1"/>
          </p:cNvSpPr>
          <p:nvPr>
            <p:ph type="sldNum" sz="quarter" idx="12"/>
          </p:nvPr>
        </p:nvSpPr>
        <p:spPr/>
        <p:txBody>
          <a:bodyPr/>
          <a:lstStyle/>
          <a:p>
            <a:r>
              <a:rPr lang="en-US" altLang="it-IT"/>
              <a:t>4-</a:t>
            </a:r>
            <a:fld id="{58C862B4-C1BC-4CC0-990B-CB972B14DAC4}" type="slidenum">
              <a:rPr lang="en-US" altLang="it-IT"/>
              <a:pPr/>
              <a:t>77</a:t>
            </a:fld>
            <a:endParaRPr lang="en-US" altLang="it-IT"/>
          </a:p>
        </p:txBody>
      </p:sp>
      <p:sp>
        <p:nvSpPr>
          <p:cNvPr id="464898" name="Rectangle 2"/>
          <p:cNvSpPr>
            <a:spLocks noGrp="1" noChangeArrowheads="1"/>
          </p:cNvSpPr>
          <p:nvPr>
            <p:ph type="title"/>
          </p:nvPr>
        </p:nvSpPr>
        <p:spPr/>
        <p:txBody>
          <a:bodyPr/>
          <a:lstStyle/>
          <a:p>
            <a:pPr algn="ctr"/>
            <a:r>
              <a:rPr lang="it-IT" sz="3600"/>
              <a:t>Algoritmo di Dijkstra: esempio</a:t>
            </a:r>
            <a:endParaRPr lang="en-US"/>
          </a:p>
        </p:txBody>
      </p:sp>
      <p:sp>
        <p:nvSpPr>
          <p:cNvPr id="464899" name="Text Box 3"/>
          <p:cNvSpPr txBox="1">
            <a:spLocks noChangeArrowheads="1"/>
          </p:cNvSpPr>
          <p:nvPr/>
        </p:nvSpPr>
        <p:spPr bwMode="auto">
          <a:xfrm>
            <a:off x="114300" y="1506538"/>
            <a:ext cx="862013" cy="2225675"/>
          </a:xfrm>
          <a:prstGeom prst="rect">
            <a:avLst/>
          </a:prstGeom>
          <a:noFill/>
          <a:ln w="9525">
            <a:noFill/>
            <a:miter lim="800000"/>
            <a:headEnd/>
            <a:tailEnd/>
          </a:ln>
          <a:effectLst/>
        </p:spPr>
        <p:txBody>
          <a:bodyPr wrap="none">
            <a:spAutoFit/>
          </a:bodyPr>
          <a:lstStyle/>
          <a:p>
            <a:pPr algn="r"/>
            <a:r>
              <a:rPr lang="en-US" altLang="it-IT" sz="2000">
                <a:latin typeface="Arial" charset="0"/>
              </a:rPr>
              <a:t>passo</a:t>
            </a:r>
          </a:p>
          <a:p>
            <a:pPr algn="r"/>
            <a:r>
              <a:rPr lang="en-US" altLang="it-IT" sz="2000">
                <a:latin typeface="Arial" charset="0"/>
              </a:rPr>
              <a:t>0</a:t>
            </a:r>
          </a:p>
          <a:p>
            <a:pPr algn="r"/>
            <a:r>
              <a:rPr lang="en-US" altLang="it-IT" sz="2000">
                <a:latin typeface="Arial" charset="0"/>
              </a:rPr>
              <a:t>1</a:t>
            </a:r>
          </a:p>
          <a:p>
            <a:pPr algn="r"/>
            <a:r>
              <a:rPr lang="en-US" altLang="it-IT" sz="2000">
                <a:latin typeface="Arial" charset="0"/>
              </a:rPr>
              <a:t>2</a:t>
            </a:r>
          </a:p>
          <a:p>
            <a:pPr algn="r"/>
            <a:r>
              <a:rPr lang="en-US" altLang="it-IT" sz="2000">
                <a:latin typeface="Arial" charset="0"/>
              </a:rPr>
              <a:t>3</a:t>
            </a:r>
          </a:p>
          <a:p>
            <a:pPr algn="r"/>
            <a:r>
              <a:rPr lang="en-US" altLang="it-IT" sz="2000">
                <a:latin typeface="Arial" charset="0"/>
              </a:rPr>
              <a:t>4</a:t>
            </a:r>
          </a:p>
          <a:p>
            <a:pPr algn="r"/>
            <a:r>
              <a:rPr lang="en-US" altLang="it-IT" sz="2000">
                <a:latin typeface="Arial" charset="0"/>
              </a:rPr>
              <a:t>5</a:t>
            </a:r>
          </a:p>
        </p:txBody>
      </p:sp>
      <p:sp>
        <p:nvSpPr>
          <p:cNvPr id="464900" name="Text Box 4"/>
          <p:cNvSpPr txBox="1">
            <a:spLocks noChangeArrowheads="1"/>
          </p:cNvSpPr>
          <p:nvPr/>
        </p:nvSpPr>
        <p:spPr bwMode="auto">
          <a:xfrm>
            <a:off x="1273175" y="1516063"/>
            <a:ext cx="1017588" cy="2225675"/>
          </a:xfrm>
          <a:prstGeom prst="rect">
            <a:avLst/>
          </a:prstGeom>
          <a:noFill/>
          <a:ln w="9525">
            <a:noFill/>
            <a:miter lim="800000"/>
            <a:headEnd/>
            <a:tailEnd/>
          </a:ln>
          <a:effectLst/>
        </p:spPr>
        <p:txBody>
          <a:bodyPr wrap="none">
            <a:spAutoFit/>
          </a:bodyPr>
          <a:lstStyle/>
          <a:p>
            <a:pPr algn="r"/>
            <a:r>
              <a:rPr lang="en-US" altLang="it-IT" sz="2000">
                <a:latin typeface="Arial" charset="0"/>
              </a:rPr>
              <a:t>N</a:t>
            </a:r>
            <a:r>
              <a:rPr lang="en-US" altLang="it-IT" sz="2000">
                <a:latin typeface="Arial" charset="0"/>
                <a:cs typeface="Arial" charset="0"/>
              </a:rPr>
              <a:t>'</a:t>
            </a:r>
          </a:p>
          <a:p>
            <a:pPr algn="r"/>
            <a:r>
              <a:rPr lang="en-US" altLang="it-IT" sz="2000">
                <a:latin typeface="Arial" charset="0"/>
              </a:rPr>
              <a:t>u</a:t>
            </a:r>
          </a:p>
          <a:p>
            <a:pPr algn="r"/>
            <a:r>
              <a:rPr lang="en-US" altLang="it-IT" sz="2000">
                <a:latin typeface="Arial" charset="0"/>
              </a:rPr>
              <a:t>ux</a:t>
            </a:r>
          </a:p>
          <a:p>
            <a:pPr algn="r"/>
            <a:r>
              <a:rPr lang="en-US" altLang="it-IT" sz="2000">
                <a:latin typeface="Arial" charset="0"/>
              </a:rPr>
              <a:t>uxy</a:t>
            </a:r>
          </a:p>
          <a:p>
            <a:pPr algn="r"/>
            <a:r>
              <a:rPr lang="en-US" altLang="it-IT" sz="2000">
                <a:latin typeface="Arial" charset="0"/>
              </a:rPr>
              <a:t>uxyv</a:t>
            </a:r>
          </a:p>
          <a:p>
            <a:pPr algn="r"/>
            <a:r>
              <a:rPr lang="en-US" altLang="it-IT" sz="2000">
                <a:latin typeface="Arial" charset="0"/>
              </a:rPr>
              <a:t>uxyvw</a:t>
            </a:r>
          </a:p>
          <a:p>
            <a:pPr algn="r"/>
            <a:r>
              <a:rPr lang="en-US" altLang="it-IT" sz="2000">
                <a:latin typeface="Arial" charset="0"/>
              </a:rPr>
              <a:t>uxyvwz</a:t>
            </a:r>
          </a:p>
        </p:txBody>
      </p:sp>
      <p:sp>
        <p:nvSpPr>
          <p:cNvPr id="464901" name="Text Box 5"/>
          <p:cNvSpPr txBox="1">
            <a:spLocks noChangeArrowheads="1"/>
          </p:cNvSpPr>
          <p:nvPr/>
        </p:nvSpPr>
        <p:spPr bwMode="auto">
          <a:xfrm>
            <a:off x="2498725" y="1497013"/>
            <a:ext cx="1171575" cy="1311275"/>
          </a:xfrm>
          <a:prstGeom prst="rect">
            <a:avLst/>
          </a:prstGeom>
          <a:noFill/>
          <a:ln w="9525">
            <a:noFill/>
            <a:miter lim="800000"/>
            <a:headEnd/>
            <a:tailEnd/>
          </a:ln>
          <a:effectLst/>
        </p:spPr>
        <p:txBody>
          <a:bodyPr wrap="none">
            <a:spAutoFit/>
          </a:bodyPr>
          <a:lstStyle/>
          <a:p>
            <a:pPr algn="r"/>
            <a:r>
              <a:rPr lang="en-US" altLang="it-IT" sz="2000">
                <a:latin typeface="Arial" charset="0"/>
              </a:rPr>
              <a:t>D(v),p(v)</a:t>
            </a:r>
          </a:p>
          <a:p>
            <a:pPr algn="r"/>
            <a:r>
              <a:rPr lang="en-US" altLang="it-IT" sz="2000">
                <a:latin typeface="Arial" charset="0"/>
              </a:rPr>
              <a:t>2,u</a:t>
            </a:r>
          </a:p>
          <a:p>
            <a:pPr algn="r"/>
            <a:r>
              <a:rPr lang="en-US" altLang="it-IT" sz="2000">
                <a:latin typeface="Arial" charset="0"/>
              </a:rPr>
              <a:t>2,u</a:t>
            </a:r>
          </a:p>
          <a:p>
            <a:pPr algn="r"/>
            <a:r>
              <a:rPr lang="en-US" altLang="it-IT" sz="2000">
                <a:latin typeface="Arial" charset="0"/>
              </a:rPr>
              <a:t>2,u</a:t>
            </a:r>
          </a:p>
        </p:txBody>
      </p:sp>
      <p:sp>
        <p:nvSpPr>
          <p:cNvPr id="464902" name="Text Box 6"/>
          <p:cNvSpPr txBox="1">
            <a:spLocks noChangeArrowheads="1"/>
          </p:cNvSpPr>
          <p:nvPr/>
        </p:nvSpPr>
        <p:spPr bwMode="auto">
          <a:xfrm>
            <a:off x="3667125" y="1501775"/>
            <a:ext cx="1284288" cy="1616075"/>
          </a:xfrm>
          <a:prstGeom prst="rect">
            <a:avLst/>
          </a:prstGeom>
          <a:noFill/>
          <a:ln w="9525">
            <a:noFill/>
            <a:miter lim="800000"/>
            <a:headEnd/>
            <a:tailEnd/>
          </a:ln>
          <a:effectLst/>
        </p:spPr>
        <p:txBody>
          <a:bodyPr wrap="none">
            <a:spAutoFit/>
          </a:bodyPr>
          <a:lstStyle/>
          <a:p>
            <a:pPr algn="r"/>
            <a:r>
              <a:rPr lang="en-US" altLang="it-IT" sz="2000">
                <a:latin typeface="Arial" charset="0"/>
              </a:rPr>
              <a:t>D(w),p(w)</a:t>
            </a:r>
          </a:p>
          <a:p>
            <a:pPr algn="r"/>
            <a:r>
              <a:rPr lang="en-US" altLang="it-IT" sz="2000">
                <a:latin typeface="Arial" charset="0"/>
              </a:rPr>
              <a:t>5,u</a:t>
            </a:r>
          </a:p>
          <a:p>
            <a:pPr algn="r"/>
            <a:r>
              <a:rPr lang="en-US" altLang="it-IT" sz="2000">
                <a:latin typeface="Arial" charset="0"/>
              </a:rPr>
              <a:t>4,x</a:t>
            </a:r>
          </a:p>
          <a:p>
            <a:pPr algn="r"/>
            <a:r>
              <a:rPr lang="en-US" altLang="it-IT" sz="2000">
                <a:latin typeface="Arial" charset="0"/>
              </a:rPr>
              <a:t>3,y</a:t>
            </a:r>
          </a:p>
          <a:p>
            <a:pPr algn="r"/>
            <a:r>
              <a:rPr lang="en-US" altLang="it-IT" sz="2000">
                <a:latin typeface="Arial" charset="0"/>
              </a:rPr>
              <a:t>3,y</a:t>
            </a:r>
          </a:p>
        </p:txBody>
      </p:sp>
      <p:sp>
        <p:nvSpPr>
          <p:cNvPr id="464903" name="Text Box 7"/>
          <p:cNvSpPr txBox="1">
            <a:spLocks noChangeArrowheads="1"/>
          </p:cNvSpPr>
          <p:nvPr/>
        </p:nvSpPr>
        <p:spPr bwMode="auto">
          <a:xfrm>
            <a:off x="5056188" y="1497013"/>
            <a:ext cx="1171575" cy="701675"/>
          </a:xfrm>
          <a:prstGeom prst="rect">
            <a:avLst/>
          </a:prstGeom>
          <a:noFill/>
          <a:ln w="9525">
            <a:noFill/>
            <a:miter lim="800000"/>
            <a:headEnd/>
            <a:tailEnd/>
          </a:ln>
          <a:effectLst/>
        </p:spPr>
        <p:txBody>
          <a:bodyPr wrap="none">
            <a:spAutoFit/>
          </a:bodyPr>
          <a:lstStyle/>
          <a:p>
            <a:pPr algn="r"/>
            <a:r>
              <a:rPr lang="en-US" altLang="it-IT" sz="2000">
                <a:latin typeface="Arial" charset="0"/>
              </a:rPr>
              <a:t>D(x),p(x)</a:t>
            </a:r>
          </a:p>
          <a:p>
            <a:pPr algn="r"/>
            <a:r>
              <a:rPr lang="en-US" altLang="it-IT" sz="2000">
                <a:latin typeface="Arial" charset="0"/>
              </a:rPr>
              <a:t>1,u</a:t>
            </a:r>
          </a:p>
        </p:txBody>
      </p:sp>
      <p:sp>
        <p:nvSpPr>
          <p:cNvPr id="464904" name="Text Box 8"/>
          <p:cNvSpPr txBox="1">
            <a:spLocks noChangeArrowheads="1"/>
          </p:cNvSpPr>
          <p:nvPr/>
        </p:nvSpPr>
        <p:spPr bwMode="auto">
          <a:xfrm>
            <a:off x="6351588" y="1501775"/>
            <a:ext cx="1171575" cy="1006475"/>
          </a:xfrm>
          <a:prstGeom prst="rect">
            <a:avLst/>
          </a:prstGeom>
          <a:noFill/>
          <a:ln w="9525">
            <a:noFill/>
            <a:miter lim="800000"/>
            <a:headEnd/>
            <a:tailEnd/>
          </a:ln>
          <a:effectLst/>
        </p:spPr>
        <p:txBody>
          <a:bodyPr wrap="none">
            <a:spAutoFit/>
          </a:bodyPr>
          <a:lstStyle/>
          <a:p>
            <a:pPr algn="r"/>
            <a:r>
              <a:rPr lang="en-US" altLang="it-IT" sz="2000">
                <a:latin typeface="Arial" charset="0"/>
              </a:rPr>
              <a:t>D(y),p(y)</a:t>
            </a:r>
          </a:p>
          <a:p>
            <a:pPr algn="r"/>
            <a:r>
              <a:rPr lang="en-US" altLang="it-IT" sz="2000">
                <a:cs typeface="Arial" charset="0"/>
              </a:rPr>
              <a:t>∞</a:t>
            </a:r>
          </a:p>
          <a:p>
            <a:pPr algn="r"/>
            <a:r>
              <a:rPr lang="en-US" altLang="it-IT" sz="2000">
                <a:latin typeface="Arial" charset="0"/>
              </a:rPr>
              <a:t>2,x</a:t>
            </a:r>
          </a:p>
        </p:txBody>
      </p:sp>
      <p:sp>
        <p:nvSpPr>
          <p:cNvPr id="464905" name="Text Box 9"/>
          <p:cNvSpPr txBox="1">
            <a:spLocks noChangeArrowheads="1"/>
          </p:cNvSpPr>
          <p:nvPr/>
        </p:nvSpPr>
        <p:spPr bwMode="auto">
          <a:xfrm>
            <a:off x="7623175" y="1516063"/>
            <a:ext cx="1173163" cy="1860550"/>
          </a:xfrm>
          <a:prstGeom prst="rect">
            <a:avLst/>
          </a:prstGeom>
          <a:noFill/>
          <a:ln w="9525">
            <a:noFill/>
            <a:miter lim="800000"/>
            <a:headEnd/>
            <a:tailEnd/>
          </a:ln>
          <a:effectLst/>
        </p:spPr>
        <p:txBody>
          <a:bodyPr wrap="none">
            <a:spAutoFit/>
          </a:bodyPr>
          <a:lstStyle/>
          <a:p>
            <a:pPr algn="r"/>
            <a:r>
              <a:rPr lang="en-US" altLang="it-IT" sz="2000">
                <a:latin typeface="Arial" charset="0"/>
              </a:rPr>
              <a:t>D(z),p(z)</a:t>
            </a:r>
          </a:p>
          <a:p>
            <a:pPr algn="r"/>
            <a:r>
              <a:rPr lang="en-US" altLang="it-IT"/>
              <a:t>∞ </a:t>
            </a:r>
            <a:endParaRPr lang="en-US" altLang="it-IT" sz="2000">
              <a:latin typeface="Arial" charset="0"/>
            </a:endParaRPr>
          </a:p>
          <a:p>
            <a:pPr algn="r"/>
            <a:r>
              <a:rPr lang="en-US" altLang="it-IT"/>
              <a:t>∞ </a:t>
            </a:r>
            <a:endParaRPr lang="en-US" altLang="it-IT" sz="2000">
              <a:latin typeface="Arial" charset="0"/>
            </a:endParaRPr>
          </a:p>
          <a:p>
            <a:pPr algn="r"/>
            <a:r>
              <a:rPr lang="en-US" altLang="it-IT" sz="2000">
                <a:latin typeface="Arial" charset="0"/>
              </a:rPr>
              <a:t>4,y</a:t>
            </a:r>
          </a:p>
          <a:p>
            <a:pPr algn="r"/>
            <a:r>
              <a:rPr lang="en-US" altLang="it-IT" sz="2000">
                <a:latin typeface="Arial" charset="0"/>
              </a:rPr>
              <a:t>4,y</a:t>
            </a:r>
          </a:p>
          <a:p>
            <a:pPr algn="r"/>
            <a:r>
              <a:rPr lang="en-US" altLang="it-IT" sz="2000">
                <a:latin typeface="Arial" charset="0"/>
              </a:rPr>
              <a:t>4,y</a:t>
            </a:r>
          </a:p>
        </p:txBody>
      </p:sp>
      <p:sp>
        <p:nvSpPr>
          <p:cNvPr id="464906" name="Line 10"/>
          <p:cNvSpPr>
            <a:spLocks noChangeShapeType="1"/>
          </p:cNvSpPr>
          <p:nvPr/>
        </p:nvSpPr>
        <p:spPr bwMode="auto">
          <a:xfrm>
            <a:off x="361950" y="1857375"/>
            <a:ext cx="8505825" cy="9525"/>
          </a:xfrm>
          <a:prstGeom prst="line">
            <a:avLst/>
          </a:prstGeom>
          <a:noFill/>
          <a:ln w="28575">
            <a:solidFill>
              <a:schemeClr val="accent2"/>
            </a:solidFill>
            <a:round/>
            <a:headEnd/>
            <a:tailEnd/>
          </a:ln>
          <a:effectLst/>
        </p:spPr>
        <p:txBody>
          <a:bodyPr wrap="none" anchor="ctr"/>
          <a:lstStyle/>
          <a:p>
            <a:endParaRPr lang="it-IT"/>
          </a:p>
        </p:txBody>
      </p:sp>
      <p:sp>
        <p:nvSpPr>
          <p:cNvPr id="464907" name="Line 11"/>
          <p:cNvSpPr>
            <a:spLocks noChangeShapeType="1"/>
          </p:cNvSpPr>
          <p:nvPr/>
        </p:nvSpPr>
        <p:spPr bwMode="auto">
          <a:xfrm>
            <a:off x="519113" y="2162175"/>
            <a:ext cx="8296275" cy="0"/>
          </a:xfrm>
          <a:prstGeom prst="line">
            <a:avLst/>
          </a:prstGeom>
          <a:noFill/>
          <a:ln w="19050">
            <a:solidFill>
              <a:schemeClr val="accent2"/>
            </a:solidFill>
            <a:round/>
            <a:headEnd/>
            <a:tailEnd/>
          </a:ln>
          <a:effectLst/>
        </p:spPr>
        <p:txBody>
          <a:bodyPr wrap="none" anchor="ctr"/>
          <a:lstStyle/>
          <a:p>
            <a:endParaRPr lang="it-IT"/>
          </a:p>
        </p:txBody>
      </p:sp>
      <p:sp>
        <p:nvSpPr>
          <p:cNvPr id="464908" name="Line 12"/>
          <p:cNvSpPr>
            <a:spLocks noChangeShapeType="1"/>
          </p:cNvSpPr>
          <p:nvPr/>
        </p:nvSpPr>
        <p:spPr bwMode="auto">
          <a:xfrm>
            <a:off x="538163" y="2457450"/>
            <a:ext cx="8267700" cy="4763"/>
          </a:xfrm>
          <a:prstGeom prst="line">
            <a:avLst/>
          </a:prstGeom>
          <a:noFill/>
          <a:ln w="19050">
            <a:solidFill>
              <a:schemeClr val="accent2"/>
            </a:solidFill>
            <a:round/>
            <a:headEnd/>
            <a:tailEnd/>
          </a:ln>
          <a:effectLst/>
        </p:spPr>
        <p:txBody>
          <a:bodyPr wrap="none" anchor="ctr"/>
          <a:lstStyle/>
          <a:p>
            <a:endParaRPr lang="it-IT"/>
          </a:p>
        </p:txBody>
      </p:sp>
      <p:sp>
        <p:nvSpPr>
          <p:cNvPr id="464909" name="Line 13"/>
          <p:cNvSpPr>
            <a:spLocks noChangeShapeType="1"/>
          </p:cNvSpPr>
          <p:nvPr/>
        </p:nvSpPr>
        <p:spPr bwMode="auto">
          <a:xfrm>
            <a:off x="547688" y="2767013"/>
            <a:ext cx="8253412" cy="9525"/>
          </a:xfrm>
          <a:prstGeom prst="line">
            <a:avLst/>
          </a:prstGeom>
          <a:noFill/>
          <a:ln w="19050">
            <a:solidFill>
              <a:schemeClr val="accent2"/>
            </a:solidFill>
            <a:round/>
            <a:headEnd/>
            <a:tailEnd/>
          </a:ln>
          <a:effectLst/>
        </p:spPr>
        <p:txBody>
          <a:bodyPr wrap="none" anchor="ctr"/>
          <a:lstStyle/>
          <a:p>
            <a:endParaRPr lang="it-IT"/>
          </a:p>
        </p:txBody>
      </p:sp>
      <p:sp>
        <p:nvSpPr>
          <p:cNvPr id="464910" name="Line 14"/>
          <p:cNvSpPr>
            <a:spLocks noChangeShapeType="1"/>
          </p:cNvSpPr>
          <p:nvPr/>
        </p:nvSpPr>
        <p:spPr bwMode="auto">
          <a:xfrm>
            <a:off x="557213" y="3071813"/>
            <a:ext cx="8267700" cy="9525"/>
          </a:xfrm>
          <a:prstGeom prst="line">
            <a:avLst/>
          </a:prstGeom>
          <a:noFill/>
          <a:ln w="19050">
            <a:solidFill>
              <a:schemeClr val="accent2"/>
            </a:solidFill>
            <a:round/>
            <a:headEnd/>
            <a:tailEnd/>
          </a:ln>
          <a:effectLst/>
        </p:spPr>
        <p:txBody>
          <a:bodyPr wrap="none" anchor="ctr"/>
          <a:lstStyle/>
          <a:p>
            <a:endParaRPr lang="it-IT"/>
          </a:p>
        </p:txBody>
      </p:sp>
      <p:sp>
        <p:nvSpPr>
          <p:cNvPr id="464911" name="Line 15"/>
          <p:cNvSpPr>
            <a:spLocks noChangeShapeType="1"/>
          </p:cNvSpPr>
          <p:nvPr/>
        </p:nvSpPr>
        <p:spPr bwMode="auto">
          <a:xfrm>
            <a:off x="571500" y="3386138"/>
            <a:ext cx="8262938" cy="4762"/>
          </a:xfrm>
          <a:prstGeom prst="line">
            <a:avLst/>
          </a:prstGeom>
          <a:noFill/>
          <a:ln w="19050">
            <a:solidFill>
              <a:schemeClr val="accent2"/>
            </a:solidFill>
            <a:round/>
            <a:headEnd/>
            <a:tailEnd/>
          </a:ln>
          <a:effectLst/>
        </p:spPr>
        <p:txBody>
          <a:bodyPr wrap="none" anchor="ctr"/>
          <a:lstStyle/>
          <a:p>
            <a:endParaRPr lang="it-IT"/>
          </a:p>
        </p:txBody>
      </p:sp>
      <p:grpSp>
        <p:nvGrpSpPr>
          <p:cNvPr id="464912" name="Group 16"/>
          <p:cNvGrpSpPr>
            <a:grpSpLocks/>
          </p:cNvGrpSpPr>
          <p:nvPr/>
        </p:nvGrpSpPr>
        <p:grpSpPr bwMode="auto">
          <a:xfrm>
            <a:off x="2224088" y="4043363"/>
            <a:ext cx="3571875" cy="2236787"/>
            <a:chOff x="3162" y="1071"/>
            <a:chExt cx="2250" cy="1409"/>
          </a:xfrm>
        </p:grpSpPr>
        <p:sp>
          <p:nvSpPr>
            <p:cNvPr id="464913" name="Freeform 17"/>
            <p:cNvSpPr>
              <a:spLocks/>
            </p:cNvSpPr>
            <p:nvPr/>
          </p:nvSpPr>
          <p:spPr bwMode="auto">
            <a:xfrm>
              <a:off x="3162" y="1071"/>
              <a:ext cx="2250" cy="1409"/>
            </a:xfrm>
            <a:custGeom>
              <a:avLst/>
              <a:gdLst/>
              <a:ahLst/>
              <a:cxnLst>
                <a:cxn ang="0">
                  <a:pos x="0" y="624"/>
                </a:cxn>
                <a:cxn ang="0">
                  <a:pos x="219" y="321"/>
                </a:cxn>
                <a:cxn ang="0">
                  <a:pos x="529" y="35"/>
                </a:cxn>
                <a:cxn ang="0">
                  <a:pos x="1551" y="111"/>
                </a:cxn>
                <a:cxn ang="0">
                  <a:pos x="1968" y="483"/>
                </a:cxn>
                <a:cxn ang="0">
                  <a:pos x="2199" y="906"/>
                </a:cxn>
                <a:cxn ang="0">
                  <a:pos x="1659" y="1314"/>
                </a:cxn>
                <a:cxn ang="0">
                  <a:pos x="993" y="1386"/>
                </a:cxn>
                <a:cxn ang="0">
                  <a:pos x="465" y="1356"/>
                </a:cxn>
                <a:cxn ang="0">
                  <a:pos x="102" y="1068"/>
                </a:cxn>
                <a:cxn ang="0">
                  <a:pos x="0" y="624"/>
                </a:cxn>
              </a:cxnLst>
              <a:rect l="0" t="0" r="r" b="b"/>
              <a:pathLst>
                <a:path w="2250" h="1409">
                  <a:moveTo>
                    <a:pt x="0" y="624"/>
                  </a:moveTo>
                  <a:cubicBezTo>
                    <a:pt x="5" y="506"/>
                    <a:pt x="131" y="419"/>
                    <a:pt x="219" y="321"/>
                  </a:cubicBezTo>
                  <a:cubicBezTo>
                    <a:pt x="307" y="223"/>
                    <a:pt x="307" y="70"/>
                    <a:pt x="529" y="35"/>
                  </a:cubicBezTo>
                  <a:cubicBezTo>
                    <a:pt x="751" y="0"/>
                    <a:pt x="1311" y="36"/>
                    <a:pt x="1551" y="111"/>
                  </a:cubicBezTo>
                  <a:cubicBezTo>
                    <a:pt x="1791" y="186"/>
                    <a:pt x="1860" y="351"/>
                    <a:pt x="1968" y="483"/>
                  </a:cubicBezTo>
                  <a:cubicBezTo>
                    <a:pt x="2076" y="615"/>
                    <a:pt x="2250" y="767"/>
                    <a:pt x="2199" y="906"/>
                  </a:cubicBezTo>
                  <a:cubicBezTo>
                    <a:pt x="2148" y="1045"/>
                    <a:pt x="1860" y="1234"/>
                    <a:pt x="1659" y="1314"/>
                  </a:cubicBezTo>
                  <a:cubicBezTo>
                    <a:pt x="1458" y="1394"/>
                    <a:pt x="1192" y="1379"/>
                    <a:pt x="993" y="1386"/>
                  </a:cubicBezTo>
                  <a:cubicBezTo>
                    <a:pt x="794" y="1393"/>
                    <a:pt x="613" y="1409"/>
                    <a:pt x="465" y="1356"/>
                  </a:cubicBezTo>
                  <a:cubicBezTo>
                    <a:pt x="317" y="1303"/>
                    <a:pt x="180" y="1190"/>
                    <a:pt x="102" y="1068"/>
                  </a:cubicBezTo>
                  <a:cubicBezTo>
                    <a:pt x="24" y="946"/>
                    <a:pt x="21" y="716"/>
                    <a:pt x="0" y="624"/>
                  </a:cubicBezTo>
                  <a:close/>
                </a:path>
              </a:pathLst>
            </a:custGeom>
            <a:solidFill>
              <a:srgbClr val="99CCFF"/>
            </a:solidFill>
            <a:ln w="9525">
              <a:noFill/>
              <a:round/>
              <a:headEnd/>
              <a:tailEnd/>
            </a:ln>
            <a:effectLst/>
          </p:spPr>
          <p:txBody>
            <a:bodyPr wrap="none" anchor="ctr"/>
            <a:lstStyle/>
            <a:p>
              <a:endParaRPr lang="it-IT"/>
            </a:p>
          </p:txBody>
        </p:sp>
        <p:sp>
          <p:nvSpPr>
            <p:cNvPr id="464914" name="Freeform 18"/>
            <p:cNvSpPr>
              <a:spLocks/>
            </p:cNvSpPr>
            <p:nvPr/>
          </p:nvSpPr>
          <p:spPr bwMode="auto">
            <a:xfrm>
              <a:off x="3498" y="1620"/>
              <a:ext cx="342" cy="18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sp>
          <p:nvSpPr>
            <p:cNvPr id="464915" name="Oval 19"/>
            <p:cNvSpPr>
              <a:spLocks noChangeArrowheads="1"/>
            </p:cNvSpPr>
            <p:nvPr/>
          </p:nvSpPr>
          <p:spPr bwMode="auto">
            <a:xfrm>
              <a:off x="3238" y="186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16" name="Line 20"/>
            <p:cNvSpPr>
              <a:spLocks noChangeShapeType="1"/>
            </p:cNvSpPr>
            <p:nvPr/>
          </p:nvSpPr>
          <p:spPr bwMode="auto">
            <a:xfrm>
              <a:off x="3238" y="1855"/>
              <a:ext cx="0" cy="50"/>
            </a:xfrm>
            <a:prstGeom prst="line">
              <a:avLst/>
            </a:prstGeom>
            <a:noFill/>
            <a:ln w="12700">
              <a:solidFill>
                <a:schemeClr val="tx1"/>
              </a:solidFill>
              <a:round/>
              <a:headEnd/>
              <a:tailEnd/>
            </a:ln>
            <a:effectLst/>
          </p:spPr>
          <p:txBody>
            <a:bodyPr wrap="none" anchor="ctr"/>
            <a:lstStyle/>
            <a:p>
              <a:endParaRPr lang="it-IT"/>
            </a:p>
          </p:txBody>
        </p:sp>
        <p:sp>
          <p:nvSpPr>
            <p:cNvPr id="464917" name="Line 21"/>
            <p:cNvSpPr>
              <a:spLocks noChangeShapeType="1"/>
            </p:cNvSpPr>
            <p:nvPr/>
          </p:nvSpPr>
          <p:spPr bwMode="auto">
            <a:xfrm>
              <a:off x="3551" y="1855"/>
              <a:ext cx="0" cy="50"/>
            </a:xfrm>
            <a:prstGeom prst="line">
              <a:avLst/>
            </a:prstGeom>
            <a:noFill/>
            <a:ln w="12700">
              <a:solidFill>
                <a:schemeClr val="tx1"/>
              </a:solidFill>
              <a:round/>
              <a:headEnd/>
              <a:tailEnd/>
            </a:ln>
            <a:effectLst/>
          </p:spPr>
          <p:txBody>
            <a:bodyPr wrap="none" anchor="ctr"/>
            <a:lstStyle/>
            <a:p>
              <a:endParaRPr lang="it-IT"/>
            </a:p>
          </p:txBody>
        </p:sp>
        <p:sp>
          <p:nvSpPr>
            <p:cNvPr id="464918" name="Rectangle 22"/>
            <p:cNvSpPr>
              <a:spLocks noChangeArrowheads="1"/>
            </p:cNvSpPr>
            <p:nvPr/>
          </p:nvSpPr>
          <p:spPr bwMode="auto">
            <a:xfrm>
              <a:off x="3238" y="185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4919" name="Oval 23"/>
            <p:cNvSpPr>
              <a:spLocks noChangeArrowheads="1"/>
            </p:cNvSpPr>
            <p:nvPr/>
          </p:nvSpPr>
          <p:spPr bwMode="auto">
            <a:xfrm>
              <a:off x="3235" y="179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20" name="Oval 24"/>
            <p:cNvSpPr>
              <a:spLocks noChangeArrowheads="1"/>
            </p:cNvSpPr>
            <p:nvPr/>
          </p:nvSpPr>
          <p:spPr bwMode="auto">
            <a:xfrm>
              <a:off x="3712" y="224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21" name="Line 25"/>
            <p:cNvSpPr>
              <a:spLocks noChangeShapeType="1"/>
            </p:cNvSpPr>
            <p:nvPr/>
          </p:nvSpPr>
          <p:spPr bwMode="auto">
            <a:xfrm>
              <a:off x="3712" y="2242"/>
              <a:ext cx="0" cy="50"/>
            </a:xfrm>
            <a:prstGeom prst="line">
              <a:avLst/>
            </a:prstGeom>
            <a:noFill/>
            <a:ln w="12700">
              <a:solidFill>
                <a:schemeClr val="tx1"/>
              </a:solidFill>
              <a:round/>
              <a:headEnd/>
              <a:tailEnd/>
            </a:ln>
            <a:effectLst/>
          </p:spPr>
          <p:txBody>
            <a:bodyPr wrap="none" anchor="ctr"/>
            <a:lstStyle/>
            <a:p>
              <a:endParaRPr lang="it-IT"/>
            </a:p>
          </p:txBody>
        </p:sp>
        <p:sp>
          <p:nvSpPr>
            <p:cNvPr id="464922" name="Line 26"/>
            <p:cNvSpPr>
              <a:spLocks noChangeShapeType="1"/>
            </p:cNvSpPr>
            <p:nvPr/>
          </p:nvSpPr>
          <p:spPr bwMode="auto">
            <a:xfrm>
              <a:off x="4025" y="2242"/>
              <a:ext cx="0" cy="50"/>
            </a:xfrm>
            <a:prstGeom prst="line">
              <a:avLst/>
            </a:prstGeom>
            <a:noFill/>
            <a:ln w="12700">
              <a:solidFill>
                <a:schemeClr val="tx1"/>
              </a:solidFill>
              <a:round/>
              <a:headEnd/>
              <a:tailEnd/>
            </a:ln>
            <a:effectLst/>
          </p:spPr>
          <p:txBody>
            <a:bodyPr wrap="none" anchor="ctr"/>
            <a:lstStyle/>
            <a:p>
              <a:endParaRPr lang="it-IT"/>
            </a:p>
          </p:txBody>
        </p:sp>
        <p:sp>
          <p:nvSpPr>
            <p:cNvPr id="464923" name="Rectangle 27"/>
            <p:cNvSpPr>
              <a:spLocks noChangeArrowheads="1"/>
            </p:cNvSpPr>
            <p:nvPr/>
          </p:nvSpPr>
          <p:spPr bwMode="auto">
            <a:xfrm>
              <a:off x="3712" y="224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4924" name="Oval 28"/>
            <p:cNvSpPr>
              <a:spLocks noChangeArrowheads="1"/>
            </p:cNvSpPr>
            <p:nvPr/>
          </p:nvSpPr>
          <p:spPr bwMode="auto">
            <a:xfrm>
              <a:off x="3709" y="218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25" name="Oval 29"/>
            <p:cNvSpPr>
              <a:spLocks noChangeArrowheads="1"/>
            </p:cNvSpPr>
            <p:nvPr/>
          </p:nvSpPr>
          <p:spPr bwMode="auto">
            <a:xfrm>
              <a:off x="3708" y="155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26" name="Line 30"/>
            <p:cNvSpPr>
              <a:spLocks noChangeShapeType="1"/>
            </p:cNvSpPr>
            <p:nvPr/>
          </p:nvSpPr>
          <p:spPr bwMode="auto">
            <a:xfrm>
              <a:off x="3708" y="1552"/>
              <a:ext cx="0" cy="50"/>
            </a:xfrm>
            <a:prstGeom prst="line">
              <a:avLst/>
            </a:prstGeom>
            <a:noFill/>
            <a:ln w="12700">
              <a:solidFill>
                <a:schemeClr val="tx1"/>
              </a:solidFill>
              <a:round/>
              <a:headEnd/>
              <a:tailEnd/>
            </a:ln>
            <a:effectLst/>
          </p:spPr>
          <p:txBody>
            <a:bodyPr wrap="none" anchor="ctr"/>
            <a:lstStyle/>
            <a:p>
              <a:endParaRPr lang="it-IT"/>
            </a:p>
          </p:txBody>
        </p:sp>
        <p:sp>
          <p:nvSpPr>
            <p:cNvPr id="464927" name="Line 31"/>
            <p:cNvSpPr>
              <a:spLocks noChangeShapeType="1"/>
            </p:cNvSpPr>
            <p:nvPr/>
          </p:nvSpPr>
          <p:spPr bwMode="auto">
            <a:xfrm>
              <a:off x="4021" y="1552"/>
              <a:ext cx="0" cy="50"/>
            </a:xfrm>
            <a:prstGeom prst="line">
              <a:avLst/>
            </a:prstGeom>
            <a:noFill/>
            <a:ln w="12700">
              <a:solidFill>
                <a:schemeClr val="tx1"/>
              </a:solidFill>
              <a:round/>
              <a:headEnd/>
              <a:tailEnd/>
            </a:ln>
            <a:effectLst/>
          </p:spPr>
          <p:txBody>
            <a:bodyPr wrap="none" anchor="ctr"/>
            <a:lstStyle/>
            <a:p>
              <a:endParaRPr lang="it-IT"/>
            </a:p>
          </p:txBody>
        </p:sp>
        <p:sp>
          <p:nvSpPr>
            <p:cNvPr id="464928" name="Rectangle 32"/>
            <p:cNvSpPr>
              <a:spLocks noChangeArrowheads="1"/>
            </p:cNvSpPr>
            <p:nvPr/>
          </p:nvSpPr>
          <p:spPr bwMode="auto">
            <a:xfrm>
              <a:off x="3708" y="155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4929" name="Oval 33"/>
            <p:cNvSpPr>
              <a:spLocks noChangeArrowheads="1"/>
            </p:cNvSpPr>
            <p:nvPr/>
          </p:nvSpPr>
          <p:spPr bwMode="auto">
            <a:xfrm>
              <a:off x="3705" y="149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30" name="Oval 34"/>
            <p:cNvSpPr>
              <a:spLocks noChangeArrowheads="1"/>
            </p:cNvSpPr>
            <p:nvPr/>
          </p:nvSpPr>
          <p:spPr bwMode="auto">
            <a:xfrm>
              <a:off x="4391" y="1555"/>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31" name="Line 35"/>
            <p:cNvSpPr>
              <a:spLocks noChangeShapeType="1"/>
            </p:cNvSpPr>
            <p:nvPr/>
          </p:nvSpPr>
          <p:spPr bwMode="auto">
            <a:xfrm>
              <a:off x="4391" y="1548"/>
              <a:ext cx="0" cy="50"/>
            </a:xfrm>
            <a:prstGeom prst="line">
              <a:avLst/>
            </a:prstGeom>
            <a:noFill/>
            <a:ln w="12700">
              <a:solidFill>
                <a:schemeClr val="tx1"/>
              </a:solidFill>
              <a:round/>
              <a:headEnd/>
              <a:tailEnd/>
            </a:ln>
            <a:effectLst/>
          </p:spPr>
          <p:txBody>
            <a:bodyPr wrap="none" anchor="ctr"/>
            <a:lstStyle/>
            <a:p>
              <a:endParaRPr lang="it-IT"/>
            </a:p>
          </p:txBody>
        </p:sp>
        <p:sp>
          <p:nvSpPr>
            <p:cNvPr id="464932" name="Line 36"/>
            <p:cNvSpPr>
              <a:spLocks noChangeShapeType="1"/>
            </p:cNvSpPr>
            <p:nvPr/>
          </p:nvSpPr>
          <p:spPr bwMode="auto">
            <a:xfrm>
              <a:off x="4703" y="1548"/>
              <a:ext cx="0" cy="50"/>
            </a:xfrm>
            <a:prstGeom prst="line">
              <a:avLst/>
            </a:prstGeom>
            <a:noFill/>
            <a:ln w="12700">
              <a:solidFill>
                <a:schemeClr val="tx1"/>
              </a:solidFill>
              <a:round/>
              <a:headEnd/>
              <a:tailEnd/>
            </a:ln>
            <a:effectLst/>
          </p:spPr>
          <p:txBody>
            <a:bodyPr wrap="none" anchor="ctr"/>
            <a:lstStyle/>
            <a:p>
              <a:endParaRPr lang="it-IT"/>
            </a:p>
          </p:txBody>
        </p:sp>
        <p:sp>
          <p:nvSpPr>
            <p:cNvPr id="464933" name="Rectangle 37"/>
            <p:cNvSpPr>
              <a:spLocks noChangeArrowheads="1"/>
            </p:cNvSpPr>
            <p:nvPr/>
          </p:nvSpPr>
          <p:spPr bwMode="auto">
            <a:xfrm>
              <a:off x="4391" y="1548"/>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4934" name="Oval 38"/>
            <p:cNvSpPr>
              <a:spLocks noChangeArrowheads="1"/>
            </p:cNvSpPr>
            <p:nvPr/>
          </p:nvSpPr>
          <p:spPr bwMode="auto">
            <a:xfrm>
              <a:off x="4394" y="1492"/>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35" name="Oval 39"/>
            <p:cNvSpPr>
              <a:spLocks noChangeArrowheads="1"/>
            </p:cNvSpPr>
            <p:nvPr/>
          </p:nvSpPr>
          <p:spPr bwMode="auto">
            <a:xfrm>
              <a:off x="4401" y="224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36" name="Line 40"/>
            <p:cNvSpPr>
              <a:spLocks noChangeShapeType="1"/>
            </p:cNvSpPr>
            <p:nvPr/>
          </p:nvSpPr>
          <p:spPr bwMode="auto">
            <a:xfrm>
              <a:off x="4401" y="2239"/>
              <a:ext cx="0" cy="50"/>
            </a:xfrm>
            <a:prstGeom prst="line">
              <a:avLst/>
            </a:prstGeom>
            <a:noFill/>
            <a:ln w="12700">
              <a:solidFill>
                <a:schemeClr val="tx1"/>
              </a:solidFill>
              <a:round/>
              <a:headEnd/>
              <a:tailEnd/>
            </a:ln>
            <a:effectLst/>
          </p:spPr>
          <p:txBody>
            <a:bodyPr wrap="none" anchor="ctr"/>
            <a:lstStyle/>
            <a:p>
              <a:endParaRPr lang="it-IT"/>
            </a:p>
          </p:txBody>
        </p:sp>
        <p:sp>
          <p:nvSpPr>
            <p:cNvPr id="464937" name="Line 41"/>
            <p:cNvSpPr>
              <a:spLocks noChangeShapeType="1"/>
            </p:cNvSpPr>
            <p:nvPr/>
          </p:nvSpPr>
          <p:spPr bwMode="auto">
            <a:xfrm>
              <a:off x="4714" y="2239"/>
              <a:ext cx="0" cy="50"/>
            </a:xfrm>
            <a:prstGeom prst="line">
              <a:avLst/>
            </a:prstGeom>
            <a:noFill/>
            <a:ln w="12700">
              <a:solidFill>
                <a:schemeClr val="tx1"/>
              </a:solidFill>
              <a:round/>
              <a:headEnd/>
              <a:tailEnd/>
            </a:ln>
            <a:effectLst/>
          </p:spPr>
          <p:txBody>
            <a:bodyPr wrap="none" anchor="ctr"/>
            <a:lstStyle/>
            <a:p>
              <a:endParaRPr lang="it-IT"/>
            </a:p>
          </p:txBody>
        </p:sp>
        <p:sp>
          <p:nvSpPr>
            <p:cNvPr id="464938" name="Rectangle 42"/>
            <p:cNvSpPr>
              <a:spLocks noChangeArrowheads="1"/>
            </p:cNvSpPr>
            <p:nvPr/>
          </p:nvSpPr>
          <p:spPr bwMode="auto">
            <a:xfrm>
              <a:off x="4401" y="223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4939" name="Oval 43"/>
            <p:cNvSpPr>
              <a:spLocks noChangeArrowheads="1"/>
            </p:cNvSpPr>
            <p:nvPr/>
          </p:nvSpPr>
          <p:spPr bwMode="auto">
            <a:xfrm>
              <a:off x="4398" y="218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40" name="Oval 44"/>
            <p:cNvSpPr>
              <a:spLocks noChangeArrowheads="1"/>
            </p:cNvSpPr>
            <p:nvPr/>
          </p:nvSpPr>
          <p:spPr bwMode="auto">
            <a:xfrm>
              <a:off x="4966" y="19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41" name="Line 45"/>
            <p:cNvSpPr>
              <a:spLocks noChangeShapeType="1"/>
            </p:cNvSpPr>
            <p:nvPr/>
          </p:nvSpPr>
          <p:spPr bwMode="auto">
            <a:xfrm>
              <a:off x="4966" y="1898"/>
              <a:ext cx="0" cy="50"/>
            </a:xfrm>
            <a:prstGeom prst="line">
              <a:avLst/>
            </a:prstGeom>
            <a:noFill/>
            <a:ln w="12700">
              <a:solidFill>
                <a:schemeClr val="tx1"/>
              </a:solidFill>
              <a:round/>
              <a:headEnd/>
              <a:tailEnd/>
            </a:ln>
            <a:effectLst/>
          </p:spPr>
          <p:txBody>
            <a:bodyPr wrap="none" anchor="ctr"/>
            <a:lstStyle/>
            <a:p>
              <a:endParaRPr lang="it-IT"/>
            </a:p>
          </p:txBody>
        </p:sp>
        <p:sp>
          <p:nvSpPr>
            <p:cNvPr id="464942" name="Line 46"/>
            <p:cNvSpPr>
              <a:spLocks noChangeShapeType="1"/>
            </p:cNvSpPr>
            <p:nvPr/>
          </p:nvSpPr>
          <p:spPr bwMode="auto">
            <a:xfrm>
              <a:off x="5279" y="1898"/>
              <a:ext cx="0" cy="50"/>
            </a:xfrm>
            <a:prstGeom prst="line">
              <a:avLst/>
            </a:prstGeom>
            <a:noFill/>
            <a:ln w="12700">
              <a:solidFill>
                <a:schemeClr val="tx1"/>
              </a:solidFill>
              <a:round/>
              <a:headEnd/>
              <a:tailEnd/>
            </a:ln>
            <a:effectLst/>
          </p:spPr>
          <p:txBody>
            <a:bodyPr wrap="none" anchor="ctr"/>
            <a:lstStyle/>
            <a:p>
              <a:endParaRPr lang="it-IT"/>
            </a:p>
          </p:txBody>
        </p:sp>
        <p:sp>
          <p:nvSpPr>
            <p:cNvPr id="464943" name="Rectangle 47"/>
            <p:cNvSpPr>
              <a:spLocks noChangeArrowheads="1"/>
            </p:cNvSpPr>
            <p:nvPr/>
          </p:nvSpPr>
          <p:spPr bwMode="auto">
            <a:xfrm>
              <a:off x="4966" y="18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4944" name="Oval 48"/>
            <p:cNvSpPr>
              <a:spLocks noChangeArrowheads="1"/>
            </p:cNvSpPr>
            <p:nvPr/>
          </p:nvSpPr>
          <p:spPr bwMode="auto">
            <a:xfrm>
              <a:off x="4963" y="18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4945" name="Freeform 49"/>
            <p:cNvSpPr>
              <a:spLocks/>
            </p:cNvSpPr>
            <p:nvPr/>
          </p:nvSpPr>
          <p:spPr bwMode="auto">
            <a:xfrm>
              <a:off x="4557" y="1647"/>
              <a:ext cx="1" cy="522"/>
            </a:xfrm>
            <a:custGeom>
              <a:avLst/>
              <a:gdLst/>
              <a:ahLst/>
              <a:cxnLst>
                <a:cxn ang="0">
                  <a:pos x="0" y="0"/>
                </a:cxn>
                <a:cxn ang="0">
                  <a:pos x="0" y="522"/>
                </a:cxn>
              </a:cxnLst>
              <a:rect l="0" t="0" r="r" b="b"/>
              <a:pathLst>
                <a:path w="1" h="522">
                  <a:moveTo>
                    <a:pt x="0" y="0"/>
                  </a:moveTo>
                  <a:lnTo>
                    <a:pt x="0" y="522"/>
                  </a:lnTo>
                </a:path>
              </a:pathLst>
            </a:custGeom>
            <a:noFill/>
            <a:ln w="12700">
              <a:solidFill>
                <a:schemeClr val="tx1"/>
              </a:solidFill>
              <a:round/>
              <a:headEnd/>
              <a:tailEnd/>
            </a:ln>
            <a:effectLst/>
          </p:spPr>
          <p:txBody>
            <a:bodyPr wrap="none" anchor="ctr"/>
            <a:lstStyle/>
            <a:p>
              <a:endParaRPr lang="it-IT"/>
            </a:p>
          </p:txBody>
        </p:sp>
        <p:sp>
          <p:nvSpPr>
            <p:cNvPr id="464946" name="Freeform 50"/>
            <p:cNvSpPr>
              <a:spLocks/>
            </p:cNvSpPr>
            <p:nvPr/>
          </p:nvSpPr>
          <p:spPr bwMode="auto">
            <a:xfrm>
              <a:off x="3864" y="1653"/>
              <a:ext cx="1" cy="537"/>
            </a:xfrm>
            <a:custGeom>
              <a:avLst/>
              <a:gdLst/>
              <a:ahLst/>
              <a:cxnLst>
                <a:cxn ang="0">
                  <a:pos x="0" y="0"/>
                </a:cxn>
                <a:cxn ang="0">
                  <a:pos x="0" y="537"/>
                </a:cxn>
              </a:cxnLst>
              <a:rect l="0" t="0" r="r" b="b"/>
              <a:pathLst>
                <a:path w="1" h="537">
                  <a:moveTo>
                    <a:pt x="0" y="0"/>
                  </a:moveTo>
                  <a:lnTo>
                    <a:pt x="0" y="537"/>
                  </a:lnTo>
                </a:path>
              </a:pathLst>
            </a:custGeom>
            <a:noFill/>
            <a:ln w="12700">
              <a:solidFill>
                <a:schemeClr val="tx1"/>
              </a:solidFill>
              <a:round/>
              <a:headEnd/>
              <a:tailEnd/>
            </a:ln>
            <a:effectLst/>
          </p:spPr>
          <p:txBody>
            <a:bodyPr wrap="none" anchor="ctr"/>
            <a:lstStyle/>
            <a:p>
              <a:endParaRPr lang="it-IT"/>
            </a:p>
          </p:txBody>
        </p:sp>
        <p:sp>
          <p:nvSpPr>
            <p:cNvPr id="464947" name="Freeform 51"/>
            <p:cNvSpPr>
              <a:spLocks/>
            </p:cNvSpPr>
            <p:nvPr/>
          </p:nvSpPr>
          <p:spPr bwMode="auto">
            <a:xfrm>
              <a:off x="4029" y="1638"/>
              <a:ext cx="504" cy="60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464948" name="Freeform 52"/>
            <p:cNvSpPr>
              <a:spLocks/>
            </p:cNvSpPr>
            <p:nvPr/>
          </p:nvSpPr>
          <p:spPr bwMode="auto">
            <a:xfrm>
              <a:off x="4716" y="1986"/>
              <a:ext cx="366" cy="270"/>
            </a:xfrm>
            <a:custGeom>
              <a:avLst/>
              <a:gdLst/>
              <a:ahLst/>
              <a:cxnLst>
                <a:cxn ang="0">
                  <a:pos x="0" y="270"/>
                </a:cxn>
                <a:cxn ang="0">
                  <a:pos x="366" y="0"/>
                </a:cxn>
              </a:cxnLst>
              <a:rect l="0" t="0" r="r" b="b"/>
              <a:pathLst>
                <a:path w="366" h="270">
                  <a:moveTo>
                    <a:pt x="0" y="270"/>
                  </a:moveTo>
                  <a:lnTo>
                    <a:pt x="366" y="0"/>
                  </a:lnTo>
                </a:path>
              </a:pathLst>
            </a:custGeom>
            <a:noFill/>
            <a:ln w="12700">
              <a:solidFill>
                <a:schemeClr val="tx1"/>
              </a:solidFill>
              <a:round/>
              <a:headEnd/>
              <a:tailEnd/>
            </a:ln>
            <a:effectLst/>
          </p:spPr>
          <p:txBody>
            <a:bodyPr wrap="none" anchor="ctr"/>
            <a:lstStyle/>
            <a:p>
              <a:endParaRPr lang="it-IT"/>
            </a:p>
          </p:txBody>
        </p:sp>
        <p:sp>
          <p:nvSpPr>
            <p:cNvPr id="464949" name="Freeform 53"/>
            <p:cNvSpPr>
              <a:spLocks/>
            </p:cNvSpPr>
            <p:nvPr/>
          </p:nvSpPr>
          <p:spPr bwMode="auto">
            <a:xfrm>
              <a:off x="4035" y="226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64950" name="Freeform 54"/>
            <p:cNvSpPr>
              <a:spLocks/>
            </p:cNvSpPr>
            <p:nvPr/>
          </p:nvSpPr>
          <p:spPr bwMode="auto">
            <a:xfrm>
              <a:off x="3444" y="1944"/>
              <a:ext cx="276" cy="264"/>
            </a:xfrm>
            <a:custGeom>
              <a:avLst/>
              <a:gdLst/>
              <a:ahLst/>
              <a:cxnLst>
                <a:cxn ang="0">
                  <a:pos x="276" y="264"/>
                </a:cxn>
                <a:cxn ang="0">
                  <a:pos x="0" y="0"/>
                </a:cxn>
              </a:cxnLst>
              <a:rect l="0" t="0" r="r" b="b"/>
              <a:pathLst>
                <a:path w="276" h="264">
                  <a:moveTo>
                    <a:pt x="276" y="264"/>
                  </a:moveTo>
                  <a:lnTo>
                    <a:pt x="0" y="0"/>
                  </a:lnTo>
                </a:path>
              </a:pathLst>
            </a:custGeom>
            <a:noFill/>
            <a:ln w="12700">
              <a:solidFill>
                <a:schemeClr val="tx1"/>
              </a:solidFill>
              <a:round/>
              <a:headEnd/>
              <a:tailEnd/>
            </a:ln>
            <a:effectLst/>
          </p:spPr>
          <p:txBody>
            <a:bodyPr wrap="none" anchor="ctr"/>
            <a:lstStyle/>
            <a:p>
              <a:endParaRPr lang="it-IT"/>
            </a:p>
          </p:txBody>
        </p:sp>
        <p:sp>
          <p:nvSpPr>
            <p:cNvPr id="464951" name="Freeform 55"/>
            <p:cNvSpPr>
              <a:spLocks/>
            </p:cNvSpPr>
            <p:nvPr/>
          </p:nvSpPr>
          <p:spPr bwMode="auto">
            <a:xfrm>
              <a:off x="4029" y="157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64952" name="Freeform 56"/>
            <p:cNvSpPr>
              <a:spLocks/>
            </p:cNvSpPr>
            <p:nvPr/>
          </p:nvSpPr>
          <p:spPr bwMode="auto">
            <a:xfrm>
              <a:off x="4704" y="1575"/>
              <a:ext cx="396" cy="267"/>
            </a:xfrm>
            <a:custGeom>
              <a:avLst/>
              <a:gdLst/>
              <a:ahLst/>
              <a:cxnLst>
                <a:cxn ang="0">
                  <a:pos x="396" y="267"/>
                </a:cxn>
                <a:cxn ang="0">
                  <a:pos x="0" y="0"/>
                </a:cxn>
              </a:cxnLst>
              <a:rect l="0" t="0" r="r" b="b"/>
              <a:pathLst>
                <a:path w="396" h="267">
                  <a:moveTo>
                    <a:pt x="396" y="267"/>
                  </a:moveTo>
                  <a:lnTo>
                    <a:pt x="0" y="0"/>
                  </a:lnTo>
                </a:path>
              </a:pathLst>
            </a:custGeom>
            <a:noFill/>
            <a:ln w="12700">
              <a:solidFill>
                <a:schemeClr val="tx1"/>
              </a:solidFill>
              <a:round/>
              <a:headEnd/>
              <a:tailEnd/>
            </a:ln>
            <a:effectLst/>
          </p:spPr>
          <p:txBody>
            <a:bodyPr wrap="none" anchor="ctr"/>
            <a:lstStyle/>
            <a:p>
              <a:endParaRPr lang="it-IT"/>
            </a:p>
          </p:txBody>
        </p:sp>
        <p:sp>
          <p:nvSpPr>
            <p:cNvPr id="464953" name="Freeform 57"/>
            <p:cNvSpPr>
              <a:spLocks/>
            </p:cNvSpPr>
            <p:nvPr/>
          </p:nvSpPr>
          <p:spPr bwMode="auto">
            <a:xfrm>
              <a:off x="3387" y="1146"/>
              <a:ext cx="1110" cy="645"/>
            </a:xfrm>
            <a:custGeom>
              <a:avLst/>
              <a:gdLst/>
              <a:ahLst/>
              <a:cxnLst>
                <a:cxn ang="0">
                  <a:pos x="1110" y="342"/>
                </a:cxn>
                <a:cxn ang="0">
                  <a:pos x="0" y="645"/>
                </a:cxn>
              </a:cxnLst>
              <a:rect l="0" t="0" r="r" b="b"/>
              <a:pathLst>
                <a:path w="1110" h="645">
                  <a:moveTo>
                    <a:pt x="1110" y="342"/>
                  </a:moveTo>
                  <a:cubicBezTo>
                    <a:pt x="1104" y="0"/>
                    <a:pt x="21" y="63"/>
                    <a:pt x="0" y="645"/>
                  </a:cubicBezTo>
                </a:path>
              </a:pathLst>
            </a:custGeom>
            <a:noFill/>
            <a:ln w="12700">
              <a:solidFill>
                <a:schemeClr val="tx1"/>
              </a:solidFill>
              <a:round/>
              <a:headEnd/>
              <a:tailEnd/>
            </a:ln>
            <a:effectLst/>
          </p:spPr>
          <p:txBody>
            <a:bodyPr wrap="none" anchor="ctr"/>
            <a:lstStyle/>
            <a:p>
              <a:endParaRPr lang="it-IT"/>
            </a:p>
          </p:txBody>
        </p:sp>
        <p:grpSp>
          <p:nvGrpSpPr>
            <p:cNvPr id="464954" name="Group 58"/>
            <p:cNvGrpSpPr>
              <a:grpSpLocks/>
            </p:cNvGrpSpPr>
            <p:nvPr/>
          </p:nvGrpSpPr>
          <p:grpSpPr bwMode="auto">
            <a:xfrm>
              <a:off x="3290" y="1748"/>
              <a:ext cx="199" cy="250"/>
              <a:chOff x="2957" y="2429"/>
              <a:chExt cx="202" cy="250"/>
            </a:xfrm>
          </p:grpSpPr>
          <p:sp>
            <p:nvSpPr>
              <p:cNvPr id="464955" name="Rectangle 5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4956" name="Text Box 60"/>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u</a:t>
                </a:r>
                <a:endParaRPr lang="en-US" altLang="it-IT" sz="2400">
                  <a:latin typeface="Times New Roman" pitchFamily="18" charset="0"/>
                </a:endParaRPr>
              </a:p>
            </p:txBody>
          </p:sp>
        </p:grpSp>
        <p:grpSp>
          <p:nvGrpSpPr>
            <p:cNvPr id="464957" name="Group 61"/>
            <p:cNvGrpSpPr>
              <a:grpSpLocks/>
            </p:cNvGrpSpPr>
            <p:nvPr/>
          </p:nvGrpSpPr>
          <p:grpSpPr bwMode="auto">
            <a:xfrm>
              <a:off x="4460" y="2132"/>
              <a:ext cx="199" cy="250"/>
              <a:chOff x="2957" y="2429"/>
              <a:chExt cx="202" cy="250"/>
            </a:xfrm>
          </p:grpSpPr>
          <p:sp>
            <p:nvSpPr>
              <p:cNvPr id="464958" name="Rectangle 6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4959" name="Text Box 63"/>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nvGrpSpPr>
            <p:cNvPr id="464960" name="Group 64"/>
            <p:cNvGrpSpPr>
              <a:grpSpLocks/>
            </p:cNvGrpSpPr>
            <p:nvPr/>
          </p:nvGrpSpPr>
          <p:grpSpPr bwMode="auto">
            <a:xfrm>
              <a:off x="3764" y="2099"/>
              <a:ext cx="229" cy="288"/>
              <a:chOff x="2943" y="2399"/>
              <a:chExt cx="230" cy="288"/>
            </a:xfrm>
          </p:grpSpPr>
          <p:sp>
            <p:nvSpPr>
              <p:cNvPr id="464961" name="Rectangle 6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4962" name="Text Box 66"/>
              <p:cNvSpPr txBox="1">
                <a:spLocks noChangeArrowheads="1"/>
              </p:cNvSpPr>
              <p:nvPr/>
            </p:nvSpPr>
            <p:spPr bwMode="auto">
              <a:xfrm>
                <a:off x="2943" y="2399"/>
                <a:ext cx="230" cy="288"/>
              </a:xfrm>
              <a:prstGeom prst="rect">
                <a:avLst/>
              </a:prstGeom>
              <a:noFill/>
              <a:ln w="9525">
                <a:noFill/>
                <a:miter lim="800000"/>
                <a:headEnd/>
                <a:tailEnd/>
              </a:ln>
              <a:effectLst/>
            </p:spPr>
            <p:txBody>
              <a:bodyPr wrap="none">
                <a:spAutoFit/>
              </a:bodyPr>
              <a:lstStyle/>
              <a:p>
                <a:pPr algn="ctr"/>
                <a:r>
                  <a:rPr lang="en-US" altLang="it-IT" sz="2400"/>
                  <a:t>x</a:t>
                </a:r>
              </a:p>
            </p:txBody>
          </p:sp>
        </p:grpSp>
        <p:grpSp>
          <p:nvGrpSpPr>
            <p:cNvPr id="464963" name="Group 67"/>
            <p:cNvGrpSpPr>
              <a:grpSpLocks/>
            </p:cNvGrpSpPr>
            <p:nvPr/>
          </p:nvGrpSpPr>
          <p:grpSpPr bwMode="auto">
            <a:xfrm>
              <a:off x="4441" y="1442"/>
              <a:ext cx="225" cy="250"/>
              <a:chOff x="2944" y="2429"/>
              <a:chExt cx="228" cy="250"/>
            </a:xfrm>
          </p:grpSpPr>
          <p:sp>
            <p:nvSpPr>
              <p:cNvPr id="464964" name="Rectangle 6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4965" name="Text Box 69"/>
              <p:cNvSpPr txBox="1">
                <a:spLocks noChangeArrowheads="1"/>
              </p:cNvSpPr>
              <p:nvPr/>
            </p:nvSpPr>
            <p:spPr bwMode="auto">
              <a:xfrm>
                <a:off x="2944" y="2429"/>
                <a:ext cx="228" cy="250"/>
              </a:xfrm>
              <a:prstGeom prst="rect">
                <a:avLst/>
              </a:prstGeom>
              <a:noFill/>
              <a:ln w="9525">
                <a:noFill/>
                <a:miter lim="800000"/>
                <a:headEnd/>
                <a:tailEnd/>
              </a:ln>
              <a:effectLst/>
            </p:spPr>
            <p:txBody>
              <a:bodyPr wrap="none">
                <a:spAutoFit/>
              </a:bodyPr>
              <a:lstStyle/>
              <a:p>
                <a:pPr algn="ctr"/>
                <a:r>
                  <a:rPr lang="en-US" altLang="it-IT" sz="2000"/>
                  <a:t>w</a:t>
                </a:r>
                <a:endParaRPr lang="en-US" altLang="it-IT" sz="2400">
                  <a:latin typeface="Times New Roman" pitchFamily="18" charset="0"/>
                </a:endParaRPr>
              </a:p>
            </p:txBody>
          </p:sp>
        </p:grpSp>
        <p:grpSp>
          <p:nvGrpSpPr>
            <p:cNvPr id="464966" name="Group 70"/>
            <p:cNvGrpSpPr>
              <a:grpSpLocks/>
            </p:cNvGrpSpPr>
            <p:nvPr/>
          </p:nvGrpSpPr>
          <p:grpSpPr bwMode="auto">
            <a:xfrm>
              <a:off x="3772" y="1442"/>
              <a:ext cx="194" cy="250"/>
              <a:chOff x="2959" y="2429"/>
              <a:chExt cx="197" cy="250"/>
            </a:xfrm>
          </p:grpSpPr>
          <p:sp>
            <p:nvSpPr>
              <p:cNvPr id="464967" name="Rectangle 7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4968" name="Text Box 72"/>
              <p:cNvSpPr txBox="1">
                <a:spLocks noChangeArrowheads="1"/>
              </p:cNvSpPr>
              <p:nvPr/>
            </p:nvSpPr>
            <p:spPr bwMode="auto">
              <a:xfrm>
                <a:off x="2959" y="2429"/>
                <a:ext cx="197" cy="250"/>
              </a:xfrm>
              <a:prstGeom prst="rect">
                <a:avLst/>
              </a:prstGeom>
              <a:noFill/>
              <a:ln w="9525">
                <a:noFill/>
                <a:miter lim="800000"/>
                <a:headEnd/>
                <a:tailEnd/>
              </a:ln>
              <a:effectLst/>
            </p:spPr>
            <p:txBody>
              <a:bodyPr wrap="none">
                <a:spAutoFit/>
              </a:bodyPr>
              <a:lstStyle/>
              <a:p>
                <a:pPr algn="ctr"/>
                <a:r>
                  <a:rPr lang="en-US" altLang="it-IT" sz="2000"/>
                  <a:t>v</a:t>
                </a:r>
                <a:endParaRPr lang="en-US" altLang="it-IT" sz="2400">
                  <a:latin typeface="Times New Roman" pitchFamily="18" charset="0"/>
                </a:endParaRPr>
              </a:p>
            </p:txBody>
          </p:sp>
        </p:grpSp>
        <p:grpSp>
          <p:nvGrpSpPr>
            <p:cNvPr id="464969" name="Group 73"/>
            <p:cNvGrpSpPr>
              <a:grpSpLocks/>
            </p:cNvGrpSpPr>
            <p:nvPr/>
          </p:nvGrpSpPr>
          <p:grpSpPr bwMode="auto">
            <a:xfrm>
              <a:off x="5022" y="1760"/>
              <a:ext cx="219" cy="288"/>
              <a:chOff x="2946" y="2399"/>
              <a:chExt cx="221" cy="288"/>
            </a:xfrm>
          </p:grpSpPr>
          <p:sp>
            <p:nvSpPr>
              <p:cNvPr id="464970" name="Rectangle 7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4971" name="Text Box 75"/>
              <p:cNvSpPr txBox="1">
                <a:spLocks noChangeArrowheads="1"/>
              </p:cNvSpPr>
              <p:nvPr/>
            </p:nvSpPr>
            <p:spPr bwMode="auto">
              <a:xfrm>
                <a:off x="2946" y="2399"/>
                <a:ext cx="221" cy="288"/>
              </a:xfrm>
              <a:prstGeom prst="rect">
                <a:avLst/>
              </a:prstGeom>
              <a:noFill/>
              <a:ln w="9525">
                <a:noFill/>
                <a:miter lim="800000"/>
                <a:headEnd/>
                <a:tailEnd/>
              </a:ln>
              <a:effectLst/>
            </p:spPr>
            <p:txBody>
              <a:bodyPr wrap="none">
                <a:spAutoFit/>
              </a:bodyPr>
              <a:lstStyle/>
              <a:p>
                <a:pPr algn="ctr"/>
                <a:r>
                  <a:rPr lang="en-US" altLang="it-IT" sz="2400"/>
                  <a:t>z</a:t>
                </a:r>
              </a:p>
            </p:txBody>
          </p:sp>
        </p:grpSp>
        <p:sp>
          <p:nvSpPr>
            <p:cNvPr id="464972" name="Text Box 76"/>
            <p:cNvSpPr txBox="1">
              <a:spLocks noChangeArrowheads="1"/>
            </p:cNvSpPr>
            <p:nvPr/>
          </p:nvSpPr>
          <p:spPr bwMode="auto">
            <a:xfrm>
              <a:off x="3489" y="1571"/>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64973" name="Text Box 77"/>
            <p:cNvSpPr txBox="1">
              <a:spLocks noChangeArrowheads="1"/>
            </p:cNvSpPr>
            <p:nvPr/>
          </p:nvSpPr>
          <p:spPr bwMode="auto">
            <a:xfrm>
              <a:off x="3837" y="1790"/>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64974" name="Text Box 78"/>
            <p:cNvSpPr txBox="1">
              <a:spLocks noChangeArrowheads="1"/>
            </p:cNvSpPr>
            <p:nvPr/>
          </p:nvSpPr>
          <p:spPr bwMode="auto">
            <a:xfrm>
              <a:off x="3413" y="2003"/>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64975" name="Text Box 79"/>
            <p:cNvSpPr txBox="1">
              <a:spLocks noChangeArrowheads="1"/>
            </p:cNvSpPr>
            <p:nvPr/>
          </p:nvSpPr>
          <p:spPr bwMode="auto">
            <a:xfrm>
              <a:off x="4221" y="1883"/>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64976" name="Text Box 80"/>
            <p:cNvSpPr txBox="1">
              <a:spLocks noChangeArrowheads="1"/>
            </p:cNvSpPr>
            <p:nvPr/>
          </p:nvSpPr>
          <p:spPr bwMode="auto">
            <a:xfrm>
              <a:off x="4169" y="2237"/>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64977" name="Text Box 81"/>
            <p:cNvSpPr txBox="1">
              <a:spLocks noChangeArrowheads="1"/>
            </p:cNvSpPr>
            <p:nvPr/>
          </p:nvSpPr>
          <p:spPr bwMode="auto">
            <a:xfrm>
              <a:off x="4529" y="1808"/>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64978" name="Text Box 82"/>
            <p:cNvSpPr txBox="1">
              <a:spLocks noChangeArrowheads="1"/>
            </p:cNvSpPr>
            <p:nvPr/>
          </p:nvSpPr>
          <p:spPr bwMode="auto">
            <a:xfrm>
              <a:off x="4878" y="2072"/>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64979" name="Text Box 83"/>
            <p:cNvSpPr txBox="1">
              <a:spLocks noChangeArrowheads="1"/>
            </p:cNvSpPr>
            <p:nvPr/>
          </p:nvSpPr>
          <p:spPr bwMode="auto">
            <a:xfrm>
              <a:off x="4851" y="1535"/>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sp>
          <p:nvSpPr>
            <p:cNvPr id="464980" name="Text Box 84"/>
            <p:cNvSpPr txBox="1">
              <a:spLocks noChangeArrowheads="1"/>
            </p:cNvSpPr>
            <p:nvPr/>
          </p:nvSpPr>
          <p:spPr bwMode="auto">
            <a:xfrm>
              <a:off x="4116" y="1385"/>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64981" name="Text Box 85"/>
            <p:cNvSpPr txBox="1">
              <a:spLocks noChangeArrowheads="1"/>
            </p:cNvSpPr>
            <p:nvPr/>
          </p:nvSpPr>
          <p:spPr bwMode="auto">
            <a:xfrm>
              <a:off x="3765" y="1118"/>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grpSp>
      <p:sp>
        <p:nvSpPr>
          <p:cNvPr id="465052" name="Line 156"/>
          <p:cNvSpPr>
            <a:spLocks noChangeShapeType="1"/>
          </p:cNvSpPr>
          <p:nvPr/>
        </p:nvSpPr>
        <p:spPr bwMode="auto">
          <a:xfrm flipH="1">
            <a:off x="2241550" y="2035175"/>
            <a:ext cx="3514725" cy="309563"/>
          </a:xfrm>
          <a:prstGeom prst="line">
            <a:avLst/>
          </a:prstGeom>
          <a:noFill/>
          <a:ln w="9525">
            <a:solidFill>
              <a:srgbClr val="FF0000"/>
            </a:solidFill>
            <a:round/>
            <a:headEnd/>
            <a:tailEnd type="triangle" w="med" len="med"/>
          </a:ln>
          <a:effectLst/>
        </p:spPr>
        <p:txBody>
          <a:bodyPr wrap="none"/>
          <a:lstStyle/>
          <a:p>
            <a:endParaRPr lang="it-IT"/>
          </a:p>
        </p:txBody>
      </p:sp>
      <p:sp>
        <p:nvSpPr>
          <p:cNvPr id="465053" name="Line 157"/>
          <p:cNvSpPr>
            <a:spLocks noChangeShapeType="1"/>
          </p:cNvSpPr>
          <p:nvPr/>
        </p:nvSpPr>
        <p:spPr bwMode="auto">
          <a:xfrm flipH="1">
            <a:off x="2163763" y="2330450"/>
            <a:ext cx="4894262" cy="334963"/>
          </a:xfrm>
          <a:prstGeom prst="line">
            <a:avLst/>
          </a:prstGeom>
          <a:noFill/>
          <a:ln w="9525">
            <a:solidFill>
              <a:srgbClr val="FF0000"/>
            </a:solidFill>
            <a:round/>
            <a:headEnd/>
            <a:tailEnd type="triangle" w="med" len="med"/>
          </a:ln>
          <a:effectLst/>
        </p:spPr>
        <p:txBody>
          <a:bodyPr wrap="none"/>
          <a:lstStyle/>
          <a:p>
            <a:endParaRPr lang="it-IT"/>
          </a:p>
        </p:txBody>
      </p:sp>
      <p:sp>
        <p:nvSpPr>
          <p:cNvPr id="465054" name="Line 158"/>
          <p:cNvSpPr>
            <a:spLocks noChangeShapeType="1"/>
          </p:cNvSpPr>
          <p:nvPr/>
        </p:nvSpPr>
        <p:spPr bwMode="auto">
          <a:xfrm flipH="1">
            <a:off x="2227263" y="2692400"/>
            <a:ext cx="914400" cy="257175"/>
          </a:xfrm>
          <a:prstGeom prst="line">
            <a:avLst/>
          </a:prstGeom>
          <a:noFill/>
          <a:ln w="9525">
            <a:solidFill>
              <a:srgbClr val="FF0000"/>
            </a:solidFill>
            <a:round/>
            <a:headEnd/>
            <a:tailEnd type="triangle" w="med" len="med"/>
          </a:ln>
          <a:effectLst/>
        </p:spPr>
        <p:txBody>
          <a:bodyPr wrap="none"/>
          <a:lstStyle/>
          <a:p>
            <a:endParaRPr lang="it-IT"/>
          </a:p>
        </p:txBody>
      </p:sp>
      <p:sp>
        <p:nvSpPr>
          <p:cNvPr id="465055" name="Line 159"/>
          <p:cNvSpPr>
            <a:spLocks noChangeShapeType="1"/>
          </p:cNvSpPr>
          <p:nvPr/>
        </p:nvSpPr>
        <p:spPr bwMode="auto">
          <a:xfrm flipH="1">
            <a:off x="2241550" y="2949575"/>
            <a:ext cx="2239963" cy="309563"/>
          </a:xfrm>
          <a:prstGeom prst="line">
            <a:avLst/>
          </a:prstGeom>
          <a:noFill/>
          <a:ln w="9525">
            <a:solidFill>
              <a:srgbClr val="FF0000"/>
            </a:solidFill>
            <a:round/>
            <a:headEnd/>
            <a:tailEnd type="triangle" w="med" len="med"/>
          </a:ln>
          <a:effectLst/>
        </p:spPr>
        <p:txBody>
          <a:bodyPr wrap="none"/>
          <a:lstStyle/>
          <a:p>
            <a:endParaRPr lang="it-IT"/>
          </a:p>
        </p:txBody>
      </p:sp>
      <p:sp>
        <p:nvSpPr>
          <p:cNvPr id="465056" name="Line 160"/>
          <p:cNvSpPr>
            <a:spLocks noChangeShapeType="1"/>
          </p:cNvSpPr>
          <p:nvPr/>
        </p:nvSpPr>
        <p:spPr bwMode="auto">
          <a:xfrm flipH="1">
            <a:off x="2254250" y="3206750"/>
            <a:ext cx="5975350" cy="334963"/>
          </a:xfrm>
          <a:prstGeom prst="line">
            <a:avLst/>
          </a:prstGeom>
          <a:noFill/>
          <a:ln w="9525">
            <a:solidFill>
              <a:srgbClr val="FF0000"/>
            </a:solidFill>
            <a:round/>
            <a:headEnd/>
            <a:tailEnd type="triangle" w="med" len="med"/>
          </a:ln>
          <a:effectLst/>
        </p:spPr>
        <p:txBody>
          <a:bodyPr wrap="none"/>
          <a:lstStyle/>
          <a:p>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5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50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50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50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5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052" grpId="0" animBg="1"/>
      <p:bldP spid="465053" grpId="0" animBg="1"/>
      <p:bldP spid="465054" grpId="0" animBg="1"/>
      <p:bldP spid="465055" grpId="0" animBg="1"/>
      <p:bldP spid="465056"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egnaposto numero diapositiva 4"/>
          <p:cNvSpPr>
            <a:spLocks noGrp="1"/>
          </p:cNvSpPr>
          <p:nvPr>
            <p:ph type="sldNum" sz="quarter" idx="12"/>
          </p:nvPr>
        </p:nvSpPr>
        <p:spPr/>
        <p:txBody>
          <a:bodyPr/>
          <a:lstStyle/>
          <a:p>
            <a:r>
              <a:rPr lang="en-US" altLang="it-IT"/>
              <a:t>4-</a:t>
            </a:r>
            <a:fld id="{110DA190-3D4C-4EAF-9B41-9DD0E796C016}" type="slidenum">
              <a:rPr lang="en-US" altLang="it-IT"/>
              <a:pPr/>
              <a:t>78</a:t>
            </a:fld>
            <a:endParaRPr lang="en-US" altLang="it-IT"/>
          </a:p>
        </p:txBody>
      </p:sp>
      <p:sp>
        <p:nvSpPr>
          <p:cNvPr id="617476" name="Rectangle 4"/>
          <p:cNvSpPr>
            <a:spLocks noGrp="1" noChangeArrowheads="1"/>
          </p:cNvSpPr>
          <p:nvPr>
            <p:ph type="title"/>
          </p:nvPr>
        </p:nvSpPr>
        <p:spPr>
          <a:xfrm>
            <a:off x="533400" y="228600"/>
            <a:ext cx="8369300" cy="1143000"/>
          </a:xfrm>
        </p:spPr>
        <p:txBody>
          <a:bodyPr/>
          <a:lstStyle/>
          <a:p>
            <a:r>
              <a:rPr lang="it-IT" sz="3400"/>
              <a:t>Algoritmo di Dijkstra: un altro esempio</a:t>
            </a:r>
            <a:endParaRPr lang="en-US" sz="3600"/>
          </a:p>
        </p:txBody>
      </p:sp>
      <p:grpSp>
        <p:nvGrpSpPr>
          <p:cNvPr id="617549" name="Group 77"/>
          <p:cNvGrpSpPr>
            <a:grpSpLocks/>
          </p:cNvGrpSpPr>
          <p:nvPr/>
        </p:nvGrpSpPr>
        <p:grpSpPr bwMode="auto">
          <a:xfrm>
            <a:off x="2198688" y="2043113"/>
            <a:ext cx="3244850" cy="1500187"/>
            <a:chOff x="1385" y="1287"/>
            <a:chExt cx="2044" cy="945"/>
          </a:xfrm>
        </p:grpSpPr>
        <p:sp>
          <p:nvSpPr>
            <p:cNvPr id="617479" name="Freeform 7"/>
            <p:cNvSpPr>
              <a:spLocks/>
            </p:cNvSpPr>
            <p:nvPr/>
          </p:nvSpPr>
          <p:spPr bwMode="auto">
            <a:xfrm>
              <a:off x="1648" y="1465"/>
              <a:ext cx="342" cy="18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sp>
          <p:nvSpPr>
            <p:cNvPr id="617480" name="Oval 8"/>
            <p:cNvSpPr>
              <a:spLocks noChangeArrowheads="1"/>
            </p:cNvSpPr>
            <p:nvPr/>
          </p:nvSpPr>
          <p:spPr bwMode="auto">
            <a:xfrm>
              <a:off x="1388" y="1707"/>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81" name="Line 9"/>
            <p:cNvSpPr>
              <a:spLocks noChangeShapeType="1"/>
            </p:cNvSpPr>
            <p:nvPr/>
          </p:nvSpPr>
          <p:spPr bwMode="auto">
            <a:xfrm>
              <a:off x="1388" y="1700"/>
              <a:ext cx="0" cy="50"/>
            </a:xfrm>
            <a:prstGeom prst="line">
              <a:avLst/>
            </a:prstGeom>
            <a:noFill/>
            <a:ln w="12700">
              <a:solidFill>
                <a:schemeClr val="tx1"/>
              </a:solidFill>
              <a:round/>
              <a:headEnd/>
              <a:tailEnd/>
            </a:ln>
            <a:effectLst/>
          </p:spPr>
          <p:txBody>
            <a:bodyPr wrap="none" anchor="ctr"/>
            <a:lstStyle/>
            <a:p>
              <a:endParaRPr lang="it-IT"/>
            </a:p>
          </p:txBody>
        </p:sp>
        <p:sp>
          <p:nvSpPr>
            <p:cNvPr id="617482" name="Line 10"/>
            <p:cNvSpPr>
              <a:spLocks noChangeShapeType="1"/>
            </p:cNvSpPr>
            <p:nvPr/>
          </p:nvSpPr>
          <p:spPr bwMode="auto">
            <a:xfrm>
              <a:off x="1701" y="1700"/>
              <a:ext cx="0" cy="50"/>
            </a:xfrm>
            <a:prstGeom prst="line">
              <a:avLst/>
            </a:prstGeom>
            <a:noFill/>
            <a:ln w="12700">
              <a:solidFill>
                <a:schemeClr val="tx1"/>
              </a:solidFill>
              <a:round/>
              <a:headEnd/>
              <a:tailEnd/>
            </a:ln>
            <a:effectLst/>
          </p:spPr>
          <p:txBody>
            <a:bodyPr wrap="none" anchor="ctr"/>
            <a:lstStyle/>
            <a:p>
              <a:endParaRPr lang="it-IT"/>
            </a:p>
          </p:txBody>
        </p:sp>
        <p:sp>
          <p:nvSpPr>
            <p:cNvPr id="617483" name="Rectangle 11"/>
            <p:cNvSpPr>
              <a:spLocks noChangeArrowheads="1"/>
            </p:cNvSpPr>
            <p:nvPr/>
          </p:nvSpPr>
          <p:spPr bwMode="auto">
            <a:xfrm>
              <a:off x="1388" y="1700"/>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7484" name="Oval 12"/>
            <p:cNvSpPr>
              <a:spLocks noChangeArrowheads="1"/>
            </p:cNvSpPr>
            <p:nvPr/>
          </p:nvSpPr>
          <p:spPr bwMode="auto">
            <a:xfrm>
              <a:off x="1385" y="1641"/>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85" name="Oval 13"/>
            <p:cNvSpPr>
              <a:spLocks noChangeArrowheads="1"/>
            </p:cNvSpPr>
            <p:nvPr/>
          </p:nvSpPr>
          <p:spPr bwMode="auto">
            <a:xfrm>
              <a:off x="1862" y="209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86" name="Line 14"/>
            <p:cNvSpPr>
              <a:spLocks noChangeShapeType="1"/>
            </p:cNvSpPr>
            <p:nvPr/>
          </p:nvSpPr>
          <p:spPr bwMode="auto">
            <a:xfrm>
              <a:off x="1862" y="2087"/>
              <a:ext cx="0" cy="50"/>
            </a:xfrm>
            <a:prstGeom prst="line">
              <a:avLst/>
            </a:prstGeom>
            <a:noFill/>
            <a:ln w="12700">
              <a:solidFill>
                <a:schemeClr val="tx1"/>
              </a:solidFill>
              <a:round/>
              <a:headEnd/>
              <a:tailEnd/>
            </a:ln>
            <a:effectLst/>
          </p:spPr>
          <p:txBody>
            <a:bodyPr wrap="none" anchor="ctr"/>
            <a:lstStyle/>
            <a:p>
              <a:endParaRPr lang="it-IT"/>
            </a:p>
          </p:txBody>
        </p:sp>
        <p:sp>
          <p:nvSpPr>
            <p:cNvPr id="617487" name="Line 15"/>
            <p:cNvSpPr>
              <a:spLocks noChangeShapeType="1"/>
            </p:cNvSpPr>
            <p:nvPr/>
          </p:nvSpPr>
          <p:spPr bwMode="auto">
            <a:xfrm>
              <a:off x="2175" y="2087"/>
              <a:ext cx="0" cy="50"/>
            </a:xfrm>
            <a:prstGeom prst="line">
              <a:avLst/>
            </a:prstGeom>
            <a:noFill/>
            <a:ln w="12700">
              <a:solidFill>
                <a:schemeClr val="tx1"/>
              </a:solidFill>
              <a:round/>
              <a:headEnd/>
              <a:tailEnd/>
            </a:ln>
            <a:effectLst/>
          </p:spPr>
          <p:txBody>
            <a:bodyPr wrap="none" anchor="ctr"/>
            <a:lstStyle/>
            <a:p>
              <a:endParaRPr lang="it-IT"/>
            </a:p>
          </p:txBody>
        </p:sp>
        <p:sp>
          <p:nvSpPr>
            <p:cNvPr id="617488" name="Rectangle 16"/>
            <p:cNvSpPr>
              <a:spLocks noChangeArrowheads="1"/>
            </p:cNvSpPr>
            <p:nvPr/>
          </p:nvSpPr>
          <p:spPr bwMode="auto">
            <a:xfrm>
              <a:off x="1862" y="208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7489" name="Oval 17"/>
            <p:cNvSpPr>
              <a:spLocks noChangeArrowheads="1"/>
            </p:cNvSpPr>
            <p:nvPr/>
          </p:nvSpPr>
          <p:spPr bwMode="auto">
            <a:xfrm>
              <a:off x="1859" y="202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90" name="Oval 18"/>
            <p:cNvSpPr>
              <a:spLocks noChangeArrowheads="1"/>
            </p:cNvSpPr>
            <p:nvPr/>
          </p:nvSpPr>
          <p:spPr bwMode="auto">
            <a:xfrm>
              <a:off x="1858" y="140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91" name="Line 19"/>
            <p:cNvSpPr>
              <a:spLocks noChangeShapeType="1"/>
            </p:cNvSpPr>
            <p:nvPr/>
          </p:nvSpPr>
          <p:spPr bwMode="auto">
            <a:xfrm>
              <a:off x="1858" y="1397"/>
              <a:ext cx="0" cy="50"/>
            </a:xfrm>
            <a:prstGeom prst="line">
              <a:avLst/>
            </a:prstGeom>
            <a:noFill/>
            <a:ln w="12700">
              <a:solidFill>
                <a:schemeClr val="tx1"/>
              </a:solidFill>
              <a:round/>
              <a:headEnd/>
              <a:tailEnd/>
            </a:ln>
            <a:effectLst/>
          </p:spPr>
          <p:txBody>
            <a:bodyPr wrap="none" anchor="ctr"/>
            <a:lstStyle/>
            <a:p>
              <a:endParaRPr lang="it-IT"/>
            </a:p>
          </p:txBody>
        </p:sp>
        <p:sp>
          <p:nvSpPr>
            <p:cNvPr id="617492" name="Line 20"/>
            <p:cNvSpPr>
              <a:spLocks noChangeShapeType="1"/>
            </p:cNvSpPr>
            <p:nvPr/>
          </p:nvSpPr>
          <p:spPr bwMode="auto">
            <a:xfrm>
              <a:off x="2171" y="1397"/>
              <a:ext cx="0" cy="50"/>
            </a:xfrm>
            <a:prstGeom prst="line">
              <a:avLst/>
            </a:prstGeom>
            <a:noFill/>
            <a:ln w="12700">
              <a:solidFill>
                <a:schemeClr val="tx1"/>
              </a:solidFill>
              <a:round/>
              <a:headEnd/>
              <a:tailEnd/>
            </a:ln>
            <a:effectLst/>
          </p:spPr>
          <p:txBody>
            <a:bodyPr wrap="none" anchor="ctr"/>
            <a:lstStyle/>
            <a:p>
              <a:endParaRPr lang="it-IT"/>
            </a:p>
          </p:txBody>
        </p:sp>
        <p:sp>
          <p:nvSpPr>
            <p:cNvPr id="617493" name="Rectangle 21"/>
            <p:cNvSpPr>
              <a:spLocks noChangeArrowheads="1"/>
            </p:cNvSpPr>
            <p:nvPr/>
          </p:nvSpPr>
          <p:spPr bwMode="auto">
            <a:xfrm>
              <a:off x="1858" y="139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7494" name="Oval 22"/>
            <p:cNvSpPr>
              <a:spLocks noChangeArrowheads="1"/>
            </p:cNvSpPr>
            <p:nvPr/>
          </p:nvSpPr>
          <p:spPr bwMode="auto">
            <a:xfrm>
              <a:off x="1855" y="133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95" name="Oval 23"/>
            <p:cNvSpPr>
              <a:spLocks noChangeArrowheads="1"/>
            </p:cNvSpPr>
            <p:nvPr/>
          </p:nvSpPr>
          <p:spPr bwMode="auto">
            <a:xfrm>
              <a:off x="2541" y="1400"/>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496" name="Line 24"/>
            <p:cNvSpPr>
              <a:spLocks noChangeShapeType="1"/>
            </p:cNvSpPr>
            <p:nvPr/>
          </p:nvSpPr>
          <p:spPr bwMode="auto">
            <a:xfrm>
              <a:off x="2541" y="1393"/>
              <a:ext cx="0" cy="50"/>
            </a:xfrm>
            <a:prstGeom prst="line">
              <a:avLst/>
            </a:prstGeom>
            <a:noFill/>
            <a:ln w="12700">
              <a:solidFill>
                <a:schemeClr val="tx1"/>
              </a:solidFill>
              <a:round/>
              <a:headEnd/>
              <a:tailEnd/>
            </a:ln>
            <a:effectLst/>
          </p:spPr>
          <p:txBody>
            <a:bodyPr wrap="none" anchor="ctr"/>
            <a:lstStyle/>
            <a:p>
              <a:endParaRPr lang="it-IT"/>
            </a:p>
          </p:txBody>
        </p:sp>
        <p:sp>
          <p:nvSpPr>
            <p:cNvPr id="617497" name="Line 25"/>
            <p:cNvSpPr>
              <a:spLocks noChangeShapeType="1"/>
            </p:cNvSpPr>
            <p:nvPr/>
          </p:nvSpPr>
          <p:spPr bwMode="auto">
            <a:xfrm>
              <a:off x="2853" y="1393"/>
              <a:ext cx="0" cy="50"/>
            </a:xfrm>
            <a:prstGeom prst="line">
              <a:avLst/>
            </a:prstGeom>
            <a:noFill/>
            <a:ln w="12700">
              <a:solidFill>
                <a:schemeClr val="tx1"/>
              </a:solidFill>
              <a:round/>
              <a:headEnd/>
              <a:tailEnd/>
            </a:ln>
            <a:effectLst/>
          </p:spPr>
          <p:txBody>
            <a:bodyPr wrap="none" anchor="ctr"/>
            <a:lstStyle/>
            <a:p>
              <a:endParaRPr lang="it-IT"/>
            </a:p>
          </p:txBody>
        </p:sp>
        <p:sp>
          <p:nvSpPr>
            <p:cNvPr id="617498" name="Rectangle 26"/>
            <p:cNvSpPr>
              <a:spLocks noChangeArrowheads="1"/>
            </p:cNvSpPr>
            <p:nvPr/>
          </p:nvSpPr>
          <p:spPr bwMode="auto">
            <a:xfrm>
              <a:off x="2541" y="1393"/>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7499" name="Oval 27"/>
            <p:cNvSpPr>
              <a:spLocks noChangeArrowheads="1"/>
            </p:cNvSpPr>
            <p:nvPr/>
          </p:nvSpPr>
          <p:spPr bwMode="auto">
            <a:xfrm>
              <a:off x="2544" y="1337"/>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500" name="Oval 28"/>
            <p:cNvSpPr>
              <a:spLocks noChangeArrowheads="1"/>
            </p:cNvSpPr>
            <p:nvPr/>
          </p:nvSpPr>
          <p:spPr bwMode="auto">
            <a:xfrm>
              <a:off x="2551" y="2091"/>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501" name="Line 29"/>
            <p:cNvSpPr>
              <a:spLocks noChangeShapeType="1"/>
            </p:cNvSpPr>
            <p:nvPr/>
          </p:nvSpPr>
          <p:spPr bwMode="auto">
            <a:xfrm>
              <a:off x="2551" y="2084"/>
              <a:ext cx="0" cy="50"/>
            </a:xfrm>
            <a:prstGeom prst="line">
              <a:avLst/>
            </a:prstGeom>
            <a:noFill/>
            <a:ln w="12700">
              <a:solidFill>
                <a:schemeClr val="tx1"/>
              </a:solidFill>
              <a:round/>
              <a:headEnd/>
              <a:tailEnd/>
            </a:ln>
            <a:effectLst/>
          </p:spPr>
          <p:txBody>
            <a:bodyPr wrap="none" anchor="ctr"/>
            <a:lstStyle/>
            <a:p>
              <a:endParaRPr lang="it-IT"/>
            </a:p>
          </p:txBody>
        </p:sp>
        <p:sp>
          <p:nvSpPr>
            <p:cNvPr id="617502" name="Line 30"/>
            <p:cNvSpPr>
              <a:spLocks noChangeShapeType="1"/>
            </p:cNvSpPr>
            <p:nvPr/>
          </p:nvSpPr>
          <p:spPr bwMode="auto">
            <a:xfrm>
              <a:off x="2864" y="2084"/>
              <a:ext cx="0" cy="50"/>
            </a:xfrm>
            <a:prstGeom prst="line">
              <a:avLst/>
            </a:prstGeom>
            <a:noFill/>
            <a:ln w="12700">
              <a:solidFill>
                <a:schemeClr val="tx1"/>
              </a:solidFill>
              <a:round/>
              <a:headEnd/>
              <a:tailEnd/>
            </a:ln>
            <a:effectLst/>
          </p:spPr>
          <p:txBody>
            <a:bodyPr wrap="none" anchor="ctr"/>
            <a:lstStyle/>
            <a:p>
              <a:endParaRPr lang="it-IT"/>
            </a:p>
          </p:txBody>
        </p:sp>
        <p:sp>
          <p:nvSpPr>
            <p:cNvPr id="617503" name="Rectangle 31"/>
            <p:cNvSpPr>
              <a:spLocks noChangeArrowheads="1"/>
            </p:cNvSpPr>
            <p:nvPr/>
          </p:nvSpPr>
          <p:spPr bwMode="auto">
            <a:xfrm>
              <a:off x="2551" y="2084"/>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7504" name="Oval 32"/>
            <p:cNvSpPr>
              <a:spLocks noChangeArrowheads="1"/>
            </p:cNvSpPr>
            <p:nvPr/>
          </p:nvSpPr>
          <p:spPr bwMode="auto">
            <a:xfrm>
              <a:off x="2548" y="2025"/>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505" name="Oval 33"/>
            <p:cNvSpPr>
              <a:spLocks noChangeArrowheads="1"/>
            </p:cNvSpPr>
            <p:nvPr/>
          </p:nvSpPr>
          <p:spPr bwMode="auto">
            <a:xfrm>
              <a:off x="3116" y="175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506" name="Line 34"/>
            <p:cNvSpPr>
              <a:spLocks noChangeShapeType="1"/>
            </p:cNvSpPr>
            <p:nvPr/>
          </p:nvSpPr>
          <p:spPr bwMode="auto">
            <a:xfrm>
              <a:off x="3116" y="1743"/>
              <a:ext cx="0" cy="50"/>
            </a:xfrm>
            <a:prstGeom prst="line">
              <a:avLst/>
            </a:prstGeom>
            <a:noFill/>
            <a:ln w="12700">
              <a:solidFill>
                <a:schemeClr val="tx1"/>
              </a:solidFill>
              <a:round/>
              <a:headEnd/>
              <a:tailEnd/>
            </a:ln>
            <a:effectLst/>
          </p:spPr>
          <p:txBody>
            <a:bodyPr wrap="none" anchor="ctr"/>
            <a:lstStyle/>
            <a:p>
              <a:endParaRPr lang="it-IT"/>
            </a:p>
          </p:txBody>
        </p:sp>
        <p:sp>
          <p:nvSpPr>
            <p:cNvPr id="617507" name="Line 35"/>
            <p:cNvSpPr>
              <a:spLocks noChangeShapeType="1"/>
            </p:cNvSpPr>
            <p:nvPr/>
          </p:nvSpPr>
          <p:spPr bwMode="auto">
            <a:xfrm>
              <a:off x="3429" y="1743"/>
              <a:ext cx="0" cy="50"/>
            </a:xfrm>
            <a:prstGeom prst="line">
              <a:avLst/>
            </a:prstGeom>
            <a:noFill/>
            <a:ln w="12700">
              <a:solidFill>
                <a:schemeClr val="tx1"/>
              </a:solidFill>
              <a:round/>
              <a:headEnd/>
              <a:tailEnd/>
            </a:ln>
            <a:effectLst/>
          </p:spPr>
          <p:txBody>
            <a:bodyPr wrap="none" anchor="ctr"/>
            <a:lstStyle/>
            <a:p>
              <a:endParaRPr lang="it-IT"/>
            </a:p>
          </p:txBody>
        </p:sp>
        <p:sp>
          <p:nvSpPr>
            <p:cNvPr id="617508" name="Rectangle 36"/>
            <p:cNvSpPr>
              <a:spLocks noChangeArrowheads="1"/>
            </p:cNvSpPr>
            <p:nvPr/>
          </p:nvSpPr>
          <p:spPr bwMode="auto">
            <a:xfrm>
              <a:off x="3116" y="174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17509" name="Oval 37"/>
            <p:cNvSpPr>
              <a:spLocks noChangeArrowheads="1"/>
            </p:cNvSpPr>
            <p:nvPr/>
          </p:nvSpPr>
          <p:spPr bwMode="auto">
            <a:xfrm>
              <a:off x="3113" y="168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17510" name="Freeform 38"/>
            <p:cNvSpPr>
              <a:spLocks/>
            </p:cNvSpPr>
            <p:nvPr/>
          </p:nvSpPr>
          <p:spPr bwMode="auto">
            <a:xfrm>
              <a:off x="2707" y="1492"/>
              <a:ext cx="1" cy="522"/>
            </a:xfrm>
            <a:custGeom>
              <a:avLst/>
              <a:gdLst/>
              <a:ahLst/>
              <a:cxnLst>
                <a:cxn ang="0">
                  <a:pos x="0" y="0"/>
                </a:cxn>
                <a:cxn ang="0">
                  <a:pos x="0" y="522"/>
                </a:cxn>
              </a:cxnLst>
              <a:rect l="0" t="0" r="r" b="b"/>
              <a:pathLst>
                <a:path w="1" h="522">
                  <a:moveTo>
                    <a:pt x="0" y="0"/>
                  </a:moveTo>
                  <a:lnTo>
                    <a:pt x="0" y="522"/>
                  </a:lnTo>
                </a:path>
              </a:pathLst>
            </a:custGeom>
            <a:noFill/>
            <a:ln w="12700">
              <a:solidFill>
                <a:schemeClr val="tx1"/>
              </a:solidFill>
              <a:round/>
              <a:headEnd/>
              <a:tailEnd/>
            </a:ln>
            <a:effectLst/>
          </p:spPr>
          <p:txBody>
            <a:bodyPr wrap="none" anchor="ctr"/>
            <a:lstStyle/>
            <a:p>
              <a:endParaRPr lang="it-IT"/>
            </a:p>
          </p:txBody>
        </p:sp>
        <p:sp>
          <p:nvSpPr>
            <p:cNvPr id="617513" name="Freeform 41"/>
            <p:cNvSpPr>
              <a:spLocks/>
            </p:cNvSpPr>
            <p:nvPr/>
          </p:nvSpPr>
          <p:spPr bwMode="auto">
            <a:xfrm>
              <a:off x="2866" y="1831"/>
              <a:ext cx="366" cy="270"/>
            </a:xfrm>
            <a:custGeom>
              <a:avLst/>
              <a:gdLst/>
              <a:ahLst/>
              <a:cxnLst>
                <a:cxn ang="0">
                  <a:pos x="0" y="270"/>
                </a:cxn>
                <a:cxn ang="0">
                  <a:pos x="366" y="0"/>
                </a:cxn>
              </a:cxnLst>
              <a:rect l="0" t="0" r="r" b="b"/>
              <a:pathLst>
                <a:path w="366" h="270">
                  <a:moveTo>
                    <a:pt x="0" y="270"/>
                  </a:moveTo>
                  <a:lnTo>
                    <a:pt x="366" y="0"/>
                  </a:lnTo>
                </a:path>
              </a:pathLst>
            </a:custGeom>
            <a:noFill/>
            <a:ln w="12700">
              <a:solidFill>
                <a:schemeClr val="tx1"/>
              </a:solidFill>
              <a:round/>
              <a:headEnd/>
              <a:tailEnd/>
            </a:ln>
            <a:effectLst/>
          </p:spPr>
          <p:txBody>
            <a:bodyPr wrap="none" anchor="ctr"/>
            <a:lstStyle/>
            <a:p>
              <a:endParaRPr lang="it-IT"/>
            </a:p>
          </p:txBody>
        </p:sp>
        <p:sp>
          <p:nvSpPr>
            <p:cNvPr id="617514" name="Freeform 42"/>
            <p:cNvSpPr>
              <a:spLocks/>
            </p:cNvSpPr>
            <p:nvPr/>
          </p:nvSpPr>
          <p:spPr bwMode="auto">
            <a:xfrm>
              <a:off x="2185" y="2113"/>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617515" name="Freeform 43"/>
            <p:cNvSpPr>
              <a:spLocks/>
            </p:cNvSpPr>
            <p:nvPr/>
          </p:nvSpPr>
          <p:spPr bwMode="auto">
            <a:xfrm>
              <a:off x="1594" y="1789"/>
              <a:ext cx="276" cy="264"/>
            </a:xfrm>
            <a:custGeom>
              <a:avLst/>
              <a:gdLst/>
              <a:ahLst/>
              <a:cxnLst>
                <a:cxn ang="0">
                  <a:pos x="276" y="264"/>
                </a:cxn>
                <a:cxn ang="0">
                  <a:pos x="0" y="0"/>
                </a:cxn>
              </a:cxnLst>
              <a:rect l="0" t="0" r="r" b="b"/>
              <a:pathLst>
                <a:path w="276" h="264">
                  <a:moveTo>
                    <a:pt x="276" y="264"/>
                  </a:moveTo>
                  <a:lnTo>
                    <a:pt x="0" y="0"/>
                  </a:lnTo>
                </a:path>
              </a:pathLst>
            </a:custGeom>
            <a:noFill/>
            <a:ln w="12700">
              <a:solidFill>
                <a:schemeClr val="tx1"/>
              </a:solidFill>
              <a:round/>
              <a:headEnd/>
              <a:tailEnd/>
            </a:ln>
            <a:effectLst/>
          </p:spPr>
          <p:txBody>
            <a:bodyPr wrap="none" anchor="ctr"/>
            <a:lstStyle/>
            <a:p>
              <a:endParaRPr lang="it-IT"/>
            </a:p>
          </p:txBody>
        </p:sp>
        <p:grpSp>
          <p:nvGrpSpPr>
            <p:cNvPr id="617519" name="Group 47"/>
            <p:cNvGrpSpPr>
              <a:grpSpLocks/>
            </p:cNvGrpSpPr>
            <p:nvPr/>
          </p:nvGrpSpPr>
          <p:grpSpPr bwMode="auto">
            <a:xfrm>
              <a:off x="1440" y="1593"/>
              <a:ext cx="199" cy="250"/>
              <a:chOff x="2957" y="2429"/>
              <a:chExt cx="202" cy="250"/>
            </a:xfrm>
          </p:grpSpPr>
          <p:sp>
            <p:nvSpPr>
              <p:cNvPr id="617520" name="Rectangle 4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7521" name="Text Box 49"/>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u</a:t>
                </a:r>
                <a:endParaRPr lang="en-US" altLang="it-IT" sz="2400">
                  <a:latin typeface="Times New Roman" pitchFamily="18" charset="0"/>
                </a:endParaRPr>
              </a:p>
            </p:txBody>
          </p:sp>
        </p:grpSp>
        <p:grpSp>
          <p:nvGrpSpPr>
            <p:cNvPr id="617522" name="Group 50"/>
            <p:cNvGrpSpPr>
              <a:grpSpLocks/>
            </p:cNvGrpSpPr>
            <p:nvPr/>
          </p:nvGrpSpPr>
          <p:grpSpPr bwMode="auto">
            <a:xfrm>
              <a:off x="2610" y="1977"/>
              <a:ext cx="199" cy="250"/>
              <a:chOff x="2957" y="2429"/>
              <a:chExt cx="202" cy="250"/>
            </a:xfrm>
          </p:grpSpPr>
          <p:sp>
            <p:nvSpPr>
              <p:cNvPr id="617523" name="Rectangle 5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7524" name="Text Box 52"/>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nvGrpSpPr>
            <p:cNvPr id="617525" name="Group 53"/>
            <p:cNvGrpSpPr>
              <a:grpSpLocks/>
            </p:cNvGrpSpPr>
            <p:nvPr/>
          </p:nvGrpSpPr>
          <p:grpSpPr bwMode="auto">
            <a:xfrm>
              <a:off x="1914" y="1944"/>
              <a:ext cx="229" cy="288"/>
              <a:chOff x="2943" y="2399"/>
              <a:chExt cx="230" cy="288"/>
            </a:xfrm>
          </p:grpSpPr>
          <p:sp>
            <p:nvSpPr>
              <p:cNvPr id="617526" name="Rectangle 5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7527" name="Text Box 55"/>
              <p:cNvSpPr txBox="1">
                <a:spLocks noChangeArrowheads="1"/>
              </p:cNvSpPr>
              <p:nvPr/>
            </p:nvSpPr>
            <p:spPr bwMode="auto">
              <a:xfrm>
                <a:off x="2943" y="2399"/>
                <a:ext cx="230" cy="288"/>
              </a:xfrm>
              <a:prstGeom prst="rect">
                <a:avLst/>
              </a:prstGeom>
              <a:noFill/>
              <a:ln w="9525">
                <a:noFill/>
                <a:miter lim="800000"/>
                <a:headEnd/>
                <a:tailEnd/>
              </a:ln>
              <a:effectLst/>
            </p:spPr>
            <p:txBody>
              <a:bodyPr wrap="none">
                <a:spAutoFit/>
              </a:bodyPr>
              <a:lstStyle/>
              <a:p>
                <a:pPr algn="ctr"/>
                <a:r>
                  <a:rPr lang="en-US" altLang="it-IT" sz="2400"/>
                  <a:t>x</a:t>
                </a:r>
              </a:p>
            </p:txBody>
          </p:sp>
        </p:grpSp>
        <p:grpSp>
          <p:nvGrpSpPr>
            <p:cNvPr id="617528" name="Group 56"/>
            <p:cNvGrpSpPr>
              <a:grpSpLocks/>
            </p:cNvGrpSpPr>
            <p:nvPr/>
          </p:nvGrpSpPr>
          <p:grpSpPr bwMode="auto">
            <a:xfrm>
              <a:off x="2591" y="1287"/>
              <a:ext cx="225" cy="250"/>
              <a:chOff x="2944" y="2429"/>
              <a:chExt cx="228" cy="250"/>
            </a:xfrm>
          </p:grpSpPr>
          <p:sp>
            <p:nvSpPr>
              <p:cNvPr id="617529" name="Rectangle 5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7530" name="Text Box 58"/>
              <p:cNvSpPr txBox="1">
                <a:spLocks noChangeArrowheads="1"/>
              </p:cNvSpPr>
              <p:nvPr/>
            </p:nvSpPr>
            <p:spPr bwMode="auto">
              <a:xfrm>
                <a:off x="2944" y="2429"/>
                <a:ext cx="228" cy="250"/>
              </a:xfrm>
              <a:prstGeom prst="rect">
                <a:avLst/>
              </a:prstGeom>
              <a:noFill/>
              <a:ln w="9525">
                <a:noFill/>
                <a:miter lim="800000"/>
                <a:headEnd/>
                <a:tailEnd/>
              </a:ln>
              <a:effectLst/>
            </p:spPr>
            <p:txBody>
              <a:bodyPr wrap="none">
                <a:spAutoFit/>
              </a:bodyPr>
              <a:lstStyle/>
              <a:p>
                <a:pPr algn="ctr"/>
                <a:r>
                  <a:rPr lang="en-US" altLang="it-IT" sz="2000"/>
                  <a:t>w</a:t>
                </a:r>
                <a:endParaRPr lang="en-US" altLang="it-IT" sz="2400">
                  <a:latin typeface="Times New Roman" pitchFamily="18" charset="0"/>
                </a:endParaRPr>
              </a:p>
            </p:txBody>
          </p:sp>
        </p:grpSp>
        <p:grpSp>
          <p:nvGrpSpPr>
            <p:cNvPr id="617531" name="Group 59"/>
            <p:cNvGrpSpPr>
              <a:grpSpLocks/>
            </p:cNvGrpSpPr>
            <p:nvPr/>
          </p:nvGrpSpPr>
          <p:grpSpPr bwMode="auto">
            <a:xfrm>
              <a:off x="1922" y="1287"/>
              <a:ext cx="194" cy="250"/>
              <a:chOff x="2959" y="2429"/>
              <a:chExt cx="197" cy="250"/>
            </a:xfrm>
          </p:grpSpPr>
          <p:sp>
            <p:nvSpPr>
              <p:cNvPr id="617532" name="Rectangle 6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7533" name="Text Box 61"/>
              <p:cNvSpPr txBox="1">
                <a:spLocks noChangeArrowheads="1"/>
              </p:cNvSpPr>
              <p:nvPr/>
            </p:nvSpPr>
            <p:spPr bwMode="auto">
              <a:xfrm>
                <a:off x="2959" y="2429"/>
                <a:ext cx="197" cy="250"/>
              </a:xfrm>
              <a:prstGeom prst="rect">
                <a:avLst/>
              </a:prstGeom>
              <a:noFill/>
              <a:ln w="9525">
                <a:noFill/>
                <a:miter lim="800000"/>
                <a:headEnd/>
                <a:tailEnd/>
              </a:ln>
              <a:effectLst/>
            </p:spPr>
            <p:txBody>
              <a:bodyPr wrap="none">
                <a:spAutoFit/>
              </a:bodyPr>
              <a:lstStyle/>
              <a:p>
                <a:pPr algn="ctr"/>
                <a:r>
                  <a:rPr lang="en-US" altLang="it-IT" sz="2000"/>
                  <a:t>v</a:t>
                </a:r>
                <a:endParaRPr lang="en-US" altLang="it-IT" sz="2400">
                  <a:latin typeface="Times New Roman" pitchFamily="18" charset="0"/>
                </a:endParaRPr>
              </a:p>
            </p:txBody>
          </p:sp>
        </p:grpSp>
        <p:grpSp>
          <p:nvGrpSpPr>
            <p:cNvPr id="617534" name="Group 62"/>
            <p:cNvGrpSpPr>
              <a:grpSpLocks/>
            </p:cNvGrpSpPr>
            <p:nvPr/>
          </p:nvGrpSpPr>
          <p:grpSpPr bwMode="auto">
            <a:xfrm>
              <a:off x="3172" y="1605"/>
              <a:ext cx="219" cy="288"/>
              <a:chOff x="2946" y="2399"/>
              <a:chExt cx="221" cy="288"/>
            </a:xfrm>
          </p:grpSpPr>
          <p:sp>
            <p:nvSpPr>
              <p:cNvPr id="617535" name="Rectangle 6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17536" name="Text Box 64"/>
              <p:cNvSpPr txBox="1">
                <a:spLocks noChangeArrowheads="1"/>
              </p:cNvSpPr>
              <p:nvPr/>
            </p:nvSpPr>
            <p:spPr bwMode="auto">
              <a:xfrm>
                <a:off x="2946" y="2399"/>
                <a:ext cx="221" cy="288"/>
              </a:xfrm>
              <a:prstGeom prst="rect">
                <a:avLst/>
              </a:prstGeom>
              <a:noFill/>
              <a:ln w="9525">
                <a:noFill/>
                <a:miter lim="800000"/>
                <a:headEnd/>
                <a:tailEnd/>
              </a:ln>
              <a:effectLst/>
            </p:spPr>
            <p:txBody>
              <a:bodyPr wrap="none">
                <a:spAutoFit/>
              </a:bodyPr>
              <a:lstStyle/>
              <a:p>
                <a:pPr algn="ctr"/>
                <a:r>
                  <a:rPr lang="en-US" altLang="it-IT" sz="2400"/>
                  <a:t>z</a:t>
                </a:r>
              </a:p>
            </p:txBody>
          </p:sp>
        </p:grpSp>
      </p:grpSp>
      <p:sp>
        <p:nvSpPr>
          <p:cNvPr id="617548" name="Text Box 76"/>
          <p:cNvSpPr txBox="1">
            <a:spLocks noChangeArrowheads="1"/>
          </p:cNvSpPr>
          <p:nvPr/>
        </p:nvSpPr>
        <p:spPr bwMode="auto">
          <a:xfrm>
            <a:off x="577850" y="1295400"/>
            <a:ext cx="3295650" cy="366713"/>
          </a:xfrm>
          <a:prstGeom prst="rect">
            <a:avLst/>
          </a:prstGeom>
          <a:noFill/>
          <a:ln w="9525">
            <a:noFill/>
            <a:miter lim="800000"/>
            <a:headEnd/>
            <a:tailEnd/>
          </a:ln>
          <a:effectLst/>
        </p:spPr>
        <p:txBody>
          <a:bodyPr wrap="none">
            <a:spAutoFit/>
          </a:bodyPr>
          <a:lstStyle/>
          <a:p>
            <a:r>
              <a:rPr lang="en-US" altLang="it-IT" u="sng">
                <a:solidFill>
                  <a:srgbClr val="FF0000"/>
                </a:solidFill>
              </a:rPr>
              <a:t>Cammino a costo minimo da u:</a:t>
            </a:r>
          </a:p>
        </p:txBody>
      </p:sp>
      <p:grpSp>
        <p:nvGrpSpPr>
          <p:cNvPr id="617572" name="Group 100"/>
          <p:cNvGrpSpPr>
            <a:grpSpLocks/>
          </p:cNvGrpSpPr>
          <p:nvPr/>
        </p:nvGrpSpPr>
        <p:grpSpPr bwMode="auto">
          <a:xfrm>
            <a:off x="1030288" y="4217988"/>
            <a:ext cx="3105150" cy="2271712"/>
            <a:chOff x="259" y="2771"/>
            <a:chExt cx="1956" cy="1431"/>
          </a:xfrm>
        </p:grpSpPr>
        <p:sp>
          <p:nvSpPr>
            <p:cNvPr id="617551" name="Line 79"/>
            <p:cNvSpPr>
              <a:spLocks noChangeShapeType="1"/>
            </p:cNvSpPr>
            <p:nvPr/>
          </p:nvSpPr>
          <p:spPr bwMode="auto">
            <a:xfrm>
              <a:off x="1152" y="2880"/>
              <a:ext cx="8" cy="1322"/>
            </a:xfrm>
            <a:prstGeom prst="line">
              <a:avLst/>
            </a:prstGeom>
            <a:noFill/>
            <a:ln w="9525">
              <a:solidFill>
                <a:schemeClr val="tx1"/>
              </a:solidFill>
              <a:round/>
              <a:headEnd/>
              <a:tailEnd/>
            </a:ln>
            <a:effectLst/>
          </p:spPr>
          <p:txBody>
            <a:bodyPr wrap="none"/>
            <a:lstStyle/>
            <a:p>
              <a:endParaRPr lang="it-IT"/>
            </a:p>
          </p:txBody>
        </p:sp>
        <p:sp>
          <p:nvSpPr>
            <p:cNvPr id="617552" name="Line 80"/>
            <p:cNvSpPr>
              <a:spLocks noChangeShapeType="1"/>
            </p:cNvSpPr>
            <p:nvPr/>
          </p:nvSpPr>
          <p:spPr bwMode="auto">
            <a:xfrm>
              <a:off x="357" y="3058"/>
              <a:ext cx="1363" cy="0"/>
            </a:xfrm>
            <a:prstGeom prst="line">
              <a:avLst/>
            </a:prstGeom>
            <a:noFill/>
            <a:ln w="9525">
              <a:solidFill>
                <a:schemeClr val="tx1"/>
              </a:solidFill>
              <a:round/>
              <a:headEnd/>
              <a:tailEnd/>
            </a:ln>
            <a:effectLst/>
          </p:spPr>
          <p:txBody>
            <a:bodyPr wrap="none"/>
            <a:lstStyle/>
            <a:p>
              <a:endParaRPr lang="it-IT"/>
            </a:p>
          </p:txBody>
        </p:sp>
        <p:sp>
          <p:nvSpPr>
            <p:cNvPr id="617553" name="Text Box 81"/>
            <p:cNvSpPr txBox="1">
              <a:spLocks noChangeArrowheads="1"/>
            </p:cNvSpPr>
            <p:nvPr/>
          </p:nvSpPr>
          <p:spPr bwMode="auto">
            <a:xfrm>
              <a:off x="883" y="3063"/>
              <a:ext cx="186" cy="231"/>
            </a:xfrm>
            <a:prstGeom prst="rect">
              <a:avLst/>
            </a:prstGeom>
            <a:noFill/>
            <a:ln w="9525">
              <a:noFill/>
              <a:miter lim="800000"/>
              <a:headEnd/>
              <a:tailEnd/>
            </a:ln>
            <a:effectLst/>
          </p:spPr>
          <p:txBody>
            <a:bodyPr wrap="none">
              <a:spAutoFit/>
            </a:bodyPr>
            <a:lstStyle/>
            <a:p>
              <a:r>
                <a:rPr lang="en-US" altLang="it-IT"/>
                <a:t>v</a:t>
              </a:r>
            </a:p>
          </p:txBody>
        </p:sp>
        <p:sp>
          <p:nvSpPr>
            <p:cNvPr id="617554" name="Text Box 82"/>
            <p:cNvSpPr txBox="1">
              <a:spLocks noChangeArrowheads="1"/>
            </p:cNvSpPr>
            <p:nvPr/>
          </p:nvSpPr>
          <p:spPr bwMode="auto">
            <a:xfrm>
              <a:off x="876" y="3250"/>
              <a:ext cx="201" cy="231"/>
            </a:xfrm>
            <a:prstGeom prst="rect">
              <a:avLst/>
            </a:prstGeom>
            <a:noFill/>
            <a:ln w="9525">
              <a:noFill/>
              <a:miter lim="800000"/>
              <a:headEnd/>
              <a:tailEnd/>
            </a:ln>
            <a:effectLst/>
          </p:spPr>
          <p:txBody>
            <a:bodyPr wrap="none">
              <a:spAutoFit/>
            </a:bodyPr>
            <a:lstStyle/>
            <a:p>
              <a:r>
                <a:rPr lang="en-US" altLang="it-IT"/>
                <a:t>x</a:t>
              </a:r>
            </a:p>
          </p:txBody>
        </p:sp>
        <p:sp>
          <p:nvSpPr>
            <p:cNvPr id="617562" name="Text Box 90"/>
            <p:cNvSpPr txBox="1">
              <a:spLocks noChangeArrowheads="1"/>
            </p:cNvSpPr>
            <p:nvPr/>
          </p:nvSpPr>
          <p:spPr bwMode="auto">
            <a:xfrm>
              <a:off x="890" y="3485"/>
              <a:ext cx="191" cy="231"/>
            </a:xfrm>
            <a:prstGeom prst="rect">
              <a:avLst/>
            </a:prstGeom>
            <a:noFill/>
            <a:ln w="9525">
              <a:noFill/>
              <a:miter lim="800000"/>
              <a:headEnd/>
              <a:tailEnd/>
            </a:ln>
            <a:effectLst/>
          </p:spPr>
          <p:txBody>
            <a:bodyPr wrap="none">
              <a:spAutoFit/>
            </a:bodyPr>
            <a:lstStyle/>
            <a:p>
              <a:r>
                <a:rPr lang="en-US" altLang="it-IT"/>
                <a:t>y</a:t>
              </a:r>
            </a:p>
          </p:txBody>
        </p:sp>
        <p:sp>
          <p:nvSpPr>
            <p:cNvPr id="617563" name="Text Box 91"/>
            <p:cNvSpPr txBox="1">
              <a:spLocks noChangeArrowheads="1"/>
            </p:cNvSpPr>
            <p:nvPr/>
          </p:nvSpPr>
          <p:spPr bwMode="auto">
            <a:xfrm>
              <a:off x="875" y="3720"/>
              <a:ext cx="215" cy="231"/>
            </a:xfrm>
            <a:prstGeom prst="rect">
              <a:avLst/>
            </a:prstGeom>
            <a:noFill/>
            <a:ln w="9525">
              <a:noFill/>
              <a:miter lim="800000"/>
              <a:headEnd/>
              <a:tailEnd/>
            </a:ln>
            <a:effectLst/>
          </p:spPr>
          <p:txBody>
            <a:bodyPr wrap="none">
              <a:spAutoFit/>
            </a:bodyPr>
            <a:lstStyle/>
            <a:p>
              <a:r>
                <a:rPr lang="en-US" altLang="it-IT"/>
                <a:t>w</a:t>
              </a:r>
            </a:p>
          </p:txBody>
        </p:sp>
        <p:sp>
          <p:nvSpPr>
            <p:cNvPr id="617564" name="Text Box 92"/>
            <p:cNvSpPr txBox="1">
              <a:spLocks noChangeArrowheads="1"/>
            </p:cNvSpPr>
            <p:nvPr/>
          </p:nvSpPr>
          <p:spPr bwMode="auto">
            <a:xfrm>
              <a:off x="884" y="3946"/>
              <a:ext cx="193" cy="231"/>
            </a:xfrm>
            <a:prstGeom prst="rect">
              <a:avLst/>
            </a:prstGeom>
            <a:noFill/>
            <a:ln w="9525">
              <a:noFill/>
              <a:miter lim="800000"/>
              <a:headEnd/>
              <a:tailEnd/>
            </a:ln>
            <a:effectLst/>
          </p:spPr>
          <p:txBody>
            <a:bodyPr wrap="none">
              <a:spAutoFit/>
            </a:bodyPr>
            <a:lstStyle/>
            <a:p>
              <a:r>
                <a:rPr lang="en-US" altLang="it-IT"/>
                <a:t>z</a:t>
              </a:r>
            </a:p>
          </p:txBody>
        </p:sp>
        <p:sp>
          <p:nvSpPr>
            <p:cNvPr id="617565" name="Text Box 93"/>
            <p:cNvSpPr txBox="1">
              <a:spLocks noChangeArrowheads="1"/>
            </p:cNvSpPr>
            <p:nvPr/>
          </p:nvSpPr>
          <p:spPr bwMode="auto">
            <a:xfrm>
              <a:off x="1248" y="3047"/>
              <a:ext cx="406" cy="231"/>
            </a:xfrm>
            <a:prstGeom prst="rect">
              <a:avLst/>
            </a:prstGeom>
            <a:noFill/>
            <a:ln w="9525">
              <a:noFill/>
              <a:miter lim="800000"/>
              <a:headEnd/>
              <a:tailEnd/>
            </a:ln>
            <a:effectLst/>
          </p:spPr>
          <p:txBody>
            <a:bodyPr wrap="none">
              <a:spAutoFit/>
            </a:bodyPr>
            <a:lstStyle/>
            <a:p>
              <a:r>
                <a:rPr lang="en-US" altLang="it-IT"/>
                <a:t>(u,v)</a:t>
              </a:r>
            </a:p>
          </p:txBody>
        </p:sp>
        <p:sp>
          <p:nvSpPr>
            <p:cNvPr id="617566" name="Text Box 94"/>
            <p:cNvSpPr txBox="1">
              <a:spLocks noChangeArrowheads="1"/>
            </p:cNvSpPr>
            <p:nvPr/>
          </p:nvSpPr>
          <p:spPr bwMode="auto">
            <a:xfrm>
              <a:off x="1249" y="3249"/>
              <a:ext cx="421" cy="231"/>
            </a:xfrm>
            <a:prstGeom prst="rect">
              <a:avLst/>
            </a:prstGeom>
            <a:noFill/>
            <a:ln w="9525">
              <a:noFill/>
              <a:miter lim="800000"/>
              <a:headEnd/>
              <a:tailEnd/>
            </a:ln>
            <a:effectLst/>
          </p:spPr>
          <p:txBody>
            <a:bodyPr wrap="none">
              <a:spAutoFit/>
            </a:bodyPr>
            <a:lstStyle/>
            <a:p>
              <a:r>
                <a:rPr lang="en-US" altLang="it-IT"/>
                <a:t>(u,x)</a:t>
              </a:r>
            </a:p>
          </p:txBody>
        </p:sp>
        <p:sp>
          <p:nvSpPr>
            <p:cNvPr id="617567" name="Text Box 95"/>
            <p:cNvSpPr txBox="1">
              <a:spLocks noChangeArrowheads="1"/>
            </p:cNvSpPr>
            <p:nvPr/>
          </p:nvSpPr>
          <p:spPr bwMode="auto">
            <a:xfrm>
              <a:off x="1248" y="3500"/>
              <a:ext cx="421" cy="231"/>
            </a:xfrm>
            <a:prstGeom prst="rect">
              <a:avLst/>
            </a:prstGeom>
            <a:noFill/>
            <a:ln w="9525">
              <a:noFill/>
              <a:miter lim="800000"/>
              <a:headEnd/>
              <a:tailEnd/>
            </a:ln>
            <a:effectLst/>
          </p:spPr>
          <p:txBody>
            <a:bodyPr wrap="none">
              <a:spAutoFit/>
            </a:bodyPr>
            <a:lstStyle/>
            <a:p>
              <a:r>
                <a:rPr lang="en-US" altLang="it-IT"/>
                <a:t>(u,x)</a:t>
              </a:r>
            </a:p>
          </p:txBody>
        </p:sp>
        <p:sp>
          <p:nvSpPr>
            <p:cNvPr id="617568" name="Text Box 96"/>
            <p:cNvSpPr txBox="1">
              <a:spLocks noChangeArrowheads="1"/>
            </p:cNvSpPr>
            <p:nvPr/>
          </p:nvSpPr>
          <p:spPr bwMode="auto">
            <a:xfrm>
              <a:off x="1264" y="3718"/>
              <a:ext cx="421" cy="231"/>
            </a:xfrm>
            <a:prstGeom prst="rect">
              <a:avLst/>
            </a:prstGeom>
            <a:noFill/>
            <a:ln w="9525">
              <a:noFill/>
              <a:miter lim="800000"/>
              <a:headEnd/>
              <a:tailEnd/>
            </a:ln>
            <a:effectLst/>
          </p:spPr>
          <p:txBody>
            <a:bodyPr wrap="none">
              <a:spAutoFit/>
            </a:bodyPr>
            <a:lstStyle/>
            <a:p>
              <a:r>
                <a:rPr lang="en-US" altLang="it-IT"/>
                <a:t>(u,x)</a:t>
              </a:r>
            </a:p>
          </p:txBody>
        </p:sp>
        <p:sp>
          <p:nvSpPr>
            <p:cNvPr id="617569" name="Text Box 97"/>
            <p:cNvSpPr txBox="1">
              <a:spLocks noChangeArrowheads="1"/>
            </p:cNvSpPr>
            <p:nvPr/>
          </p:nvSpPr>
          <p:spPr bwMode="auto">
            <a:xfrm>
              <a:off x="1254" y="3952"/>
              <a:ext cx="421" cy="231"/>
            </a:xfrm>
            <a:prstGeom prst="rect">
              <a:avLst/>
            </a:prstGeom>
            <a:noFill/>
            <a:ln w="9525">
              <a:noFill/>
              <a:miter lim="800000"/>
              <a:headEnd/>
              <a:tailEnd/>
            </a:ln>
            <a:effectLst/>
          </p:spPr>
          <p:txBody>
            <a:bodyPr wrap="none">
              <a:spAutoFit/>
            </a:bodyPr>
            <a:lstStyle/>
            <a:p>
              <a:r>
                <a:rPr lang="en-US" altLang="it-IT"/>
                <a:t>(u,x)</a:t>
              </a:r>
            </a:p>
          </p:txBody>
        </p:sp>
        <p:sp>
          <p:nvSpPr>
            <p:cNvPr id="617570" name="Text Box 98"/>
            <p:cNvSpPr txBox="1">
              <a:spLocks noChangeArrowheads="1"/>
            </p:cNvSpPr>
            <p:nvPr/>
          </p:nvSpPr>
          <p:spPr bwMode="auto">
            <a:xfrm>
              <a:off x="259" y="2771"/>
              <a:ext cx="955" cy="231"/>
            </a:xfrm>
            <a:prstGeom prst="rect">
              <a:avLst/>
            </a:prstGeom>
            <a:noFill/>
            <a:ln w="9525">
              <a:noFill/>
              <a:miter lim="800000"/>
              <a:headEnd/>
              <a:tailEnd/>
            </a:ln>
            <a:effectLst/>
          </p:spPr>
          <p:txBody>
            <a:bodyPr wrap="none">
              <a:spAutoFit/>
            </a:bodyPr>
            <a:lstStyle/>
            <a:p>
              <a:r>
                <a:rPr lang="en-US" altLang="it-IT"/>
                <a:t>destinazione</a:t>
              </a:r>
            </a:p>
          </p:txBody>
        </p:sp>
        <p:sp>
          <p:nvSpPr>
            <p:cNvPr id="617571" name="Text Box 99"/>
            <p:cNvSpPr txBox="1">
              <a:spLocks noChangeArrowheads="1"/>
            </p:cNvSpPr>
            <p:nvPr/>
          </p:nvSpPr>
          <p:spPr bwMode="auto">
            <a:xfrm>
              <a:off x="1232" y="2794"/>
              <a:ext cx="983" cy="231"/>
            </a:xfrm>
            <a:prstGeom prst="rect">
              <a:avLst/>
            </a:prstGeom>
            <a:noFill/>
            <a:ln w="9525">
              <a:noFill/>
              <a:miter lim="800000"/>
              <a:headEnd/>
              <a:tailEnd/>
            </a:ln>
            <a:effectLst/>
          </p:spPr>
          <p:txBody>
            <a:bodyPr wrap="none">
              <a:spAutoFit/>
            </a:bodyPr>
            <a:lstStyle/>
            <a:p>
              <a:r>
                <a:rPr lang="en-US" altLang="it-IT"/>
                <a:t>collegamento</a:t>
              </a:r>
            </a:p>
          </p:txBody>
        </p:sp>
      </p:grpSp>
      <p:sp>
        <p:nvSpPr>
          <p:cNvPr id="617573" name="Text Box 101"/>
          <p:cNvSpPr txBox="1">
            <a:spLocks noChangeArrowheads="1"/>
          </p:cNvSpPr>
          <p:nvPr/>
        </p:nvSpPr>
        <p:spPr bwMode="auto">
          <a:xfrm>
            <a:off x="525463" y="3817938"/>
            <a:ext cx="2414587" cy="366712"/>
          </a:xfrm>
          <a:prstGeom prst="rect">
            <a:avLst/>
          </a:prstGeom>
          <a:noFill/>
          <a:ln w="9525">
            <a:noFill/>
            <a:miter lim="800000"/>
            <a:headEnd/>
            <a:tailEnd/>
          </a:ln>
          <a:effectLst/>
        </p:spPr>
        <p:txBody>
          <a:bodyPr wrap="none">
            <a:spAutoFit/>
          </a:bodyPr>
          <a:lstStyle/>
          <a:p>
            <a:r>
              <a:rPr lang="en-US" altLang="it-IT" u="sng">
                <a:solidFill>
                  <a:srgbClr val="FF0000"/>
                </a:solidFill>
              </a:rPr>
              <a:t>Tabella d’inoltro in u:</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egnaposto numero diapositiva 3"/>
          <p:cNvSpPr>
            <a:spLocks noGrp="1"/>
          </p:cNvSpPr>
          <p:nvPr>
            <p:ph type="sldNum" sz="quarter" idx="12"/>
          </p:nvPr>
        </p:nvSpPr>
        <p:spPr/>
        <p:txBody>
          <a:bodyPr/>
          <a:lstStyle/>
          <a:p>
            <a:r>
              <a:rPr lang="en-US" altLang="it-IT"/>
              <a:t>4-</a:t>
            </a:r>
            <a:fld id="{4590F661-E57D-4050-BEFF-82D57AE39046}" type="slidenum">
              <a:rPr lang="en-US" altLang="it-IT"/>
              <a:pPr/>
              <a:t>79</a:t>
            </a:fld>
            <a:endParaRPr lang="en-US" altLang="it-IT"/>
          </a:p>
        </p:txBody>
      </p:sp>
      <p:sp>
        <p:nvSpPr>
          <p:cNvPr id="629763" name="Rectangle 3"/>
          <p:cNvSpPr>
            <a:spLocks noChangeArrowheads="1"/>
          </p:cNvSpPr>
          <p:nvPr/>
        </p:nvSpPr>
        <p:spPr bwMode="auto">
          <a:xfrm>
            <a:off x="561975" y="1371600"/>
            <a:ext cx="8582025" cy="2651125"/>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ZapfDingbats" pitchFamily="82" charset="2"/>
              <a:buNone/>
            </a:pPr>
            <a:r>
              <a:rPr lang="en-US" altLang="it-IT" sz="2400">
                <a:solidFill>
                  <a:srgbClr val="FF0000"/>
                </a:solidFill>
              </a:rPr>
              <a:t>Complessità dell’algoritmo: </a:t>
            </a:r>
            <a:r>
              <a:rPr lang="en-US" altLang="it-IT" sz="2400"/>
              <a:t>n nodi</a:t>
            </a:r>
          </a:p>
          <a:p>
            <a:pPr marL="342900" indent="-342900">
              <a:lnSpc>
                <a:spcPct val="90000"/>
              </a:lnSpc>
              <a:spcBef>
                <a:spcPct val="20000"/>
              </a:spcBef>
              <a:buClr>
                <a:schemeClr val="accent2"/>
              </a:buClr>
              <a:buSzPct val="85000"/>
              <a:buFont typeface="Wingdings" pitchFamily="2" charset="2"/>
              <a:buChar char="r"/>
            </a:pPr>
            <a:r>
              <a:rPr lang="en-US" altLang="it-IT" sz="2200"/>
              <a:t>Ciascuna iterazione: controllo su tutti i nodi, w, non in N</a:t>
            </a:r>
          </a:p>
          <a:p>
            <a:pPr marL="342900" indent="-342900">
              <a:lnSpc>
                <a:spcPct val="90000"/>
              </a:lnSpc>
              <a:spcBef>
                <a:spcPct val="20000"/>
              </a:spcBef>
              <a:buClr>
                <a:schemeClr val="accent2"/>
              </a:buClr>
              <a:buSzPct val="85000"/>
              <a:buFont typeface="Wingdings" pitchFamily="2" charset="2"/>
              <a:buChar char="r"/>
            </a:pPr>
            <a:r>
              <a:rPr lang="en-US" altLang="it-IT" sz="2200"/>
              <a:t>n(n+1)/2: O(n</a:t>
            </a:r>
            <a:r>
              <a:rPr lang="en-US" altLang="it-IT" sz="2200" baseline="30000"/>
              <a:t>2</a:t>
            </a:r>
            <a:r>
              <a:rPr lang="en-US" altLang="it-IT" sz="2200"/>
              <a:t>)</a:t>
            </a:r>
          </a:p>
          <a:p>
            <a:pPr marL="342900" indent="-342900">
              <a:lnSpc>
                <a:spcPct val="90000"/>
              </a:lnSpc>
              <a:spcBef>
                <a:spcPct val="20000"/>
              </a:spcBef>
              <a:buClr>
                <a:schemeClr val="accent2"/>
              </a:buClr>
              <a:buSzPct val="85000"/>
              <a:buFont typeface="Wingdings" pitchFamily="2" charset="2"/>
              <a:buChar char="r"/>
            </a:pPr>
            <a:r>
              <a:rPr lang="en-US" altLang="it-IT" sz="2200"/>
              <a:t>La più efficiente implementazone possibile: O(nlogn)</a:t>
            </a:r>
            <a:endParaRPr lang="en-US" altLang="it-IT" sz="2400"/>
          </a:p>
          <a:p>
            <a:pPr marL="342900" indent="-342900">
              <a:lnSpc>
                <a:spcPct val="90000"/>
              </a:lnSpc>
              <a:spcBef>
                <a:spcPct val="40000"/>
              </a:spcBef>
              <a:buClr>
                <a:schemeClr val="accent2"/>
              </a:buClr>
              <a:buSzPct val="85000"/>
              <a:buFont typeface="ZapfDingbats" pitchFamily="82" charset="2"/>
              <a:buNone/>
            </a:pPr>
            <a:r>
              <a:rPr lang="en-US" altLang="it-IT" sz="2400">
                <a:solidFill>
                  <a:srgbClr val="FF0000"/>
                </a:solidFill>
              </a:rPr>
              <a:t>Possibili oscillazioni:</a:t>
            </a:r>
            <a:endParaRPr lang="en-US" altLang="it-IT" sz="2400"/>
          </a:p>
          <a:p>
            <a:pPr marL="342900" indent="-342900">
              <a:lnSpc>
                <a:spcPct val="90000"/>
              </a:lnSpc>
              <a:spcBef>
                <a:spcPct val="20000"/>
              </a:spcBef>
              <a:buClr>
                <a:schemeClr val="accent2"/>
              </a:buClr>
              <a:buSzPct val="85000"/>
              <a:buFont typeface="Wingdings" pitchFamily="2" charset="2"/>
              <a:buChar char="r"/>
            </a:pPr>
            <a:r>
              <a:rPr lang="en-US" altLang="it-IT" sz="2200"/>
              <a:t>Es. costo del collegamento = quantità di traffico trasportato</a:t>
            </a:r>
            <a:endParaRPr lang="en-US" altLang="it-IT" sz="2400"/>
          </a:p>
        </p:txBody>
      </p:sp>
      <p:grpSp>
        <p:nvGrpSpPr>
          <p:cNvPr id="629764" name="Group 4"/>
          <p:cNvGrpSpPr>
            <a:grpSpLocks/>
          </p:cNvGrpSpPr>
          <p:nvPr/>
        </p:nvGrpSpPr>
        <p:grpSpPr bwMode="auto">
          <a:xfrm>
            <a:off x="360363" y="4141788"/>
            <a:ext cx="8478837" cy="2489200"/>
            <a:chOff x="252" y="2691"/>
            <a:chExt cx="5341" cy="1568"/>
          </a:xfrm>
        </p:grpSpPr>
        <p:sp>
          <p:nvSpPr>
            <p:cNvPr id="629765" name="Freeform 5"/>
            <p:cNvSpPr>
              <a:spLocks/>
            </p:cNvSpPr>
            <p:nvPr/>
          </p:nvSpPr>
          <p:spPr bwMode="auto">
            <a:xfrm>
              <a:off x="281" y="2691"/>
              <a:ext cx="1242" cy="854"/>
            </a:xfrm>
            <a:custGeom>
              <a:avLst/>
              <a:gdLst/>
              <a:ahLst/>
              <a:cxnLst>
                <a:cxn ang="0">
                  <a:pos x="1" y="381"/>
                </a:cxn>
                <a:cxn ang="0">
                  <a:pos x="169" y="162"/>
                </a:cxn>
                <a:cxn ang="0">
                  <a:pos x="487" y="18"/>
                </a:cxn>
                <a:cxn ang="0">
                  <a:pos x="823" y="30"/>
                </a:cxn>
                <a:cxn ang="0">
                  <a:pos x="1183" y="261"/>
                </a:cxn>
                <a:cxn ang="0">
                  <a:pos x="1177" y="609"/>
                </a:cxn>
                <a:cxn ang="0">
                  <a:pos x="928" y="780"/>
                </a:cxn>
                <a:cxn ang="0">
                  <a:pos x="448" y="837"/>
                </a:cxn>
                <a:cxn ang="0">
                  <a:pos x="178" y="675"/>
                </a:cxn>
                <a:cxn ang="0">
                  <a:pos x="1" y="381"/>
                </a:cxn>
              </a:cxnLst>
              <a:rect l="0" t="0" r="r" b="b"/>
              <a:pathLst>
                <a:path w="1242" h="854">
                  <a:moveTo>
                    <a:pt x="1" y="381"/>
                  </a:moveTo>
                  <a:cubicBezTo>
                    <a:pt x="0" y="296"/>
                    <a:pt x="88" y="222"/>
                    <a:pt x="169" y="162"/>
                  </a:cubicBezTo>
                  <a:cubicBezTo>
                    <a:pt x="250" y="102"/>
                    <a:pt x="378" y="40"/>
                    <a:pt x="487" y="18"/>
                  </a:cubicBezTo>
                  <a:cubicBezTo>
                    <a:pt x="616" y="6"/>
                    <a:pt x="685" y="0"/>
                    <a:pt x="823" y="30"/>
                  </a:cubicBezTo>
                  <a:cubicBezTo>
                    <a:pt x="961" y="60"/>
                    <a:pt x="1121" y="165"/>
                    <a:pt x="1183" y="261"/>
                  </a:cubicBezTo>
                  <a:cubicBezTo>
                    <a:pt x="1242" y="357"/>
                    <a:pt x="1219" y="523"/>
                    <a:pt x="1177" y="609"/>
                  </a:cubicBezTo>
                  <a:cubicBezTo>
                    <a:pt x="1135" y="695"/>
                    <a:pt x="1049" y="742"/>
                    <a:pt x="928" y="780"/>
                  </a:cubicBezTo>
                  <a:cubicBezTo>
                    <a:pt x="807" y="818"/>
                    <a:pt x="573" y="854"/>
                    <a:pt x="448" y="837"/>
                  </a:cubicBezTo>
                  <a:cubicBezTo>
                    <a:pt x="323" y="820"/>
                    <a:pt x="252" y="751"/>
                    <a:pt x="178" y="675"/>
                  </a:cubicBezTo>
                  <a:cubicBezTo>
                    <a:pt x="104" y="599"/>
                    <a:pt x="2" y="466"/>
                    <a:pt x="1" y="381"/>
                  </a:cubicBezTo>
                  <a:close/>
                </a:path>
              </a:pathLst>
            </a:custGeom>
            <a:solidFill>
              <a:srgbClr val="66CCFF"/>
            </a:solidFill>
            <a:ln w="9525">
              <a:noFill/>
              <a:round/>
              <a:headEnd/>
              <a:tailEnd/>
            </a:ln>
            <a:effectLst/>
          </p:spPr>
          <p:txBody>
            <a:bodyPr wrap="none" anchor="ctr"/>
            <a:lstStyle/>
            <a:p>
              <a:endParaRPr lang="it-IT"/>
            </a:p>
          </p:txBody>
        </p:sp>
        <p:sp>
          <p:nvSpPr>
            <p:cNvPr id="629766" name="Freeform 6"/>
            <p:cNvSpPr>
              <a:spLocks/>
            </p:cNvSpPr>
            <p:nvPr/>
          </p:nvSpPr>
          <p:spPr bwMode="auto">
            <a:xfrm>
              <a:off x="534" y="2904"/>
              <a:ext cx="246" cy="132"/>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grpSp>
          <p:nvGrpSpPr>
            <p:cNvPr id="629767" name="Group 7"/>
            <p:cNvGrpSpPr>
              <a:grpSpLocks/>
            </p:cNvGrpSpPr>
            <p:nvPr/>
          </p:nvGrpSpPr>
          <p:grpSpPr bwMode="auto">
            <a:xfrm>
              <a:off x="727" y="2708"/>
              <a:ext cx="316" cy="250"/>
              <a:chOff x="1747" y="3194"/>
              <a:chExt cx="316" cy="250"/>
            </a:xfrm>
          </p:grpSpPr>
          <p:sp>
            <p:nvSpPr>
              <p:cNvPr id="629768" name="Oval 8"/>
              <p:cNvSpPr>
                <a:spLocks noChangeArrowheads="1"/>
              </p:cNvSpPr>
              <p:nvPr/>
            </p:nvSpPr>
            <p:spPr bwMode="auto">
              <a:xfrm>
                <a:off x="1750" y="3308"/>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769" name="Line 9"/>
              <p:cNvSpPr>
                <a:spLocks noChangeShapeType="1"/>
              </p:cNvSpPr>
              <p:nvPr/>
            </p:nvSpPr>
            <p:spPr bwMode="auto">
              <a:xfrm>
                <a:off x="1750" y="3301"/>
                <a:ext cx="0" cy="50"/>
              </a:xfrm>
              <a:prstGeom prst="line">
                <a:avLst/>
              </a:prstGeom>
              <a:noFill/>
              <a:ln w="12700">
                <a:solidFill>
                  <a:schemeClr val="tx1"/>
                </a:solidFill>
                <a:round/>
                <a:headEnd/>
                <a:tailEnd/>
              </a:ln>
              <a:effectLst/>
            </p:spPr>
            <p:txBody>
              <a:bodyPr wrap="none" anchor="ctr"/>
              <a:lstStyle/>
              <a:p>
                <a:endParaRPr lang="it-IT"/>
              </a:p>
            </p:txBody>
          </p:sp>
          <p:sp>
            <p:nvSpPr>
              <p:cNvPr id="629770" name="Line 10"/>
              <p:cNvSpPr>
                <a:spLocks noChangeShapeType="1"/>
              </p:cNvSpPr>
              <p:nvPr/>
            </p:nvSpPr>
            <p:spPr bwMode="auto">
              <a:xfrm>
                <a:off x="2063" y="3301"/>
                <a:ext cx="0" cy="50"/>
              </a:xfrm>
              <a:prstGeom prst="line">
                <a:avLst/>
              </a:prstGeom>
              <a:noFill/>
              <a:ln w="12700">
                <a:solidFill>
                  <a:schemeClr val="tx1"/>
                </a:solidFill>
                <a:round/>
                <a:headEnd/>
                <a:tailEnd/>
              </a:ln>
              <a:effectLst/>
            </p:spPr>
            <p:txBody>
              <a:bodyPr wrap="none" anchor="ctr"/>
              <a:lstStyle/>
              <a:p>
                <a:endParaRPr lang="it-IT"/>
              </a:p>
            </p:txBody>
          </p:sp>
          <p:sp>
            <p:nvSpPr>
              <p:cNvPr id="629771" name="Rectangle 11"/>
              <p:cNvSpPr>
                <a:spLocks noChangeArrowheads="1"/>
              </p:cNvSpPr>
              <p:nvPr/>
            </p:nvSpPr>
            <p:spPr bwMode="auto">
              <a:xfrm>
                <a:off x="1750" y="3301"/>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772" name="Oval 12"/>
              <p:cNvSpPr>
                <a:spLocks noChangeArrowheads="1"/>
              </p:cNvSpPr>
              <p:nvPr/>
            </p:nvSpPr>
            <p:spPr bwMode="auto">
              <a:xfrm>
                <a:off x="1747" y="3242"/>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773" name="Group 13"/>
              <p:cNvGrpSpPr>
                <a:grpSpLocks/>
              </p:cNvGrpSpPr>
              <p:nvPr/>
            </p:nvGrpSpPr>
            <p:grpSpPr bwMode="auto">
              <a:xfrm>
                <a:off x="1785" y="3194"/>
                <a:ext cx="233" cy="250"/>
                <a:chOff x="2940" y="2429"/>
                <a:chExt cx="236" cy="250"/>
              </a:xfrm>
            </p:grpSpPr>
            <p:sp>
              <p:nvSpPr>
                <p:cNvPr id="629774" name="Rectangle 1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775" name="Text Box 15"/>
                <p:cNvSpPr txBox="1">
                  <a:spLocks noChangeArrowheads="1"/>
                </p:cNvSpPr>
                <p:nvPr/>
              </p:nvSpPr>
              <p:spPr bwMode="auto">
                <a:xfrm>
                  <a:off x="2940" y="2429"/>
                  <a:ext cx="236" cy="250"/>
                </a:xfrm>
                <a:prstGeom prst="rect">
                  <a:avLst/>
                </a:prstGeom>
                <a:noFill/>
                <a:ln w="9525">
                  <a:noFill/>
                  <a:miter lim="800000"/>
                  <a:headEnd/>
                  <a:tailEnd/>
                </a:ln>
                <a:effectLst/>
              </p:spPr>
              <p:txBody>
                <a:bodyPr wrap="none">
                  <a:spAutoFit/>
                </a:bodyPr>
                <a:lstStyle/>
                <a:p>
                  <a:pPr algn="ctr"/>
                  <a:r>
                    <a:rPr lang="en-US" altLang="it-IT" sz="2000"/>
                    <a:t>A</a:t>
                  </a:r>
                  <a:endParaRPr lang="en-US" altLang="it-IT" sz="2400">
                    <a:latin typeface="Times New Roman" pitchFamily="18" charset="0"/>
                  </a:endParaRPr>
                </a:p>
              </p:txBody>
            </p:sp>
          </p:grpSp>
        </p:grpSp>
        <p:grpSp>
          <p:nvGrpSpPr>
            <p:cNvPr id="629776" name="Group 16"/>
            <p:cNvGrpSpPr>
              <a:grpSpLocks/>
            </p:cNvGrpSpPr>
            <p:nvPr/>
          </p:nvGrpSpPr>
          <p:grpSpPr bwMode="auto">
            <a:xfrm>
              <a:off x="319" y="2963"/>
              <a:ext cx="316" cy="250"/>
              <a:chOff x="2221" y="3575"/>
              <a:chExt cx="316" cy="250"/>
            </a:xfrm>
          </p:grpSpPr>
          <p:sp>
            <p:nvSpPr>
              <p:cNvPr id="629777" name="Oval 17"/>
              <p:cNvSpPr>
                <a:spLocks noChangeArrowheads="1"/>
              </p:cNvSpPr>
              <p:nvPr/>
            </p:nvSpPr>
            <p:spPr bwMode="auto">
              <a:xfrm>
                <a:off x="2224" y="369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778" name="Line 18"/>
              <p:cNvSpPr>
                <a:spLocks noChangeShapeType="1"/>
              </p:cNvSpPr>
              <p:nvPr/>
            </p:nvSpPr>
            <p:spPr bwMode="auto">
              <a:xfrm>
                <a:off x="2224" y="3688"/>
                <a:ext cx="0" cy="50"/>
              </a:xfrm>
              <a:prstGeom prst="line">
                <a:avLst/>
              </a:prstGeom>
              <a:noFill/>
              <a:ln w="12700">
                <a:solidFill>
                  <a:schemeClr val="tx1"/>
                </a:solidFill>
                <a:round/>
                <a:headEnd/>
                <a:tailEnd/>
              </a:ln>
              <a:effectLst/>
            </p:spPr>
            <p:txBody>
              <a:bodyPr wrap="none" anchor="ctr"/>
              <a:lstStyle/>
              <a:p>
                <a:endParaRPr lang="it-IT"/>
              </a:p>
            </p:txBody>
          </p:sp>
          <p:sp>
            <p:nvSpPr>
              <p:cNvPr id="629779" name="Line 19"/>
              <p:cNvSpPr>
                <a:spLocks noChangeShapeType="1"/>
              </p:cNvSpPr>
              <p:nvPr/>
            </p:nvSpPr>
            <p:spPr bwMode="auto">
              <a:xfrm>
                <a:off x="2537" y="3688"/>
                <a:ext cx="0" cy="50"/>
              </a:xfrm>
              <a:prstGeom prst="line">
                <a:avLst/>
              </a:prstGeom>
              <a:noFill/>
              <a:ln w="12700">
                <a:solidFill>
                  <a:schemeClr val="tx1"/>
                </a:solidFill>
                <a:round/>
                <a:headEnd/>
                <a:tailEnd/>
              </a:ln>
              <a:effectLst/>
            </p:spPr>
            <p:txBody>
              <a:bodyPr wrap="none" anchor="ctr"/>
              <a:lstStyle/>
              <a:p>
                <a:endParaRPr lang="it-IT"/>
              </a:p>
            </p:txBody>
          </p:sp>
          <p:sp>
            <p:nvSpPr>
              <p:cNvPr id="629780" name="Rectangle 20"/>
              <p:cNvSpPr>
                <a:spLocks noChangeArrowheads="1"/>
              </p:cNvSpPr>
              <p:nvPr/>
            </p:nvSpPr>
            <p:spPr bwMode="auto">
              <a:xfrm>
                <a:off x="2224" y="368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781" name="Oval 21"/>
              <p:cNvSpPr>
                <a:spLocks noChangeArrowheads="1"/>
              </p:cNvSpPr>
              <p:nvPr/>
            </p:nvSpPr>
            <p:spPr bwMode="auto">
              <a:xfrm>
                <a:off x="2221" y="362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782" name="Group 22"/>
              <p:cNvGrpSpPr>
                <a:grpSpLocks/>
              </p:cNvGrpSpPr>
              <p:nvPr/>
            </p:nvGrpSpPr>
            <p:grpSpPr bwMode="auto">
              <a:xfrm>
                <a:off x="2275" y="3575"/>
                <a:ext cx="231" cy="250"/>
                <a:chOff x="2941" y="2429"/>
                <a:chExt cx="234" cy="250"/>
              </a:xfrm>
            </p:grpSpPr>
            <p:sp>
              <p:nvSpPr>
                <p:cNvPr id="629783" name="Rectangle 2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784" name="Text Box 24"/>
                <p:cNvSpPr txBox="1">
                  <a:spLocks noChangeArrowheads="1"/>
                </p:cNvSpPr>
                <p:nvPr/>
              </p:nvSpPr>
              <p:spPr bwMode="auto">
                <a:xfrm>
                  <a:off x="2941" y="2429"/>
                  <a:ext cx="234" cy="250"/>
                </a:xfrm>
                <a:prstGeom prst="rect">
                  <a:avLst/>
                </a:prstGeom>
                <a:noFill/>
                <a:ln w="9525">
                  <a:noFill/>
                  <a:miter lim="800000"/>
                  <a:headEnd/>
                  <a:tailEnd/>
                </a:ln>
                <a:effectLst/>
              </p:spPr>
              <p:txBody>
                <a:bodyPr wrap="none">
                  <a:spAutoFit/>
                </a:bodyPr>
                <a:lstStyle/>
                <a:p>
                  <a:pPr algn="ctr"/>
                  <a:r>
                    <a:rPr lang="en-US" altLang="it-IT" sz="2000"/>
                    <a:t>D</a:t>
                  </a:r>
                  <a:endParaRPr lang="en-US" altLang="it-IT" sz="2400">
                    <a:latin typeface="Times New Roman" pitchFamily="18" charset="0"/>
                  </a:endParaRPr>
                </a:p>
              </p:txBody>
            </p:sp>
          </p:grpSp>
        </p:grpSp>
        <p:grpSp>
          <p:nvGrpSpPr>
            <p:cNvPr id="629785" name="Group 25"/>
            <p:cNvGrpSpPr>
              <a:grpSpLocks/>
            </p:cNvGrpSpPr>
            <p:nvPr/>
          </p:nvGrpSpPr>
          <p:grpSpPr bwMode="auto">
            <a:xfrm>
              <a:off x="719" y="3254"/>
              <a:ext cx="315" cy="250"/>
              <a:chOff x="2903" y="2888"/>
              <a:chExt cx="315" cy="250"/>
            </a:xfrm>
          </p:grpSpPr>
          <p:grpSp>
            <p:nvGrpSpPr>
              <p:cNvPr id="629786" name="Group 26"/>
              <p:cNvGrpSpPr>
                <a:grpSpLocks/>
              </p:cNvGrpSpPr>
              <p:nvPr/>
            </p:nvGrpSpPr>
            <p:grpSpPr bwMode="auto">
              <a:xfrm>
                <a:off x="2903" y="2938"/>
                <a:ext cx="315" cy="144"/>
                <a:chOff x="2903" y="2938"/>
                <a:chExt cx="315" cy="144"/>
              </a:xfrm>
            </p:grpSpPr>
            <p:sp>
              <p:nvSpPr>
                <p:cNvPr id="629787" name="Oval 27"/>
                <p:cNvSpPr>
                  <a:spLocks noChangeArrowheads="1"/>
                </p:cNvSpPr>
                <p:nvPr/>
              </p:nvSpPr>
              <p:spPr bwMode="auto">
                <a:xfrm>
                  <a:off x="2903" y="3001"/>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788" name="Line 28"/>
                <p:cNvSpPr>
                  <a:spLocks noChangeShapeType="1"/>
                </p:cNvSpPr>
                <p:nvPr/>
              </p:nvSpPr>
              <p:spPr bwMode="auto">
                <a:xfrm>
                  <a:off x="2903" y="2994"/>
                  <a:ext cx="0" cy="50"/>
                </a:xfrm>
                <a:prstGeom prst="line">
                  <a:avLst/>
                </a:prstGeom>
                <a:noFill/>
                <a:ln w="12700">
                  <a:solidFill>
                    <a:schemeClr val="tx1"/>
                  </a:solidFill>
                  <a:round/>
                  <a:headEnd/>
                  <a:tailEnd/>
                </a:ln>
                <a:effectLst/>
              </p:spPr>
              <p:txBody>
                <a:bodyPr wrap="none" anchor="ctr"/>
                <a:lstStyle/>
                <a:p>
                  <a:endParaRPr lang="it-IT"/>
                </a:p>
              </p:txBody>
            </p:sp>
            <p:sp>
              <p:nvSpPr>
                <p:cNvPr id="629789" name="Line 29"/>
                <p:cNvSpPr>
                  <a:spLocks noChangeShapeType="1"/>
                </p:cNvSpPr>
                <p:nvPr/>
              </p:nvSpPr>
              <p:spPr bwMode="auto">
                <a:xfrm>
                  <a:off x="3215" y="2994"/>
                  <a:ext cx="0" cy="50"/>
                </a:xfrm>
                <a:prstGeom prst="line">
                  <a:avLst/>
                </a:prstGeom>
                <a:noFill/>
                <a:ln w="12700">
                  <a:solidFill>
                    <a:schemeClr val="tx1"/>
                  </a:solidFill>
                  <a:round/>
                  <a:headEnd/>
                  <a:tailEnd/>
                </a:ln>
                <a:effectLst/>
              </p:spPr>
              <p:txBody>
                <a:bodyPr wrap="none" anchor="ctr"/>
                <a:lstStyle/>
                <a:p>
                  <a:endParaRPr lang="it-IT"/>
                </a:p>
              </p:txBody>
            </p:sp>
            <p:sp>
              <p:nvSpPr>
                <p:cNvPr id="629790" name="Rectangle 30"/>
                <p:cNvSpPr>
                  <a:spLocks noChangeArrowheads="1"/>
                </p:cNvSpPr>
                <p:nvPr/>
              </p:nvSpPr>
              <p:spPr bwMode="auto">
                <a:xfrm>
                  <a:off x="2903" y="2994"/>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791" name="Oval 31"/>
                <p:cNvSpPr>
                  <a:spLocks noChangeArrowheads="1"/>
                </p:cNvSpPr>
                <p:nvPr/>
              </p:nvSpPr>
              <p:spPr bwMode="auto">
                <a:xfrm>
                  <a:off x="2906" y="2938"/>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grpSp>
            <p:nvGrpSpPr>
              <p:cNvPr id="629792" name="Group 32"/>
              <p:cNvGrpSpPr>
                <a:grpSpLocks/>
              </p:cNvGrpSpPr>
              <p:nvPr/>
            </p:nvGrpSpPr>
            <p:grpSpPr bwMode="auto">
              <a:xfrm>
                <a:off x="2959" y="2888"/>
                <a:ext cx="212" cy="250"/>
                <a:chOff x="2950" y="2429"/>
                <a:chExt cx="215" cy="250"/>
              </a:xfrm>
            </p:grpSpPr>
            <p:sp>
              <p:nvSpPr>
                <p:cNvPr id="629793" name="Rectangle 3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794" name="Text Box 34"/>
                <p:cNvSpPr txBox="1">
                  <a:spLocks noChangeArrowheads="1"/>
                </p:cNvSpPr>
                <p:nvPr/>
              </p:nvSpPr>
              <p:spPr bwMode="auto">
                <a:xfrm>
                  <a:off x="2950" y="2429"/>
                  <a:ext cx="215" cy="250"/>
                </a:xfrm>
                <a:prstGeom prst="rect">
                  <a:avLst/>
                </a:prstGeom>
                <a:noFill/>
                <a:ln w="9525">
                  <a:noFill/>
                  <a:miter lim="800000"/>
                  <a:headEnd/>
                  <a:tailEnd/>
                </a:ln>
                <a:effectLst/>
              </p:spPr>
              <p:txBody>
                <a:bodyPr wrap="none">
                  <a:spAutoFit/>
                </a:bodyPr>
                <a:lstStyle/>
                <a:p>
                  <a:pPr algn="ctr"/>
                  <a:r>
                    <a:rPr lang="en-US" altLang="it-IT" sz="2000"/>
                    <a:t>C</a:t>
                  </a:r>
                  <a:endParaRPr lang="en-US" altLang="it-IT" sz="2400">
                    <a:latin typeface="Times New Roman" pitchFamily="18" charset="0"/>
                  </a:endParaRPr>
                </a:p>
              </p:txBody>
            </p:sp>
          </p:grpSp>
        </p:grpSp>
        <p:grpSp>
          <p:nvGrpSpPr>
            <p:cNvPr id="629795" name="Group 35"/>
            <p:cNvGrpSpPr>
              <a:grpSpLocks/>
            </p:cNvGrpSpPr>
            <p:nvPr/>
          </p:nvGrpSpPr>
          <p:grpSpPr bwMode="auto">
            <a:xfrm>
              <a:off x="1131" y="2972"/>
              <a:ext cx="316" cy="250"/>
              <a:chOff x="2217" y="2888"/>
              <a:chExt cx="316" cy="250"/>
            </a:xfrm>
          </p:grpSpPr>
          <p:sp>
            <p:nvSpPr>
              <p:cNvPr id="629796" name="Oval 36"/>
              <p:cNvSpPr>
                <a:spLocks noChangeArrowheads="1"/>
              </p:cNvSpPr>
              <p:nvPr/>
            </p:nvSpPr>
            <p:spPr bwMode="auto">
              <a:xfrm>
                <a:off x="2220" y="30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797" name="Line 37"/>
              <p:cNvSpPr>
                <a:spLocks noChangeShapeType="1"/>
              </p:cNvSpPr>
              <p:nvPr/>
            </p:nvSpPr>
            <p:spPr bwMode="auto">
              <a:xfrm>
                <a:off x="2220" y="2998"/>
                <a:ext cx="0" cy="50"/>
              </a:xfrm>
              <a:prstGeom prst="line">
                <a:avLst/>
              </a:prstGeom>
              <a:noFill/>
              <a:ln w="12700">
                <a:solidFill>
                  <a:schemeClr val="tx1"/>
                </a:solidFill>
                <a:round/>
                <a:headEnd/>
                <a:tailEnd/>
              </a:ln>
              <a:effectLst/>
            </p:spPr>
            <p:txBody>
              <a:bodyPr wrap="none" anchor="ctr"/>
              <a:lstStyle/>
              <a:p>
                <a:endParaRPr lang="it-IT"/>
              </a:p>
            </p:txBody>
          </p:sp>
          <p:sp>
            <p:nvSpPr>
              <p:cNvPr id="629798" name="Line 38"/>
              <p:cNvSpPr>
                <a:spLocks noChangeShapeType="1"/>
              </p:cNvSpPr>
              <p:nvPr/>
            </p:nvSpPr>
            <p:spPr bwMode="auto">
              <a:xfrm>
                <a:off x="2533" y="2998"/>
                <a:ext cx="0" cy="50"/>
              </a:xfrm>
              <a:prstGeom prst="line">
                <a:avLst/>
              </a:prstGeom>
              <a:noFill/>
              <a:ln w="12700">
                <a:solidFill>
                  <a:schemeClr val="tx1"/>
                </a:solidFill>
                <a:round/>
                <a:headEnd/>
                <a:tailEnd/>
              </a:ln>
              <a:effectLst/>
            </p:spPr>
            <p:txBody>
              <a:bodyPr wrap="none" anchor="ctr"/>
              <a:lstStyle/>
              <a:p>
                <a:endParaRPr lang="it-IT"/>
              </a:p>
            </p:txBody>
          </p:sp>
          <p:sp>
            <p:nvSpPr>
              <p:cNvPr id="629799" name="Rectangle 39"/>
              <p:cNvSpPr>
                <a:spLocks noChangeArrowheads="1"/>
              </p:cNvSpPr>
              <p:nvPr/>
            </p:nvSpPr>
            <p:spPr bwMode="auto">
              <a:xfrm>
                <a:off x="2220" y="29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00" name="Oval 40"/>
              <p:cNvSpPr>
                <a:spLocks noChangeArrowheads="1"/>
              </p:cNvSpPr>
              <p:nvPr/>
            </p:nvSpPr>
            <p:spPr bwMode="auto">
              <a:xfrm>
                <a:off x="2217" y="29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801" name="Group 41"/>
              <p:cNvGrpSpPr>
                <a:grpSpLocks/>
              </p:cNvGrpSpPr>
              <p:nvPr/>
            </p:nvGrpSpPr>
            <p:grpSpPr bwMode="auto">
              <a:xfrm>
                <a:off x="2273" y="2888"/>
                <a:ext cx="217" cy="250"/>
                <a:chOff x="2948" y="2429"/>
                <a:chExt cx="220" cy="250"/>
              </a:xfrm>
            </p:grpSpPr>
            <p:sp>
              <p:nvSpPr>
                <p:cNvPr id="629802" name="Rectangle 4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03" name="Text Box 43"/>
                <p:cNvSpPr txBox="1">
                  <a:spLocks noChangeArrowheads="1"/>
                </p:cNvSpPr>
                <p:nvPr/>
              </p:nvSpPr>
              <p:spPr bwMode="auto">
                <a:xfrm>
                  <a:off x="2948" y="2429"/>
                  <a:ext cx="220" cy="250"/>
                </a:xfrm>
                <a:prstGeom prst="rect">
                  <a:avLst/>
                </a:prstGeom>
                <a:noFill/>
                <a:ln w="9525">
                  <a:noFill/>
                  <a:miter lim="800000"/>
                  <a:headEnd/>
                  <a:tailEnd/>
                </a:ln>
                <a:effectLst/>
              </p:spPr>
              <p:txBody>
                <a:bodyPr wrap="none">
                  <a:spAutoFit/>
                </a:bodyPr>
                <a:lstStyle/>
                <a:p>
                  <a:pPr algn="ctr"/>
                  <a:r>
                    <a:rPr lang="en-US" altLang="it-IT" sz="2000"/>
                    <a:t>B</a:t>
                  </a:r>
                  <a:endParaRPr lang="en-US" altLang="it-IT" sz="2400">
                    <a:latin typeface="Times New Roman" pitchFamily="18" charset="0"/>
                  </a:endParaRPr>
                </a:p>
              </p:txBody>
            </p:sp>
          </p:grpSp>
        </p:grpSp>
        <p:sp>
          <p:nvSpPr>
            <p:cNvPr id="629804" name="Text Box 44"/>
            <p:cNvSpPr txBox="1">
              <a:spLocks noChangeArrowheads="1"/>
            </p:cNvSpPr>
            <p:nvPr/>
          </p:nvSpPr>
          <p:spPr bwMode="auto">
            <a:xfrm>
              <a:off x="533" y="2783"/>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629805" name="Freeform 45"/>
            <p:cNvSpPr>
              <a:spLocks/>
            </p:cNvSpPr>
            <p:nvPr/>
          </p:nvSpPr>
          <p:spPr bwMode="auto">
            <a:xfrm flipH="1">
              <a:off x="966" y="2904"/>
              <a:ext cx="213" cy="129"/>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06" name="Freeform 46"/>
            <p:cNvSpPr>
              <a:spLocks/>
            </p:cNvSpPr>
            <p:nvPr/>
          </p:nvSpPr>
          <p:spPr bwMode="auto">
            <a:xfrm flipH="1" flipV="1">
              <a:off x="975" y="3165"/>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triangle" w="med" len="med"/>
              <a:tailEnd type="none" w="med" len="med"/>
            </a:ln>
            <a:effectLst/>
          </p:spPr>
          <p:txBody>
            <a:bodyPr wrap="none" anchor="ctr"/>
            <a:lstStyle/>
            <a:p>
              <a:endParaRPr lang="it-IT"/>
            </a:p>
          </p:txBody>
        </p:sp>
        <p:sp>
          <p:nvSpPr>
            <p:cNvPr id="629807" name="Freeform 47"/>
            <p:cNvSpPr>
              <a:spLocks/>
            </p:cNvSpPr>
            <p:nvPr/>
          </p:nvSpPr>
          <p:spPr bwMode="auto">
            <a:xfrm flipV="1">
              <a:off x="573" y="3159"/>
              <a:ext cx="204" cy="15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08" name="Text Box 48"/>
            <p:cNvSpPr txBox="1">
              <a:spLocks noChangeArrowheads="1"/>
            </p:cNvSpPr>
            <p:nvPr/>
          </p:nvSpPr>
          <p:spPr bwMode="auto">
            <a:xfrm>
              <a:off x="1042" y="2816"/>
              <a:ext cx="329" cy="231"/>
            </a:xfrm>
            <a:prstGeom prst="rect">
              <a:avLst/>
            </a:prstGeom>
            <a:noFill/>
            <a:ln w="9525">
              <a:noFill/>
              <a:miter lim="800000"/>
              <a:headEnd/>
              <a:tailEnd/>
            </a:ln>
            <a:effectLst/>
          </p:spPr>
          <p:txBody>
            <a:bodyPr wrap="none">
              <a:spAutoFit/>
            </a:bodyPr>
            <a:lstStyle/>
            <a:p>
              <a:pPr algn="ctr"/>
              <a:r>
                <a:rPr lang="en-US" altLang="it-IT"/>
                <a:t>1+e</a:t>
              </a:r>
              <a:endParaRPr lang="en-US" altLang="it-IT" sz="2400">
                <a:latin typeface="Times New Roman" pitchFamily="18" charset="0"/>
              </a:endParaRPr>
            </a:p>
          </p:txBody>
        </p:sp>
        <p:sp>
          <p:nvSpPr>
            <p:cNvPr id="629809" name="Text Box 49"/>
            <p:cNvSpPr txBox="1">
              <a:spLocks noChangeArrowheads="1"/>
            </p:cNvSpPr>
            <p:nvPr/>
          </p:nvSpPr>
          <p:spPr bwMode="auto">
            <a:xfrm>
              <a:off x="1052" y="3161"/>
              <a:ext cx="195" cy="231"/>
            </a:xfrm>
            <a:prstGeom prst="rect">
              <a:avLst/>
            </a:prstGeom>
            <a:noFill/>
            <a:ln w="9525">
              <a:noFill/>
              <a:miter lim="800000"/>
              <a:headEnd/>
              <a:tailEnd/>
            </a:ln>
            <a:effectLst/>
          </p:spPr>
          <p:txBody>
            <a:bodyPr wrap="none">
              <a:spAutoFit/>
            </a:bodyPr>
            <a:lstStyle/>
            <a:p>
              <a:pPr algn="ctr"/>
              <a:r>
                <a:rPr lang="en-US" altLang="it-IT"/>
                <a:t>e</a:t>
              </a:r>
              <a:endParaRPr lang="en-US" altLang="it-IT" sz="2400">
                <a:latin typeface="Times New Roman" pitchFamily="18" charset="0"/>
              </a:endParaRPr>
            </a:p>
          </p:txBody>
        </p:sp>
        <p:sp>
          <p:nvSpPr>
            <p:cNvPr id="629810" name="Text Box 50"/>
            <p:cNvSpPr txBox="1">
              <a:spLocks noChangeArrowheads="1"/>
            </p:cNvSpPr>
            <p:nvPr/>
          </p:nvSpPr>
          <p:spPr bwMode="auto">
            <a:xfrm>
              <a:off x="499" y="3176"/>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811" name="Line 51"/>
            <p:cNvSpPr>
              <a:spLocks noChangeShapeType="1"/>
            </p:cNvSpPr>
            <p:nvPr/>
          </p:nvSpPr>
          <p:spPr bwMode="auto">
            <a:xfrm flipV="1">
              <a:off x="870" y="3453"/>
              <a:ext cx="0" cy="252"/>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812" name="Text Box 52"/>
            <p:cNvSpPr txBox="1">
              <a:spLocks noChangeArrowheads="1"/>
            </p:cNvSpPr>
            <p:nvPr/>
          </p:nvSpPr>
          <p:spPr bwMode="auto">
            <a:xfrm>
              <a:off x="716" y="3587"/>
              <a:ext cx="195" cy="231"/>
            </a:xfrm>
            <a:prstGeom prst="rect">
              <a:avLst/>
            </a:prstGeom>
            <a:noFill/>
            <a:ln w="9525">
              <a:noFill/>
              <a:miter lim="800000"/>
              <a:headEnd/>
              <a:tailEnd/>
            </a:ln>
            <a:effectLst/>
          </p:spPr>
          <p:txBody>
            <a:bodyPr wrap="none">
              <a:spAutoFit/>
            </a:bodyPr>
            <a:lstStyle/>
            <a:p>
              <a:pPr algn="ctr"/>
              <a:r>
                <a:rPr lang="en-US" altLang="it-IT">
                  <a:solidFill>
                    <a:srgbClr val="FF0000"/>
                  </a:solidFill>
                </a:rPr>
                <a:t>e</a:t>
              </a:r>
              <a:endParaRPr lang="en-US" altLang="it-IT" sz="2400">
                <a:latin typeface="Times New Roman" pitchFamily="18" charset="0"/>
              </a:endParaRPr>
            </a:p>
          </p:txBody>
        </p:sp>
        <p:sp>
          <p:nvSpPr>
            <p:cNvPr id="629813" name="Line 53"/>
            <p:cNvSpPr>
              <a:spLocks noChangeShapeType="1"/>
            </p:cNvSpPr>
            <p:nvPr/>
          </p:nvSpPr>
          <p:spPr bwMode="auto">
            <a:xfrm flipH="1" flipV="1">
              <a:off x="354" y="3159"/>
              <a:ext cx="3" cy="213"/>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814" name="Text Box 54"/>
            <p:cNvSpPr txBox="1">
              <a:spLocks noChangeArrowheads="1"/>
            </p:cNvSpPr>
            <p:nvPr/>
          </p:nvSpPr>
          <p:spPr bwMode="auto">
            <a:xfrm>
              <a:off x="252" y="3344"/>
              <a:ext cx="181" cy="231"/>
            </a:xfrm>
            <a:prstGeom prst="rect">
              <a:avLst/>
            </a:prstGeom>
            <a:noFill/>
            <a:ln w="9525">
              <a:noFill/>
              <a:miter lim="800000"/>
              <a:headEnd/>
              <a:tailEnd/>
            </a:ln>
            <a:effectLst/>
          </p:spPr>
          <p:txBody>
            <a:bodyPr wrap="none">
              <a:spAutoFit/>
            </a:bodyPr>
            <a:lstStyle/>
            <a:p>
              <a:pPr algn="ctr"/>
              <a:r>
                <a:rPr lang="en-US" altLang="it-IT">
                  <a:solidFill>
                    <a:srgbClr val="FF0000"/>
                  </a:solidFill>
                </a:rPr>
                <a:t>1</a:t>
              </a:r>
              <a:endParaRPr lang="en-US" altLang="it-IT" sz="2400">
                <a:latin typeface="Times New Roman" pitchFamily="18" charset="0"/>
              </a:endParaRPr>
            </a:p>
          </p:txBody>
        </p:sp>
        <p:sp>
          <p:nvSpPr>
            <p:cNvPr id="629815" name="Line 55"/>
            <p:cNvSpPr>
              <a:spLocks noChangeShapeType="1"/>
            </p:cNvSpPr>
            <p:nvPr/>
          </p:nvSpPr>
          <p:spPr bwMode="auto">
            <a:xfrm flipV="1">
              <a:off x="1311" y="3180"/>
              <a:ext cx="0" cy="270"/>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816" name="Text Box 56"/>
            <p:cNvSpPr txBox="1">
              <a:spLocks noChangeArrowheads="1"/>
            </p:cNvSpPr>
            <p:nvPr/>
          </p:nvSpPr>
          <p:spPr bwMode="auto">
            <a:xfrm>
              <a:off x="1218" y="3410"/>
              <a:ext cx="181" cy="231"/>
            </a:xfrm>
            <a:prstGeom prst="rect">
              <a:avLst/>
            </a:prstGeom>
            <a:noFill/>
            <a:ln w="9525">
              <a:noFill/>
              <a:miter lim="800000"/>
              <a:headEnd/>
              <a:tailEnd/>
            </a:ln>
            <a:effectLst/>
          </p:spPr>
          <p:txBody>
            <a:bodyPr wrap="none">
              <a:spAutoFit/>
            </a:bodyPr>
            <a:lstStyle/>
            <a:p>
              <a:pPr algn="ctr"/>
              <a:r>
                <a:rPr lang="en-US" altLang="it-IT">
                  <a:solidFill>
                    <a:srgbClr val="FF0000"/>
                  </a:solidFill>
                </a:rPr>
                <a:t>1</a:t>
              </a:r>
              <a:endParaRPr lang="en-US" altLang="it-IT" sz="2400">
                <a:latin typeface="Times New Roman" pitchFamily="18" charset="0"/>
              </a:endParaRPr>
            </a:p>
          </p:txBody>
        </p:sp>
        <p:sp>
          <p:nvSpPr>
            <p:cNvPr id="629817" name="Freeform 57"/>
            <p:cNvSpPr>
              <a:spLocks/>
            </p:cNvSpPr>
            <p:nvPr/>
          </p:nvSpPr>
          <p:spPr bwMode="auto">
            <a:xfrm flipH="1" flipV="1">
              <a:off x="915" y="3138"/>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18" name="Freeform 58"/>
            <p:cNvSpPr>
              <a:spLocks/>
            </p:cNvSpPr>
            <p:nvPr/>
          </p:nvSpPr>
          <p:spPr bwMode="auto">
            <a:xfrm flipH="1">
              <a:off x="630" y="3144"/>
              <a:ext cx="192" cy="138"/>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19" name="Text Box 59"/>
            <p:cNvSpPr txBox="1">
              <a:spLocks noChangeArrowheads="1"/>
            </p:cNvSpPr>
            <p:nvPr/>
          </p:nvSpPr>
          <p:spPr bwMode="auto">
            <a:xfrm>
              <a:off x="679" y="3038"/>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820" name="Text Box 60"/>
            <p:cNvSpPr txBox="1">
              <a:spLocks noChangeArrowheads="1"/>
            </p:cNvSpPr>
            <p:nvPr/>
          </p:nvSpPr>
          <p:spPr bwMode="auto">
            <a:xfrm>
              <a:off x="895" y="3026"/>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821" name="Freeform 61"/>
            <p:cNvSpPr>
              <a:spLocks/>
            </p:cNvSpPr>
            <p:nvPr/>
          </p:nvSpPr>
          <p:spPr bwMode="auto">
            <a:xfrm>
              <a:off x="1692" y="2721"/>
              <a:ext cx="1225" cy="854"/>
            </a:xfrm>
            <a:custGeom>
              <a:avLst/>
              <a:gdLst/>
              <a:ahLst/>
              <a:cxnLst>
                <a:cxn ang="0">
                  <a:pos x="0" y="387"/>
                </a:cxn>
                <a:cxn ang="0">
                  <a:pos x="168" y="162"/>
                </a:cxn>
                <a:cxn ang="0">
                  <a:pos x="486" y="18"/>
                </a:cxn>
                <a:cxn ang="0">
                  <a:pos x="822" y="30"/>
                </a:cxn>
                <a:cxn ang="0">
                  <a:pos x="1152" y="267"/>
                </a:cxn>
                <a:cxn ang="0">
                  <a:pos x="1188" y="537"/>
                </a:cxn>
                <a:cxn ang="0">
                  <a:pos x="927" y="780"/>
                </a:cxn>
                <a:cxn ang="0">
                  <a:pos x="447" y="837"/>
                </a:cxn>
                <a:cxn ang="0">
                  <a:pos x="177" y="675"/>
                </a:cxn>
                <a:cxn ang="0">
                  <a:pos x="0" y="387"/>
                </a:cxn>
              </a:cxnLst>
              <a:rect l="0" t="0" r="r" b="b"/>
              <a:pathLst>
                <a:path w="1225" h="854">
                  <a:moveTo>
                    <a:pt x="0" y="387"/>
                  </a:moveTo>
                  <a:cubicBezTo>
                    <a:pt x="0" y="243"/>
                    <a:pt x="87" y="223"/>
                    <a:pt x="168" y="162"/>
                  </a:cubicBezTo>
                  <a:cubicBezTo>
                    <a:pt x="249" y="101"/>
                    <a:pt x="377" y="40"/>
                    <a:pt x="486" y="18"/>
                  </a:cubicBezTo>
                  <a:cubicBezTo>
                    <a:pt x="615" y="6"/>
                    <a:pt x="684" y="0"/>
                    <a:pt x="822" y="30"/>
                  </a:cubicBezTo>
                  <a:cubicBezTo>
                    <a:pt x="960" y="60"/>
                    <a:pt x="1099" y="169"/>
                    <a:pt x="1152" y="267"/>
                  </a:cubicBezTo>
                  <a:cubicBezTo>
                    <a:pt x="1213" y="351"/>
                    <a:pt x="1225" y="452"/>
                    <a:pt x="1188" y="537"/>
                  </a:cubicBezTo>
                  <a:cubicBezTo>
                    <a:pt x="1151" y="622"/>
                    <a:pt x="1050" y="730"/>
                    <a:pt x="927" y="780"/>
                  </a:cubicBezTo>
                  <a:cubicBezTo>
                    <a:pt x="804" y="830"/>
                    <a:pt x="572" y="854"/>
                    <a:pt x="447" y="837"/>
                  </a:cubicBezTo>
                  <a:cubicBezTo>
                    <a:pt x="322" y="820"/>
                    <a:pt x="251" y="750"/>
                    <a:pt x="177" y="675"/>
                  </a:cubicBezTo>
                  <a:cubicBezTo>
                    <a:pt x="103" y="600"/>
                    <a:pt x="0" y="531"/>
                    <a:pt x="0" y="387"/>
                  </a:cubicBezTo>
                  <a:close/>
                </a:path>
              </a:pathLst>
            </a:custGeom>
            <a:solidFill>
              <a:srgbClr val="66CCFF"/>
            </a:solidFill>
            <a:ln w="9525">
              <a:noFill/>
              <a:round/>
              <a:headEnd/>
              <a:tailEnd/>
            </a:ln>
            <a:effectLst/>
          </p:spPr>
          <p:txBody>
            <a:bodyPr wrap="none" anchor="ctr"/>
            <a:lstStyle/>
            <a:p>
              <a:endParaRPr lang="it-IT"/>
            </a:p>
          </p:txBody>
        </p:sp>
        <p:sp>
          <p:nvSpPr>
            <p:cNvPr id="629822" name="Freeform 62"/>
            <p:cNvSpPr>
              <a:spLocks/>
            </p:cNvSpPr>
            <p:nvPr/>
          </p:nvSpPr>
          <p:spPr bwMode="auto">
            <a:xfrm>
              <a:off x="1944" y="2934"/>
              <a:ext cx="246" cy="132"/>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grpSp>
          <p:nvGrpSpPr>
            <p:cNvPr id="629823" name="Group 63"/>
            <p:cNvGrpSpPr>
              <a:grpSpLocks/>
            </p:cNvGrpSpPr>
            <p:nvPr/>
          </p:nvGrpSpPr>
          <p:grpSpPr bwMode="auto">
            <a:xfrm>
              <a:off x="2137" y="2738"/>
              <a:ext cx="316" cy="250"/>
              <a:chOff x="1747" y="3194"/>
              <a:chExt cx="316" cy="250"/>
            </a:xfrm>
          </p:grpSpPr>
          <p:sp>
            <p:nvSpPr>
              <p:cNvPr id="629824" name="Oval 64"/>
              <p:cNvSpPr>
                <a:spLocks noChangeArrowheads="1"/>
              </p:cNvSpPr>
              <p:nvPr/>
            </p:nvSpPr>
            <p:spPr bwMode="auto">
              <a:xfrm>
                <a:off x="1750" y="3308"/>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25" name="Line 65"/>
              <p:cNvSpPr>
                <a:spLocks noChangeShapeType="1"/>
              </p:cNvSpPr>
              <p:nvPr/>
            </p:nvSpPr>
            <p:spPr bwMode="auto">
              <a:xfrm>
                <a:off x="1750" y="3301"/>
                <a:ext cx="0" cy="50"/>
              </a:xfrm>
              <a:prstGeom prst="line">
                <a:avLst/>
              </a:prstGeom>
              <a:noFill/>
              <a:ln w="12700">
                <a:solidFill>
                  <a:schemeClr val="tx1"/>
                </a:solidFill>
                <a:round/>
                <a:headEnd/>
                <a:tailEnd/>
              </a:ln>
              <a:effectLst/>
            </p:spPr>
            <p:txBody>
              <a:bodyPr wrap="none" anchor="ctr"/>
              <a:lstStyle/>
              <a:p>
                <a:endParaRPr lang="it-IT"/>
              </a:p>
            </p:txBody>
          </p:sp>
          <p:sp>
            <p:nvSpPr>
              <p:cNvPr id="629826" name="Line 66"/>
              <p:cNvSpPr>
                <a:spLocks noChangeShapeType="1"/>
              </p:cNvSpPr>
              <p:nvPr/>
            </p:nvSpPr>
            <p:spPr bwMode="auto">
              <a:xfrm>
                <a:off x="2063" y="3301"/>
                <a:ext cx="0" cy="50"/>
              </a:xfrm>
              <a:prstGeom prst="line">
                <a:avLst/>
              </a:prstGeom>
              <a:noFill/>
              <a:ln w="12700">
                <a:solidFill>
                  <a:schemeClr val="tx1"/>
                </a:solidFill>
                <a:round/>
                <a:headEnd/>
                <a:tailEnd/>
              </a:ln>
              <a:effectLst/>
            </p:spPr>
            <p:txBody>
              <a:bodyPr wrap="none" anchor="ctr"/>
              <a:lstStyle/>
              <a:p>
                <a:endParaRPr lang="it-IT"/>
              </a:p>
            </p:txBody>
          </p:sp>
          <p:sp>
            <p:nvSpPr>
              <p:cNvPr id="629827" name="Rectangle 67"/>
              <p:cNvSpPr>
                <a:spLocks noChangeArrowheads="1"/>
              </p:cNvSpPr>
              <p:nvPr/>
            </p:nvSpPr>
            <p:spPr bwMode="auto">
              <a:xfrm>
                <a:off x="1750" y="3301"/>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28" name="Oval 68"/>
              <p:cNvSpPr>
                <a:spLocks noChangeArrowheads="1"/>
              </p:cNvSpPr>
              <p:nvPr/>
            </p:nvSpPr>
            <p:spPr bwMode="auto">
              <a:xfrm>
                <a:off x="1747" y="3242"/>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829" name="Group 69"/>
              <p:cNvGrpSpPr>
                <a:grpSpLocks/>
              </p:cNvGrpSpPr>
              <p:nvPr/>
            </p:nvGrpSpPr>
            <p:grpSpPr bwMode="auto">
              <a:xfrm>
                <a:off x="1785" y="3194"/>
                <a:ext cx="233" cy="250"/>
                <a:chOff x="2940" y="2429"/>
                <a:chExt cx="236" cy="250"/>
              </a:xfrm>
            </p:grpSpPr>
            <p:sp>
              <p:nvSpPr>
                <p:cNvPr id="629830" name="Rectangle 7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31" name="Text Box 71"/>
                <p:cNvSpPr txBox="1">
                  <a:spLocks noChangeArrowheads="1"/>
                </p:cNvSpPr>
                <p:nvPr/>
              </p:nvSpPr>
              <p:spPr bwMode="auto">
                <a:xfrm>
                  <a:off x="2940" y="2429"/>
                  <a:ext cx="236" cy="250"/>
                </a:xfrm>
                <a:prstGeom prst="rect">
                  <a:avLst/>
                </a:prstGeom>
                <a:noFill/>
                <a:ln w="9525">
                  <a:noFill/>
                  <a:miter lim="800000"/>
                  <a:headEnd/>
                  <a:tailEnd/>
                </a:ln>
                <a:effectLst/>
              </p:spPr>
              <p:txBody>
                <a:bodyPr wrap="none">
                  <a:spAutoFit/>
                </a:bodyPr>
                <a:lstStyle/>
                <a:p>
                  <a:pPr algn="ctr"/>
                  <a:r>
                    <a:rPr lang="en-US" altLang="it-IT" sz="2000"/>
                    <a:t>A</a:t>
                  </a:r>
                  <a:endParaRPr lang="en-US" altLang="it-IT" sz="2400">
                    <a:latin typeface="Times New Roman" pitchFamily="18" charset="0"/>
                  </a:endParaRPr>
                </a:p>
              </p:txBody>
            </p:sp>
          </p:grpSp>
        </p:grpSp>
        <p:grpSp>
          <p:nvGrpSpPr>
            <p:cNvPr id="629832" name="Group 72"/>
            <p:cNvGrpSpPr>
              <a:grpSpLocks/>
            </p:cNvGrpSpPr>
            <p:nvPr/>
          </p:nvGrpSpPr>
          <p:grpSpPr bwMode="auto">
            <a:xfrm>
              <a:off x="1729" y="2993"/>
              <a:ext cx="316" cy="250"/>
              <a:chOff x="2221" y="3575"/>
              <a:chExt cx="316" cy="250"/>
            </a:xfrm>
          </p:grpSpPr>
          <p:sp>
            <p:nvSpPr>
              <p:cNvPr id="629833" name="Oval 73"/>
              <p:cNvSpPr>
                <a:spLocks noChangeArrowheads="1"/>
              </p:cNvSpPr>
              <p:nvPr/>
            </p:nvSpPr>
            <p:spPr bwMode="auto">
              <a:xfrm>
                <a:off x="2224" y="369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34" name="Line 74"/>
              <p:cNvSpPr>
                <a:spLocks noChangeShapeType="1"/>
              </p:cNvSpPr>
              <p:nvPr/>
            </p:nvSpPr>
            <p:spPr bwMode="auto">
              <a:xfrm>
                <a:off x="2224" y="3688"/>
                <a:ext cx="0" cy="50"/>
              </a:xfrm>
              <a:prstGeom prst="line">
                <a:avLst/>
              </a:prstGeom>
              <a:noFill/>
              <a:ln w="12700">
                <a:solidFill>
                  <a:schemeClr val="tx1"/>
                </a:solidFill>
                <a:round/>
                <a:headEnd/>
                <a:tailEnd/>
              </a:ln>
              <a:effectLst/>
            </p:spPr>
            <p:txBody>
              <a:bodyPr wrap="none" anchor="ctr"/>
              <a:lstStyle/>
              <a:p>
                <a:endParaRPr lang="it-IT"/>
              </a:p>
            </p:txBody>
          </p:sp>
          <p:sp>
            <p:nvSpPr>
              <p:cNvPr id="629835" name="Line 75"/>
              <p:cNvSpPr>
                <a:spLocks noChangeShapeType="1"/>
              </p:cNvSpPr>
              <p:nvPr/>
            </p:nvSpPr>
            <p:spPr bwMode="auto">
              <a:xfrm>
                <a:off x="2537" y="3688"/>
                <a:ext cx="0" cy="50"/>
              </a:xfrm>
              <a:prstGeom prst="line">
                <a:avLst/>
              </a:prstGeom>
              <a:noFill/>
              <a:ln w="12700">
                <a:solidFill>
                  <a:schemeClr val="tx1"/>
                </a:solidFill>
                <a:round/>
                <a:headEnd/>
                <a:tailEnd/>
              </a:ln>
              <a:effectLst/>
            </p:spPr>
            <p:txBody>
              <a:bodyPr wrap="none" anchor="ctr"/>
              <a:lstStyle/>
              <a:p>
                <a:endParaRPr lang="it-IT"/>
              </a:p>
            </p:txBody>
          </p:sp>
          <p:sp>
            <p:nvSpPr>
              <p:cNvPr id="629836" name="Rectangle 76"/>
              <p:cNvSpPr>
                <a:spLocks noChangeArrowheads="1"/>
              </p:cNvSpPr>
              <p:nvPr/>
            </p:nvSpPr>
            <p:spPr bwMode="auto">
              <a:xfrm>
                <a:off x="2224" y="368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37" name="Oval 77"/>
              <p:cNvSpPr>
                <a:spLocks noChangeArrowheads="1"/>
              </p:cNvSpPr>
              <p:nvPr/>
            </p:nvSpPr>
            <p:spPr bwMode="auto">
              <a:xfrm>
                <a:off x="2221" y="362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838" name="Group 78"/>
              <p:cNvGrpSpPr>
                <a:grpSpLocks/>
              </p:cNvGrpSpPr>
              <p:nvPr/>
            </p:nvGrpSpPr>
            <p:grpSpPr bwMode="auto">
              <a:xfrm>
                <a:off x="2275" y="3575"/>
                <a:ext cx="231" cy="250"/>
                <a:chOff x="2941" y="2429"/>
                <a:chExt cx="234" cy="250"/>
              </a:xfrm>
            </p:grpSpPr>
            <p:sp>
              <p:nvSpPr>
                <p:cNvPr id="629839" name="Rectangle 7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40" name="Text Box 80"/>
                <p:cNvSpPr txBox="1">
                  <a:spLocks noChangeArrowheads="1"/>
                </p:cNvSpPr>
                <p:nvPr/>
              </p:nvSpPr>
              <p:spPr bwMode="auto">
                <a:xfrm>
                  <a:off x="2941" y="2429"/>
                  <a:ext cx="234" cy="250"/>
                </a:xfrm>
                <a:prstGeom prst="rect">
                  <a:avLst/>
                </a:prstGeom>
                <a:noFill/>
                <a:ln w="9525">
                  <a:noFill/>
                  <a:miter lim="800000"/>
                  <a:headEnd/>
                  <a:tailEnd/>
                </a:ln>
                <a:effectLst/>
              </p:spPr>
              <p:txBody>
                <a:bodyPr wrap="none">
                  <a:spAutoFit/>
                </a:bodyPr>
                <a:lstStyle/>
                <a:p>
                  <a:pPr algn="ctr"/>
                  <a:r>
                    <a:rPr lang="en-US" altLang="it-IT" sz="2000"/>
                    <a:t>D</a:t>
                  </a:r>
                  <a:endParaRPr lang="en-US" altLang="it-IT" sz="2400">
                    <a:latin typeface="Times New Roman" pitchFamily="18" charset="0"/>
                  </a:endParaRPr>
                </a:p>
              </p:txBody>
            </p:sp>
          </p:grpSp>
        </p:grpSp>
        <p:grpSp>
          <p:nvGrpSpPr>
            <p:cNvPr id="629841" name="Group 81"/>
            <p:cNvGrpSpPr>
              <a:grpSpLocks/>
            </p:cNvGrpSpPr>
            <p:nvPr/>
          </p:nvGrpSpPr>
          <p:grpSpPr bwMode="auto">
            <a:xfrm>
              <a:off x="2129" y="3284"/>
              <a:ext cx="315" cy="250"/>
              <a:chOff x="2903" y="2888"/>
              <a:chExt cx="315" cy="250"/>
            </a:xfrm>
          </p:grpSpPr>
          <p:grpSp>
            <p:nvGrpSpPr>
              <p:cNvPr id="629842" name="Group 82"/>
              <p:cNvGrpSpPr>
                <a:grpSpLocks/>
              </p:cNvGrpSpPr>
              <p:nvPr/>
            </p:nvGrpSpPr>
            <p:grpSpPr bwMode="auto">
              <a:xfrm>
                <a:off x="2903" y="2938"/>
                <a:ext cx="315" cy="144"/>
                <a:chOff x="2903" y="2938"/>
                <a:chExt cx="315" cy="144"/>
              </a:xfrm>
            </p:grpSpPr>
            <p:sp>
              <p:nvSpPr>
                <p:cNvPr id="629843" name="Oval 83"/>
                <p:cNvSpPr>
                  <a:spLocks noChangeArrowheads="1"/>
                </p:cNvSpPr>
                <p:nvPr/>
              </p:nvSpPr>
              <p:spPr bwMode="auto">
                <a:xfrm>
                  <a:off x="2903" y="3001"/>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44" name="Line 84"/>
                <p:cNvSpPr>
                  <a:spLocks noChangeShapeType="1"/>
                </p:cNvSpPr>
                <p:nvPr/>
              </p:nvSpPr>
              <p:spPr bwMode="auto">
                <a:xfrm>
                  <a:off x="2903" y="2994"/>
                  <a:ext cx="0" cy="50"/>
                </a:xfrm>
                <a:prstGeom prst="line">
                  <a:avLst/>
                </a:prstGeom>
                <a:noFill/>
                <a:ln w="12700">
                  <a:solidFill>
                    <a:schemeClr val="tx1"/>
                  </a:solidFill>
                  <a:round/>
                  <a:headEnd/>
                  <a:tailEnd/>
                </a:ln>
                <a:effectLst/>
              </p:spPr>
              <p:txBody>
                <a:bodyPr wrap="none" anchor="ctr"/>
                <a:lstStyle/>
                <a:p>
                  <a:endParaRPr lang="it-IT"/>
                </a:p>
              </p:txBody>
            </p:sp>
            <p:sp>
              <p:nvSpPr>
                <p:cNvPr id="629845" name="Line 85"/>
                <p:cNvSpPr>
                  <a:spLocks noChangeShapeType="1"/>
                </p:cNvSpPr>
                <p:nvPr/>
              </p:nvSpPr>
              <p:spPr bwMode="auto">
                <a:xfrm>
                  <a:off x="3215" y="2994"/>
                  <a:ext cx="0" cy="50"/>
                </a:xfrm>
                <a:prstGeom prst="line">
                  <a:avLst/>
                </a:prstGeom>
                <a:noFill/>
                <a:ln w="12700">
                  <a:solidFill>
                    <a:schemeClr val="tx1"/>
                  </a:solidFill>
                  <a:round/>
                  <a:headEnd/>
                  <a:tailEnd/>
                </a:ln>
                <a:effectLst/>
              </p:spPr>
              <p:txBody>
                <a:bodyPr wrap="none" anchor="ctr"/>
                <a:lstStyle/>
                <a:p>
                  <a:endParaRPr lang="it-IT"/>
                </a:p>
              </p:txBody>
            </p:sp>
            <p:sp>
              <p:nvSpPr>
                <p:cNvPr id="629846" name="Rectangle 86"/>
                <p:cNvSpPr>
                  <a:spLocks noChangeArrowheads="1"/>
                </p:cNvSpPr>
                <p:nvPr/>
              </p:nvSpPr>
              <p:spPr bwMode="auto">
                <a:xfrm>
                  <a:off x="2903" y="2994"/>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47" name="Oval 87"/>
                <p:cNvSpPr>
                  <a:spLocks noChangeArrowheads="1"/>
                </p:cNvSpPr>
                <p:nvPr/>
              </p:nvSpPr>
              <p:spPr bwMode="auto">
                <a:xfrm>
                  <a:off x="2906" y="2938"/>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grpSp>
            <p:nvGrpSpPr>
              <p:cNvPr id="629848" name="Group 88"/>
              <p:cNvGrpSpPr>
                <a:grpSpLocks/>
              </p:cNvGrpSpPr>
              <p:nvPr/>
            </p:nvGrpSpPr>
            <p:grpSpPr bwMode="auto">
              <a:xfrm>
                <a:off x="2959" y="2888"/>
                <a:ext cx="212" cy="250"/>
                <a:chOff x="2950" y="2429"/>
                <a:chExt cx="215" cy="250"/>
              </a:xfrm>
            </p:grpSpPr>
            <p:sp>
              <p:nvSpPr>
                <p:cNvPr id="629849" name="Rectangle 8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50" name="Text Box 90"/>
                <p:cNvSpPr txBox="1">
                  <a:spLocks noChangeArrowheads="1"/>
                </p:cNvSpPr>
                <p:nvPr/>
              </p:nvSpPr>
              <p:spPr bwMode="auto">
                <a:xfrm>
                  <a:off x="2950" y="2429"/>
                  <a:ext cx="215" cy="250"/>
                </a:xfrm>
                <a:prstGeom prst="rect">
                  <a:avLst/>
                </a:prstGeom>
                <a:noFill/>
                <a:ln w="9525">
                  <a:noFill/>
                  <a:miter lim="800000"/>
                  <a:headEnd/>
                  <a:tailEnd/>
                </a:ln>
                <a:effectLst/>
              </p:spPr>
              <p:txBody>
                <a:bodyPr wrap="none">
                  <a:spAutoFit/>
                </a:bodyPr>
                <a:lstStyle/>
                <a:p>
                  <a:pPr algn="ctr"/>
                  <a:r>
                    <a:rPr lang="en-US" altLang="it-IT" sz="2000"/>
                    <a:t>C</a:t>
                  </a:r>
                  <a:endParaRPr lang="en-US" altLang="it-IT" sz="2400">
                    <a:latin typeface="Times New Roman" pitchFamily="18" charset="0"/>
                  </a:endParaRPr>
                </a:p>
              </p:txBody>
            </p:sp>
          </p:grpSp>
        </p:grpSp>
        <p:grpSp>
          <p:nvGrpSpPr>
            <p:cNvPr id="629851" name="Group 91"/>
            <p:cNvGrpSpPr>
              <a:grpSpLocks/>
            </p:cNvGrpSpPr>
            <p:nvPr/>
          </p:nvGrpSpPr>
          <p:grpSpPr bwMode="auto">
            <a:xfrm>
              <a:off x="2541" y="3002"/>
              <a:ext cx="316" cy="250"/>
              <a:chOff x="2217" y="2888"/>
              <a:chExt cx="316" cy="250"/>
            </a:xfrm>
          </p:grpSpPr>
          <p:sp>
            <p:nvSpPr>
              <p:cNvPr id="629852" name="Oval 92"/>
              <p:cNvSpPr>
                <a:spLocks noChangeArrowheads="1"/>
              </p:cNvSpPr>
              <p:nvPr/>
            </p:nvSpPr>
            <p:spPr bwMode="auto">
              <a:xfrm>
                <a:off x="2220" y="30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53" name="Line 93"/>
              <p:cNvSpPr>
                <a:spLocks noChangeShapeType="1"/>
              </p:cNvSpPr>
              <p:nvPr/>
            </p:nvSpPr>
            <p:spPr bwMode="auto">
              <a:xfrm>
                <a:off x="2220" y="2998"/>
                <a:ext cx="0" cy="50"/>
              </a:xfrm>
              <a:prstGeom prst="line">
                <a:avLst/>
              </a:prstGeom>
              <a:noFill/>
              <a:ln w="12700">
                <a:solidFill>
                  <a:schemeClr val="tx1"/>
                </a:solidFill>
                <a:round/>
                <a:headEnd/>
                <a:tailEnd/>
              </a:ln>
              <a:effectLst/>
            </p:spPr>
            <p:txBody>
              <a:bodyPr wrap="none" anchor="ctr"/>
              <a:lstStyle/>
              <a:p>
                <a:endParaRPr lang="it-IT"/>
              </a:p>
            </p:txBody>
          </p:sp>
          <p:sp>
            <p:nvSpPr>
              <p:cNvPr id="629854" name="Line 94"/>
              <p:cNvSpPr>
                <a:spLocks noChangeShapeType="1"/>
              </p:cNvSpPr>
              <p:nvPr/>
            </p:nvSpPr>
            <p:spPr bwMode="auto">
              <a:xfrm>
                <a:off x="2533" y="2998"/>
                <a:ext cx="0" cy="50"/>
              </a:xfrm>
              <a:prstGeom prst="line">
                <a:avLst/>
              </a:prstGeom>
              <a:noFill/>
              <a:ln w="12700">
                <a:solidFill>
                  <a:schemeClr val="tx1"/>
                </a:solidFill>
                <a:round/>
                <a:headEnd/>
                <a:tailEnd/>
              </a:ln>
              <a:effectLst/>
            </p:spPr>
            <p:txBody>
              <a:bodyPr wrap="none" anchor="ctr"/>
              <a:lstStyle/>
              <a:p>
                <a:endParaRPr lang="it-IT"/>
              </a:p>
            </p:txBody>
          </p:sp>
          <p:sp>
            <p:nvSpPr>
              <p:cNvPr id="629855" name="Rectangle 95"/>
              <p:cNvSpPr>
                <a:spLocks noChangeArrowheads="1"/>
              </p:cNvSpPr>
              <p:nvPr/>
            </p:nvSpPr>
            <p:spPr bwMode="auto">
              <a:xfrm>
                <a:off x="2220" y="29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56" name="Oval 96"/>
              <p:cNvSpPr>
                <a:spLocks noChangeArrowheads="1"/>
              </p:cNvSpPr>
              <p:nvPr/>
            </p:nvSpPr>
            <p:spPr bwMode="auto">
              <a:xfrm>
                <a:off x="2217" y="29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857" name="Group 97"/>
              <p:cNvGrpSpPr>
                <a:grpSpLocks/>
              </p:cNvGrpSpPr>
              <p:nvPr/>
            </p:nvGrpSpPr>
            <p:grpSpPr bwMode="auto">
              <a:xfrm>
                <a:off x="2273" y="2888"/>
                <a:ext cx="217" cy="250"/>
                <a:chOff x="2948" y="2429"/>
                <a:chExt cx="220" cy="250"/>
              </a:xfrm>
            </p:grpSpPr>
            <p:sp>
              <p:nvSpPr>
                <p:cNvPr id="629858" name="Rectangle 9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59" name="Text Box 99"/>
                <p:cNvSpPr txBox="1">
                  <a:spLocks noChangeArrowheads="1"/>
                </p:cNvSpPr>
                <p:nvPr/>
              </p:nvSpPr>
              <p:spPr bwMode="auto">
                <a:xfrm>
                  <a:off x="2948" y="2429"/>
                  <a:ext cx="220" cy="250"/>
                </a:xfrm>
                <a:prstGeom prst="rect">
                  <a:avLst/>
                </a:prstGeom>
                <a:noFill/>
                <a:ln w="9525">
                  <a:noFill/>
                  <a:miter lim="800000"/>
                  <a:headEnd/>
                  <a:tailEnd/>
                </a:ln>
                <a:effectLst/>
              </p:spPr>
              <p:txBody>
                <a:bodyPr wrap="none">
                  <a:spAutoFit/>
                </a:bodyPr>
                <a:lstStyle/>
                <a:p>
                  <a:pPr algn="ctr"/>
                  <a:r>
                    <a:rPr lang="en-US" altLang="it-IT" sz="2000"/>
                    <a:t>B</a:t>
                  </a:r>
                  <a:endParaRPr lang="en-US" altLang="it-IT" sz="2400">
                    <a:latin typeface="Times New Roman" pitchFamily="18" charset="0"/>
                  </a:endParaRPr>
                </a:p>
              </p:txBody>
            </p:sp>
          </p:grpSp>
        </p:grpSp>
        <p:sp>
          <p:nvSpPr>
            <p:cNvPr id="629860" name="Text Box 100"/>
            <p:cNvSpPr txBox="1">
              <a:spLocks noChangeArrowheads="1"/>
            </p:cNvSpPr>
            <p:nvPr/>
          </p:nvSpPr>
          <p:spPr bwMode="auto">
            <a:xfrm>
              <a:off x="1781" y="2825"/>
              <a:ext cx="352" cy="231"/>
            </a:xfrm>
            <a:prstGeom prst="rect">
              <a:avLst/>
            </a:prstGeom>
            <a:noFill/>
            <a:ln w="9525">
              <a:noFill/>
              <a:miter lim="800000"/>
              <a:headEnd/>
              <a:tailEnd/>
            </a:ln>
            <a:effectLst/>
          </p:spPr>
          <p:txBody>
            <a:bodyPr wrap="none">
              <a:spAutoFit/>
            </a:bodyPr>
            <a:lstStyle/>
            <a:p>
              <a:pPr algn="ctr"/>
              <a:r>
                <a:rPr lang="en-US" altLang="it-IT"/>
                <a:t>2+e</a:t>
              </a:r>
              <a:endParaRPr lang="en-US" altLang="it-IT" sz="2400">
                <a:latin typeface="Times New Roman" pitchFamily="18" charset="0"/>
              </a:endParaRPr>
            </a:p>
          </p:txBody>
        </p:sp>
        <p:sp>
          <p:nvSpPr>
            <p:cNvPr id="629861" name="Freeform 101"/>
            <p:cNvSpPr>
              <a:spLocks/>
            </p:cNvSpPr>
            <p:nvPr/>
          </p:nvSpPr>
          <p:spPr bwMode="auto">
            <a:xfrm flipH="1">
              <a:off x="2376" y="2934"/>
              <a:ext cx="213" cy="129"/>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62" name="Freeform 102"/>
            <p:cNvSpPr>
              <a:spLocks/>
            </p:cNvSpPr>
            <p:nvPr/>
          </p:nvSpPr>
          <p:spPr bwMode="auto">
            <a:xfrm flipH="1" flipV="1">
              <a:off x="2385" y="3195"/>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triangle" w="med" len="med"/>
              <a:tailEnd type="none" w="med" len="med"/>
            </a:ln>
            <a:effectLst/>
          </p:spPr>
          <p:txBody>
            <a:bodyPr wrap="none" anchor="ctr"/>
            <a:lstStyle/>
            <a:p>
              <a:endParaRPr lang="it-IT"/>
            </a:p>
          </p:txBody>
        </p:sp>
        <p:sp>
          <p:nvSpPr>
            <p:cNvPr id="629863" name="Freeform 103"/>
            <p:cNvSpPr>
              <a:spLocks/>
            </p:cNvSpPr>
            <p:nvPr/>
          </p:nvSpPr>
          <p:spPr bwMode="auto">
            <a:xfrm flipV="1">
              <a:off x="1983" y="3189"/>
              <a:ext cx="204" cy="15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64" name="Text Box 104"/>
            <p:cNvSpPr txBox="1">
              <a:spLocks noChangeArrowheads="1"/>
            </p:cNvSpPr>
            <p:nvPr/>
          </p:nvSpPr>
          <p:spPr bwMode="auto">
            <a:xfrm>
              <a:off x="2514" y="2846"/>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865" name="Text Box 105"/>
            <p:cNvSpPr txBox="1">
              <a:spLocks noChangeArrowheads="1"/>
            </p:cNvSpPr>
            <p:nvPr/>
          </p:nvSpPr>
          <p:spPr bwMode="auto">
            <a:xfrm>
              <a:off x="2458" y="3191"/>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866" name="Text Box 106"/>
            <p:cNvSpPr txBox="1">
              <a:spLocks noChangeArrowheads="1"/>
            </p:cNvSpPr>
            <p:nvPr/>
          </p:nvSpPr>
          <p:spPr bwMode="auto">
            <a:xfrm>
              <a:off x="1909" y="3206"/>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867" name="Freeform 107"/>
            <p:cNvSpPr>
              <a:spLocks/>
            </p:cNvSpPr>
            <p:nvPr/>
          </p:nvSpPr>
          <p:spPr bwMode="auto">
            <a:xfrm flipH="1" flipV="1">
              <a:off x="2325" y="3168"/>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68" name="Freeform 108"/>
            <p:cNvSpPr>
              <a:spLocks/>
            </p:cNvSpPr>
            <p:nvPr/>
          </p:nvSpPr>
          <p:spPr bwMode="auto">
            <a:xfrm flipH="1">
              <a:off x="2040" y="3174"/>
              <a:ext cx="192" cy="138"/>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869" name="Text Box 109"/>
            <p:cNvSpPr txBox="1">
              <a:spLocks noChangeArrowheads="1"/>
            </p:cNvSpPr>
            <p:nvPr/>
          </p:nvSpPr>
          <p:spPr bwMode="auto">
            <a:xfrm>
              <a:off x="2057" y="3062"/>
              <a:ext cx="329" cy="231"/>
            </a:xfrm>
            <a:prstGeom prst="rect">
              <a:avLst/>
            </a:prstGeom>
            <a:noFill/>
            <a:ln w="9525">
              <a:noFill/>
              <a:miter lim="800000"/>
              <a:headEnd/>
              <a:tailEnd/>
            </a:ln>
            <a:effectLst/>
          </p:spPr>
          <p:txBody>
            <a:bodyPr wrap="none">
              <a:spAutoFit/>
            </a:bodyPr>
            <a:lstStyle/>
            <a:p>
              <a:pPr algn="ctr"/>
              <a:r>
                <a:rPr lang="en-US" altLang="it-IT"/>
                <a:t>1+e</a:t>
              </a:r>
              <a:endParaRPr lang="en-US" altLang="it-IT" sz="2400">
                <a:latin typeface="Times New Roman" pitchFamily="18" charset="0"/>
              </a:endParaRPr>
            </a:p>
          </p:txBody>
        </p:sp>
        <p:sp>
          <p:nvSpPr>
            <p:cNvPr id="629870" name="Text Box 110"/>
            <p:cNvSpPr txBox="1">
              <a:spLocks noChangeArrowheads="1"/>
            </p:cNvSpPr>
            <p:nvPr/>
          </p:nvSpPr>
          <p:spPr bwMode="auto">
            <a:xfrm>
              <a:off x="2316" y="3056"/>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629871" name="Freeform 111"/>
            <p:cNvSpPr>
              <a:spLocks/>
            </p:cNvSpPr>
            <p:nvPr/>
          </p:nvSpPr>
          <p:spPr bwMode="auto">
            <a:xfrm>
              <a:off x="3048" y="2727"/>
              <a:ext cx="1225" cy="854"/>
            </a:xfrm>
            <a:custGeom>
              <a:avLst/>
              <a:gdLst/>
              <a:ahLst/>
              <a:cxnLst>
                <a:cxn ang="0">
                  <a:pos x="0" y="387"/>
                </a:cxn>
                <a:cxn ang="0">
                  <a:pos x="168" y="162"/>
                </a:cxn>
                <a:cxn ang="0">
                  <a:pos x="486" y="18"/>
                </a:cxn>
                <a:cxn ang="0">
                  <a:pos x="822" y="30"/>
                </a:cxn>
                <a:cxn ang="0">
                  <a:pos x="1152" y="267"/>
                </a:cxn>
                <a:cxn ang="0">
                  <a:pos x="1188" y="537"/>
                </a:cxn>
                <a:cxn ang="0">
                  <a:pos x="927" y="780"/>
                </a:cxn>
                <a:cxn ang="0">
                  <a:pos x="447" y="837"/>
                </a:cxn>
                <a:cxn ang="0">
                  <a:pos x="177" y="675"/>
                </a:cxn>
                <a:cxn ang="0">
                  <a:pos x="0" y="387"/>
                </a:cxn>
              </a:cxnLst>
              <a:rect l="0" t="0" r="r" b="b"/>
              <a:pathLst>
                <a:path w="1225" h="854">
                  <a:moveTo>
                    <a:pt x="0" y="387"/>
                  </a:moveTo>
                  <a:cubicBezTo>
                    <a:pt x="0" y="243"/>
                    <a:pt x="87" y="223"/>
                    <a:pt x="168" y="162"/>
                  </a:cubicBezTo>
                  <a:cubicBezTo>
                    <a:pt x="249" y="101"/>
                    <a:pt x="377" y="40"/>
                    <a:pt x="486" y="18"/>
                  </a:cubicBezTo>
                  <a:cubicBezTo>
                    <a:pt x="615" y="6"/>
                    <a:pt x="684" y="0"/>
                    <a:pt x="822" y="30"/>
                  </a:cubicBezTo>
                  <a:cubicBezTo>
                    <a:pt x="960" y="60"/>
                    <a:pt x="1099" y="169"/>
                    <a:pt x="1152" y="267"/>
                  </a:cubicBezTo>
                  <a:cubicBezTo>
                    <a:pt x="1213" y="351"/>
                    <a:pt x="1225" y="452"/>
                    <a:pt x="1188" y="537"/>
                  </a:cubicBezTo>
                  <a:cubicBezTo>
                    <a:pt x="1151" y="622"/>
                    <a:pt x="1050" y="730"/>
                    <a:pt x="927" y="780"/>
                  </a:cubicBezTo>
                  <a:cubicBezTo>
                    <a:pt x="804" y="830"/>
                    <a:pt x="572" y="854"/>
                    <a:pt x="447" y="837"/>
                  </a:cubicBezTo>
                  <a:cubicBezTo>
                    <a:pt x="322" y="820"/>
                    <a:pt x="251" y="750"/>
                    <a:pt x="177" y="675"/>
                  </a:cubicBezTo>
                  <a:cubicBezTo>
                    <a:pt x="103" y="600"/>
                    <a:pt x="0" y="531"/>
                    <a:pt x="0" y="387"/>
                  </a:cubicBezTo>
                  <a:close/>
                </a:path>
              </a:pathLst>
            </a:custGeom>
            <a:solidFill>
              <a:srgbClr val="66CCFF"/>
            </a:solidFill>
            <a:ln w="9525">
              <a:noFill/>
              <a:round/>
              <a:headEnd/>
              <a:tailEnd/>
            </a:ln>
            <a:effectLst/>
          </p:spPr>
          <p:txBody>
            <a:bodyPr wrap="none" anchor="ctr"/>
            <a:lstStyle/>
            <a:p>
              <a:endParaRPr lang="it-IT"/>
            </a:p>
          </p:txBody>
        </p:sp>
        <p:sp>
          <p:nvSpPr>
            <p:cNvPr id="629872" name="Freeform 112"/>
            <p:cNvSpPr>
              <a:spLocks/>
            </p:cNvSpPr>
            <p:nvPr/>
          </p:nvSpPr>
          <p:spPr bwMode="auto">
            <a:xfrm>
              <a:off x="3300" y="2940"/>
              <a:ext cx="246" cy="132"/>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grpSp>
          <p:nvGrpSpPr>
            <p:cNvPr id="629873" name="Group 113"/>
            <p:cNvGrpSpPr>
              <a:grpSpLocks/>
            </p:cNvGrpSpPr>
            <p:nvPr/>
          </p:nvGrpSpPr>
          <p:grpSpPr bwMode="auto">
            <a:xfrm>
              <a:off x="3493" y="2744"/>
              <a:ext cx="316" cy="250"/>
              <a:chOff x="1747" y="3194"/>
              <a:chExt cx="316" cy="250"/>
            </a:xfrm>
          </p:grpSpPr>
          <p:sp>
            <p:nvSpPr>
              <p:cNvPr id="629874" name="Oval 114"/>
              <p:cNvSpPr>
                <a:spLocks noChangeArrowheads="1"/>
              </p:cNvSpPr>
              <p:nvPr/>
            </p:nvSpPr>
            <p:spPr bwMode="auto">
              <a:xfrm>
                <a:off x="1750" y="3308"/>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75" name="Line 115"/>
              <p:cNvSpPr>
                <a:spLocks noChangeShapeType="1"/>
              </p:cNvSpPr>
              <p:nvPr/>
            </p:nvSpPr>
            <p:spPr bwMode="auto">
              <a:xfrm>
                <a:off x="1750" y="3301"/>
                <a:ext cx="0" cy="50"/>
              </a:xfrm>
              <a:prstGeom prst="line">
                <a:avLst/>
              </a:prstGeom>
              <a:noFill/>
              <a:ln w="12700">
                <a:solidFill>
                  <a:schemeClr val="tx1"/>
                </a:solidFill>
                <a:round/>
                <a:headEnd/>
                <a:tailEnd/>
              </a:ln>
              <a:effectLst/>
            </p:spPr>
            <p:txBody>
              <a:bodyPr wrap="none" anchor="ctr"/>
              <a:lstStyle/>
              <a:p>
                <a:endParaRPr lang="it-IT"/>
              </a:p>
            </p:txBody>
          </p:sp>
          <p:sp>
            <p:nvSpPr>
              <p:cNvPr id="629876" name="Line 116"/>
              <p:cNvSpPr>
                <a:spLocks noChangeShapeType="1"/>
              </p:cNvSpPr>
              <p:nvPr/>
            </p:nvSpPr>
            <p:spPr bwMode="auto">
              <a:xfrm>
                <a:off x="2063" y="3301"/>
                <a:ext cx="0" cy="50"/>
              </a:xfrm>
              <a:prstGeom prst="line">
                <a:avLst/>
              </a:prstGeom>
              <a:noFill/>
              <a:ln w="12700">
                <a:solidFill>
                  <a:schemeClr val="tx1"/>
                </a:solidFill>
                <a:round/>
                <a:headEnd/>
                <a:tailEnd/>
              </a:ln>
              <a:effectLst/>
            </p:spPr>
            <p:txBody>
              <a:bodyPr wrap="none" anchor="ctr"/>
              <a:lstStyle/>
              <a:p>
                <a:endParaRPr lang="it-IT"/>
              </a:p>
            </p:txBody>
          </p:sp>
          <p:sp>
            <p:nvSpPr>
              <p:cNvPr id="629877" name="Rectangle 117"/>
              <p:cNvSpPr>
                <a:spLocks noChangeArrowheads="1"/>
              </p:cNvSpPr>
              <p:nvPr/>
            </p:nvSpPr>
            <p:spPr bwMode="auto">
              <a:xfrm>
                <a:off x="1750" y="3301"/>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78" name="Oval 118"/>
              <p:cNvSpPr>
                <a:spLocks noChangeArrowheads="1"/>
              </p:cNvSpPr>
              <p:nvPr/>
            </p:nvSpPr>
            <p:spPr bwMode="auto">
              <a:xfrm>
                <a:off x="1747" y="3242"/>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879" name="Group 119"/>
              <p:cNvGrpSpPr>
                <a:grpSpLocks/>
              </p:cNvGrpSpPr>
              <p:nvPr/>
            </p:nvGrpSpPr>
            <p:grpSpPr bwMode="auto">
              <a:xfrm>
                <a:off x="1785" y="3194"/>
                <a:ext cx="233" cy="250"/>
                <a:chOff x="2940" y="2429"/>
                <a:chExt cx="236" cy="250"/>
              </a:xfrm>
            </p:grpSpPr>
            <p:sp>
              <p:nvSpPr>
                <p:cNvPr id="629880" name="Rectangle 12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81" name="Text Box 121"/>
                <p:cNvSpPr txBox="1">
                  <a:spLocks noChangeArrowheads="1"/>
                </p:cNvSpPr>
                <p:nvPr/>
              </p:nvSpPr>
              <p:spPr bwMode="auto">
                <a:xfrm>
                  <a:off x="2940" y="2429"/>
                  <a:ext cx="236" cy="250"/>
                </a:xfrm>
                <a:prstGeom prst="rect">
                  <a:avLst/>
                </a:prstGeom>
                <a:noFill/>
                <a:ln w="9525">
                  <a:noFill/>
                  <a:miter lim="800000"/>
                  <a:headEnd/>
                  <a:tailEnd/>
                </a:ln>
                <a:effectLst/>
              </p:spPr>
              <p:txBody>
                <a:bodyPr wrap="none">
                  <a:spAutoFit/>
                </a:bodyPr>
                <a:lstStyle/>
                <a:p>
                  <a:pPr algn="ctr"/>
                  <a:r>
                    <a:rPr lang="en-US" altLang="it-IT" sz="2000"/>
                    <a:t>A</a:t>
                  </a:r>
                  <a:endParaRPr lang="en-US" altLang="it-IT" sz="2400">
                    <a:latin typeface="Times New Roman" pitchFamily="18" charset="0"/>
                  </a:endParaRPr>
                </a:p>
              </p:txBody>
            </p:sp>
          </p:grpSp>
        </p:grpSp>
        <p:grpSp>
          <p:nvGrpSpPr>
            <p:cNvPr id="629882" name="Group 122"/>
            <p:cNvGrpSpPr>
              <a:grpSpLocks/>
            </p:cNvGrpSpPr>
            <p:nvPr/>
          </p:nvGrpSpPr>
          <p:grpSpPr bwMode="auto">
            <a:xfrm>
              <a:off x="3085" y="2999"/>
              <a:ext cx="316" cy="250"/>
              <a:chOff x="2221" y="3575"/>
              <a:chExt cx="316" cy="250"/>
            </a:xfrm>
          </p:grpSpPr>
          <p:sp>
            <p:nvSpPr>
              <p:cNvPr id="629883" name="Oval 123"/>
              <p:cNvSpPr>
                <a:spLocks noChangeArrowheads="1"/>
              </p:cNvSpPr>
              <p:nvPr/>
            </p:nvSpPr>
            <p:spPr bwMode="auto">
              <a:xfrm>
                <a:off x="2224" y="369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84" name="Line 124"/>
              <p:cNvSpPr>
                <a:spLocks noChangeShapeType="1"/>
              </p:cNvSpPr>
              <p:nvPr/>
            </p:nvSpPr>
            <p:spPr bwMode="auto">
              <a:xfrm>
                <a:off x="2224" y="3688"/>
                <a:ext cx="0" cy="50"/>
              </a:xfrm>
              <a:prstGeom prst="line">
                <a:avLst/>
              </a:prstGeom>
              <a:noFill/>
              <a:ln w="12700">
                <a:solidFill>
                  <a:schemeClr val="tx1"/>
                </a:solidFill>
                <a:round/>
                <a:headEnd/>
                <a:tailEnd/>
              </a:ln>
              <a:effectLst/>
            </p:spPr>
            <p:txBody>
              <a:bodyPr wrap="none" anchor="ctr"/>
              <a:lstStyle/>
              <a:p>
                <a:endParaRPr lang="it-IT"/>
              </a:p>
            </p:txBody>
          </p:sp>
          <p:sp>
            <p:nvSpPr>
              <p:cNvPr id="629885" name="Line 125"/>
              <p:cNvSpPr>
                <a:spLocks noChangeShapeType="1"/>
              </p:cNvSpPr>
              <p:nvPr/>
            </p:nvSpPr>
            <p:spPr bwMode="auto">
              <a:xfrm>
                <a:off x="2537" y="3688"/>
                <a:ext cx="0" cy="50"/>
              </a:xfrm>
              <a:prstGeom prst="line">
                <a:avLst/>
              </a:prstGeom>
              <a:noFill/>
              <a:ln w="12700">
                <a:solidFill>
                  <a:schemeClr val="tx1"/>
                </a:solidFill>
                <a:round/>
                <a:headEnd/>
                <a:tailEnd/>
              </a:ln>
              <a:effectLst/>
            </p:spPr>
            <p:txBody>
              <a:bodyPr wrap="none" anchor="ctr"/>
              <a:lstStyle/>
              <a:p>
                <a:endParaRPr lang="it-IT"/>
              </a:p>
            </p:txBody>
          </p:sp>
          <p:sp>
            <p:nvSpPr>
              <p:cNvPr id="629886" name="Rectangle 126"/>
              <p:cNvSpPr>
                <a:spLocks noChangeArrowheads="1"/>
              </p:cNvSpPr>
              <p:nvPr/>
            </p:nvSpPr>
            <p:spPr bwMode="auto">
              <a:xfrm>
                <a:off x="2224" y="368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87" name="Oval 127"/>
              <p:cNvSpPr>
                <a:spLocks noChangeArrowheads="1"/>
              </p:cNvSpPr>
              <p:nvPr/>
            </p:nvSpPr>
            <p:spPr bwMode="auto">
              <a:xfrm>
                <a:off x="2221" y="362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888" name="Group 128"/>
              <p:cNvGrpSpPr>
                <a:grpSpLocks/>
              </p:cNvGrpSpPr>
              <p:nvPr/>
            </p:nvGrpSpPr>
            <p:grpSpPr bwMode="auto">
              <a:xfrm>
                <a:off x="2275" y="3575"/>
                <a:ext cx="231" cy="250"/>
                <a:chOff x="2941" y="2429"/>
                <a:chExt cx="234" cy="250"/>
              </a:xfrm>
            </p:grpSpPr>
            <p:sp>
              <p:nvSpPr>
                <p:cNvPr id="629889" name="Rectangle 12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890" name="Text Box 130"/>
                <p:cNvSpPr txBox="1">
                  <a:spLocks noChangeArrowheads="1"/>
                </p:cNvSpPr>
                <p:nvPr/>
              </p:nvSpPr>
              <p:spPr bwMode="auto">
                <a:xfrm>
                  <a:off x="2941" y="2429"/>
                  <a:ext cx="234" cy="250"/>
                </a:xfrm>
                <a:prstGeom prst="rect">
                  <a:avLst/>
                </a:prstGeom>
                <a:noFill/>
                <a:ln w="9525">
                  <a:noFill/>
                  <a:miter lim="800000"/>
                  <a:headEnd/>
                  <a:tailEnd/>
                </a:ln>
                <a:effectLst/>
              </p:spPr>
              <p:txBody>
                <a:bodyPr wrap="none">
                  <a:spAutoFit/>
                </a:bodyPr>
                <a:lstStyle/>
                <a:p>
                  <a:pPr algn="ctr"/>
                  <a:r>
                    <a:rPr lang="en-US" altLang="it-IT" sz="2000"/>
                    <a:t>D</a:t>
                  </a:r>
                  <a:endParaRPr lang="en-US" altLang="it-IT" sz="2400">
                    <a:latin typeface="Times New Roman" pitchFamily="18" charset="0"/>
                  </a:endParaRPr>
                </a:p>
              </p:txBody>
            </p:sp>
          </p:grpSp>
        </p:grpSp>
        <p:grpSp>
          <p:nvGrpSpPr>
            <p:cNvPr id="629891" name="Group 131"/>
            <p:cNvGrpSpPr>
              <a:grpSpLocks/>
            </p:cNvGrpSpPr>
            <p:nvPr/>
          </p:nvGrpSpPr>
          <p:grpSpPr bwMode="auto">
            <a:xfrm>
              <a:off x="3485" y="3290"/>
              <a:ext cx="315" cy="250"/>
              <a:chOff x="2903" y="2888"/>
              <a:chExt cx="315" cy="250"/>
            </a:xfrm>
          </p:grpSpPr>
          <p:grpSp>
            <p:nvGrpSpPr>
              <p:cNvPr id="629892" name="Group 132"/>
              <p:cNvGrpSpPr>
                <a:grpSpLocks/>
              </p:cNvGrpSpPr>
              <p:nvPr/>
            </p:nvGrpSpPr>
            <p:grpSpPr bwMode="auto">
              <a:xfrm>
                <a:off x="2903" y="2938"/>
                <a:ext cx="315" cy="144"/>
                <a:chOff x="2903" y="2938"/>
                <a:chExt cx="315" cy="144"/>
              </a:xfrm>
            </p:grpSpPr>
            <p:sp>
              <p:nvSpPr>
                <p:cNvPr id="629893" name="Oval 133"/>
                <p:cNvSpPr>
                  <a:spLocks noChangeArrowheads="1"/>
                </p:cNvSpPr>
                <p:nvPr/>
              </p:nvSpPr>
              <p:spPr bwMode="auto">
                <a:xfrm>
                  <a:off x="2903" y="3001"/>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894" name="Line 134"/>
                <p:cNvSpPr>
                  <a:spLocks noChangeShapeType="1"/>
                </p:cNvSpPr>
                <p:nvPr/>
              </p:nvSpPr>
              <p:spPr bwMode="auto">
                <a:xfrm>
                  <a:off x="2903" y="2994"/>
                  <a:ext cx="0" cy="50"/>
                </a:xfrm>
                <a:prstGeom prst="line">
                  <a:avLst/>
                </a:prstGeom>
                <a:noFill/>
                <a:ln w="12700">
                  <a:solidFill>
                    <a:schemeClr val="tx1"/>
                  </a:solidFill>
                  <a:round/>
                  <a:headEnd/>
                  <a:tailEnd/>
                </a:ln>
                <a:effectLst/>
              </p:spPr>
              <p:txBody>
                <a:bodyPr wrap="none" anchor="ctr"/>
                <a:lstStyle/>
                <a:p>
                  <a:endParaRPr lang="it-IT"/>
                </a:p>
              </p:txBody>
            </p:sp>
            <p:sp>
              <p:nvSpPr>
                <p:cNvPr id="629895" name="Line 135"/>
                <p:cNvSpPr>
                  <a:spLocks noChangeShapeType="1"/>
                </p:cNvSpPr>
                <p:nvPr/>
              </p:nvSpPr>
              <p:spPr bwMode="auto">
                <a:xfrm>
                  <a:off x="3215" y="2994"/>
                  <a:ext cx="0" cy="50"/>
                </a:xfrm>
                <a:prstGeom prst="line">
                  <a:avLst/>
                </a:prstGeom>
                <a:noFill/>
                <a:ln w="12700">
                  <a:solidFill>
                    <a:schemeClr val="tx1"/>
                  </a:solidFill>
                  <a:round/>
                  <a:headEnd/>
                  <a:tailEnd/>
                </a:ln>
                <a:effectLst/>
              </p:spPr>
              <p:txBody>
                <a:bodyPr wrap="none" anchor="ctr"/>
                <a:lstStyle/>
                <a:p>
                  <a:endParaRPr lang="it-IT"/>
                </a:p>
              </p:txBody>
            </p:sp>
            <p:sp>
              <p:nvSpPr>
                <p:cNvPr id="629896" name="Rectangle 136"/>
                <p:cNvSpPr>
                  <a:spLocks noChangeArrowheads="1"/>
                </p:cNvSpPr>
                <p:nvPr/>
              </p:nvSpPr>
              <p:spPr bwMode="auto">
                <a:xfrm>
                  <a:off x="2903" y="2994"/>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897" name="Oval 137"/>
                <p:cNvSpPr>
                  <a:spLocks noChangeArrowheads="1"/>
                </p:cNvSpPr>
                <p:nvPr/>
              </p:nvSpPr>
              <p:spPr bwMode="auto">
                <a:xfrm>
                  <a:off x="2906" y="2938"/>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grpSp>
            <p:nvGrpSpPr>
              <p:cNvPr id="629898" name="Group 138"/>
              <p:cNvGrpSpPr>
                <a:grpSpLocks/>
              </p:cNvGrpSpPr>
              <p:nvPr/>
            </p:nvGrpSpPr>
            <p:grpSpPr bwMode="auto">
              <a:xfrm>
                <a:off x="2959" y="2888"/>
                <a:ext cx="212" cy="250"/>
                <a:chOff x="2950" y="2429"/>
                <a:chExt cx="215" cy="250"/>
              </a:xfrm>
            </p:grpSpPr>
            <p:sp>
              <p:nvSpPr>
                <p:cNvPr id="629899" name="Rectangle 13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900" name="Text Box 140"/>
                <p:cNvSpPr txBox="1">
                  <a:spLocks noChangeArrowheads="1"/>
                </p:cNvSpPr>
                <p:nvPr/>
              </p:nvSpPr>
              <p:spPr bwMode="auto">
                <a:xfrm>
                  <a:off x="2950" y="2429"/>
                  <a:ext cx="215" cy="250"/>
                </a:xfrm>
                <a:prstGeom prst="rect">
                  <a:avLst/>
                </a:prstGeom>
                <a:noFill/>
                <a:ln w="9525">
                  <a:noFill/>
                  <a:miter lim="800000"/>
                  <a:headEnd/>
                  <a:tailEnd/>
                </a:ln>
                <a:effectLst/>
              </p:spPr>
              <p:txBody>
                <a:bodyPr wrap="none">
                  <a:spAutoFit/>
                </a:bodyPr>
                <a:lstStyle/>
                <a:p>
                  <a:pPr algn="ctr"/>
                  <a:r>
                    <a:rPr lang="en-US" altLang="it-IT" sz="2000"/>
                    <a:t>C</a:t>
                  </a:r>
                  <a:endParaRPr lang="en-US" altLang="it-IT" sz="2400">
                    <a:latin typeface="Times New Roman" pitchFamily="18" charset="0"/>
                  </a:endParaRPr>
                </a:p>
              </p:txBody>
            </p:sp>
          </p:grpSp>
        </p:grpSp>
        <p:grpSp>
          <p:nvGrpSpPr>
            <p:cNvPr id="629901" name="Group 141"/>
            <p:cNvGrpSpPr>
              <a:grpSpLocks/>
            </p:cNvGrpSpPr>
            <p:nvPr/>
          </p:nvGrpSpPr>
          <p:grpSpPr bwMode="auto">
            <a:xfrm>
              <a:off x="3897" y="3008"/>
              <a:ext cx="316" cy="250"/>
              <a:chOff x="2217" y="2888"/>
              <a:chExt cx="316" cy="250"/>
            </a:xfrm>
          </p:grpSpPr>
          <p:sp>
            <p:nvSpPr>
              <p:cNvPr id="629902" name="Oval 142"/>
              <p:cNvSpPr>
                <a:spLocks noChangeArrowheads="1"/>
              </p:cNvSpPr>
              <p:nvPr/>
            </p:nvSpPr>
            <p:spPr bwMode="auto">
              <a:xfrm>
                <a:off x="2220" y="30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903" name="Line 143"/>
              <p:cNvSpPr>
                <a:spLocks noChangeShapeType="1"/>
              </p:cNvSpPr>
              <p:nvPr/>
            </p:nvSpPr>
            <p:spPr bwMode="auto">
              <a:xfrm>
                <a:off x="2220" y="2998"/>
                <a:ext cx="0" cy="50"/>
              </a:xfrm>
              <a:prstGeom prst="line">
                <a:avLst/>
              </a:prstGeom>
              <a:noFill/>
              <a:ln w="12700">
                <a:solidFill>
                  <a:schemeClr val="tx1"/>
                </a:solidFill>
                <a:round/>
                <a:headEnd/>
                <a:tailEnd/>
              </a:ln>
              <a:effectLst/>
            </p:spPr>
            <p:txBody>
              <a:bodyPr wrap="none" anchor="ctr"/>
              <a:lstStyle/>
              <a:p>
                <a:endParaRPr lang="it-IT"/>
              </a:p>
            </p:txBody>
          </p:sp>
          <p:sp>
            <p:nvSpPr>
              <p:cNvPr id="629904" name="Line 144"/>
              <p:cNvSpPr>
                <a:spLocks noChangeShapeType="1"/>
              </p:cNvSpPr>
              <p:nvPr/>
            </p:nvSpPr>
            <p:spPr bwMode="auto">
              <a:xfrm>
                <a:off x="2533" y="2998"/>
                <a:ext cx="0" cy="50"/>
              </a:xfrm>
              <a:prstGeom prst="line">
                <a:avLst/>
              </a:prstGeom>
              <a:noFill/>
              <a:ln w="12700">
                <a:solidFill>
                  <a:schemeClr val="tx1"/>
                </a:solidFill>
                <a:round/>
                <a:headEnd/>
                <a:tailEnd/>
              </a:ln>
              <a:effectLst/>
            </p:spPr>
            <p:txBody>
              <a:bodyPr wrap="none" anchor="ctr"/>
              <a:lstStyle/>
              <a:p>
                <a:endParaRPr lang="it-IT"/>
              </a:p>
            </p:txBody>
          </p:sp>
          <p:sp>
            <p:nvSpPr>
              <p:cNvPr id="629905" name="Rectangle 145"/>
              <p:cNvSpPr>
                <a:spLocks noChangeArrowheads="1"/>
              </p:cNvSpPr>
              <p:nvPr/>
            </p:nvSpPr>
            <p:spPr bwMode="auto">
              <a:xfrm>
                <a:off x="2220" y="29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906" name="Oval 146"/>
              <p:cNvSpPr>
                <a:spLocks noChangeArrowheads="1"/>
              </p:cNvSpPr>
              <p:nvPr/>
            </p:nvSpPr>
            <p:spPr bwMode="auto">
              <a:xfrm>
                <a:off x="2217" y="29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907" name="Group 147"/>
              <p:cNvGrpSpPr>
                <a:grpSpLocks/>
              </p:cNvGrpSpPr>
              <p:nvPr/>
            </p:nvGrpSpPr>
            <p:grpSpPr bwMode="auto">
              <a:xfrm>
                <a:off x="2273" y="2888"/>
                <a:ext cx="217" cy="250"/>
                <a:chOff x="2948" y="2429"/>
                <a:chExt cx="220" cy="250"/>
              </a:xfrm>
            </p:grpSpPr>
            <p:sp>
              <p:nvSpPr>
                <p:cNvPr id="629908" name="Rectangle 14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909" name="Text Box 149"/>
                <p:cNvSpPr txBox="1">
                  <a:spLocks noChangeArrowheads="1"/>
                </p:cNvSpPr>
                <p:nvPr/>
              </p:nvSpPr>
              <p:spPr bwMode="auto">
                <a:xfrm>
                  <a:off x="2948" y="2429"/>
                  <a:ext cx="220" cy="250"/>
                </a:xfrm>
                <a:prstGeom prst="rect">
                  <a:avLst/>
                </a:prstGeom>
                <a:noFill/>
                <a:ln w="9525">
                  <a:noFill/>
                  <a:miter lim="800000"/>
                  <a:headEnd/>
                  <a:tailEnd/>
                </a:ln>
                <a:effectLst/>
              </p:spPr>
              <p:txBody>
                <a:bodyPr wrap="none">
                  <a:spAutoFit/>
                </a:bodyPr>
                <a:lstStyle/>
                <a:p>
                  <a:pPr algn="ctr"/>
                  <a:r>
                    <a:rPr lang="en-US" altLang="it-IT" sz="2000"/>
                    <a:t>B</a:t>
                  </a:r>
                  <a:endParaRPr lang="en-US" altLang="it-IT" sz="2400">
                    <a:latin typeface="Times New Roman" pitchFamily="18" charset="0"/>
                  </a:endParaRPr>
                </a:p>
              </p:txBody>
            </p:sp>
          </p:grpSp>
        </p:grpSp>
        <p:sp>
          <p:nvSpPr>
            <p:cNvPr id="629910" name="Text Box 150"/>
            <p:cNvSpPr txBox="1">
              <a:spLocks noChangeArrowheads="1"/>
            </p:cNvSpPr>
            <p:nvPr/>
          </p:nvSpPr>
          <p:spPr bwMode="auto">
            <a:xfrm>
              <a:off x="3211" y="2831"/>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911" name="Freeform 151"/>
            <p:cNvSpPr>
              <a:spLocks/>
            </p:cNvSpPr>
            <p:nvPr/>
          </p:nvSpPr>
          <p:spPr bwMode="auto">
            <a:xfrm flipH="1">
              <a:off x="3732" y="2940"/>
              <a:ext cx="213" cy="129"/>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12" name="Freeform 152"/>
            <p:cNvSpPr>
              <a:spLocks/>
            </p:cNvSpPr>
            <p:nvPr/>
          </p:nvSpPr>
          <p:spPr bwMode="auto">
            <a:xfrm flipH="1" flipV="1">
              <a:off x="3741" y="3201"/>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triangle" w="med" len="med"/>
              <a:tailEnd type="none" w="med" len="med"/>
            </a:ln>
            <a:effectLst/>
          </p:spPr>
          <p:txBody>
            <a:bodyPr wrap="none" anchor="ctr"/>
            <a:lstStyle/>
            <a:p>
              <a:endParaRPr lang="it-IT"/>
            </a:p>
          </p:txBody>
        </p:sp>
        <p:sp>
          <p:nvSpPr>
            <p:cNvPr id="629913" name="Freeform 153"/>
            <p:cNvSpPr>
              <a:spLocks/>
            </p:cNvSpPr>
            <p:nvPr/>
          </p:nvSpPr>
          <p:spPr bwMode="auto">
            <a:xfrm flipV="1">
              <a:off x="3339" y="3195"/>
              <a:ext cx="204" cy="15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14" name="Text Box 154"/>
            <p:cNvSpPr txBox="1">
              <a:spLocks noChangeArrowheads="1"/>
            </p:cNvSpPr>
            <p:nvPr/>
          </p:nvSpPr>
          <p:spPr bwMode="auto">
            <a:xfrm>
              <a:off x="3797" y="2852"/>
              <a:ext cx="352" cy="231"/>
            </a:xfrm>
            <a:prstGeom prst="rect">
              <a:avLst/>
            </a:prstGeom>
            <a:noFill/>
            <a:ln w="9525">
              <a:noFill/>
              <a:miter lim="800000"/>
              <a:headEnd/>
              <a:tailEnd/>
            </a:ln>
            <a:effectLst/>
          </p:spPr>
          <p:txBody>
            <a:bodyPr wrap="none">
              <a:spAutoFit/>
            </a:bodyPr>
            <a:lstStyle/>
            <a:p>
              <a:pPr algn="ctr"/>
              <a:r>
                <a:rPr lang="en-US" altLang="it-IT"/>
                <a:t>2+e</a:t>
              </a:r>
              <a:endParaRPr lang="en-US" altLang="it-IT" sz="2400">
                <a:latin typeface="Times New Roman" pitchFamily="18" charset="0"/>
              </a:endParaRPr>
            </a:p>
          </p:txBody>
        </p:sp>
        <p:sp>
          <p:nvSpPr>
            <p:cNvPr id="629915" name="Text Box 155"/>
            <p:cNvSpPr txBox="1">
              <a:spLocks noChangeArrowheads="1"/>
            </p:cNvSpPr>
            <p:nvPr/>
          </p:nvSpPr>
          <p:spPr bwMode="auto">
            <a:xfrm>
              <a:off x="3752" y="3221"/>
              <a:ext cx="329" cy="231"/>
            </a:xfrm>
            <a:prstGeom prst="rect">
              <a:avLst/>
            </a:prstGeom>
            <a:noFill/>
            <a:ln w="9525">
              <a:noFill/>
              <a:miter lim="800000"/>
              <a:headEnd/>
              <a:tailEnd/>
            </a:ln>
            <a:effectLst/>
          </p:spPr>
          <p:txBody>
            <a:bodyPr wrap="none">
              <a:spAutoFit/>
            </a:bodyPr>
            <a:lstStyle/>
            <a:p>
              <a:pPr algn="ctr"/>
              <a:r>
                <a:rPr lang="en-US" altLang="it-IT"/>
                <a:t>1+e</a:t>
              </a:r>
              <a:endParaRPr lang="en-US" altLang="it-IT" sz="2400">
                <a:latin typeface="Times New Roman" pitchFamily="18" charset="0"/>
              </a:endParaRPr>
            </a:p>
          </p:txBody>
        </p:sp>
        <p:sp>
          <p:nvSpPr>
            <p:cNvPr id="629916" name="Text Box 156"/>
            <p:cNvSpPr txBox="1">
              <a:spLocks noChangeArrowheads="1"/>
            </p:cNvSpPr>
            <p:nvPr/>
          </p:nvSpPr>
          <p:spPr bwMode="auto">
            <a:xfrm>
              <a:off x="3276" y="3212"/>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629917" name="Freeform 157"/>
            <p:cNvSpPr>
              <a:spLocks/>
            </p:cNvSpPr>
            <p:nvPr/>
          </p:nvSpPr>
          <p:spPr bwMode="auto">
            <a:xfrm flipH="1" flipV="1">
              <a:off x="3681" y="3174"/>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18" name="Freeform 158"/>
            <p:cNvSpPr>
              <a:spLocks/>
            </p:cNvSpPr>
            <p:nvPr/>
          </p:nvSpPr>
          <p:spPr bwMode="auto">
            <a:xfrm flipH="1">
              <a:off x="3396" y="3180"/>
              <a:ext cx="192" cy="138"/>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19" name="Text Box 159"/>
            <p:cNvSpPr txBox="1">
              <a:spLocks noChangeArrowheads="1"/>
            </p:cNvSpPr>
            <p:nvPr/>
          </p:nvSpPr>
          <p:spPr bwMode="auto">
            <a:xfrm>
              <a:off x="3475" y="3068"/>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920" name="Text Box 160"/>
            <p:cNvSpPr txBox="1">
              <a:spLocks noChangeArrowheads="1"/>
            </p:cNvSpPr>
            <p:nvPr/>
          </p:nvSpPr>
          <p:spPr bwMode="auto">
            <a:xfrm>
              <a:off x="3661" y="3062"/>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921" name="Freeform 161"/>
            <p:cNvSpPr>
              <a:spLocks/>
            </p:cNvSpPr>
            <p:nvPr/>
          </p:nvSpPr>
          <p:spPr bwMode="auto">
            <a:xfrm>
              <a:off x="4368" y="2739"/>
              <a:ext cx="1225" cy="854"/>
            </a:xfrm>
            <a:custGeom>
              <a:avLst/>
              <a:gdLst/>
              <a:ahLst/>
              <a:cxnLst>
                <a:cxn ang="0">
                  <a:pos x="0" y="387"/>
                </a:cxn>
                <a:cxn ang="0">
                  <a:pos x="168" y="162"/>
                </a:cxn>
                <a:cxn ang="0">
                  <a:pos x="486" y="18"/>
                </a:cxn>
                <a:cxn ang="0">
                  <a:pos x="822" y="30"/>
                </a:cxn>
                <a:cxn ang="0">
                  <a:pos x="1152" y="267"/>
                </a:cxn>
                <a:cxn ang="0">
                  <a:pos x="1188" y="537"/>
                </a:cxn>
                <a:cxn ang="0">
                  <a:pos x="927" y="780"/>
                </a:cxn>
                <a:cxn ang="0">
                  <a:pos x="447" y="837"/>
                </a:cxn>
                <a:cxn ang="0">
                  <a:pos x="177" y="675"/>
                </a:cxn>
                <a:cxn ang="0">
                  <a:pos x="0" y="387"/>
                </a:cxn>
              </a:cxnLst>
              <a:rect l="0" t="0" r="r" b="b"/>
              <a:pathLst>
                <a:path w="1225" h="854">
                  <a:moveTo>
                    <a:pt x="0" y="387"/>
                  </a:moveTo>
                  <a:cubicBezTo>
                    <a:pt x="0" y="243"/>
                    <a:pt x="87" y="223"/>
                    <a:pt x="168" y="162"/>
                  </a:cubicBezTo>
                  <a:cubicBezTo>
                    <a:pt x="249" y="101"/>
                    <a:pt x="377" y="40"/>
                    <a:pt x="486" y="18"/>
                  </a:cubicBezTo>
                  <a:cubicBezTo>
                    <a:pt x="615" y="6"/>
                    <a:pt x="684" y="0"/>
                    <a:pt x="822" y="30"/>
                  </a:cubicBezTo>
                  <a:cubicBezTo>
                    <a:pt x="960" y="60"/>
                    <a:pt x="1099" y="169"/>
                    <a:pt x="1152" y="267"/>
                  </a:cubicBezTo>
                  <a:cubicBezTo>
                    <a:pt x="1213" y="351"/>
                    <a:pt x="1225" y="452"/>
                    <a:pt x="1188" y="537"/>
                  </a:cubicBezTo>
                  <a:cubicBezTo>
                    <a:pt x="1151" y="622"/>
                    <a:pt x="1050" y="730"/>
                    <a:pt x="927" y="780"/>
                  </a:cubicBezTo>
                  <a:cubicBezTo>
                    <a:pt x="804" y="830"/>
                    <a:pt x="572" y="854"/>
                    <a:pt x="447" y="837"/>
                  </a:cubicBezTo>
                  <a:cubicBezTo>
                    <a:pt x="322" y="820"/>
                    <a:pt x="251" y="750"/>
                    <a:pt x="177" y="675"/>
                  </a:cubicBezTo>
                  <a:cubicBezTo>
                    <a:pt x="103" y="600"/>
                    <a:pt x="0" y="531"/>
                    <a:pt x="0" y="387"/>
                  </a:cubicBezTo>
                  <a:close/>
                </a:path>
              </a:pathLst>
            </a:custGeom>
            <a:solidFill>
              <a:srgbClr val="66CCFF"/>
            </a:solidFill>
            <a:ln w="9525">
              <a:noFill/>
              <a:round/>
              <a:headEnd/>
              <a:tailEnd/>
            </a:ln>
            <a:effectLst/>
          </p:spPr>
          <p:txBody>
            <a:bodyPr wrap="none" anchor="ctr"/>
            <a:lstStyle/>
            <a:p>
              <a:endParaRPr lang="it-IT"/>
            </a:p>
          </p:txBody>
        </p:sp>
        <p:sp>
          <p:nvSpPr>
            <p:cNvPr id="629922" name="Freeform 162"/>
            <p:cNvSpPr>
              <a:spLocks/>
            </p:cNvSpPr>
            <p:nvPr/>
          </p:nvSpPr>
          <p:spPr bwMode="auto">
            <a:xfrm>
              <a:off x="4620" y="2952"/>
              <a:ext cx="246" cy="132"/>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grpSp>
          <p:nvGrpSpPr>
            <p:cNvPr id="629923" name="Group 163"/>
            <p:cNvGrpSpPr>
              <a:grpSpLocks/>
            </p:cNvGrpSpPr>
            <p:nvPr/>
          </p:nvGrpSpPr>
          <p:grpSpPr bwMode="auto">
            <a:xfrm>
              <a:off x="4813" y="2756"/>
              <a:ext cx="316" cy="250"/>
              <a:chOff x="1747" y="3194"/>
              <a:chExt cx="316" cy="250"/>
            </a:xfrm>
          </p:grpSpPr>
          <p:sp>
            <p:nvSpPr>
              <p:cNvPr id="629924" name="Oval 164"/>
              <p:cNvSpPr>
                <a:spLocks noChangeArrowheads="1"/>
              </p:cNvSpPr>
              <p:nvPr/>
            </p:nvSpPr>
            <p:spPr bwMode="auto">
              <a:xfrm>
                <a:off x="1750" y="3308"/>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925" name="Line 165"/>
              <p:cNvSpPr>
                <a:spLocks noChangeShapeType="1"/>
              </p:cNvSpPr>
              <p:nvPr/>
            </p:nvSpPr>
            <p:spPr bwMode="auto">
              <a:xfrm>
                <a:off x="1750" y="3301"/>
                <a:ext cx="0" cy="50"/>
              </a:xfrm>
              <a:prstGeom prst="line">
                <a:avLst/>
              </a:prstGeom>
              <a:noFill/>
              <a:ln w="12700">
                <a:solidFill>
                  <a:schemeClr val="tx1"/>
                </a:solidFill>
                <a:round/>
                <a:headEnd/>
                <a:tailEnd/>
              </a:ln>
              <a:effectLst/>
            </p:spPr>
            <p:txBody>
              <a:bodyPr wrap="none" anchor="ctr"/>
              <a:lstStyle/>
              <a:p>
                <a:endParaRPr lang="it-IT"/>
              </a:p>
            </p:txBody>
          </p:sp>
          <p:sp>
            <p:nvSpPr>
              <p:cNvPr id="629926" name="Line 166"/>
              <p:cNvSpPr>
                <a:spLocks noChangeShapeType="1"/>
              </p:cNvSpPr>
              <p:nvPr/>
            </p:nvSpPr>
            <p:spPr bwMode="auto">
              <a:xfrm>
                <a:off x="2063" y="3301"/>
                <a:ext cx="0" cy="50"/>
              </a:xfrm>
              <a:prstGeom prst="line">
                <a:avLst/>
              </a:prstGeom>
              <a:noFill/>
              <a:ln w="12700">
                <a:solidFill>
                  <a:schemeClr val="tx1"/>
                </a:solidFill>
                <a:round/>
                <a:headEnd/>
                <a:tailEnd/>
              </a:ln>
              <a:effectLst/>
            </p:spPr>
            <p:txBody>
              <a:bodyPr wrap="none" anchor="ctr"/>
              <a:lstStyle/>
              <a:p>
                <a:endParaRPr lang="it-IT"/>
              </a:p>
            </p:txBody>
          </p:sp>
          <p:sp>
            <p:nvSpPr>
              <p:cNvPr id="629927" name="Rectangle 167"/>
              <p:cNvSpPr>
                <a:spLocks noChangeArrowheads="1"/>
              </p:cNvSpPr>
              <p:nvPr/>
            </p:nvSpPr>
            <p:spPr bwMode="auto">
              <a:xfrm>
                <a:off x="1750" y="3301"/>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928" name="Oval 168"/>
              <p:cNvSpPr>
                <a:spLocks noChangeArrowheads="1"/>
              </p:cNvSpPr>
              <p:nvPr/>
            </p:nvSpPr>
            <p:spPr bwMode="auto">
              <a:xfrm>
                <a:off x="1747" y="3242"/>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929" name="Group 169"/>
              <p:cNvGrpSpPr>
                <a:grpSpLocks/>
              </p:cNvGrpSpPr>
              <p:nvPr/>
            </p:nvGrpSpPr>
            <p:grpSpPr bwMode="auto">
              <a:xfrm>
                <a:off x="1785" y="3194"/>
                <a:ext cx="233" cy="250"/>
                <a:chOff x="2940" y="2429"/>
                <a:chExt cx="236" cy="250"/>
              </a:xfrm>
            </p:grpSpPr>
            <p:sp>
              <p:nvSpPr>
                <p:cNvPr id="629930" name="Rectangle 17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931" name="Text Box 171"/>
                <p:cNvSpPr txBox="1">
                  <a:spLocks noChangeArrowheads="1"/>
                </p:cNvSpPr>
                <p:nvPr/>
              </p:nvSpPr>
              <p:spPr bwMode="auto">
                <a:xfrm>
                  <a:off x="2940" y="2429"/>
                  <a:ext cx="236" cy="250"/>
                </a:xfrm>
                <a:prstGeom prst="rect">
                  <a:avLst/>
                </a:prstGeom>
                <a:noFill/>
                <a:ln w="9525">
                  <a:noFill/>
                  <a:miter lim="800000"/>
                  <a:headEnd/>
                  <a:tailEnd/>
                </a:ln>
                <a:effectLst/>
              </p:spPr>
              <p:txBody>
                <a:bodyPr wrap="none">
                  <a:spAutoFit/>
                </a:bodyPr>
                <a:lstStyle/>
                <a:p>
                  <a:pPr algn="ctr"/>
                  <a:r>
                    <a:rPr lang="en-US" altLang="it-IT" sz="2000"/>
                    <a:t>A</a:t>
                  </a:r>
                  <a:endParaRPr lang="en-US" altLang="it-IT" sz="2400">
                    <a:latin typeface="Times New Roman" pitchFamily="18" charset="0"/>
                  </a:endParaRPr>
                </a:p>
              </p:txBody>
            </p:sp>
          </p:grpSp>
        </p:grpSp>
        <p:grpSp>
          <p:nvGrpSpPr>
            <p:cNvPr id="629932" name="Group 172"/>
            <p:cNvGrpSpPr>
              <a:grpSpLocks/>
            </p:cNvGrpSpPr>
            <p:nvPr/>
          </p:nvGrpSpPr>
          <p:grpSpPr bwMode="auto">
            <a:xfrm>
              <a:off x="4405" y="3011"/>
              <a:ext cx="316" cy="250"/>
              <a:chOff x="2221" y="3575"/>
              <a:chExt cx="316" cy="250"/>
            </a:xfrm>
          </p:grpSpPr>
          <p:sp>
            <p:nvSpPr>
              <p:cNvPr id="629933" name="Oval 173"/>
              <p:cNvSpPr>
                <a:spLocks noChangeArrowheads="1"/>
              </p:cNvSpPr>
              <p:nvPr/>
            </p:nvSpPr>
            <p:spPr bwMode="auto">
              <a:xfrm>
                <a:off x="2224" y="369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934" name="Line 174"/>
              <p:cNvSpPr>
                <a:spLocks noChangeShapeType="1"/>
              </p:cNvSpPr>
              <p:nvPr/>
            </p:nvSpPr>
            <p:spPr bwMode="auto">
              <a:xfrm>
                <a:off x="2224" y="3688"/>
                <a:ext cx="0" cy="50"/>
              </a:xfrm>
              <a:prstGeom prst="line">
                <a:avLst/>
              </a:prstGeom>
              <a:noFill/>
              <a:ln w="12700">
                <a:solidFill>
                  <a:schemeClr val="tx1"/>
                </a:solidFill>
                <a:round/>
                <a:headEnd/>
                <a:tailEnd/>
              </a:ln>
              <a:effectLst/>
            </p:spPr>
            <p:txBody>
              <a:bodyPr wrap="none" anchor="ctr"/>
              <a:lstStyle/>
              <a:p>
                <a:endParaRPr lang="it-IT"/>
              </a:p>
            </p:txBody>
          </p:sp>
          <p:sp>
            <p:nvSpPr>
              <p:cNvPr id="629935" name="Line 175"/>
              <p:cNvSpPr>
                <a:spLocks noChangeShapeType="1"/>
              </p:cNvSpPr>
              <p:nvPr/>
            </p:nvSpPr>
            <p:spPr bwMode="auto">
              <a:xfrm>
                <a:off x="2537" y="3688"/>
                <a:ext cx="0" cy="50"/>
              </a:xfrm>
              <a:prstGeom prst="line">
                <a:avLst/>
              </a:prstGeom>
              <a:noFill/>
              <a:ln w="12700">
                <a:solidFill>
                  <a:schemeClr val="tx1"/>
                </a:solidFill>
                <a:round/>
                <a:headEnd/>
                <a:tailEnd/>
              </a:ln>
              <a:effectLst/>
            </p:spPr>
            <p:txBody>
              <a:bodyPr wrap="none" anchor="ctr"/>
              <a:lstStyle/>
              <a:p>
                <a:endParaRPr lang="it-IT"/>
              </a:p>
            </p:txBody>
          </p:sp>
          <p:sp>
            <p:nvSpPr>
              <p:cNvPr id="629936" name="Rectangle 176"/>
              <p:cNvSpPr>
                <a:spLocks noChangeArrowheads="1"/>
              </p:cNvSpPr>
              <p:nvPr/>
            </p:nvSpPr>
            <p:spPr bwMode="auto">
              <a:xfrm>
                <a:off x="2224" y="368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937" name="Oval 177"/>
              <p:cNvSpPr>
                <a:spLocks noChangeArrowheads="1"/>
              </p:cNvSpPr>
              <p:nvPr/>
            </p:nvSpPr>
            <p:spPr bwMode="auto">
              <a:xfrm>
                <a:off x="2221" y="362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938" name="Group 178"/>
              <p:cNvGrpSpPr>
                <a:grpSpLocks/>
              </p:cNvGrpSpPr>
              <p:nvPr/>
            </p:nvGrpSpPr>
            <p:grpSpPr bwMode="auto">
              <a:xfrm>
                <a:off x="2275" y="3575"/>
                <a:ext cx="231" cy="250"/>
                <a:chOff x="2941" y="2429"/>
                <a:chExt cx="234" cy="250"/>
              </a:xfrm>
            </p:grpSpPr>
            <p:sp>
              <p:nvSpPr>
                <p:cNvPr id="629939" name="Rectangle 17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940" name="Text Box 180"/>
                <p:cNvSpPr txBox="1">
                  <a:spLocks noChangeArrowheads="1"/>
                </p:cNvSpPr>
                <p:nvPr/>
              </p:nvSpPr>
              <p:spPr bwMode="auto">
                <a:xfrm>
                  <a:off x="2941" y="2429"/>
                  <a:ext cx="234" cy="250"/>
                </a:xfrm>
                <a:prstGeom prst="rect">
                  <a:avLst/>
                </a:prstGeom>
                <a:noFill/>
                <a:ln w="9525">
                  <a:noFill/>
                  <a:miter lim="800000"/>
                  <a:headEnd/>
                  <a:tailEnd/>
                </a:ln>
                <a:effectLst/>
              </p:spPr>
              <p:txBody>
                <a:bodyPr wrap="none">
                  <a:spAutoFit/>
                </a:bodyPr>
                <a:lstStyle/>
                <a:p>
                  <a:pPr algn="ctr"/>
                  <a:r>
                    <a:rPr lang="en-US" altLang="it-IT" sz="2000"/>
                    <a:t>D</a:t>
                  </a:r>
                  <a:endParaRPr lang="en-US" altLang="it-IT" sz="2400">
                    <a:latin typeface="Times New Roman" pitchFamily="18" charset="0"/>
                  </a:endParaRPr>
                </a:p>
              </p:txBody>
            </p:sp>
          </p:grpSp>
        </p:grpSp>
        <p:grpSp>
          <p:nvGrpSpPr>
            <p:cNvPr id="629941" name="Group 181"/>
            <p:cNvGrpSpPr>
              <a:grpSpLocks/>
            </p:cNvGrpSpPr>
            <p:nvPr/>
          </p:nvGrpSpPr>
          <p:grpSpPr bwMode="auto">
            <a:xfrm>
              <a:off x="4805" y="3302"/>
              <a:ext cx="315" cy="250"/>
              <a:chOff x="2903" y="2888"/>
              <a:chExt cx="315" cy="250"/>
            </a:xfrm>
          </p:grpSpPr>
          <p:grpSp>
            <p:nvGrpSpPr>
              <p:cNvPr id="629942" name="Group 182"/>
              <p:cNvGrpSpPr>
                <a:grpSpLocks/>
              </p:cNvGrpSpPr>
              <p:nvPr/>
            </p:nvGrpSpPr>
            <p:grpSpPr bwMode="auto">
              <a:xfrm>
                <a:off x="2903" y="2938"/>
                <a:ext cx="315" cy="144"/>
                <a:chOff x="2903" y="2938"/>
                <a:chExt cx="315" cy="144"/>
              </a:xfrm>
            </p:grpSpPr>
            <p:sp>
              <p:nvSpPr>
                <p:cNvPr id="629943" name="Oval 183"/>
                <p:cNvSpPr>
                  <a:spLocks noChangeArrowheads="1"/>
                </p:cNvSpPr>
                <p:nvPr/>
              </p:nvSpPr>
              <p:spPr bwMode="auto">
                <a:xfrm>
                  <a:off x="2903" y="3001"/>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944" name="Line 184"/>
                <p:cNvSpPr>
                  <a:spLocks noChangeShapeType="1"/>
                </p:cNvSpPr>
                <p:nvPr/>
              </p:nvSpPr>
              <p:spPr bwMode="auto">
                <a:xfrm>
                  <a:off x="2903" y="2994"/>
                  <a:ext cx="0" cy="50"/>
                </a:xfrm>
                <a:prstGeom prst="line">
                  <a:avLst/>
                </a:prstGeom>
                <a:noFill/>
                <a:ln w="12700">
                  <a:solidFill>
                    <a:schemeClr val="tx1"/>
                  </a:solidFill>
                  <a:round/>
                  <a:headEnd/>
                  <a:tailEnd/>
                </a:ln>
                <a:effectLst/>
              </p:spPr>
              <p:txBody>
                <a:bodyPr wrap="none" anchor="ctr"/>
                <a:lstStyle/>
                <a:p>
                  <a:endParaRPr lang="it-IT"/>
                </a:p>
              </p:txBody>
            </p:sp>
            <p:sp>
              <p:nvSpPr>
                <p:cNvPr id="629945" name="Line 185"/>
                <p:cNvSpPr>
                  <a:spLocks noChangeShapeType="1"/>
                </p:cNvSpPr>
                <p:nvPr/>
              </p:nvSpPr>
              <p:spPr bwMode="auto">
                <a:xfrm>
                  <a:off x="3215" y="2994"/>
                  <a:ext cx="0" cy="50"/>
                </a:xfrm>
                <a:prstGeom prst="line">
                  <a:avLst/>
                </a:prstGeom>
                <a:noFill/>
                <a:ln w="12700">
                  <a:solidFill>
                    <a:schemeClr val="tx1"/>
                  </a:solidFill>
                  <a:round/>
                  <a:headEnd/>
                  <a:tailEnd/>
                </a:ln>
                <a:effectLst/>
              </p:spPr>
              <p:txBody>
                <a:bodyPr wrap="none" anchor="ctr"/>
                <a:lstStyle/>
                <a:p>
                  <a:endParaRPr lang="it-IT"/>
                </a:p>
              </p:txBody>
            </p:sp>
            <p:sp>
              <p:nvSpPr>
                <p:cNvPr id="629946" name="Rectangle 186"/>
                <p:cNvSpPr>
                  <a:spLocks noChangeArrowheads="1"/>
                </p:cNvSpPr>
                <p:nvPr/>
              </p:nvSpPr>
              <p:spPr bwMode="auto">
                <a:xfrm>
                  <a:off x="2903" y="2994"/>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947" name="Oval 187"/>
                <p:cNvSpPr>
                  <a:spLocks noChangeArrowheads="1"/>
                </p:cNvSpPr>
                <p:nvPr/>
              </p:nvSpPr>
              <p:spPr bwMode="auto">
                <a:xfrm>
                  <a:off x="2906" y="2938"/>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grpSp>
            <p:nvGrpSpPr>
              <p:cNvPr id="629948" name="Group 188"/>
              <p:cNvGrpSpPr>
                <a:grpSpLocks/>
              </p:cNvGrpSpPr>
              <p:nvPr/>
            </p:nvGrpSpPr>
            <p:grpSpPr bwMode="auto">
              <a:xfrm>
                <a:off x="2959" y="2888"/>
                <a:ext cx="212" cy="250"/>
                <a:chOff x="2950" y="2429"/>
                <a:chExt cx="215" cy="250"/>
              </a:xfrm>
            </p:grpSpPr>
            <p:sp>
              <p:nvSpPr>
                <p:cNvPr id="629949" name="Rectangle 18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950" name="Text Box 190"/>
                <p:cNvSpPr txBox="1">
                  <a:spLocks noChangeArrowheads="1"/>
                </p:cNvSpPr>
                <p:nvPr/>
              </p:nvSpPr>
              <p:spPr bwMode="auto">
                <a:xfrm>
                  <a:off x="2950" y="2429"/>
                  <a:ext cx="215" cy="250"/>
                </a:xfrm>
                <a:prstGeom prst="rect">
                  <a:avLst/>
                </a:prstGeom>
                <a:noFill/>
                <a:ln w="9525">
                  <a:noFill/>
                  <a:miter lim="800000"/>
                  <a:headEnd/>
                  <a:tailEnd/>
                </a:ln>
                <a:effectLst/>
              </p:spPr>
              <p:txBody>
                <a:bodyPr wrap="none">
                  <a:spAutoFit/>
                </a:bodyPr>
                <a:lstStyle/>
                <a:p>
                  <a:pPr algn="ctr"/>
                  <a:r>
                    <a:rPr lang="en-US" altLang="it-IT" sz="2000"/>
                    <a:t>C</a:t>
                  </a:r>
                  <a:endParaRPr lang="en-US" altLang="it-IT" sz="2400">
                    <a:latin typeface="Times New Roman" pitchFamily="18" charset="0"/>
                  </a:endParaRPr>
                </a:p>
              </p:txBody>
            </p:sp>
          </p:grpSp>
        </p:grpSp>
        <p:grpSp>
          <p:nvGrpSpPr>
            <p:cNvPr id="629951" name="Group 191"/>
            <p:cNvGrpSpPr>
              <a:grpSpLocks/>
            </p:cNvGrpSpPr>
            <p:nvPr/>
          </p:nvGrpSpPr>
          <p:grpSpPr bwMode="auto">
            <a:xfrm>
              <a:off x="5217" y="3020"/>
              <a:ext cx="316" cy="250"/>
              <a:chOff x="2217" y="2888"/>
              <a:chExt cx="316" cy="250"/>
            </a:xfrm>
          </p:grpSpPr>
          <p:sp>
            <p:nvSpPr>
              <p:cNvPr id="629952" name="Oval 192"/>
              <p:cNvSpPr>
                <a:spLocks noChangeArrowheads="1"/>
              </p:cNvSpPr>
              <p:nvPr/>
            </p:nvSpPr>
            <p:spPr bwMode="auto">
              <a:xfrm>
                <a:off x="2220" y="30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29953" name="Line 193"/>
              <p:cNvSpPr>
                <a:spLocks noChangeShapeType="1"/>
              </p:cNvSpPr>
              <p:nvPr/>
            </p:nvSpPr>
            <p:spPr bwMode="auto">
              <a:xfrm>
                <a:off x="2220" y="2998"/>
                <a:ext cx="0" cy="50"/>
              </a:xfrm>
              <a:prstGeom prst="line">
                <a:avLst/>
              </a:prstGeom>
              <a:noFill/>
              <a:ln w="12700">
                <a:solidFill>
                  <a:schemeClr val="tx1"/>
                </a:solidFill>
                <a:round/>
                <a:headEnd/>
                <a:tailEnd/>
              </a:ln>
              <a:effectLst/>
            </p:spPr>
            <p:txBody>
              <a:bodyPr wrap="none" anchor="ctr"/>
              <a:lstStyle/>
              <a:p>
                <a:endParaRPr lang="it-IT"/>
              </a:p>
            </p:txBody>
          </p:sp>
          <p:sp>
            <p:nvSpPr>
              <p:cNvPr id="629954" name="Line 194"/>
              <p:cNvSpPr>
                <a:spLocks noChangeShapeType="1"/>
              </p:cNvSpPr>
              <p:nvPr/>
            </p:nvSpPr>
            <p:spPr bwMode="auto">
              <a:xfrm>
                <a:off x="2533" y="2998"/>
                <a:ext cx="0" cy="50"/>
              </a:xfrm>
              <a:prstGeom prst="line">
                <a:avLst/>
              </a:prstGeom>
              <a:noFill/>
              <a:ln w="12700">
                <a:solidFill>
                  <a:schemeClr val="tx1"/>
                </a:solidFill>
                <a:round/>
                <a:headEnd/>
                <a:tailEnd/>
              </a:ln>
              <a:effectLst/>
            </p:spPr>
            <p:txBody>
              <a:bodyPr wrap="none" anchor="ctr"/>
              <a:lstStyle/>
              <a:p>
                <a:endParaRPr lang="it-IT"/>
              </a:p>
            </p:txBody>
          </p:sp>
          <p:sp>
            <p:nvSpPr>
              <p:cNvPr id="629955" name="Rectangle 195"/>
              <p:cNvSpPr>
                <a:spLocks noChangeArrowheads="1"/>
              </p:cNvSpPr>
              <p:nvPr/>
            </p:nvSpPr>
            <p:spPr bwMode="auto">
              <a:xfrm>
                <a:off x="2220" y="29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29956" name="Oval 196"/>
              <p:cNvSpPr>
                <a:spLocks noChangeArrowheads="1"/>
              </p:cNvSpPr>
              <p:nvPr/>
            </p:nvSpPr>
            <p:spPr bwMode="auto">
              <a:xfrm>
                <a:off x="2217" y="29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29957" name="Group 197"/>
              <p:cNvGrpSpPr>
                <a:grpSpLocks/>
              </p:cNvGrpSpPr>
              <p:nvPr/>
            </p:nvGrpSpPr>
            <p:grpSpPr bwMode="auto">
              <a:xfrm>
                <a:off x="2273" y="2888"/>
                <a:ext cx="217" cy="250"/>
                <a:chOff x="2948" y="2429"/>
                <a:chExt cx="220" cy="250"/>
              </a:xfrm>
            </p:grpSpPr>
            <p:sp>
              <p:nvSpPr>
                <p:cNvPr id="629958" name="Rectangle 19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29959" name="Text Box 199"/>
                <p:cNvSpPr txBox="1">
                  <a:spLocks noChangeArrowheads="1"/>
                </p:cNvSpPr>
                <p:nvPr/>
              </p:nvSpPr>
              <p:spPr bwMode="auto">
                <a:xfrm>
                  <a:off x="2948" y="2429"/>
                  <a:ext cx="220" cy="250"/>
                </a:xfrm>
                <a:prstGeom prst="rect">
                  <a:avLst/>
                </a:prstGeom>
                <a:noFill/>
                <a:ln w="9525">
                  <a:noFill/>
                  <a:miter lim="800000"/>
                  <a:headEnd/>
                  <a:tailEnd/>
                </a:ln>
                <a:effectLst/>
              </p:spPr>
              <p:txBody>
                <a:bodyPr wrap="none">
                  <a:spAutoFit/>
                </a:bodyPr>
                <a:lstStyle/>
                <a:p>
                  <a:pPr algn="ctr"/>
                  <a:r>
                    <a:rPr lang="en-US" altLang="it-IT" sz="2000"/>
                    <a:t>B</a:t>
                  </a:r>
                  <a:endParaRPr lang="en-US" altLang="it-IT" sz="2400">
                    <a:latin typeface="Times New Roman" pitchFamily="18" charset="0"/>
                  </a:endParaRPr>
                </a:p>
              </p:txBody>
            </p:sp>
          </p:grpSp>
        </p:grpSp>
        <p:sp>
          <p:nvSpPr>
            <p:cNvPr id="629960" name="Text Box 200"/>
            <p:cNvSpPr txBox="1">
              <a:spLocks noChangeArrowheads="1"/>
            </p:cNvSpPr>
            <p:nvPr/>
          </p:nvSpPr>
          <p:spPr bwMode="auto">
            <a:xfrm>
              <a:off x="4457" y="2843"/>
              <a:ext cx="352" cy="231"/>
            </a:xfrm>
            <a:prstGeom prst="rect">
              <a:avLst/>
            </a:prstGeom>
            <a:noFill/>
            <a:ln w="9525">
              <a:noFill/>
              <a:miter lim="800000"/>
              <a:headEnd/>
              <a:tailEnd/>
            </a:ln>
            <a:effectLst/>
          </p:spPr>
          <p:txBody>
            <a:bodyPr wrap="none">
              <a:spAutoFit/>
            </a:bodyPr>
            <a:lstStyle/>
            <a:p>
              <a:pPr algn="ctr"/>
              <a:r>
                <a:rPr lang="en-US" altLang="it-IT"/>
                <a:t>2+e</a:t>
              </a:r>
              <a:endParaRPr lang="en-US" altLang="it-IT" sz="2400">
                <a:latin typeface="Times New Roman" pitchFamily="18" charset="0"/>
              </a:endParaRPr>
            </a:p>
          </p:txBody>
        </p:sp>
        <p:sp>
          <p:nvSpPr>
            <p:cNvPr id="629961" name="Freeform 201"/>
            <p:cNvSpPr>
              <a:spLocks/>
            </p:cNvSpPr>
            <p:nvPr/>
          </p:nvSpPr>
          <p:spPr bwMode="auto">
            <a:xfrm flipH="1">
              <a:off x="5052" y="2952"/>
              <a:ext cx="213" cy="129"/>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62" name="Freeform 202"/>
            <p:cNvSpPr>
              <a:spLocks/>
            </p:cNvSpPr>
            <p:nvPr/>
          </p:nvSpPr>
          <p:spPr bwMode="auto">
            <a:xfrm flipH="1" flipV="1">
              <a:off x="5061" y="3213"/>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triangle" w="med" len="med"/>
              <a:tailEnd type="none" w="med" len="med"/>
            </a:ln>
            <a:effectLst/>
          </p:spPr>
          <p:txBody>
            <a:bodyPr wrap="none" anchor="ctr"/>
            <a:lstStyle/>
            <a:p>
              <a:endParaRPr lang="it-IT"/>
            </a:p>
          </p:txBody>
        </p:sp>
        <p:sp>
          <p:nvSpPr>
            <p:cNvPr id="629963" name="Freeform 203"/>
            <p:cNvSpPr>
              <a:spLocks/>
            </p:cNvSpPr>
            <p:nvPr/>
          </p:nvSpPr>
          <p:spPr bwMode="auto">
            <a:xfrm flipV="1">
              <a:off x="4659" y="3207"/>
              <a:ext cx="204" cy="15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64" name="Text Box 204"/>
            <p:cNvSpPr txBox="1">
              <a:spLocks noChangeArrowheads="1"/>
            </p:cNvSpPr>
            <p:nvPr/>
          </p:nvSpPr>
          <p:spPr bwMode="auto">
            <a:xfrm>
              <a:off x="5190" y="2864"/>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965" name="Text Box 205"/>
            <p:cNvSpPr txBox="1">
              <a:spLocks noChangeArrowheads="1"/>
            </p:cNvSpPr>
            <p:nvPr/>
          </p:nvSpPr>
          <p:spPr bwMode="auto">
            <a:xfrm>
              <a:off x="5138" y="3209"/>
              <a:ext cx="195" cy="231"/>
            </a:xfrm>
            <a:prstGeom prst="rect">
              <a:avLst/>
            </a:prstGeom>
            <a:noFill/>
            <a:ln w="9525">
              <a:noFill/>
              <a:miter lim="800000"/>
              <a:headEnd/>
              <a:tailEnd/>
            </a:ln>
            <a:effectLst/>
          </p:spPr>
          <p:txBody>
            <a:bodyPr wrap="none">
              <a:spAutoFit/>
            </a:bodyPr>
            <a:lstStyle/>
            <a:p>
              <a:pPr algn="ctr"/>
              <a:r>
                <a:rPr lang="en-US" altLang="it-IT"/>
                <a:t>e</a:t>
              </a:r>
              <a:endParaRPr lang="en-US" altLang="it-IT" sz="2400">
                <a:latin typeface="Times New Roman" pitchFamily="18" charset="0"/>
              </a:endParaRPr>
            </a:p>
          </p:txBody>
        </p:sp>
        <p:sp>
          <p:nvSpPr>
            <p:cNvPr id="629966" name="Text Box 206"/>
            <p:cNvSpPr txBox="1">
              <a:spLocks noChangeArrowheads="1"/>
            </p:cNvSpPr>
            <p:nvPr/>
          </p:nvSpPr>
          <p:spPr bwMode="auto">
            <a:xfrm>
              <a:off x="4585" y="3224"/>
              <a:ext cx="204" cy="231"/>
            </a:xfrm>
            <a:prstGeom prst="rect">
              <a:avLst/>
            </a:prstGeom>
            <a:noFill/>
            <a:ln w="9525">
              <a:noFill/>
              <a:miter lim="800000"/>
              <a:headEnd/>
              <a:tailEnd/>
            </a:ln>
            <a:effectLst/>
          </p:spPr>
          <p:txBody>
            <a:bodyPr wrap="none">
              <a:spAutoFit/>
            </a:bodyPr>
            <a:lstStyle/>
            <a:p>
              <a:pPr algn="ctr"/>
              <a:r>
                <a:rPr lang="en-US" altLang="it-IT"/>
                <a:t>0</a:t>
              </a:r>
              <a:endParaRPr lang="en-US" altLang="it-IT" sz="2400">
                <a:latin typeface="Times New Roman" pitchFamily="18" charset="0"/>
              </a:endParaRPr>
            </a:p>
          </p:txBody>
        </p:sp>
        <p:sp>
          <p:nvSpPr>
            <p:cNvPr id="629967" name="Freeform 207"/>
            <p:cNvSpPr>
              <a:spLocks/>
            </p:cNvSpPr>
            <p:nvPr/>
          </p:nvSpPr>
          <p:spPr bwMode="auto">
            <a:xfrm flipH="1" flipV="1">
              <a:off x="5001" y="3186"/>
              <a:ext cx="198" cy="144"/>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68" name="Freeform 208"/>
            <p:cNvSpPr>
              <a:spLocks/>
            </p:cNvSpPr>
            <p:nvPr/>
          </p:nvSpPr>
          <p:spPr bwMode="auto">
            <a:xfrm flipH="1">
              <a:off x="4716" y="3192"/>
              <a:ext cx="192" cy="138"/>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type="none" w="med" len="med"/>
              <a:tailEnd type="triangle" w="med" len="med"/>
            </a:ln>
            <a:effectLst/>
          </p:spPr>
          <p:txBody>
            <a:bodyPr wrap="none" anchor="ctr"/>
            <a:lstStyle/>
            <a:p>
              <a:endParaRPr lang="it-IT"/>
            </a:p>
          </p:txBody>
        </p:sp>
        <p:sp>
          <p:nvSpPr>
            <p:cNvPr id="629969" name="Text Box 209"/>
            <p:cNvSpPr txBox="1">
              <a:spLocks noChangeArrowheads="1"/>
            </p:cNvSpPr>
            <p:nvPr/>
          </p:nvSpPr>
          <p:spPr bwMode="auto">
            <a:xfrm>
              <a:off x="4733" y="3080"/>
              <a:ext cx="329" cy="231"/>
            </a:xfrm>
            <a:prstGeom prst="rect">
              <a:avLst/>
            </a:prstGeom>
            <a:noFill/>
            <a:ln w="9525">
              <a:noFill/>
              <a:miter lim="800000"/>
              <a:headEnd/>
              <a:tailEnd/>
            </a:ln>
            <a:effectLst/>
          </p:spPr>
          <p:txBody>
            <a:bodyPr wrap="none">
              <a:spAutoFit/>
            </a:bodyPr>
            <a:lstStyle/>
            <a:p>
              <a:pPr algn="ctr"/>
              <a:r>
                <a:rPr lang="en-US" altLang="it-IT"/>
                <a:t>1+e</a:t>
              </a:r>
              <a:endParaRPr lang="en-US" altLang="it-IT" sz="2400">
                <a:latin typeface="Times New Roman" pitchFamily="18" charset="0"/>
              </a:endParaRPr>
            </a:p>
          </p:txBody>
        </p:sp>
        <p:sp>
          <p:nvSpPr>
            <p:cNvPr id="629970" name="Text Box 210"/>
            <p:cNvSpPr txBox="1">
              <a:spLocks noChangeArrowheads="1"/>
            </p:cNvSpPr>
            <p:nvPr/>
          </p:nvSpPr>
          <p:spPr bwMode="auto">
            <a:xfrm>
              <a:off x="4992" y="3074"/>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629971" name="Text Box 211"/>
            <p:cNvSpPr txBox="1">
              <a:spLocks noChangeArrowheads="1"/>
            </p:cNvSpPr>
            <p:nvPr/>
          </p:nvSpPr>
          <p:spPr bwMode="auto">
            <a:xfrm>
              <a:off x="310" y="3755"/>
              <a:ext cx="1188" cy="504"/>
            </a:xfrm>
            <a:prstGeom prst="rect">
              <a:avLst/>
            </a:prstGeom>
            <a:noFill/>
            <a:ln w="9525">
              <a:noFill/>
              <a:miter lim="800000"/>
              <a:headEnd/>
              <a:tailEnd/>
            </a:ln>
            <a:effectLst/>
          </p:spPr>
          <p:txBody>
            <a:bodyPr wrap="none">
              <a:spAutoFit/>
            </a:bodyPr>
            <a:lstStyle/>
            <a:p>
              <a:pPr algn="ctr"/>
              <a:r>
                <a:rPr lang="en-US" altLang="it-IT" sz="2000">
                  <a:solidFill>
                    <a:schemeClr val="accent2"/>
                  </a:solidFill>
                </a:rPr>
                <a:t>instradamento</a:t>
              </a:r>
            </a:p>
            <a:p>
              <a:pPr algn="ctr"/>
              <a:r>
                <a:rPr lang="en-US" altLang="it-IT" sz="2000">
                  <a:solidFill>
                    <a:schemeClr val="accent2"/>
                  </a:solidFill>
                </a:rPr>
                <a:t>iniziale</a:t>
              </a:r>
              <a:endParaRPr lang="en-US" altLang="it-IT" sz="2400">
                <a:latin typeface="Times New Roman" pitchFamily="18" charset="0"/>
              </a:endParaRPr>
            </a:p>
          </p:txBody>
        </p:sp>
        <p:sp>
          <p:nvSpPr>
            <p:cNvPr id="629972" name="Text Box 212"/>
            <p:cNvSpPr txBox="1">
              <a:spLocks noChangeArrowheads="1"/>
            </p:cNvSpPr>
            <p:nvPr/>
          </p:nvSpPr>
          <p:spPr bwMode="auto">
            <a:xfrm>
              <a:off x="1789" y="3653"/>
              <a:ext cx="1118" cy="281"/>
            </a:xfrm>
            <a:prstGeom prst="rect">
              <a:avLst/>
            </a:prstGeom>
            <a:noFill/>
            <a:ln w="9525">
              <a:noFill/>
              <a:miter lim="800000"/>
              <a:headEnd/>
              <a:tailEnd/>
            </a:ln>
            <a:effectLst/>
          </p:spPr>
          <p:txBody>
            <a:bodyPr wrap="none">
              <a:spAutoFit/>
            </a:bodyPr>
            <a:lstStyle/>
            <a:p>
              <a:pPr algn="ctr"/>
              <a:r>
                <a:rPr lang="en-US" altLang="it-IT" sz="2000">
                  <a:solidFill>
                    <a:schemeClr val="accent2"/>
                  </a:solidFill>
                </a:rPr>
                <a:t>… oscillazione</a:t>
              </a:r>
              <a:endParaRPr lang="en-US" altLang="it-IT" sz="2400">
                <a:latin typeface="Times New Roman" pitchFamily="18" charset="0"/>
              </a:endParaRPr>
            </a:p>
          </p:txBody>
        </p:sp>
        <p:sp>
          <p:nvSpPr>
            <p:cNvPr id="629973" name="Text Box 213"/>
            <p:cNvSpPr txBox="1">
              <a:spLocks noChangeArrowheads="1"/>
            </p:cNvSpPr>
            <p:nvPr/>
          </p:nvSpPr>
          <p:spPr bwMode="auto">
            <a:xfrm>
              <a:off x="3059" y="3659"/>
              <a:ext cx="1118" cy="281"/>
            </a:xfrm>
            <a:prstGeom prst="rect">
              <a:avLst/>
            </a:prstGeom>
            <a:noFill/>
            <a:ln w="9525">
              <a:noFill/>
              <a:miter lim="800000"/>
              <a:headEnd/>
              <a:tailEnd/>
            </a:ln>
            <a:effectLst/>
          </p:spPr>
          <p:txBody>
            <a:bodyPr wrap="none">
              <a:spAutoFit/>
            </a:bodyPr>
            <a:lstStyle/>
            <a:p>
              <a:pPr algn="ctr"/>
              <a:r>
                <a:rPr lang="en-US" altLang="it-IT" sz="2000">
                  <a:solidFill>
                    <a:schemeClr val="accent2"/>
                  </a:solidFill>
                </a:rPr>
                <a:t>… oscillazione</a:t>
              </a:r>
            </a:p>
          </p:txBody>
        </p:sp>
        <p:sp>
          <p:nvSpPr>
            <p:cNvPr id="629974" name="Text Box 214"/>
            <p:cNvSpPr txBox="1">
              <a:spLocks noChangeArrowheads="1"/>
            </p:cNvSpPr>
            <p:nvPr/>
          </p:nvSpPr>
          <p:spPr bwMode="auto">
            <a:xfrm>
              <a:off x="4313" y="3647"/>
              <a:ext cx="1118" cy="281"/>
            </a:xfrm>
            <a:prstGeom prst="rect">
              <a:avLst/>
            </a:prstGeom>
            <a:noFill/>
            <a:ln w="9525">
              <a:noFill/>
              <a:miter lim="800000"/>
              <a:headEnd/>
              <a:tailEnd/>
            </a:ln>
            <a:effectLst/>
          </p:spPr>
          <p:txBody>
            <a:bodyPr wrap="none">
              <a:spAutoFit/>
            </a:bodyPr>
            <a:lstStyle/>
            <a:p>
              <a:pPr algn="ctr"/>
              <a:r>
                <a:rPr lang="en-US" altLang="it-IT" sz="2000">
                  <a:solidFill>
                    <a:schemeClr val="accent2"/>
                  </a:solidFill>
                </a:rPr>
                <a:t>… oscillazione</a:t>
              </a:r>
            </a:p>
          </p:txBody>
        </p:sp>
        <p:sp>
          <p:nvSpPr>
            <p:cNvPr id="629975" name="Line 215"/>
            <p:cNvSpPr>
              <a:spLocks noChangeShapeType="1"/>
            </p:cNvSpPr>
            <p:nvPr/>
          </p:nvSpPr>
          <p:spPr bwMode="auto">
            <a:xfrm flipV="1">
              <a:off x="2292" y="3489"/>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76" name="Line 216"/>
            <p:cNvSpPr>
              <a:spLocks noChangeShapeType="1"/>
            </p:cNvSpPr>
            <p:nvPr/>
          </p:nvSpPr>
          <p:spPr bwMode="auto">
            <a:xfrm flipV="1">
              <a:off x="1872" y="3201"/>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77" name="Line 217"/>
            <p:cNvSpPr>
              <a:spLocks noChangeShapeType="1"/>
            </p:cNvSpPr>
            <p:nvPr/>
          </p:nvSpPr>
          <p:spPr bwMode="auto">
            <a:xfrm flipV="1">
              <a:off x="2712" y="3204"/>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78" name="Line 218"/>
            <p:cNvSpPr>
              <a:spLocks noChangeShapeType="1"/>
            </p:cNvSpPr>
            <p:nvPr/>
          </p:nvSpPr>
          <p:spPr bwMode="auto">
            <a:xfrm flipV="1">
              <a:off x="3237" y="3207"/>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79" name="Line 219"/>
            <p:cNvSpPr>
              <a:spLocks noChangeShapeType="1"/>
            </p:cNvSpPr>
            <p:nvPr/>
          </p:nvSpPr>
          <p:spPr bwMode="auto">
            <a:xfrm flipV="1">
              <a:off x="3654" y="3489"/>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80" name="Line 220"/>
            <p:cNvSpPr>
              <a:spLocks noChangeShapeType="1"/>
            </p:cNvSpPr>
            <p:nvPr/>
          </p:nvSpPr>
          <p:spPr bwMode="auto">
            <a:xfrm flipV="1">
              <a:off x="4071" y="3207"/>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81" name="Line 221"/>
            <p:cNvSpPr>
              <a:spLocks noChangeShapeType="1"/>
            </p:cNvSpPr>
            <p:nvPr/>
          </p:nvSpPr>
          <p:spPr bwMode="auto">
            <a:xfrm flipV="1">
              <a:off x="4566" y="3219"/>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82" name="Line 222"/>
            <p:cNvSpPr>
              <a:spLocks noChangeShapeType="1"/>
            </p:cNvSpPr>
            <p:nvPr/>
          </p:nvSpPr>
          <p:spPr bwMode="auto">
            <a:xfrm flipV="1">
              <a:off x="4977" y="3501"/>
              <a:ext cx="0" cy="156"/>
            </a:xfrm>
            <a:prstGeom prst="line">
              <a:avLst/>
            </a:prstGeom>
            <a:noFill/>
            <a:ln w="19050">
              <a:solidFill>
                <a:srgbClr val="FF0000"/>
              </a:solidFill>
              <a:round/>
              <a:headEnd/>
              <a:tailEnd type="triangle" w="med" len="med"/>
            </a:ln>
            <a:effectLst/>
          </p:spPr>
          <p:txBody>
            <a:bodyPr wrap="none" anchor="ctr"/>
            <a:lstStyle/>
            <a:p>
              <a:endParaRPr lang="it-IT"/>
            </a:p>
          </p:txBody>
        </p:sp>
        <p:sp>
          <p:nvSpPr>
            <p:cNvPr id="629983" name="Line 223"/>
            <p:cNvSpPr>
              <a:spLocks noChangeShapeType="1"/>
            </p:cNvSpPr>
            <p:nvPr/>
          </p:nvSpPr>
          <p:spPr bwMode="auto">
            <a:xfrm flipV="1">
              <a:off x="5388" y="3225"/>
              <a:ext cx="0" cy="156"/>
            </a:xfrm>
            <a:prstGeom prst="line">
              <a:avLst/>
            </a:prstGeom>
            <a:noFill/>
            <a:ln w="19050">
              <a:solidFill>
                <a:srgbClr val="FF0000"/>
              </a:solidFill>
              <a:round/>
              <a:headEnd/>
              <a:tailEnd type="triangle" w="med" len="med"/>
            </a:ln>
            <a:effectLst/>
          </p:spPr>
          <p:txBody>
            <a:bodyPr wrap="none" anchor="ctr"/>
            <a:lstStyle/>
            <a:p>
              <a:endParaRPr lang="it-IT"/>
            </a:p>
          </p:txBody>
        </p:sp>
      </p:grpSp>
      <p:sp>
        <p:nvSpPr>
          <p:cNvPr id="629985" name="Rectangle 225"/>
          <p:cNvSpPr>
            <a:spLocks noChangeArrowheads="1"/>
          </p:cNvSpPr>
          <p:nvPr/>
        </p:nvSpPr>
        <p:spPr bwMode="auto">
          <a:xfrm>
            <a:off x="533400" y="228600"/>
            <a:ext cx="8369300" cy="1143000"/>
          </a:xfrm>
          <a:prstGeom prst="rect">
            <a:avLst/>
          </a:prstGeom>
          <a:noFill/>
          <a:ln w="9525">
            <a:noFill/>
            <a:miter lim="800000"/>
            <a:headEnd/>
            <a:tailEnd/>
          </a:ln>
          <a:effectLst/>
        </p:spPr>
        <p:txBody>
          <a:bodyPr anchor="ctr"/>
          <a:lstStyle/>
          <a:p>
            <a:r>
              <a:rPr lang="it-IT" sz="3400" u="sng">
                <a:solidFill>
                  <a:schemeClr val="accent2"/>
                </a:solidFill>
              </a:rPr>
              <a:t>Algoritmo di Dijkstra: discussione</a:t>
            </a:r>
            <a:endParaRPr lang="en-US" sz="3600" u="sng">
              <a:solidFill>
                <a:schemeClr val="accent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4-</a:t>
            </a:r>
            <a:fld id="{19C153DB-72DE-4690-8FA2-1850AA1F79EE}" type="slidenum">
              <a:rPr lang="en-US" altLang="it-IT"/>
              <a:pPr/>
              <a:t>8</a:t>
            </a:fld>
            <a:endParaRPr lang="en-US" altLang="it-IT"/>
          </a:p>
        </p:txBody>
      </p:sp>
      <p:sp>
        <p:nvSpPr>
          <p:cNvPr id="108546" name="Rectangle 2"/>
          <p:cNvSpPr>
            <a:spLocks noGrp="1" noChangeArrowheads="1"/>
          </p:cNvSpPr>
          <p:nvPr>
            <p:ph type="title"/>
          </p:nvPr>
        </p:nvSpPr>
        <p:spPr>
          <a:xfrm>
            <a:off x="292100" y="190500"/>
            <a:ext cx="8636000" cy="1143000"/>
          </a:xfrm>
        </p:spPr>
        <p:txBody>
          <a:bodyPr/>
          <a:lstStyle/>
          <a:p>
            <a:r>
              <a:rPr lang="it-IT" sz="3600"/>
              <a:t>Modello di servizio del livello di rete</a:t>
            </a:r>
          </a:p>
        </p:txBody>
      </p:sp>
      <p:sp>
        <p:nvSpPr>
          <p:cNvPr id="108557" name="Rectangle 13"/>
          <p:cNvSpPr>
            <a:spLocks noChangeArrowheads="1"/>
          </p:cNvSpPr>
          <p:nvPr/>
        </p:nvSpPr>
        <p:spPr bwMode="auto">
          <a:xfrm>
            <a:off x="609600" y="1430338"/>
            <a:ext cx="7554913" cy="1187450"/>
          </a:xfrm>
          <a:prstGeom prst="rect">
            <a:avLst/>
          </a:prstGeom>
          <a:noFill/>
          <a:ln w="9525">
            <a:noFill/>
            <a:miter lim="800000"/>
            <a:headEnd/>
            <a:tailEnd/>
          </a:ln>
          <a:effectLst/>
        </p:spPr>
        <p:txBody>
          <a:bodyPr>
            <a:spAutoFit/>
          </a:bodyPr>
          <a:lstStyle/>
          <a:p>
            <a:pPr>
              <a:spcBef>
                <a:spcPct val="20000"/>
              </a:spcBef>
              <a:buClr>
                <a:schemeClr val="accent2"/>
              </a:buClr>
              <a:buSzPct val="85000"/>
              <a:buFont typeface="ZapfDingbats" pitchFamily="82" charset="2"/>
              <a:buNone/>
            </a:pPr>
            <a:r>
              <a:rPr lang="it-IT" sz="2400">
                <a:solidFill>
                  <a:srgbClr val="FF0000"/>
                </a:solidFill>
              </a:rPr>
              <a:t>D:</a:t>
            </a:r>
            <a:r>
              <a:rPr lang="it-IT" sz="2400"/>
              <a:t> Qual è il </a:t>
            </a:r>
            <a:r>
              <a:rPr lang="it-IT" sz="2400" i="1">
                <a:solidFill>
                  <a:schemeClr val="accent2"/>
                </a:solidFill>
              </a:rPr>
              <a:t>modello di servizio</a:t>
            </a:r>
            <a:r>
              <a:rPr lang="it-IT" sz="2400"/>
              <a:t> per il “canale” che trasporta i datagrammi dal mittente al destinatario?</a:t>
            </a:r>
          </a:p>
        </p:txBody>
      </p:sp>
      <p:sp>
        <p:nvSpPr>
          <p:cNvPr id="108559" name="Rectangle 15"/>
          <p:cNvSpPr>
            <a:spLocks noGrp="1" noChangeArrowheads="1"/>
          </p:cNvSpPr>
          <p:nvPr>
            <p:ph type="body" sz="half" idx="1"/>
          </p:nvPr>
        </p:nvSpPr>
        <p:spPr>
          <a:xfrm>
            <a:off x="442913" y="2787650"/>
            <a:ext cx="3810000" cy="3632200"/>
          </a:xfrm>
        </p:spPr>
        <p:txBody>
          <a:bodyPr/>
          <a:lstStyle/>
          <a:p>
            <a:pPr>
              <a:buFont typeface="ZapfDingbats" pitchFamily="82" charset="2"/>
              <a:buNone/>
            </a:pPr>
            <a:r>
              <a:rPr lang="it-IT" sz="2400" u="sng">
                <a:solidFill>
                  <a:srgbClr val="FF0000"/>
                </a:solidFill>
              </a:rPr>
              <a:t>Servizi per un singolo datagramma:</a:t>
            </a:r>
          </a:p>
          <a:p>
            <a:pPr>
              <a:buFont typeface="Wingdings" pitchFamily="2" charset="2"/>
              <a:buChar char="r"/>
            </a:pPr>
            <a:r>
              <a:rPr lang="it-IT" sz="2400"/>
              <a:t>Consegna garantita</a:t>
            </a:r>
          </a:p>
          <a:p>
            <a:pPr>
              <a:buFont typeface="Wingdings" pitchFamily="2" charset="2"/>
              <a:buChar char="r"/>
            </a:pPr>
            <a:r>
              <a:rPr lang="it-IT" sz="2400"/>
              <a:t>Consegna garantita con un ritardo inferiore a 40 msec</a:t>
            </a:r>
          </a:p>
        </p:txBody>
      </p:sp>
      <p:sp>
        <p:nvSpPr>
          <p:cNvPr id="108560" name="Rectangle 16"/>
          <p:cNvSpPr>
            <a:spLocks noGrp="1" noChangeArrowheads="1"/>
          </p:cNvSpPr>
          <p:nvPr>
            <p:ph type="body" sz="half" idx="2"/>
          </p:nvPr>
        </p:nvSpPr>
        <p:spPr>
          <a:xfrm>
            <a:off x="4559300" y="2735263"/>
            <a:ext cx="3810000" cy="3419475"/>
          </a:xfrm>
        </p:spPr>
        <p:txBody>
          <a:bodyPr/>
          <a:lstStyle/>
          <a:p>
            <a:pPr>
              <a:lnSpc>
                <a:spcPct val="90000"/>
              </a:lnSpc>
              <a:buFont typeface="ZapfDingbats" pitchFamily="82" charset="2"/>
              <a:buNone/>
            </a:pPr>
            <a:r>
              <a:rPr lang="it-IT" sz="2400" u="sng">
                <a:solidFill>
                  <a:srgbClr val="FF0000"/>
                </a:solidFill>
              </a:rPr>
              <a:t>Servizi per un flusso di datagrammi:</a:t>
            </a:r>
          </a:p>
          <a:p>
            <a:pPr>
              <a:lnSpc>
                <a:spcPct val="90000"/>
              </a:lnSpc>
              <a:buFont typeface="Wingdings" pitchFamily="2" charset="2"/>
              <a:buChar char="r"/>
            </a:pPr>
            <a:r>
              <a:rPr lang="it-IT" sz="2400"/>
              <a:t>Consegna in ordine</a:t>
            </a:r>
          </a:p>
          <a:p>
            <a:pPr>
              <a:lnSpc>
                <a:spcPct val="90000"/>
              </a:lnSpc>
              <a:buFont typeface="Wingdings" pitchFamily="2" charset="2"/>
              <a:buChar char="r"/>
            </a:pPr>
            <a:r>
              <a:rPr lang="it-IT" sz="2400"/>
              <a:t>Minima ampiezza di banda garantita</a:t>
            </a:r>
          </a:p>
          <a:p>
            <a:pPr>
              <a:lnSpc>
                <a:spcPct val="90000"/>
              </a:lnSpc>
              <a:buFont typeface="Wingdings" pitchFamily="2" charset="2"/>
              <a:buChar char="r"/>
            </a:pPr>
            <a:r>
              <a:rPr lang="it-IT" sz="2400"/>
              <a:t>Restrizioni sul lasso di tempo tra la trasmissione di due pacchetti consecutivi</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80655E64-6A22-4E6B-BEB1-5A7A553C221A}" type="slidenum">
              <a:rPr lang="en-US" altLang="it-IT"/>
              <a:pPr/>
              <a:t>80</a:t>
            </a:fld>
            <a:endParaRPr lang="en-US" altLang="it-IT"/>
          </a:p>
        </p:txBody>
      </p:sp>
      <p:sp>
        <p:nvSpPr>
          <p:cNvPr id="581638" name="Rectangle 6"/>
          <p:cNvSpPr>
            <a:spLocks noChangeArrowheads="1"/>
          </p:cNvSpPr>
          <p:nvPr/>
        </p:nvSpPr>
        <p:spPr bwMode="auto">
          <a:xfrm>
            <a:off x="596900" y="215900"/>
            <a:ext cx="7772400" cy="1143000"/>
          </a:xfrm>
          <a:prstGeom prst="rect">
            <a:avLst/>
          </a:prstGeom>
          <a:noFill/>
          <a:ln w="9525">
            <a:noFill/>
            <a:miter lim="800000"/>
            <a:headEnd/>
            <a:tailEnd/>
          </a:ln>
          <a:effectLst/>
        </p:spPr>
        <p:txBody>
          <a:bodyPr anchor="ctr"/>
          <a:lstStyle/>
          <a:p>
            <a:r>
              <a:rPr lang="en-US" altLang="it-IT" sz="4000" u="sng">
                <a:solidFill>
                  <a:schemeClr val="accent2"/>
                </a:solidFill>
              </a:rPr>
              <a:t>Capitolo 4: Livello di rete</a:t>
            </a:r>
          </a:p>
        </p:txBody>
      </p:sp>
      <p:sp>
        <p:nvSpPr>
          <p:cNvPr id="581640" name="Rectangle 8"/>
          <p:cNvSpPr>
            <a:spLocks noGrp="1" noChangeArrowheads="1"/>
          </p:cNvSpPr>
          <p:nvPr>
            <p:ph type="body" sz="half" idx="1"/>
          </p:nvPr>
        </p:nvSpPr>
        <p:spPr>
          <a:xfrm>
            <a:off x="533400" y="1473200"/>
            <a:ext cx="3810000" cy="4648200"/>
          </a:xfrm>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81642" name="Rectangle 10"/>
          <p:cNvSpPr>
            <a:spLocks noGrp="1" noChangeArrowheads="1"/>
          </p:cNvSpPr>
          <p:nvPr>
            <p:ph type="body" sz="half" idx="2"/>
          </p:nvPr>
        </p:nvSpPr>
        <p:spPr>
          <a:xfrm>
            <a:off x="4495800" y="1485900"/>
            <a:ext cx="3810000" cy="4648200"/>
          </a:xfrm>
          <a:noFill/>
          <a:ln/>
        </p:spPr>
        <p:txBody>
          <a:bodyPr/>
          <a:lstStyle/>
          <a:p>
            <a:pPr>
              <a:lnSpc>
                <a:spcPct val="90000"/>
              </a:lnSpc>
              <a:buFont typeface="ZapfDingbats" pitchFamily="82" charset="2"/>
              <a:buNone/>
            </a:pPr>
            <a:r>
              <a:rPr lang="it-IT" sz="2400">
                <a:solidFill>
                  <a:srgbClr val="FF0000"/>
                </a:solidFill>
              </a:rPr>
              <a:t>4.5</a:t>
            </a:r>
            <a:r>
              <a:rPr lang="it-IT" sz="2000">
                <a:solidFill>
                  <a:srgbClr val="FF0000"/>
                </a:solidFill>
              </a:rPr>
              <a:t> </a:t>
            </a:r>
            <a:r>
              <a:rPr lang="it-IT" sz="2400">
                <a:solidFill>
                  <a:srgbClr val="FF0000"/>
                </a:solidFill>
              </a:rPr>
              <a:t>Algoritmi di instradamento</a:t>
            </a:r>
            <a:endParaRPr lang="it-IT" sz="2000"/>
          </a:p>
          <a:p>
            <a:pPr lvl="1">
              <a:lnSpc>
                <a:spcPct val="90000"/>
              </a:lnSpc>
              <a:buFont typeface="Wingdings" pitchFamily="2" charset="2"/>
              <a:buChar char="m"/>
            </a:pPr>
            <a:r>
              <a:rPr lang="it-IT" sz="2000"/>
              <a:t>Stato del collegamento</a:t>
            </a:r>
            <a:endParaRPr lang="it-IT" sz="2000">
              <a:solidFill>
                <a:srgbClr val="FF0000"/>
              </a:solidFill>
            </a:endParaRPr>
          </a:p>
          <a:p>
            <a:pPr lvl="1">
              <a:lnSpc>
                <a:spcPct val="90000"/>
              </a:lnSpc>
              <a:buFont typeface="Wingdings" pitchFamily="2" charset="2"/>
              <a:buChar char="m"/>
            </a:pPr>
            <a:r>
              <a:rPr lang="it-IT" sz="2000">
                <a:solidFill>
                  <a:srgbClr val="FF0000"/>
                </a:solidFill>
              </a:rPr>
              <a:t>Vettore distanza</a:t>
            </a:r>
            <a:endParaRPr lang="it-IT" sz="2000"/>
          </a:p>
          <a:p>
            <a:pPr lvl="1">
              <a:lnSpc>
                <a:spcPct val="90000"/>
              </a:lnSpc>
              <a:buFont typeface="Wingdings" pitchFamily="2" charset="2"/>
              <a:buChar char="m"/>
            </a:pPr>
            <a:r>
              <a:rPr lang="it-IT" sz="2000"/>
              <a:t>Instradamento gerarchico</a:t>
            </a:r>
          </a:p>
          <a:p>
            <a:pPr>
              <a:lnSpc>
                <a:spcPct val="90000"/>
              </a:lnSpc>
              <a:buFont typeface="ZapfDingbats" pitchFamily="82" charset="2"/>
              <a:buNone/>
            </a:pPr>
            <a:r>
              <a:rPr lang="it-IT" sz="2400">
                <a:solidFill>
                  <a:schemeClr val="accent2"/>
                </a:solidFill>
              </a:rPr>
              <a:t>4.6</a:t>
            </a:r>
            <a:r>
              <a:rPr lang="it-IT" sz="2000">
                <a:solidFill>
                  <a:schemeClr val="accent2"/>
                </a:solidFill>
              </a:rPr>
              <a:t> </a:t>
            </a:r>
            <a:r>
              <a:rPr lang="it-IT" sz="2400"/>
              <a:t>Instradamento in Internet</a:t>
            </a:r>
            <a:endParaRPr lang="it-IT" sz="20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a:t>
            </a:r>
            <a:r>
              <a:rPr lang="it-IT" sz="2000">
                <a:solidFill>
                  <a:schemeClr val="accent2"/>
                </a:solidFill>
              </a:rPr>
              <a:t> </a:t>
            </a:r>
            <a:r>
              <a:rPr lang="it-IT" sz="2400"/>
              <a:t>Instradamento broadcast e multicast</a:t>
            </a:r>
            <a:endParaRPr lang="it-IT" sz="2000">
              <a:solidFill>
                <a:schemeClr val="accent2"/>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r>
              <a:rPr lang="en-US" altLang="it-IT"/>
              <a:t>4-</a:t>
            </a:r>
            <a:fld id="{06D73243-7131-496B-A1D8-6A09B31A4CC9}" type="slidenum">
              <a:rPr lang="en-US" altLang="it-IT"/>
              <a:pPr/>
              <a:t>81</a:t>
            </a:fld>
            <a:endParaRPr lang="en-US" altLang="it-IT"/>
          </a:p>
        </p:txBody>
      </p:sp>
      <p:sp>
        <p:nvSpPr>
          <p:cNvPr id="466946" name="Rectangle 2"/>
          <p:cNvSpPr>
            <a:spLocks noGrp="1" noChangeArrowheads="1"/>
          </p:cNvSpPr>
          <p:nvPr>
            <p:ph type="title"/>
          </p:nvPr>
        </p:nvSpPr>
        <p:spPr/>
        <p:txBody>
          <a:bodyPr/>
          <a:lstStyle/>
          <a:p>
            <a:pPr algn="ctr"/>
            <a:r>
              <a:rPr lang="en-US" altLang="it-IT" sz="3200"/>
              <a:t>Algoritmo d’instradamento</a:t>
            </a:r>
            <a:br>
              <a:rPr lang="en-US" altLang="it-IT" sz="3200"/>
            </a:br>
            <a:r>
              <a:rPr lang="en-US" altLang="it-IT" sz="3200"/>
              <a:t>con vettore distanza (DV)</a:t>
            </a:r>
            <a:r>
              <a:rPr lang="en-US" altLang="it-IT"/>
              <a:t> </a:t>
            </a:r>
          </a:p>
        </p:txBody>
      </p:sp>
      <p:sp>
        <p:nvSpPr>
          <p:cNvPr id="466947" name="Rectangle 3"/>
          <p:cNvSpPr>
            <a:spLocks noGrp="1" noChangeArrowheads="1"/>
          </p:cNvSpPr>
          <p:nvPr>
            <p:ph type="body" idx="1"/>
          </p:nvPr>
        </p:nvSpPr>
        <p:spPr>
          <a:xfrm>
            <a:off x="660400" y="1600200"/>
            <a:ext cx="7826375" cy="4267200"/>
          </a:xfrm>
        </p:spPr>
        <p:txBody>
          <a:bodyPr/>
          <a:lstStyle/>
          <a:p>
            <a:pPr>
              <a:buFont typeface="ZapfDingbats" pitchFamily="82" charset="2"/>
              <a:buNone/>
            </a:pPr>
            <a:r>
              <a:rPr lang="it-IT" sz="2400" u="sng">
                <a:solidFill>
                  <a:srgbClr val="FF0000"/>
                </a:solidFill>
              </a:rPr>
              <a:t>Formula di Bellman-Ford (programmazione dinamica)</a:t>
            </a:r>
          </a:p>
          <a:p>
            <a:pPr>
              <a:buFont typeface="ZapfDingbats" pitchFamily="82" charset="2"/>
              <a:buNone/>
            </a:pPr>
            <a:r>
              <a:rPr lang="it-IT" sz="2400"/>
              <a:t>definisce</a:t>
            </a:r>
          </a:p>
          <a:p>
            <a:pPr>
              <a:buFont typeface="ZapfDingbats" pitchFamily="82" charset="2"/>
              <a:buNone/>
            </a:pPr>
            <a:r>
              <a:rPr lang="it-IT" sz="2400"/>
              <a:t>d</a:t>
            </a:r>
            <a:r>
              <a:rPr lang="it-IT" sz="2400" baseline="-25000"/>
              <a:t>x</a:t>
            </a:r>
            <a:r>
              <a:rPr lang="it-IT" sz="2400"/>
              <a:t>(y) := il costo del percorso a costo minimo dal nodo </a:t>
            </a:r>
            <a:r>
              <a:rPr lang="it-IT" sz="2400" i="1"/>
              <a:t>x</a:t>
            </a:r>
            <a:r>
              <a:rPr lang="it-IT" sz="2400"/>
              <a:t> al nodo </a:t>
            </a:r>
            <a:r>
              <a:rPr lang="it-IT" sz="2400" i="1"/>
              <a:t>y</a:t>
            </a:r>
            <a:r>
              <a:rPr lang="it-IT" sz="2400"/>
              <a:t>.</a:t>
            </a:r>
          </a:p>
          <a:p>
            <a:pPr>
              <a:buFont typeface="ZapfDingbats" pitchFamily="82" charset="2"/>
              <a:buNone/>
            </a:pPr>
            <a:endParaRPr lang="it-IT" sz="2400"/>
          </a:p>
          <a:p>
            <a:pPr>
              <a:buFont typeface="ZapfDingbats" pitchFamily="82" charset="2"/>
              <a:buNone/>
            </a:pPr>
            <a:r>
              <a:rPr lang="it-IT" sz="2400"/>
              <a:t>Allora:</a:t>
            </a:r>
          </a:p>
          <a:p>
            <a:pPr>
              <a:buFont typeface="ZapfDingbats" pitchFamily="82" charset="2"/>
              <a:buNone/>
            </a:pPr>
            <a:r>
              <a:rPr lang="it-IT" sz="2400">
                <a:solidFill>
                  <a:srgbClr val="FF0000"/>
                </a:solidFill>
              </a:rPr>
              <a:t>d</a:t>
            </a:r>
            <a:r>
              <a:rPr lang="it-IT" sz="2400" baseline="-25000">
                <a:solidFill>
                  <a:srgbClr val="FF0000"/>
                </a:solidFill>
              </a:rPr>
              <a:t>x</a:t>
            </a:r>
            <a:r>
              <a:rPr lang="it-IT" sz="2400">
                <a:solidFill>
                  <a:srgbClr val="FF0000"/>
                </a:solidFill>
              </a:rPr>
              <a:t>(y) = min {c(x,v) + d</a:t>
            </a:r>
            <a:r>
              <a:rPr lang="it-IT" sz="2400" baseline="-25000">
                <a:solidFill>
                  <a:srgbClr val="FF0000"/>
                </a:solidFill>
              </a:rPr>
              <a:t>v</a:t>
            </a:r>
            <a:r>
              <a:rPr lang="it-IT" sz="2400">
                <a:solidFill>
                  <a:srgbClr val="FF0000"/>
                </a:solidFill>
              </a:rPr>
              <a:t>(y) }</a:t>
            </a:r>
          </a:p>
          <a:p>
            <a:pPr>
              <a:buFont typeface="ZapfDingbats" pitchFamily="82" charset="2"/>
              <a:buNone/>
            </a:pPr>
            <a:endParaRPr lang="it-IT" sz="2400"/>
          </a:p>
          <a:p>
            <a:pPr>
              <a:buFont typeface="ZapfDingbats" pitchFamily="82" charset="2"/>
              <a:buNone/>
            </a:pPr>
            <a:r>
              <a:rPr lang="it-IT" sz="2400"/>
              <a:t>dove </a:t>
            </a:r>
            <a:r>
              <a:rPr lang="it-IT" sz="2400" i="1"/>
              <a:t>min</a:t>
            </a:r>
            <a:r>
              <a:rPr lang="it-IT" sz="2400" i="1" baseline="-25000"/>
              <a:t>v </a:t>
            </a:r>
            <a:r>
              <a:rPr lang="it-IT" sz="2400"/>
              <a:t>riguarda tutti i vicini di </a:t>
            </a:r>
            <a:r>
              <a:rPr lang="it-IT" sz="2400" i="1"/>
              <a:t>x</a:t>
            </a:r>
            <a:r>
              <a:rPr lang="it-IT" sz="2400"/>
              <a:t>.</a:t>
            </a:r>
          </a:p>
        </p:txBody>
      </p:sp>
      <p:sp>
        <p:nvSpPr>
          <p:cNvPr id="466948" name="Rectangle 4"/>
          <p:cNvSpPr>
            <a:spLocks noChangeArrowheads="1"/>
          </p:cNvSpPr>
          <p:nvPr/>
        </p:nvSpPr>
        <p:spPr bwMode="auto">
          <a:xfrm>
            <a:off x="422275" y="4094163"/>
            <a:ext cx="4662488" cy="669925"/>
          </a:xfrm>
          <a:prstGeom prst="rect">
            <a:avLst/>
          </a:prstGeom>
          <a:noFill/>
          <a:ln w="28575">
            <a:solidFill>
              <a:srgbClr val="FF0000"/>
            </a:solidFill>
            <a:miter lim="800000"/>
            <a:headEnd/>
            <a:tailEnd/>
          </a:ln>
          <a:effectLst/>
        </p:spPr>
        <p:txBody>
          <a:bodyPr wrap="none" anchor="ctr"/>
          <a:lstStyle/>
          <a:p>
            <a:endParaRPr lang="it-IT"/>
          </a:p>
        </p:txBody>
      </p:sp>
      <p:sp>
        <p:nvSpPr>
          <p:cNvPr id="466949" name="Text Box 5"/>
          <p:cNvSpPr txBox="1">
            <a:spLocks noChangeArrowheads="1"/>
          </p:cNvSpPr>
          <p:nvPr/>
        </p:nvSpPr>
        <p:spPr bwMode="auto">
          <a:xfrm>
            <a:off x="2144713" y="4351338"/>
            <a:ext cx="295275" cy="366712"/>
          </a:xfrm>
          <a:prstGeom prst="rect">
            <a:avLst/>
          </a:prstGeom>
          <a:noFill/>
          <a:ln w="9525">
            <a:noFill/>
            <a:miter lim="800000"/>
            <a:headEnd/>
            <a:tailEnd/>
          </a:ln>
          <a:effectLst/>
        </p:spPr>
        <p:txBody>
          <a:bodyPr wrap="none">
            <a:spAutoFit/>
          </a:bodyPr>
          <a:lstStyle/>
          <a:p>
            <a:r>
              <a:rPr lang="en-US" altLang="it-IT">
                <a:solidFill>
                  <a:srgbClr val="FF0000"/>
                </a:solidFill>
              </a:rPr>
              <a:t>v</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egnaposto numero diapositiva 4"/>
          <p:cNvSpPr>
            <a:spLocks noGrp="1"/>
          </p:cNvSpPr>
          <p:nvPr>
            <p:ph type="sldNum" sz="quarter" idx="12"/>
          </p:nvPr>
        </p:nvSpPr>
        <p:spPr/>
        <p:txBody>
          <a:bodyPr/>
          <a:lstStyle/>
          <a:p>
            <a:r>
              <a:rPr lang="en-US" altLang="it-IT"/>
              <a:t>4-</a:t>
            </a:r>
            <a:fld id="{FBDA2B6D-C27B-488F-9EAB-825633D4C3D4}" type="slidenum">
              <a:rPr lang="en-US" altLang="it-IT"/>
              <a:pPr/>
              <a:t>82</a:t>
            </a:fld>
            <a:endParaRPr lang="en-US" altLang="it-IT"/>
          </a:p>
        </p:txBody>
      </p:sp>
      <p:sp>
        <p:nvSpPr>
          <p:cNvPr id="467970" name="Rectangle 2"/>
          <p:cNvSpPr>
            <a:spLocks noGrp="1" noChangeArrowheads="1"/>
          </p:cNvSpPr>
          <p:nvPr>
            <p:ph type="title"/>
          </p:nvPr>
        </p:nvSpPr>
        <p:spPr>
          <a:xfrm>
            <a:off x="533400" y="228600"/>
            <a:ext cx="8610600" cy="1143000"/>
          </a:xfrm>
        </p:spPr>
        <p:txBody>
          <a:bodyPr/>
          <a:lstStyle/>
          <a:p>
            <a:r>
              <a:rPr lang="en-US" altLang="it-IT"/>
              <a:t>Formula di Bellman-Ford: esempio</a:t>
            </a:r>
            <a:endParaRPr lang="en-US" altLang="it-IT">
              <a:solidFill>
                <a:srgbClr val="FF0000"/>
              </a:solidFill>
            </a:endParaRPr>
          </a:p>
        </p:txBody>
      </p:sp>
      <p:grpSp>
        <p:nvGrpSpPr>
          <p:cNvPr id="467971" name="Group 3"/>
          <p:cNvGrpSpPr>
            <a:grpSpLocks/>
          </p:cNvGrpSpPr>
          <p:nvPr/>
        </p:nvGrpSpPr>
        <p:grpSpPr bwMode="auto">
          <a:xfrm>
            <a:off x="276225" y="1470025"/>
            <a:ext cx="3571875" cy="2236788"/>
            <a:chOff x="3162" y="1071"/>
            <a:chExt cx="2250" cy="1409"/>
          </a:xfrm>
        </p:grpSpPr>
        <p:sp>
          <p:nvSpPr>
            <p:cNvPr id="467972" name="Freeform 4"/>
            <p:cNvSpPr>
              <a:spLocks/>
            </p:cNvSpPr>
            <p:nvPr/>
          </p:nvSpPr>
          <p:spPr bwMode="auto">
            <a:xfrm>
              <a:off x="3162" y="1071"/>
              <a:ext cx="2250" cy="1409"/>
            </a:xfrm>
            <a:custGeom>
              <a:avLst/>
              <a:gdLst/>
              <a:ahLst/>
              <a:cxnLst>
                <a:cxn ang="0">
                  <a:pos x="0" y="624"/>
                </a:cxn>
                <a:cxn ang="0">
                  <a:pos x="219" y="321"/>
                </a:cxn>
                <a:cxn ang="0">
                  <a:pos x="529" y="35"/>
                </a:cxn>
                <a:cxn ang="0">
                  <a:pos x="1551" y="111"/>
                </a:cxn>
                <a:cxn ang="0">
                  <a:pos x="1968" y="483"/>
                </a:cxn>
                <a:cxn ang="0">
                  <a:pos x="2199" y="906"/>
                </a:cxn>
                <a:cxn ang="0">
                  <a:pos x="1659" y="1314"/>
                </a:cxn>
                <a:cxn ang="0">
                  <a:pos x="993" y="1386"/>
                </a:cxn>
                <a:cxn ang="0">
                  <a:pos x="465" y="1356"/>
                </a:cxn>
                <a:cxn ang="0">
                  <a:pos x="102" y="1068"/>
                </a:cxn>
                <a:cxn ang="0">
                  <a:pos x="0" y="624"/>
                </a:cxn>
              </a:cxnLst>
              <a:rect l="0" t="0" r="r" b="b"/>
              <a:pathLst>
                <a:path w="2250" h="1409">
                  <a:moveTo>
                    <a:pt x="0" y="624"/>
                  </a:moveTo>
                  <a:cubicBezTo>
                    <a:pt x="5" y="506"/>
                    <a:pt x="131" y="419"/>
                    <a:pt x="219" y="321"/>
                  </a:cubicBezTo>
                  <a:cubicBezTo>
                    <a:pt x="307" y="223"/>
                    <a:pt x="307" y="70"/>
                    <a:pt x="529" y="35"/>
                  </a:cubicBezTo>
                  <a:cubicBezTo>
                    <a:pt x="751" y="0"/>
                    <a:pt x="1311" y="36"/>
                    <a:pt x="1551" y="111"/>
                  </a:cubicBezTo>
                  <a:cubicBezTo>
                    <a:pt x="1791" y="186"/>
                    <a:pt x="1860" y="351"/>
                    <a:pt x="1968" y="483"/>
                  </a:cubicBezTo>
                  <a:cubicBezTo>
                    <a:pt x="2076" y="615"/>
                    <a:pt x="2250" y="767"/>
                    <a:pt x="2199" y="906"/>
                  </a:cubicBezTo>
                  <a:cubicBezTo>
                    <a:pt x="2148" y="1045"/>
                    <a:pt x="1860" y="1234"/>
                    <a:pt x="1659" y="1314"/>
                  </a:cubicBezTo>
                  <a:cubicBezTo>
                    <a:pt x="1458" y="1394"/>
                    <a:pt x="1192" y="1379"/>
                    <a:pt x="993" y="1386"/>
                  </a:cubicBezTo>
                  <a:cubicBezTo>
                    <a:pt x="794" y="1393"/>
                    <a:pt x="613" y="1409"/>
                    <a:pt x="465" y="1356"/>
                  </a:cubicBezTo>
                  <a:cubicBezTo>
                    <a:pt x="317" y="1303"/>
                    <a:pt x="180" y="1190"/>
                    <a:pt x="102" y="1068"/>
                  </a:cubicBezTo>
                  <a:cubicBezTo>
                    <a:pt x="24" y="946"/>
                    <a:pt x="21" y="716"/>
                    <a:pt x="0" y="624"/>
                  </a:cubicBezTo>
                  <a:close/>
                </a:path>
              </a:pathLst>
            </a:custGeom>
            <a:solidFill>
              <a:srgbClr val="99CCFF"/>
            </a:solidFill>
            <a:ln w="9525">
              <a:noFill/>
              <a:round/>
              <a:headEnd/>
              <a:tailEnd/>
            </a:ln>
            <a:effectLst/>
          </p:spPr>
          <p:txBody>
            <a:bodyPr wrap="none" anchor="ctr"/>
            <a:lstStyle/>
            <a:p>
              <a:endParaRPr lang="it-IT"/>
            </a:p>
          </p:txBody>
        </p:sp>
        <p:sp>
          <p:nvSpPr>
            <p:cNvPr id="467973" name="Freeform 5"/>
            <p:cNvSpPr>
              <a:spLocks/>
            </p:cNvSpPr>
            <p:nvPr/>
          </p:nvSpPr>
          <p:spPr bwMode="auto">
            <a:xfrm>
              <a:off x="3498" y="1620"/>
              <a:ext cx="342" cy="186"/>
            </a:xfrm>
            <a:custGeom>
              <a:avLst/>
              <a:gdLst/>
              <a:ahLst/>
              <a:cxnLst>
                <a:cxn ang="0">
                  <a:pos x="0" y="186"/>
                </a:cxn>
                <a:cxn ang="0">
                  <a:pos x="342" y="0"/>
                </a:cxn>
              </a:cxnLst>
              <a:rect l="0" t="0" r="r" b="b"/>
              <a:pathLst>
                <a:path w="342" h="186">
                  <a:moveTo>
                    <a:pt x="0" y="186"/>
                  </a:moveTo>
                  <a:lnTo>
                    <a:pt x="342" y="0"/>
                  </a:lnTo>
                </a:path>
              </a:pathLst>
            </a:custGeom>
            <a:noFill/>
            <a:ln w="12700">
              <a:solidFill>
                <a:schemeClr val="tx1"/>
              </a:solidFill>
              <a:round/>
              <a:headEnd/>
              <a:tailEnd/>
            </a:ln>
            <a:effectLst/>
          </p:spPr>
          <p:txBody>
            <a:bodyPr wrap="none" anchor="ctr"/>
            <a:lstStyle/>
            <a:p>
              <a:endParaRPr lang="it-IT"/>
            </a:p>
          </p:txBody>
        </p:sp>
        <p:sp>
          <p:nvSpPr>
            <p:cNvPr id="467974" name="Oval 6"/>
            <p:cNvSpPr>
              <a:spLocks noChangeArrowheads="1"/>
            </p:cNvSpPr>
            <p:nvPr/>
          </p:nvSpPr>
          <p:spPr bwMode="auto">
            <a:xfrm>
              <a:off x="3238" y="186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75" name="Line 7"/>
            <p:cNvSpPr>
              <a:spLocks noChangeShapeType="1"/>
            </p:cNvSpPr>
            <p:nvPr/>
          </p:nvSpPr>
          <p:spPr bwMode="auto">
            <a:xfrm>
              <a:off x="3238" y="1855"/>
              <a:ext cx="0" cy="50"/>
            </a:xfrm>
            <a:prstGeom prst="line">
              <a:avLst/>
            </a:prstGeom>
            <a:noFill/>
            <a:ln w="12700">
              <a:solidFill>
                <a:schemeClr val="tx1"/>
              </a:solidFill>
              <a:round/>
              <a:headEnd/>
              <a:tailEnd/>
            </a:ln>
            <a:effectLst/>
          </p:spPr>
          <p:txBody>
            <a:bodyPr wrap="none" anchor="ctr"/>
            <a:lstStyle/>
            <a:p>
              <a:endParaRPr lang="it-IT"/>
            </a:p>
          </p:txBody>
        </p:sp>
        <p:sp>
          <p:nvSpPr>
            <p:cNvPr id="467976" name="Line 8"/>
            <p:cNvSpPr>
              <a:spLocks noChangeShapeType="1"/>
            </p:cNvSpPr>
            <p:nvPr/>
          </p:nvSpPr>
          <p:spPr bwMode="auto">
            <a:xfrm>
              <a:off x="3551" y="1855"/>
              <a:ext cx="0" cy="50"/>
            </a:xfrm>
            <a:prstGeom prst="line">
              <a:avLst/>
            </a:prstGeom>
            <a:noFill/>
            <a:ln w="12700">
              <a:solidFill>
                <a:schemeClr val="tx1"/>
              </a:solidFill>
              <a:round/>
              <a:headEnd/>
              <a:tailEnd/>
            </a:ln>
            <a:effectLst/>
          </p:spPr>
          <p:txBody>
            <a:bodyPr wrap="none" anchor="ctr"/>
            <a:lstStyle/>
            <a:p>
              <a:endParaRPr lang="it-IT"/>
            </a:p>
          </p:txBody>
        </p:sp>
        <p:sp>
          <p:nvSpPr>
            <p:cNvPr id="467977" name="Rectangle 9"/>
            <p:cNvSpPr>
              <a:spLocks noChangeArrowheads="1"/>
            </p:cNvSpPr>
            <p:nvPr/>
          </p:nvSpPr>
          <p:spPr bwMode="auto">
            <a:xfrm>
              <a:off x="3238" y="185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7978" name="Oval 10"/>
            <p:cNvSpPr>
              <a:spLocks noChangeArrowheads="1"/>
            </p:cNvSpPr>
            <p:nvPr/>
          </p:nvSpPr>
          <p:spPr bwMode="auto">
            <a:xfrm>
              <a:off x="3235" y="179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79" name="Oval 11"/>
            <p:cNvSpPr>
              <a:spLocks noChangeArrowheads="1"/>
            </p:cNvSpPr>
            <p:nvPr/>
          </p:nvSpPr>
          <p:spPr bwMode="auto">
            <a:xfrm>
              <a:off x="3712" y="224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80" name="Line 12"/>
            <p:cNvSpPr>
              <a:spLocks noChangeShapeType="1"/>
            </p:cNvSpPr>
            <p:nvPr/>
          </p:nvSpPr>
          <p:spPr bwMode="auto">
            <a:xfrm>
              <a:off x="3712" y="2242"/>
              <a:ext cx="0" cy="50"/>
            </a:xfrm>
            <a:prstGeom prst="line">
              <a:avLst/>
            </a:prstGeom>
            <a:noFill/>
            <a:ln w="12700">
              <a:solidFill>
                <a:schemeClr val="tx1"/>
              </a:solidFill>
              <a:round/>
              <a:headEnd/>
              <a:tailEnd/>
            </a:ln>
            <a:effectLst/>
          </p:spPr>
          <p:txBody>
            <a:bodyPr wrap="none" anchor="ctr"/>
            <a:lstStyle/>
            <a:p>
              <a:endParaRPr lang="it-IT"/>
            </a:p>
          </p:txBody>
        </p:sp>
        <p:sp>
          <p:nvSpPr>
            <p:cNvPr id="467981" name="Line 13"/>
            <p:cNvSpPr>
              <a:spLocks noChangeShapeType="1"/>
            </p:cNvSpPr>
            <p:nvPr/>
          </p:nvSpPr>
          <p:spPr bwMode="auto">
            <a:xfrm>
              <a:off x="4025" y="2242"/>
              <a:ext cx="0" cy="50"/>
            </a:xfrm>
            <a:prstGeom prst="line">
              <a:avLst/>
            </a:prstGeom>
            <a:noFill/>
            <a:ln w="12700">
              <a:solidFill>
                <a:schemeClr val="tx1"/>
              </a:solidFill>
              <a:round/>
              <a:headEnd/>
              <a:tailEnd/>
            </a:ln>
            <a:effectLst/>
          </p:spPr>
          <p:txBody>
            <a:bodyPr wrap="none" anchor="ctr"/>
            <a:lstStyle/>
            <a:p>
              <a:endParaRPr lang="it-IT"/>
            </a:p>
          </p:txBody>
        </p:sp>
        <p:sp>
          <p:nvSpPr>
            <p:cNvPr id="467982" name="Rectangle 14"/>
            <p:cNvSpPr>
              <a:spLocks noChangeArrowheads="1"/>
            </p:cNvSpPr>
            <p:nvPr/>
          </p:nvSpPr>
          <p:spPr bwMode="auto">
            <a:xfrm>
              <a:off x="3712" y="224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7983" name="Oval 15"/>
            <p:cNvSpPr>
              <a:spLocks noChangeArrowheads="1"/>
            </p:cNvSpPr>
            <p:nvPr/>
          </p:nvSpPr>
          <p:spPr bwMode="auto">
            <a:xfrm>
              <a:off x="3709" y="218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84" name="Oval 16"/>
            <p:cNvSpPr>
              <a:spLocks noChangeArrowheads="1"/>
            </p:cNvSpPr>
            <p:nvPr/>
          </p:nvSpPr>
          <p:spPr bwMode="auto">
            <a:xfrm>
              <a:off x="3708" y="1559"/>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85" name="Line 17"/>
            <p:cNvSpPr>
              <a:spLocks noChangeShapeType="1"/>
            </p:cNvSpPr>
            <p:nvPr/>
          </p:nvSpPr>
          <p:spPr bwMode="auto">
            <a:xfrm>
              <a:off x="3708" y="1552"/>
              <a:ext cx="0" cy="50"/>
            </a:xfrm>
            <a:prstGeom prst="line">
              <a:avLst/>
            </a:prstGeom>
            <a:noFill/>
            <a:ln w="12700">
              <a:solidFill>
                <a:schemeClr val="tx1"/>
              </a:solidFill>
              <a:round/>
              <a:headEnd/>
              <a:tailEnd/>
            </a:ln>
            <a:effectLst/>
          </p:spPr>
          <p:txBody>
            <a:bodyPr wrap="none" anchor="ctr"/>
            <a:lstStyle/>
            <a:p>
              <a:endParaRPr lang="it-IT"/>
            </a:p>
          </p:txBody>
        </p:sp>
        <p:sp>
          <p:nvSpPr>
            <p:cNvPr id="467986" name="Line 18"/>
            <p:cNvSpPr>
              <a:spLocks noChangeShapeType="1"/>
            </p:cNvSpPr>
            <p:nvPr/>
          </p:nvSpPr>
          <p:spPr bwMode="auto">
            <a:xfrm>
              <a:off x="4021" y="1552"/>
              <a:ext cx="0" cy="50"/>
            </a:xfrm>
            <a:prstGeom prst="line">
              <a:avLst/>
            </a:prstGeom>
            <a:noFill/>
            <a:ln w="12700">
              <a:solidFill>
                <a:schemeClr val="tx1"/>
              </a:solidFill>
              <a:round/>
              <a:headEnd/>
              <a:tailEnd/>
            </a:ln>
            <a:effectLst/>
          </p:spPr>
          <p:txBody>
            <a:bodyPr wrap="none" anchor="ctr"/>
            <a:lstStyle/>
            <a:p>
              <a:endParaRPr lang="it-IT"/>
            </a:p>
          </p:txBody>
        </p:sp>
        <p:sp>
          <p:nvSpPr>
            <p:cNvPr id="467987" name="Rectangle 19"/>
            <p:cNvSpPr>
              <a:spLocks noChangeArrowheads="1"/>
            </p:cNvSpPr>
            <p:nvPr/>
          </p:nvSpPr>
          <p:spPr bwMode="auto">
            <a:xfrm>
              <a:off x="3708" y="1552"/>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7988" name="Oval 20"/>
            <p:cNvSpPr>
              <a:spLocks noChangeArrowheads="1"/>
            </p:cNvSpPr>
            <p:nvPr/>
          </p:nvSpPr>
          <p:spPr bwMode="auto">
            <a:xfrm>
              <a:off x="3705" y="1493"/>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89" name="Oval 21"/>
            <p:cNvSpPr>
              <a:spLocks noChangeArrowheads="1"/>
            </p:cNvSpPr>
            <p:nvPr/>
          </p:nvSpPr>
          <p:spPr bwMode="auto">
            <a:xfrm>
              <a:off x="4391" y="1555"/>
              <a:ext cx="312"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90" name="Line 22"/>
            <p:cNvSpPr>
              <a:spLocks noChangeShapeType="1"/>
            </p:cNvSpPr>
            <p:nvPr/>
          </p:nvSpPr>
          <p:spPr bwMode="auto">
            <a:xfrm>
              <a:off x="4391" y="1548"/>
              <a:ext cx="0" cy="50"/>
            </a:xfrm>
            <a:prstGeom prst="line">
              <a:avLst/>
            </a:prstGeom>
            <a:noFill/>
            <a:ln w="12700">
              <a:solidFill>
                <a:schemeClr val="tx1"/>
              </a:solidFill>
              <a:round/>
              <a:headEnd/>
              <a:tailEnd/>
            </a:ln>
            <a:effectLst/>
          </p:spPr>
          <p:txBody>
            <a:bodyPr wrap="none" anchor="ctr"/>
            <a:lstStyle/>
            <a:p>
              <a:endParaRPr lang="it-IT"/>
            </a:p>
          </p:txBody>
        </p:sp>
        <p:sp>
          <p:nvSpPr>
            <p:cNvPr id="467991" name="Line 23"/>
            <p:cNvSpPr>
              <a:spLocks noChangeShapeType="1"/>
            </p:cNvSpPr>
            <p:nvPr/>
          </p:nvSpPr>
          <p:spPr bwMode="auto">
            <a:xfrm>
              <a:off x="4703" y="1548"/>
              <a:ext cx="0" cy="50"/>
            </a:xfrm>
            <a:prstGeom prst="line">
              <a:avLst/>
            </a:prstGeom>
            <a:noFill/>
            <a:ln w="12700">
              <a:solidFill>
                <a:schemeClr val="tx1"/>
              </a:solidFill>
              <a:round/>
              <a:headEnd/>
              <a:tailEnd/>
            </a:ln>
            <a:effectLst/>
          </p:spPr>
          <p:txBody>
            <a:bodyPr wrap="none" anchor="ctr"/>
            <a:lstStyle/>
            <a:p>
              <a:endParaRPr lang="it-IT"/>
            </a:p>
          </p:txBody>
        </p:sp>
        <p:sp>
          <p:nvSpPr>
            <p:cNvPr id="467992" name="Rectangle 24"/>
            <p:cNvSpPr>
              <a:spLocks noChangeArrowheads="1"/>
            </p:cNvSpPr>
            <p:nvPr/>
          </p:nvSpPr>
          <p:spPr bwMode="auto">
            <a:xfrm>
              <a:off x="4391" y="1548"/>
              <a:ext cx="309"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7993" name="Oval 25"/>
            <p:cNvSpPr>
              <a:spLocks noChangeArrowheads="1"/>
            </p:cNvSpPr>
            <p:nvPr/>
          </p:nvSpPr>
          <p:spPr bwMode="auto">
            <a:xfrm>
              <a:off x="4394" y="1492"/>
              <a:ext cx="312"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94" name="Oval 26"/>
            <p:cNvSpPr>
              <a:spLocks noChangeArrowheads="1"/>
            </p:cNvSpPr>
            <p:nvPr/>
          </p:nvSpPr>
          <p:spPr bwMode="auto">
            <a:xfrm>
              <a:off x="4401" y="224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95" name="Line 27"/>
            <p:cNvSpPr>
              <a:spLocks noChangeShapeType="1"/>
            </p:cNvSpPr>
            <p:nvPr/>
          </p:nvSpPr>
          <p:spPr bwMode="auto">
            <a:xfrm>
              <a:off x="4401" y="2239"/>
              <a:ext cx="0" cy="50"/>
            </a:xfrm>
            <a:prstGeom prst="line">
              <a:avLst/>
            </a:prstGeom>
            <a:noFill/>
            <a:ln w="12700">
              <a:solidFill>
                <a:schemeClr val="tx1"/>
              </a:solidFill>
              <a:round/>
              <a:headEnd/>
              <a:tailEnd/>
            </a:ln>
            <a:effectLst/>
          </p:spPr>
          <p:txBody>
            <a:bodyPr wrap="none" anchor="ctr"/>
            <a:lstStyle/>
            <a:p>
              <a:endParaRPr lang="it-IT"/>
            </a:p>
          </p:txBody>
        </p:sp>
        <p:sp>
          <p:nvSpPr>
            <p:cNvPr id="467996" name="Line 28"/>
            <p:cNvSpPr>
              <a:spLocks noChangeShapeType="1"/>
            </p:cNvSpPr>
            <p:nvPr/>
          </p:nvSpPr>
          <p:spPr bwMode="auto">
            <a:xfrm>
              <a:off x="4714" y="2239"/>
              <a:ext cx="0" cy="50"/>
            </a:xfrm>
            <a:prstGeom prst="line">
              <a:avLst/>
            </a:prstGeom>
            <a:noFill/>
            <a:ln w="12700">
              <a:solidFill>
                <a:schemeClr val="tx1"/>
              </a:solidFill>
              <a:round/>
              <a:headEnd/>
              <a:tailEnd/>
            </a:ln>
            <a:effectLst/>
          </p:spPr>
          <p:txBody>
            <a:bodyPr wrap="none" anchor="ctr"/>
            <a:lstStyle/>
            <a:p>
              <a:endParaRPr lang="it-IT"/>
            </a:p>
          </p:txBody>
        </p:sp>
        <p:sp>
          <p:nvSpPr>
            <p:cNvPr id="467997" name="Rectangle 29"/>
            <p:cNvSpPr>
              <a:spLocks noChangeArrowheads="1"/>
            </p:cNvSpPr>
            <p:nvPr/>
          </p:nvSpPr>
          <p:spPr bwMode="auto">
            <a:xfrm>
              <a:off x="4401" y="223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7998" name="Oval 30"/>
            <p:cNvSpPr>
              <a:spLocks noChangeArrowheads="1"/>
            </p:cNvSpPr>
            <p:nvPr/>
          </p:nvSpPr>
          <p:spPr bwMode="auto">
            <a:xfrm>
              <a:off x="4398" y="218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7999" name="Oval 31"/>
            <p:cNvSpPr>
              <a:spLocks noChangeArrowheads="1"/>
            </p:cNvSpPr>
            <p:nvPr/>
          </p:nvSpPr>
          <p:spPr bwMode="auto">
            <a:xfrm>
              <a:off x="4966" y="1905"/>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8000" name="Line 32"/>
            <p:cNvSpPr>
              <a:spLocks noChangeShapeType="1"/>
            </p:cNvSpPr>
            <p:nvPr/>
          </p:nvSpPr>
          <p:spPr bwMode="auto">
            <a:xfrm>
              <a:off x="4966" y="1898"/>
              <a:ext cx="0" cy="50"/>
            </a:xfrm>
            <a:prstGeom prst="line">
              <a:avLst/>
            </a:prstGeom>
            <a:noFill/>
            <a:ln w="12700">
              <a:solidFill>
                <a:schemeClr val="tx1"/>
              </a:solidFill>
              <a:round/>
              <a:headEnd/>
              <a:tailEnd/>
            </a:ln>
            <a:effectLst/>
          </p:spPr>
          <p:txBody>
            <a:bodyPr wrap="none" anchor="ctr"/>
            <a:lstStyle/>
            <a:p>
              <a:endParaRPr lang="it-IT"/>
            </a:p>
          </p:txBody>
        </p:sp>
        <p:sp>
          <p:nvSpPr>
            <p:cNvPr id="468001" name="Line 33"/>
            <p:cNvSpPr>
              <a:spLocks noChangeShapeType="1"/>
            </p:cNvSpPr>
            <p:nvPr/>
          </p:nvSpPr>
          <p:spPr bwMode="auto">
            <a:xfrm>
              <a:off x="5279" y="1898"/>
              <a:ext cx="0" cy="50"/>
            </a:xfrm>
            <a:prstGeom prst="line">
              <a:avLst/>
            </a:prstGeom>
            <a:noFill/>
            <a:ln w="12700">
              <a:solidFill>
                <a:schemeClr val="tx1"/>
              </a:solidFill>
              <a:round/>
              <a:headEnd/>
              <a:tailEnd/>
            </a:ln>
            <a:effectLst/>
          </p:spPr>
          <p:txBody>
            <a:bodyPr wrap="none" anchor="ctr"/>
            <a:lstStyle/>
            <a:p>
              <a:endParaRPr lang="it-IT"/>
            </a:p>
          </p:txBody>
        </p:sp>
        <p:sp>
          <p:nvSpPr>
            <p:cNvPr id="468002" name="Rectangle 34"/>
            <p:cNvSpPr>
              <a:spLocks noChangeArrowheads="1"/>
            </p:cNvSpPr>
            <p:nvPr/>
          </p:nvSpPr>
          <p:spPr bwMode="auto">
            <a:xfrm>
              <a:off x="4966" y="1898"/>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68003" name="Oval 35"/>
            <p:cNvSpPr>
              <a:spLocks noChangeArrowheads="1"/>
            </p:cNvSpPr>
            <p:nvPr/>
          </p:nvSpPr>
          <p:spPr bwMode="auto">
            <a:xfrm>
              <a:off x="4963" y="1839"/>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68004" name="Freeform 36"/>
            <p:cNvSpPr>
              <a:spLocks/>
            </p:cNvSpPr>
            <p:nvPr/>
          </p:nvSpPr>
          <p:spPr bwMode="auto">
            <a:xfrm>
              <a:off x="4557" y="1647"/>
              <a:ext cx="1" cy="522"/>
            </a:xfrm>
            <a:custGeom>
              <a:avLst/>
              <a:gdLst/>
              <a:ahLst/>
              <a:cxnLst>
                <a:cxn ang="0">
                  <a:pos x="0" y="0"/>
                </a:cxn>
                <a:cxn ang="0">
                  <a:pos x="0" y="522"/>
                </a:cxn>
              </a:cxnLst>
              <a:rect l="0" t="0" r="r" b="b"/>
              <a:pathLst>
                <a:path w="1" h="522">
                  <a:moveTo>
                    <a:pt x="0" y="0"/>
                  </a:moveTo>
                  <a:lnTo>
                    <a:pt x="0" y="522"/>
                  </a:lnTo>
                </a:path>
              </a:pathLst>
            </a:custGeom>
            <a:noFill/>
            <a:ln w="12700">
              <a:solidFill>
                <a:schemeClr val="tx1"/>
              </a:solidFill>
              <a:round/>
              <a:headEnd/>
              <a:tailEnd/>
            </a:ln>
            <a:effectLst/>
          </p:spPr>
          <p:txBody>
            <a:bodyPr wrap="none" anchor="ctr"/>
            <a:lstStyle/>
            <a:p>
              <a:endParaRPr lang="it-IT"/>
            </a:p>
          </p:txBody>
        </p:sp>
        <p:sp>
          <p:nvSpPr>
            <p:cNvPr id="468005" name="Freeform 37"/>
            <p:cNvSpPr>
              <a:spLocks/>
            </p:cNvSpPr>
            <p:nvPr/>
          </p:nvSpPr>
          <p:spPr bwMode="auto">
            <a:xfrm>
              <a:off x="3864" y="1653"/>
              <a:ext cx="1" cy="537"/>
            </a:xfrm>
            <a:custGeom>
              <a:avLst/>
              <a:gdLst/>
              <a:ahLst/>
              <a:cxnLst>
                <a:cxn ang="0">
                  <a:pos x="0" y="0"/>
                </a:cxn>
                <a:cxn ang="0">
                  <a:pos x="0" y="537"/>
                </a:cxn>
              </a:cxnLst>
              <a:rect l="0" t="0" r="r" b="b"/>
              <a:pathLst>
                <a:path w="1" h="537">
                  <a:moveTo>
                    <a:pt x="0" y="0"/>
                  </a:moveTo>
                  <a:lnTo>
                    <a:pt x="0" y="537"/>
                  </a:lnTo>
                </a:path>
              </a:pathLst>
            </a:custGeom>
            <a:noFill/>
            <a:ln w="12700">
              <a:solidFill>
                <a:schemeClr val="tx1"/>
              </a:solidFill>
              <a:round/>
              <a:headEnd/>
              <a:tailEnd/>
            </a:ln>
            <a:effectLst/>
          </p:spPr>
          <p:txBody>
            <a:bodyPr wrap="none" anchor="ctr"/>
            <a:lstStyle/>
            <a:p>
              <a:endParaRPr lang="it-IT"/>
            </a:p>
          </p:txBody>
        </p:sp>
        <p:sp>
          <p:nvSpPr>
            <p:cNvPr id="468006" name="Freeform 38"/>
            <p:cNvSpPr>
              <a:spLocks/>
            </p:cNvSpPr>
            <p:nvPr/>
          </p:nvSpPr>
          <p:spPr bwMode="auto">
            <a:xfrm>
              <a:off x="4029" y="1638"/>
              <a:ext cx="504" cy="600"/>
            </a:xfrm>
            <a:custGeom>
              <a:avLst/>
              <a:gdLst/>
              <a:ahLst/>
              <a:cxnLst>
                <a:cxn ang="0">
                  <a:pos x="0" y="174"/>
                </a:cxn>
                <a:cxn ang="0">
                  <a:pos x="378" y="0"/>
                </a:cxn>
              </a:cxnLst>
              <a:rect l="0" t="0" r="r" b="b"/>
              <a:pathLst>
                <a:path w="378" h="174">
                  <a:moveTo>
                    <a:pt x="0" y="174"/>
                  </a:moveTo>
                  <a:lnTo>
                    <a:pt x="378" y="0"/>
                  </a:lnTo>
                </a:path>
              </a:pathLst>
            </a:custGeom>
            <a:noFill/>
            <a:ln w="12700">
              <a:solidFill>
                <a:schemeClr val="tx1"/>
              </a:solidFill>
              <a:round/>
              <a:headEnd/>
              <a:tailEnd/>
            </a:ln>
            <a:effectLst/>
          </p:spPr>
          <p:txBody>
            <a:bodyPr wrap="none" anchor="ctr"/>
            <a:lstStyle/>
            <a:p>
              <a:endParaRPr lang="it-IT"/>
            </a:p>
          </p:txBody>
        </p:sp>
        <p:sp>
          <p:nvSpPr>
            <p:cNvPr id="468007" name="Freeform 39"/>
            <p:cNvSpPr>
              <a:spLocks/>
            </p:cNvSpPr>
            <p:nvPr/>
          </p:nvSpPr>
          <p:spPr bwMode="auto">
            <a:xfrm>
              <a:off x="4716" y="1986"/>
              <a:ext cx="366" cy="270"/>
            </a:xfrm>
            <a:custGeom>
              <a:avLst/>
              <a:gdLst/>
              <a:ahLst/>
              <a:cxnLst>
                <a:cxn ang="0">
                  <a:pos x="0" y="270"/>
                </a:cxn>
                <a:cxn ang="0">
                  <a:pos x="366" y="0"/>
                </a:cxn>
              </a:cxnLst>
              <a:rect l="0" t="0" r="r" b="b"/>
              <a:pathLst>
                <a:path w="366" h="270">
                  <a:moveTo>
                    <a:pt x="0" y="270"/>
                  </a:moveTo>
                  <a:lnTo>
                    <a:pt x="366" y="0"/>
                  </a:lnTo>
                </a:path>
              </a:pathLst>
            </a:custGeom>
            <a:noFill/>
            <a:ln w="12700">
              <a:solidFill>
                <a:schemeClr val="tx1"/>
              </a:solidFill>
              <a:round/>
              <a:headEnd/>
              <a:tailEnd/>
            </a:ln>
            <a:effectLst/>
          </p:spPr>
          <p:txBody>
            <a:bodyPr wrap="none" anchor="ctr"/>
            <a:lstStyle/>
            <a:p>
              <a:endParaRPr lang="it-IT"/>
            </a:p>
          </p:txBody>
        </p:sp>
        <p:sp>
          <p:nvSpPr>
            <p:cNvPr id="468008" name="Freeform 40"/>
            <p:cNvSpPr>
              <a:spLocks/>
            </p:cNvSpPr>
            <p:nvPr/>
          </p:nvSpPr>
          <p:spPr bwMode="auto">
            <a:xfrm>
              <a:off x="4035" y="226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68009" name="Freeform 41"/>
            <p:cNvSpPr>
              <a:spLocks/>
            </p:cNvSpPr>
            <p:nvPr/>
          </p:nvSpPr>
          <p:spPr bwMode="auto">
            <a:xfrm>
              <a:off x="3444" y="1944"/>
              <a:ext cx="276" cy="264"/>
            </a:xfrm>
            <a:custGeom>
              <a:avLst/>
              <a:gdLst/>
              <a:ahLst/>
              <a:cxnLst>
                <a:cxn ang="0">
                  <a:pos x="276" y="264"/>
                </a:cxn>
                <a:cxn ang="0">
                  <a:pos x="0" y="0"/>
                </a:cxn>
              </a:cxnLst>
              <a:rect l="0" t="0" r="r" b="b"/>
              <a:pathLst>
                <a:path w="276" h="264">
                  <a:moveTo>
                    <a:pt x="276" y="264"/>
                  </a:moveTo>
                  <a:lnTo>
                    <a:pt x="0" y="0"/>
                  </a:lnTo>
                </a:path>
              </a:pathLst>
            </a:custGeom>
            <a:noFill/>
            <a:ln w="12700">
              <a:solidFill>
                <a:schemeClr val="tx1"/>
              </a:solidFill>
              <a:round/>
              <a:headEnd/>
              <a:tailEnd/>
            </a:ln>
            <a:effectLst/>
          </p:spPr>
          <p:txBody>
            <a:bodyPr wrap="none" anchor="ctr"/>
            <a:lstStyle/>
            <a:p>
              <a:endParaRPr lang="it-IT"/>
            </a:p>
          </p:txBody>
        </p:sp>
        <p:sp>
          <p:nvSpPr>
            <p:cNvPr id="468010" name="Freeform 42"/>
            <p:cNvSpPr>
              <a:spLocks/>
            </p:cNvSpPr>
            <p:nvPr/>
          </p:nvSpPr>
          <p:spPr bwMode="auto">
            <a:xfrm>
              <a:off x="4029" y="1578"/>
              <a:ext cx="366" cy="1"/>
            </a:xfrm>
            <a:custGeom>
              <a:avLst/>
              <a:gdLst/>
              <a:ahLst/>
              <a:cxnLst>
                <a:cxn ang="0">
                  <a:pos x="366" y="0"/>
                </a:cxn>
                <a:cxn ang="0">
                  <a:pos x="0" y="0"/>
                </a:cxn>
              </a:cxnLst>
              <a:rect l="0" t="0" r="r" b="b"/>
              <a:pathLst>
                <a:path w="366" h="1">
                  <a:moveTo>
                    <a:pt x="366" y="0"/>
                  </a:moveTo>
                  <a:lnTo>
                    <a:pt x="0" y="0"/>
                  </a:lnTo>
                </a:path>
              </a:pathLst>
            </a:custGeom>
            <a:noFill/>
            <a:ln w="12700">
              <a:solidFill>
                <a:schemeClr val="tx1"/>
              </a:solidFill>
              <a:round/>
              <a:headEnd/>
              <a:tailEnd/>
            </a:ln>
            <a:effectLst/>
          </p:spPr>
          <p:txBody>
            <a:bodyPr wrap="none" anchor="ctr"/>
            <a:lstStyle/>
            <a:p>
              <a:endParaRPr lang="it-IT"/>
            </a:p>
          </p:txBody>
        </p:sp>
        <p:sp>
          <p:nvSpPr>
            <p:cNvPr id="468011" name="Freeform 43"/>
            <p:cNvSpPr>
              <a:spLocks/>
            </p:cNvSpPr>
            <p:nvPr/>
          </p:nvSpPr>
          <p:spPr bwMode="auto">
            <a:xfrm>
              <a:off x="4704" y="1575"/>
              <a:ext cx="396" cy="267"/>
            </a:xfrm>
            <a:custGeom>
              <a:avLst/>
              <a:gdLst/>
              <a:ahLst/>
              <a:cxnLst>
                <a:cxn ang="0">
                  <a:pos x="396" y="267"/>
                </a:cxn>
                <a:cxn ang="0">
                  <a:pos x="0" y="0"/>
                </a:cxn>
              </a:cxnLst>
              <a:rect l="0" t="0" r="r" b="b"/>
              <a:pathLst>
                <a:path w="396" h="267">
                  <a:moveTo>
                    <a:pt x="396" y="267"/>
                  </a:moveTo>
                  <a:lnTo>
                    <a:pt x="0" y="0"/>
                  </a:lnTo>
                </a:path>
              </a:pathLst>
            </a:custGeom>
            <a:noFill/>
            <a:ln w="12700">
              <a:solidFill>
                <a:schemeClr val="tx1"/>
              </a:solidFill>
              <a:round/>
              <a:headEnd/>
              <a:tailEnd/>
            </a:ln>
            <a:effectLst/>
          </p:spPr>
          <p:txBody>
            <a:bodyPr wrap="none" anchor="ctr"/>
            <a:lstStyle/>
            <a:p>
              <a:endParaRPr lang="it-IT"/>
            </a:p>
          </p:txBody>
        </p:sp>
        <p:sp>
          <p:nvSpPr>
            <p:cNvPr id="468012" name="Freeform 44"/>
            <p:cNvSpPr>
              <a:spLocks/>
            </p:cNvSpPr>
            <p:nvPr/>
          </p:nvSpPr>
          <p:spPr bwMode="auto">
            <a:xfrm>
              <a:off x="3387" y="1146"/>
              <a:ext cx="1110" cy="645"/>
            </a:xfrm>
            <a:custGeom>
              <a:avLst/>
              <a:gdLst/>
              <a:ahLst/>
              <a:cxnLst>
                <a:cxn ang="0">
                  <a:pos x="1110" y="342"/>
                </a:cxn>
                <a:cxn ang="0">
                  <a:pos x="0" y="645"/>
                </a:cxn>
              </a:cxnLst>
              <a:rect l="0" t="0" r="r" b="b"/>
              <a:pathLst>
                <a:path w="1110" h="645">
                  <a:moveTo>
                    <a:pt x="1110" y="342"/>
                  </a:moveTo>
                  <a:cubicBezTo>
                    <a:pt x="1104" y="0"/>
                    <a:pt x="21" y="63"/>
                    <a:pt x="0" y="645"/>
                  </a:cubicBezTo>
                </a:path>
              </a:pathLst>
            </a:custGeom>
            <a:noFill/>
            <a:ln w="12700">
              <a:solidFill>
                <a:schemeClr val="tx1"/>
              </a:solidFill>
              <a:round/>
              <a:headEnd/>
              <a:tailEnd/>
            </a:ln>
            <a:effectLst/>
          </p:spPr>
          <p:txBody>
            <a:bodyPr wrap="none" anchor="ctr"/>
            <a:lstStyle/>
            <a:p>
              <a:endParaRPr lang="it-IT"/>
            </a:p>
          </p:txBody>
        </p:sp>
        <p:grpSp>
          <p:nvGrpSpPr>
            <p:cNvPr id="468013" name="Group 45"/>
            <p:cNvGrpSpPr>
              <a:grpSpLocks/>
            </p:cNvGrpSpPr>
            <p:nvPr/>
          </p:nvGrpSpPr>
          <p:grpSpPr bwMode="auto">
            <a:xfrm>
              <a:off x="3290" y="1748"/>
              <a:ext cx="199" cy="250"/>
              <a:chOff x="2957" y="2429"/>
              <a:chExt cx="202" cy="250"/>
            </a:xfrm>
          </p:grpSpPr>
          <p:sp>
            <p:nvSpPr>
              <p:cNvPr id="468014" name="Rectangle 4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8015" name="Text Box 47"/>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u</a:t>
                </a:r>
                <a:endParaRPr lang="en-US" altLang="it-IT" sz="2400">
                  <a:latin typeface="Times New Roman" pitchFamily="18" charset="0"/>
                </a:endParaRPr>
              </a:p>
            </p:txBody>
          </p:sp>
        </p:grpSp>
        <p:grpSp>
          <p:nvGrpSpPr>
            <p:cNvPr id="468016" name="Group 48"/>
            <p:cNvGrpSpPr>
              <a:grpSpLocks/>
            </p:cNvGrpSpPr>
            <p:nvPr/>
          </p:nvGrpSpPr>
          <p:grpSpPr bwMode="auto">
            <a:xfrm>
              <a:off x="4460" y="2132"/>
              <a:ext cx="199" cy="250"/>
              <a:chOff x="2957" y="2429"/>
              <a:chExt cx="202" cy="250"/>
            </a:xfrm>
          </p:grpSpPr>
          <p:sp>
            <p:nvSpPr>
              <p:cNvPr id="468017" name="Rectangle 4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8018" name="Text Box 50"/>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nvGrpSpPr>
            <p:cNvPr id="468019" name="Group 51"/>
            <p:cNvGrpSpPr>
              <a:grpSpLocks/>
            </p:cNvGrpSpPr>
            <p:nvPr/>
          </p:nvGrpSpPr>
          <p:grpSpPr bwMode="auto">
            <a:xfrm>
              <a:off x="3764" y="2099"/>
              <a:ext cx="229" cy="288"/>
              <a:chOff x="2943" y="2399"/>
              <a:chExt cx="230" cy="288"/>
            </a:xfrm>
          </p:grpSpPr>
          <p:sp>
            <p:nvSpPr>
              <p:cNvPr id="468020" name="Rectangle 52"/>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8021" name="Text Box 53"/>
              <p:cNvSpPr txBox="1">
                <a:spLocks noChangeArrowheads="1"/>
              </p:cNvSpPr>
              <p:nvPr/>
            </p:nvSpPr>
            <p:spPr bwMode="auto">
              <a:xfrm>
                <a:off x="2943" y="2399"/>
                <a:ext cx="230" cy="288"/>
              </a:xfrm>
              <a:prstGeom prst="rect">
                <a:avLst/>
              </a:prstGeom>
              <a:noFill/>
              <a:ln w="9525">
                <a:noFill/>
                <a:miter lim="800000"/>
                <a:headEnd/>
                <a:tailEnd/>
              </a:ln>
              <a:effectLst/>
            </p:spPr>
            <p:txBody>
              <a:bodyPr wrap="none">
                <a:spAutoFit/>
              </a:bodyPr>
              <a:lstStyle/>
              <a:p>
                <a:pPr algn="ctr"/>
                <a:r>
                  <a:rPr lang="en-US" altLang="it-IT" sz="2400"/>
                  <a:t>x</a:t>
                </a:r>
              </a:p>
            </p:txBody>
          </p:sp>
        </p:grpSp>
        <p:grpSp>
          <p:nvGrpSpPr>
            <p:cNvPr id="468022" name="Group 54"/>
            <p:cNvGrpSpPr>
              <a:grpSpLocks/>
            </p:cNvGrpSpPr>
            <p:nvPr/>
          </p:nvGrpSpPr>
          <p:grpSpPr bwMode="auto">
            <a:xfrm>
              <a:off x="4441" y="1442"/>
              <a:ext cx="225" cy="250"/>
              <a:chOff x="2944" y="2429"/>
              <a:chExt cx="228" cy="250"/>
            </a:xfrm>
          </p:grpSpPr>
          <p:sp>
            <p:nvSpPr>
              <p:cNvPr id="468023" name="Rectangle 5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8024" name="Text Box 56"/>
              <p:cNvSpPr txBox="1">
                <a:spLocks noChangeArrowheads="1"/>
              </p:cNvSpPr>
              <p:nvPr/>
            </p:nvSpPr>
            <p:spPr bwMode="auto">
              <a:xfrm>
                <a:off x="2944" y="2429"/>
                <a:ext cx="228" cy="250"/>
              </a:xfrm>
              <a:prstGeom prst="rect">
                <a:avLst/>
              </a:prstGeom>
              <a:noFill/>
              <a:ln w="9525">
                <a:noFill/>
                <a:miter lim="800000"/>
                <a:headEnd/>
                <a:tailEnd/>
              </a:ln>
              <a:effectLst/>
            </p:spPr>
            <p:txBody>
              <a:bodyPr wrap="none">
                <a:spAutoFit/>
              </a:bodyPr>
              <a:lstStyle/>
              <a:p>
                <a:pPr algn="ctr"/>
                <a:r>
                  <a:rPr lang="en-US" altLang="it-IT" sz="2000"/>
                  <a:t>w</a:t>
                </a:r>
                <a:endParaRPr lang="en-US" altLang="it-IT" sz="2400">
                  <a:latin typeface="Times New Roman" pitchFamily="18" charset="0"/>
                </a:endParaRPr>
              </a:p>
            </p:txBody>
          </p:sp>
        </p:grpSp>
        <p:grpSp>
          <p:nvGrpSpPr>
            <p:cNvPr id="468025" name="Group 57"/>
            <p:cNvGrpSpPr>
              <a:grpSpLocks/>
            </p:cNvGrpSpPr>
            <p:nvPr/>
          </p:nvGrpSpPr>
          <p:grpSpPr bwMode="auto">
            <a:xfrm>
              <a:off x="3772" y="1442"/>
              <a:ext cx="194" cy="250"/>
              <a:chOff x="2959" y="2429"/>
              <a:chExt cx="197" cy="250"/>
            </a:xfrm>
          </p:grpSpPr>
          <p:sp>
            <p:nvSpPr>
              <p:cNvPr id="468026" name="Rectangle 5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8027" name="Text Box 59"/>
              <p:cNvSpPr txBox="1">
                <a:spLocks noChangeArrowheads="1"/>
              </p:cNvSpPr>
              <p:nvPr/>
            </p:nvSpPr>
            <p:spPr bwMode="auto">
              <a:xfrm>
                <a:off x="2959" y="2429"/>
                <a:ext cx="197" cy="250"/>
              </a:xfrm>
              <a:prstGeom prst="rect">
                <a:avLst/>
              </a:prstGeom>
              <a:noFill/>
              <a:ln w="9525">
                <a:noFill/>
                <a:miter lim="800000"/>
                <a:headEnd/>
                <a:tailEnd/>
              </a:ln>
              <a:effectLst/>
            </p:spPr>
            <p:txBody>
              <a:bodyPr wrap="none">
                <a:spAutoFit/>
              </a:bodyPr>
              <a:lstStyle/>
              <a:p>
                <a:pPr algn="ctr"/>
                <a:r>
                  <a:rPr lang="en-US" altLang="it-IT" sz="2000"/>
                  <a:t>v</a:t>
                </a:r>
                <a:endParaRPr lang="en-US" altLang="it-IT" sz="2400">
                  <a:latin typeface="Times New Roman" pitchFamily="18" charset="0"/>
                </a:endParaRPr>
              </a:p>
            </p:txBody>
          </p:sp>
        </p:grpSp>
        <p:grpSp>
          <p:nvGrpSpPr>
            <p:cNvPr id="468028" name="Group 60"/>
            <p:cNvGrpSpPr>
              <a:grpSpLocks/>
            </p:cNvGrpSpPr>
            <p:nvPr/>
          </p:nvGrpSpPr>
          <p:grpSpPr bwMode="auto">
            <a:xfrm>
              <a:off x="5022" y="1760"/>
              <a:ext cx="219" cy="288"/>
              <a:chOff x="2946" y="2399"/>
              <a:chExt cx="221" cy="288"/>
            </a:xfrm>
          </p:grpSpPr>
          <p:sp>
            <p:nvSpPr>
              <p:cNvPr id="468029" name="Rectangle 61"/>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68030" name="Text Box 62"/>
              <p:cNvSpPr txBox="1">
                <a:spLocks noChangeArrowheads="1"/>
              </p:cNvSpPr>
              <p:nvPr/>
            </p:nvSpPr>
            <p:spPr bwMode="auto">
              <a:xfrm>
                <a:off x="2946" y="2399"/>
                <a:ext cx="221" cy="288"/>
              </a:xfrm>
              <a:prstGeom prst="rect">
                <a:avLst/>
              </a:prstGeom>
              <a:noFill/>
              <a:ln w="9525">
                <a:noFill/>
                <a:miter lim="800000"/>
                <a:headEnd/>
                <a:tailEnd/>
              </a:ln>
              <a:effectLst/>
            </p:spPr>
            <p:txBody>
              <a:bodyPr wrap="none">
                <a:spAutoFit/>
              </a:bodyPr>
              <a:lstStyle/>
              <a:p>
                <a:pPr algn="ctr"/>
                <a:r>
                  <a:rPr lang="en-US" altLang="it-IT" sz="2400"/>
                  <a:t>z</a:t>
                </a:r>
              </a:p>
            </p:txBody>
          </p:sp>
        </p:grpSp>
        <p:sp>
          <p:nvSpPr>
            <p:cNvPr id="468031" name="Text Box 63"/>
            <p:cNvSpPr txBox="1">
              <a:spLocks noChangeArrowheads="1"/>
            </p:cNvSpPr>
            <p:nvPr/>
          </p:nvSpPr>
          <p:spPr bwMode="auto">
            <a:xfrm>
              <a:off x="3489" y="1571"/>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68032" name="Text Box 64"/>
            <p:cNvSpPr txBox="1">
              <a:spLocks noChangeArrowheads="1"/>
            </p:cNvSpPr>
            <p:nvPr/>
          </p:nvSpPr>
          <p:spPr bwMode="auto">
            <a:xfrm>
              <a:off x="3837" y="1790"/>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68033" name="Text Box 65"/>
            <p:cNvSpPr txBox="1">
              <a:spLocks noChangeArrowheads="1"/>
            </p:cNvSpPr>
            <p:nvPr/>
          </p:nvSpPr>
          <p:spPr bwMode="auto">
            <a:xfrm>
              <a:off x="3413" y="2003"/>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68034" name="Text Box 66"/>
            <p:cNvSpPr txBox="1">
              <a:spLocks noChangeArrowheads="1"/>
            </p:cNvSpPr>
            <p:nvPr/>
          </p:nvSpPr>
          <p:spPr bwMode="auto">
            <a:xfrm>
              <a:off x="4221" y="1883"/>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68035" name="Text Box 67"/>
            <p:cNvSpPr txBox="1">
              <a:spLocks noChangeArrowheads="1"/>
            </p:cNvSpPr>
            <p:nvPr/>
          </p:nvSpPr>
          <p:spPr bwMode="auto">
            <a:xfrm>
              <a:off x="4169" y="2237"/>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68036" name="Text Box 68"/>
            <p:cNvSpPr txBox="1">
              <a:spLocks noChangeArrowheads="1"/>
            </p:cNvSpPr>
            <p:nvPr/>
          </p:nvSpPr>
          <p:spPr bwMode="auto">
            <a:xfrm>
              <a:off x="4529" y="1808"/>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68037" name="Text Box 69"/>
            <p:cNvSpPr txBox="1">
              <a:spLocks noChangeArrowheads="1"/>
            </p:cNvSpPr>
            <p:nvPr/>
          </p:nvSpPr>
          <p:spPr bwMode="auto">
            <a:xfrm>
              <a:off x="4878" y="2072"/>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68038" name="Text Box 70"/>
            <p:cNvSpPr txBox="1">
              <a:spLocks noChangeArrowheads="1"/>
            </p:cNvSpPr>
            <p:nvPr/>
          </p:nvSpPr>
          <p:spPr bwMode="auto">
            <a:xfrm>
              <a:off x="4851" y="1535"/>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sp>
          <p:nvSpPr>
            <p:cNvPr id="468039" name="Text Box 71"/>
            <p:cNvSpPr txBox="1">
              <a:spLocks noChangeArrowheads="1"/>
            </p:cNvSpPr>
            <p:nvPr/>
          </p:nvSpPr>
          <p:spPr bwMode="auto">
            <a:xfrm>
              <a:off x="4116" y="1385"/>
              <a:ext cx="204" cy="231"/>
            </a:xfrm>
            <a:prstGeom prst="rect">
              <a:avLst/>
            </a:prstGeom>
            <a:noFill/>
            <a:ln w="9525">
              <a:noFill/>
              <a:miter lim="800000"/>
              <a:headEnd/>
              <a:tailEnd/>
            </a:ln>
            <a:effectLst/>
          </p:spPr>
          <p:txBody>
            <a:bodyPr wrap="none">
              <a:spAutoFit/>
            </a:bodyPr>
            <a:lstStyle/>
            <a:p>
              <a:pPr algn="ctr"/>
              <a:r>
                <a:rPr lang="en-US" altLang="it-IT"/>
                <a:t>3</a:t>
              </a:r>
              <a:endParaRPr lang="en-US" altLang="it-IT" sz="2400">
                <a:latin typeface="Times New Roman" pitchFamily="18" charset="0"/>
              </a:endParaRPr>
            </a:p>
          </p:txBody>
        </p:sp>
        <p:sp>
          <p:nvSpPr>
            <p:cNvPr id="468040" name="Text Box 72"/>
            <p:cNvSpPr txBox="1">
              <a:spLocks noChangeArrowheads="1"/>
            </p:cNvSpPr>
            <p:nvPr/>
          </p:nvSpPr>
          <p:spPr bwMode="auto">
            <a:xfrm>
              <a:off x="3765" y="1118"/>
              <a:ext cx="204" cy="231"/>
            </a:xfrm>
            <a:prstGeom prst="rect">
              <a:avLst/>
            </a:prstGeom>
            <a:noFill/>
            <a:ln w="9525">
              <a:noFill/>
              <a:miter lim="800000"/>
              <a:headEnd/>
              <a:tailEnd/>
            </a:ln>
            <a:effectLst/>
          </p:spPr>
          <p:txBody>
            <a:bodyPr wrap="none">
              <a:spAutoFit/>
            </a:bodyPr>
            <a:lstStyle/>
            <a:p>
              <a:pPr algn="ctr"/>
              <a:r>
                <a:rPr lang="en-US" altLang="it-IT"/>
                <a:t>5</a:t>
              </a:r>
              <a:endParaRPr lang="en-US" altLang="it-IT" sz="2400">
                <a:latin typeface="Times New Roman" pitchFamily="18" charset="0"/>
              </a:endParaRPr>
            </a:p>
          </p:txBody>
        </p:sp>
      </p:grpSp>
      <p:sp>
        <p:nvSpPr>
          <p:cNvPr id="468041" name="Text Box 73"/>
          <p:cNvSpPr txBox="1">
            <a:spLocks noChangeArrowheads="1"/>
          </p:cNvSpPr>
          <p:nvPr/>
        </p:nvSpPr>
        <p:spPr bwMode="auto">
          <a:xfrm>
            <a:off x="3400425" y="1824038"/>
            <a:ext cx="5119688" cy="396875"/>
          </a:xfrm>
          <a:prstGeom prst="rect">
            <a:avLst/>
          </a:prstGeom>
          <a:noFill/>
          <a:ln w="9525">
            <a:noFill/>
            <a:miter lim="800000"/>
            <a:headEnd/>
            <a:tailEnd/>
          </a:ln>
          <a:effectLst/>
        </p:spPr>
        <p:txBody>
          <a:bodyPr wrap="none">
            <a:spAutoFit/>
          </a:bodyPr>
          <a:lstStyle/>
          <a:p>
            <a:r>
              <a:rPr lang="it-IT" sz="2000"/>
              <a:t>Chiaramente, d</a:t>
            </a:r>
            <a:r>
              <a:rPr lang="it-IT" sz="2000" baseline="-25000"/>
              <a:t>v</a:t>
            </a:r>
            <a:r>
              <a:rPr lang="it-IT" sz="2000"/>
              <a:t>(z) = 5, d</a:t>
            </a:r>
            <a:r>
              <a:rPr lang="it-IT" sz="2000" baseline="-25000"/>
              <a:t>x</a:t>
            </a:r>
            <a:r>
              <a:rPr lang="it-IT" sz="2000"/>
              <a:t>(z) = 3, d</a:t>
            </a:r>
            <a:r>
              <a:rPr lang="it-IT" sz="2000" baseline="-25000"/>
              <a:t>w</a:t>
            </a:r>
            <a:r>
              <a:rPr lang="it-IT" sz="2000"/>
              <a:t>(z) = 3</a:t>
            </a:r>
          </a:p>
        </p:txBody>
      </p:sp>
      <p:sp>
        <p:nvSpPr>
          <p:cNvPr id="468042" name="Text Box 74"/>
          <p:cNvSpPr txBox="1">
            <a:spLocks noChangeArrowheads="1"/>
          </p:cNvSpPr>
          <p:nvPr/>
        </p:nvSpPr>
        <p:spPr bwMode="auto">
          <a:xfrm>
            <a:off x="4275138" y="2982913"/>
            <a:ext cx="3422650" cy="1920875"/>
          </a:xfrm>
          <a:prstGeom prst="rect">
            <a:avLst/>
          </a:prstGeom>
          <a:noFill/>
          <a:ln w="9525">
            <a:noFill/>
            <a:miter lim="800000"/>
            <a:headEnd/>
            <a:tailEnd/>
          </a:ln>
          <a:effectLst/>
        </p:spPr>
        <p:txBody>
          <a:bodyPr wrap="none">
            <a:spAutoFit/>
          </a:bodyPr>
          <a:lstStyle/>
          <a:p>
            <a:r>
              <a:rPr lang="en-US" altLang="it-IT" sz="2000"/>
              <a:t>d</a:t>
            </a:r>
            <a:r>
              <a:rPr lang="en-US" altLang="it-IT" sz="2000" baseline="-25000"/>
              <a:t>u</a:t>
            </a:r>
            <a:r>
              <a:rPr lang="en-US" altLang="it-IT" sz="2000"/>
              <a:t>(z) = min { c(u,v) + d</a:t>
            </a:r>
            <a:r>
              <a:rPr lang="en-US" altLang="it-IT" sz="2000" baseline="-25000"/>
              <a:t>v</a:t>
            </a:r>
            <a:r>
              <a:rPr lang="en-US" altLang="it-IT" sz="2000"/>
              <a:t>(z),</a:t>
            </a:r>
          </a:p>
          <a:p>
            <a:r>
              <a:rPr lang="en-US" altLang="it-IT" sz="2000"/>
              <a:t>                    c(u,x) + d</a:t>
            </a:r>
            <a:r>
              <a:rPr lang="en-US" altLang="it-IT" sz="2000" baseline="-25000"/>
              <a:t>x</a:t>
            </a:r>
            <a:r>
              <a:rPr lang="en-US" altLang="it-IT" sz="2000"/>
              <a:t>(z),</a:t>
            </a:r>
          </a:p>
          <a:p>
            <a:r>
              <a:rPr lang="en-US" altLang="it-IT" sz="2000"/>
              <a:t>                    c(u,w) + d</a:t>
            </a:r>
            <a:r>
              <a:rPr lang="en-US" altLang="it-IT" sz="2000" baseline="-25000"/>
              <a:t>w</a:t>
            </a:r>
            <a:r>
              <a:rPr lang="en-US" altLang="it-IT" sz="2000"/>
              <a:t>(z) }</a:t>
            </a:r>
          </a:p>
          <a:p>
            <a:r>
              <a:rPr lang="en-US" altLang="it-IT" sz="2000"/>
              <a:t>         = min {2 + 5,</a:t>
            </a:r>
          </a:p>
          <a:p>
            <a:r>
              <a:rPr lang="en-US" altLang="it-IT" sz="2000"/>
              <a:t>                    1 + 3,</a:t>
            </a:r>
          </a:p>
          <a:p>
            <a:r>
              <a:rPr lang="en-US" altLang="it-IT" sz="2000"/>
              <a:t>                    5 + 3}  = 4</a:t>
            </a:r>
          </a:p>
        </p:txBody>
      </p:sp>
      <p:sp>
        <p:nvSpPr>
          <p:cNvPr id="468044" name="Text Box 76"/>
          <p:cNvSpPr txBox="1">
            <a:spLocks noChangeArrowheads="1"/>
          </p:cNvSpPr>
          <p:nvPr/>
        </p:nvSpPr>
        <p:spPr bwMode="auto">
          <a:xfrm>
            <a:off x="3862388" y="2520950"/>
            <a:ext cx="3179762" cy="446088"/>
          </a:xfrm>
          <a:prstGeom prst="rect">
            <a:avLst/>
          </a:prstGeom>
          <a:noFill/>
          <a:ln w="9525">
            <a:noFill/>
            <a:miter lim="800000"/>
            <a:headEnd/>
            <a:tailEnd/>
          </a:ln>
          <a:effectLst/>
        </p:spPr>
        <p:txBody>
          <a:bodyPr wrap="none">
            <a:spAutoFit/>
          </a:bodyPr>
          <a:lstStyle/>
          <a:p>
            <a:r>
              <a:rPr lang="it-IT" sz="2000"/>
              <a:t>La formula B-F definisce</a:t>
            </a:r>
            <a:r>
              <a:rPr lang="en-US" sz="2000"/>
              <a: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4-</a:t>
            </a:r>
            <a:fld id="{2DD810F6-464E-476A-9833-393521D92B5F}" type="slidenum">
              <a:rPr lang="en-US" altLang="it-IT"/>
              <a:pPr/>
              <a:t>83</a:t>
            </a:fld>
            <a:endParaRPr lang="en-US" altLang="it-IT"/>
          </a:p>
        </p:txBody>
      </p:sp>
      <p:sp>
        <p:nvSpPr>
          <p:cNvPr id="468994" name="Rectangle 2"/>
          <p:cNvSpPr>
            <a:spLocks noGrp="1" noChangeArrowheads="1"/>
          </p:cNvSpPr>
          <p:nvPr>
            <p:ph type="title"/>
          </p:nvPr>
        </p:nvSpPr>
        <p:spPr/>
        <p:txBody>
          <a:bodyPr/>
          <a:lstStyle/>
          <a:p>
            <a:r>
              <a:rPr lang="it-IT"/>
              <a:t>Algoritmo con vettore distanza</a:t>
            </a:r>
            <a:r>
              <a:rPr lang="en-US"/>
              <a:t> </a:t>
            </a:r>
          </a:p>
        </p:txBody>
      </p:sp>
      <p:sp>
        <p:nvSpPr>
          <p:cNvPr id="468995" name="Rectangle 3"/>
          <p:cNvSpPr>
            <a:spLocks noGrp="1" noChangeArrowheads="1"/>
          </p:cNvSpPr>
          <p:nvPr>
            <p:ph type="body" idx="1"/>
          </p:nvPr>
        </p:nvSpPr>
        <p:spPr/>
        <p:txBody>
          <a:bodyPr/>
          <a:lstStyle/>
          <a:p>
            <a:pPr>
              <a:lnSpc>
                <a:spcPct val="90000"/>
              </a:lnSpc>
              <a:buFont typeface="Wingdings" pitchFamily="2" charset="2"/>
              <a:buChar char="r"/>
            </a:pPr>
            <a:r>
              <a:rPr lang="en-US" altLang="it-IT" sz="2400" dirty="0" err="1">
                <a:solidFill>
                  <a:srgbClr val="FF0000"/>
                </a:solidFill>
              </a:rPr>
              <a:t>D</a:t>
            </a:r>
            <a:r>
              <a:rPr lang="en-US" altLang="it-IT" sz="2400" baseline="-25000" dirty="0" err="1">
                <a:solidFill>
                  <a:srgbClr val="FF0000"/>
                </a:solidFill>
              </a:rPr>
              <a:t>x</a:t>
            </a:r>
            <a:r>
              <a:rPr lang="en-US" altLang="it-IT" sz="2400" dirty="0">
                <a:solidFill>
                  <a:srgbClr val="FF0000"/>
                </a:solidFill>
              </a:rPr>
              <a:t>(y)</a:t>
            </a:r>
            <a:r>
              <a:rPr lang="en-US" altLang="it-IT" sz="2400" dirty="0"/>
              <a:t> = </a:t>
            </a:r>
            <a:r>
              <a:rPr lang="it-IT" sz="2400" dirty="0"/>
              <a:t>stima del costo del percorso a costo minimo da se stesso al nodo </a:t>
            </a:r>
            <a:r>
              <a:rPr lang="it-IT" sz="2400" i="1" dirty="0"/>
              <a:t>y</a:t>
            </a:r>
            <a:r>
              <a:rPr lang="it-IT" sz="2400" dirty="0"/>
              <a:t>. </a:t>
            </a:r>
          </a:p>
          <a:p>
            <a:pPr>
              <a:lnSpc>
                <a:spcPct val="90000"/>
              </a:lnSpc>
              <a:buFont typeface="Wingdings" pitchFamily="2" charset="2"/>
              <a:buChar char="r"/>
            </a:pPr>
            <a:r>
              <a:rPr lang="it-IT" sz="2400" dirty="0"/>
              <a:t>Vettore distanza: </a:t>
            </a:r>
            <a:r>
              <a:rPr lang="it-IT" sz="2400" b="1" dirty="0" err="1">
                <a:solidFill>
                  <a:srgbClr val="FF0000"/>
                </a:solidFill>
              </a:rPr>
              <a:t>D</a:t>
            </a:r>
            <a:r>
              <a:rPr lang="it-IT" sz="2400" baseline="-25000" dirty="0" err="1">
                <a:solidFill>
                  <a:srgbClr val="FF0000"/>
                </a:solidFill>
              </a:rPr>
              <a:t>x</a:t>
            </a:r>
            <a:r>
              <a:rPr lang="it-IT" sz="2400" dirty="0">
                <a:solidFill>
                  <a:srgbClr val="FF0000"/>
                </a:solidFill>
              </a:rPr>
              <a:t> = [</a:t>
            </a:r>
            <a:r>
              <a:rPr lang="it-IT" sz="2400" dirty="0" err="1">
                <a:solidFill>
                  <a:srgbClr val="FF0000"/>
                </a:solidFill>
              </a:rPr>
              <a:t>D</a:t>
            </a:r>
            <a:r>
              <a:rPr lang="it-IT" sz="2400" baseline="-25000" dirty="0" err="1">
                <a:solidFill>
                  <a:srgbClr val="FF0000"/>
                </a:solidFill>
              </a:rPr>
              <a:t>x</a:t>
            </a:r>
            <a:r>
              <a:rPr lang="it-IT" sz="2400" dirty="0">
                <a:solidFill>
                  <a:srgbClr val="FF0000"/>
                </a:solidFill>
              </a:rPr>
              <a:t>(y): </a:t>
            </a:r>
            <a:r>
              <a:rPr lang="it-IT" sz="2400" dirty="0" err="1">
                <a:solidFill>
                  <a:srgbClr val="FF0000"/>
                </a:solidFill>
              </a:rPr>
              <a:t>y</a:t>
            </a:r>
            <a:r>
              <a:rPr lang="it-IT" sz="2400" dirty="0">
                <a:solidFill>
                  <a:srgbClr val="FF0000"/>
                </a:solidFill>
              </a:rPr>
              <a:t> in N ]</a:t>
            </a:r>
          </a:p>
          <a:p>
            <a:pPr>
              <a:lnSpc>
                <a:spcPct val="90000"/>
              </a:lnSpc>
              <a:buFont typeface="Wingdings" pitchFamily="2" charset="2"/>
              <a:buChar char="r"/>
            </a:pPr>
            <a:r>
              <a:rPr lang="it-IT" sz="2400" dirty="0"/>
              <a:t>Il nodo x conosce il costo verso ciascun vicino </a:t>
            </a:r>
            <a:r>
              <a:rPr lang="it-IT" sz="2400" i="1" dirty="0"/>
              <a:t>v:</a:t>
            </a:r>
            <a:r>
              <a:rPr lang="it-IT" sz="2400" dirty="0"/>
              <a:t> </a:t>
            </a:r>
            <a:r>
              <a:rPr lang="it-IT" sz="2400" dirty="0">
                <a:solidFill>
                  <a:srgbClr val="FF0000"/>
                </a:solidFill>
              </a:rPr>
              <a:t>c(x,v)</a:t>
            </a:r>
            <a:endParaRPr lang="it-IT" sz="2400" dirty="0"/>
          </a:p>
          <a:p>
            <a:pPr>
              <a:lnSpc>
                <a:spcPct val="90000"/>
              </a:lnSpc>
              <a:buFont typeface="Wingdings" pitchFamily="2" charset="2"/>
              <a:buChar char="r"/>
            </a:pPr>
            <a:r>
              <a:rPr lang="it-IT" sz="2400" dirty="0"/>
              <a:t>Il nodo </a:t>
            </a:r>
            <a:r>
              <a:rPr lang="it-IT" sz="2400" i="1" dirty="0"/>
              <a:t>x</a:t>
            </a:r>
            <a:r>
              <a:rPr lang="it-IT" sz="2400" dirty="0"/>
              <a:t> mantiene </a:t>
            </a:r>
            <a:r>
              <a:rPr lang="it-IT" sz="2400" b="1" dirty="0" err="1">
                <a:solidFill>
                  <a:srgbClr val="FF0000"/>
                </a:solidFill>
              </a:rPr>
              <a:t>D</a:t>
            </a:r>
            <a:r>
              <a:rPr lang="it-IT" sz="2400" baseline="-25000" dirty="0" err="1">
                <a:solidFill>
                  <a:srgbClr val="FF0000"/>
                </a:solidFill>
              </a:rPr>
              <a:t>x</a:t>
            </a:r>
            <a:r>
              <a:rPr lang="it-IT" sz="2400" dirty="0">
                <a:solidFill>
                  <a:srgbClr val="FF0000"/>
                </a:solidFill>
              </a:rPr>
              <a:t> = [</a:t>
            </a:r>
            <a:r>
              <a:rPr lang="it-IT" sz="2400" dirty="0" err="1">
                <a:solidFill>
                  <a:srgbClr val="FF0000"/>
                </a:solidFill>
              </a:rPr>
              <a:t>D</a:t>
            </a:r>
            <a:r>
              <a:rPr lang="it-IT" sz="2400" baseline="-25000" dirty="0" err="1">
                <a:solidFill>
                  <a:srgbClr val="FF0000"/>
                </a:solidFill>
              </a:rPr>
              <a:t>x</a:t>
            </a:r>
            <a:r>
              <a:rPr lang="it-IT" sz="2400" dirty="0">
                <a:solidFill>
                  <a:srgbClr val="FF0000"/>
                </a:solidFill>
              </a:rPr>
              <a:t>(y): </a:t>
            </a:r>
            <a:r>
              <a:rPr lang="it-IT" sz="2400" dirty="0" err="1">
                <a:solidFill>
                  <a:srgbClr val="FF0000"/>
                </a:solidFill>
              </a:rPr>
              <a:t>y</a:t>
            </a:r>
            <a:r>
              <a:rPr lang="it-IT" sz="2400" dirty="0">
                <a:solidFill>
                  <a:srgbClr val="FF0000"/>
                </a:solidFill>
              </a:rPr>
              <a:t> in N ]</a:t>
            </a:r>
          </a:p>
          <a:p>
            <a:pPr>
              <a:lnSpc>
                <a:spcPct val="90000"/>
              </a:lnSpc>
              <a:buFont typeface="Wingdings" pitchFamily="2" charset="2"/>
              <a:buChar char="r"/>
            </a:pPr>
            <a:r>
              <a:rPr lang="it-IT" sz="2400" dirty="0"/>
              <a:t>Il nodo x mantiene anche i vettori distanza di ciascuno dei suoi vicini </a:t>
            </a:r>
          </a:p>
          <a:p>
            <a:pPr lvl="1">
              <a:lnSpc>
                <a:spcPct val="90000"/>
              </a:lnSpc>
              <a:buFont typeface="Wingdings" pitchFamily="2" charset="2"/>
              <a:buChar char="m"/>
            </a:pPr>
            <a:r>
              <a:rPr lang="it-IT" sz="2000" dirty="0"/>
              <a:t>Per ciascun vicino v, x mantiene</a:t>
            </a:r>
            <a:br>
              <a:rPr lang="it-IT" sz="2000" dirty="0"/>
            </a:br>
            <a:r>
              <a:rPr lang="it-IT" sz="2000" b="1" dirty="0" err="1">
                <a:solidFill>
                  <a:srgbClr val="FF0000"/>
                </a:solidFill>
              </a:rPr>
              <a:t>D</a:t>
            </a:r>
            <a:r>
              <a:rPr lang="it-IT" sz="2000" baseline="-25000" dirty="0" err="1">
                <a:solidFill>
                  <a:srgbClr val="FF0000"/>
                </a:solidFill>
              </a:rPr>
              <a:t>v</a:t>
            </a:r>
            <a:r>
              <a:rPr lang="it-IT" sz="2000" dirty="0">
                <a:solidFill>
                  <a:srgbClr val="FF0000"/>
                </a:solidFill>
              </a:rPr>
              <a:t> = [</a:t>
            </a:r>
            <a:r>
              <a:rPr lang="it-IT" sz="2000" dirty="0" err="1">
                <a:solidFill>
                  <a:srgbClr val="FF0000"/>
                </a:solidFill>
              </a:rPr>
              <a:t>D</a:t>
            </a:r>
            <a:r>
              <a:rPr lang="it-IT" sz="2000" baseline="-25000" dirty="0" err="1">
                <a:solidFill>
                  <a:srgbClr val="FF0000"/>
                </a:solidFill>
              </a:rPr>
              <a:t>v</a:t>
            </a:r>
            <a:r>
              <a:rPr lang="it-IT" sz="2000" dirty="0">
                <a:solidFill>
                  <a:srgbClr val="FF0000"/>
                </a:solidFill>
              </a:rPr>
              <a:t>(y): </a:t>
            </a:r>
            <a:r>
              <a:rPr lang="it-IT" sz="2000" dirty="0" err="1">
                <a:solidFill>
                  <a:srgbClr val="FF0000"/>
                </a:solidFill>
              </a:rPr>
              <a:t>y</a:t>
            </a:r>
            <a:r>
              <a:rPr lang="it-IT" sz="2000" dirty="0">
                <a:solidFill>
                  <a:srgbClr val="FF0000"/>
                </a:solidFill>
              </a:rPr>
              <a:t> in N ]</a:t>
            </a:r>
            <a:endParaRPr lang="it-IT" sz="2000" dirty="0"/>
          </a:p>
          <a:p>
            <a:pPr>
              <a:lnSpc>
                <a:spcPct val="90000"/>
              </a:lnSpc>
              <a:buFont typeface="ZapfDingbats" pitchFamily="82" charset="2"/>
              <a:buNone/>
            </a:pPr>
            <a:endParaRPr lang="it-IT" sz="2400" dirty="0">
              <a:solidFill>
                <a:srgbClr val="FF0000"/>
              </a:solidFill>
            </a:endParaRPr>
          </a:p>
          <a:p>
            <a:pPr>
              <a:lnSpc>
                <a:spcPct val="90000"/>
              </a:lnSpc>
            </a:pPr>
            <a:endParaRPr lang="en-US" sz="24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r>
              <a:rPr lang="en-US" altLang="it-IT"/>
              <a:t>4-</a:t>
            </a:r>
            <a:fld id="{D9973F05-E4F2-4148-BB2B-8BEF73FE3BD0}" type="slidenum">
              <a:rPr lang="en-US" altLang="it-IT"/>
              <a:pPr/>
              <a:t>84</a:t>
            </a:fld>
            <a:endParaRPr lang="en-US" altLang="it-IT"/>
          </a:p>
        </p:txBody>
      </p:sp>
      <p:sp>
        <p:nvSpPr>
          <p:cNvPr id="470018" name="Rectangle 2"/>
          <p:cNvSpPr>
            <a:spLocks noGrp="1" noChangeArrowheads="1"/>
          </p:cNvSpPr>
          <p:nvPr>
            <p:ph type="title"/>
          </p:nvPr>
        </p:nvSpPr>
        <p:spPr/>
        <p:txBody>
          <a:bodyPr/>
          <a:lstStyle/>
          <a:p>
            <a:r>
              <a:rPr lang="it-IT"/>
              <a:t>Algoritmo con vettore distanza</a:t>
            </a:r>
            <a:endParaRPr lang="en-US"/>
          </a:p>
        </p:txBody>
      </p:sp>
      <p:sp>
        <p:nvSpPr>
          <p:cNvPr id="470019" name="Rectangle 3"/>
          <p:cNvSpPr>
            <a:spLocks noGrp="1" noChangeArrowheads="1"/>
          </p:cNvSpPr>
          <p:nvPr>
            <p:ph type="body" idx="1"/>
          </p:nvPr>
        </p:nvSpPr>
        <p:spPr>
          <a:xfrm>
            <a:off x="533400" y="1600200"/>
            <a:ext cx="7772400" cy="2414588"/>
          </a:xfrm>
        </p:spPr>
        <p:txBody>
          <a:bodyPr/>
          <a:lstStyle/>
          <a:p>
            <a:pPr>
              <a:buFont typeface="ZapfDingbats" pitchFamily="82" charset="2"/>
              <a:buNone/>
            </a:pPr>
            <a:r>
              <a:rPr lang="it-IT" sz="2400" u="sng" dirty="0">
                <a:solidFill>
                  <a:srgbClr val="FF0000"/>
                </a:solidFill>
              </a:rPr>
              <a:t>Idea di base:</a:t>
            </a:r>
            <a:r>
              <a:rPr lang="it-IT" sz="2400" dirty="0"/>
              <a:t> </a:t>
            </a:r>
          </a:p>
          <a:p>
            <a:pPr>
              <a:buFont typeface="Wingdings" pitchFamily="2" charset="2"/>
              <a:buChar char="r"/>
            </a:pPr>
            <a:r>
              <a:rPr lang="it-IT" sz="2000" dirty="0"/>
              <a:t>Ogni nodo invia una copia del proprio vettore distanza </a:t>
            </a:r>
            <a:r>
              <a:rPr lang="en-US" sz="2000" i="1" dirty="0" err="1" smtClean="0">
                <a:latin typeface="Times" charset="0"/>
                <a:cs typeface="Times New Roman" pitchFamily="18" charset="0"/>
              </a:rPr>
              <a:t>D</a:t>
            </a:r>
            <a:r>
              <a:rPr lang="en-US" sz="2000" i="1" baseline="-30000" dirty="0" err="1" smtClean="0">
                <a:latin typeface="Times" charset="0"/>
                <a:cs typeface="Times New Roman" pitchFamily="18" charset="0"/>
              </a:rPr>
              <a:t>x</a:t>
            </a:r>
            <a:r>
              <a:rPr lang="en-US" sz="2000" i="1" dirty="0" smtClean="0">
                <a:latin typeface="Times" charset="0"/>
                <a:cs typeface="Times New Roman" pitchFamily="18" charset="0"/>
              </a:rPr>
              <a:t> </a:t>
            </a:r>
            <a:r>
              <a:rPr lang="it-IT" sz="2000" dirty="0" smtClean="0"/>
              <a:t>a </a:t>
            </a:r>
            <a:r>
              <a:rPr lang="it-IT" sz="2000" dirty="0"/>
              <a:t>ciascuno dei suoi vicini</a:t>
            </a:r>
            <a:r>
              <a:rPr lang="it-IT" sz="2000" dirty="0" smtClean="0"/>
              <a:t>.</a:t>
            </a:r>
          </a:p>
          <a:p>
            <a:pPr lvl="1">
              <a:buFont typeface="Wingdings" pitchFamily="2" charset="2"/>
              <a:buChar char="r"/>
            </a:pPr>
            <a:r>
              <a:rPr lang="it-IT" sz="1600" dirty="0" smtClean="0"/>
              <a:t>Ogni volta che cambia (e/o periodicamente)</a:t>
            </a:r>
            <a:endParaRPr lang="it-IT" sz="1600" dirty="0"/>
          </a:p>
          <a:p>
            <a:pPr>
              <a:buFont typeface="Wingdings" pitchFamily="2" charset="2"/>
              <a:buChar char="r"/>
            </a:pPr>
            <a:r>
              <a:rPr lang="it-IT" sz="2000" dirty="0"/>
              <a:t>Quando un nodo x riceve un nuovo vettore distanza, </a:t>
            </a:r>
            <a:r>
              <a:rPr lang="it-IT" sz="2000" dirty="0" err="1"/>
              <a:t>DV</a:t>
            </a:r>
            <a:r>
              <a:rPr lang="it-IT" sz="2000" dirty="0"/>
              <a:t>, da qualcuno dei sui vicini, lo salva e usa la formula B-F per aggiornare in proprio vettore distanza come segue:</a:t>
            </a:r>
            <a:endParaRPr lang="it-IT" sz="2400" dirty="0"/>
          </a:p>
        </p:txBody>
      </p:sp>
      <p:sp>
        <p:nvSpPr>
          <p:cNvPr id="470020" name="Rectangle 4"/>
          <p:cNvSpPr>
            <a:spLocks noChangeArrowheads="1"/>
          </p:cNvSpPr>
          <p:nvPr/>
        </p:nvSpPr>
        <p:spPr bwMode="auto">
          <a:xfrm>
            <a:off x="769938" y="3908425"/>
            <a:ext cx="7058025" cy="457200"/>
          </a:xfrm>
          <a:prstGeom prst="rect">
            <a:avLst/>
          </a:prstGeom>
          <a:noFill/>
          <a:ln w="9525">
            <a:noFill/>
            <a:miter lim="800000"/>
            <a:headEnd/>
            <a:tailEnd/>
          </a:ln>
          <a:effectLst/>
        </p:spPr>
        <p:txBody>
          <a:bodyPr wrap="none" anchor="ctr">
            <a:spAutoFit/>
          </a:bodyPr>
          <a:lstStyle/>
          <a:p>
            <a:r>
              <a:rPr lang="en-US" altLang="it-IT" sz="2400" i="1">
                <a:solidFill>
                  <a:srgbClr val="FF0000"/>
                </a:solidFill>
                <a:latin typeface="Times" charset="0"/>
                <a:cs typeface="Times New Roman" pitchFamily="18" charset="0"/>
              </a:rPr>
              <a:t>D</a:t>
            </a:r>
            <a:r>
              <a:rPr lang="en-US" altLang="it-IT" sz="2400" i="1" baseline="-30000">
                <a:solidFill>
                  <a:srgbClr val="FF0000"/>
                </a:solidFill>
                <a:latin typeface="Times" charset="0"/>
                <a:cs typeface="Times New Roman" pitchFamily="18" charset="0"/>
              </a:rPr>
              <a:t>x</a:t>
            </a:r>
            <a:r>
              <a:rPr lang="en-US" altLang="it-IT" sz="2400" i="1">
                <a:solidFill>
                  <a:srgbClr val="FF0000"/>
                </a:solidFill>
                <a:latin typeface="Times" charset="0"/>
                <a:cs typeface="Times New Roman" pitchFamily="18" charset="0"/>
              </a:rPr>
              <a:t>(y) </a:t>
            </a:r>
            <a:r>
              <a:rPr lang="en-US" altLang="it-IT" sz="2400" i="1">
                <a:solidFill>
                  <a:srgbClr val="FF0000"/>
                </a:solidFill>
                <a:latin typeface="Times" charset="0"/>
                <a:ea typeface="Times New Roman" pitchFamily="18" charset="0"/>
                <a:cs typeface="Times New Roman" pitchFamily="18" charset="0"/>
              </a:rPr>
              <a:t>←</a:t>
            </a:r>
            <a:r>
              <a:rPr lang="en-US" altLang="it-IT" sz="2400" i="1">
                <a:solidFill>
                  <a:srgbClr val="FF0000"/>
                </a:solidFill>
                <a:latin typeface="Times" charset="0"/>
                <a:cs typeface="Times New Roman" pitchFamily="18" charset="0"/>
              </a:rPr>
              <a:t> min</a:t>
            </a:r>
            <a:r>
              <a:rPr lang="en-US" altLang="it-IT" sz="2400" i="1" baseline="-30000">
                <a:solidFill>
                  <a:srgbClr val="FF0000"/>
                </a:solidFill>
                <a:latin typeface="Times" charset="0"/>
                <a:cs typeface="Times New Roman" pitchFamily="18" charset="0"/>
              </a:rPr>
              <a:t>v</a:t>
            </a:r>
            <a:r>
              <a:rPr lang="en-US" altLang="it-IT" sz="2400" i="1">
                <a:solidFill>
                  <a:srgbClr val="FF0000"/>
                </a:solidFill>
                <a:latin typeface="Times" charset="0"/>
                <a:cs typeface="Times New Roman" pitchFamily="18" charset="0"/>
              </a:rPr>
              <a:t>{c(x,v) + D</a:t>
            </a:r>
            <a:r>
              <a:rPr lang="en-US" altLang="it-IT" sz="2400" i="1" baseline="-30000">
                <a:solidFill>
                  <a:srgbClr val="FF0000"/>
                </a:solidFill>
                <a:latin typeface="Times" charset="0"/>
                <a:cs typeface="Times New Roman" pitchFamily="18" charset="0"/>
              </a:rPr>
              <a:t>v</a:t>
            </a:r>
            <a:r>
              <a:rPr lang="en-US" altLang="it-IT" sz="2400" i="1">
                <a:solidFill>
                  <a:srgbClr val="FF0000"/>
                </a:solidFill>
                <a:latin typeface="Times" charset="0"/>
                <a:cs typeface="Times New Roman" pitchFamily="18" charset="0"/>
              </a:rPr>
              <a:t>(y)}    per ciascun nodo y in N.</a:t>
            </a:r>
          </a:p>
        </p:txBody>
      </p:sp>
      <p:sp>
        <p:nvSpPr>
          <p:cNvPr id="470021" name="Rectangle 5"/>
          <p:cNvSpPr>
            <a:spLocks noChangeArrowheads="1"/>
          </p:cNvSpPr>
          <p:nvPr/>
        </p:nvSpPr>
        <p:spPr bwMode="auto">
          <a:xfrm>
            <a:off x="385763" y="4640263"/>
            <a:ext cx="7772400" cy="1500187"/>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Wingdings" pitchFamily="2" charset="2"/>
              <a:buChar char="r"/>
            </a:pPr>
            <a:r>
              <a:rPr lang="it-IT" sz="2000" dirty="0"/>
              <a:t>Finché tutti i nodi continuano a cambiare i propri </a:t>
            </a:r>
            <a:r>
              <a:rPr lang="it-IT" sz="2000" dirty="0" err="1"/>
              <a:t>DV</a:t>
            </a:r>
            <a:r>
              <a:rPr lang="it-IT" sz="2000" dirty="0"/>
              <a:t> in maniera asincrona, ciascuna stima dei costi </a:t>
            </a:r>
            <a:r>
              <a:rPr lang="it-IT" sz="2000" i="1" dirty="0" err="1"/>
              <a:t>Dx</a:t>
            </a:r>
            <a:r>
              <a:rPr lang="it-IT" sz="2000" i="1" dirty="0"/>
              <a:t>(y)</a:t>
            </a:r>
            <a:r>
              <a:rPr lang="it-IT" sz="2000" i="1" dirty="0">
                <a:latin typeface="Times" charset="0"/>
                <a:cs typeface="Times New Roman" pitchFamily="18" charset="0"/>
              </a:rPr>
              <a:t> </a:t>
            </a:r>
            <a:r>
              <a:rPr lang="it-IT" sz="2000" dirty="0"/>
              <a:t>converge a</a:t>
            </a:r>
            <a:r>
              <a:rPr lang="it-IT" sz="2000" i="1" dirty="0">
                <a:latin typeface="Times" charset="0"/>
                <a:cs typeface="Times New Roman" pitchFamily="18" charset="0"/>
              </a:rPr>
              <a:t> </a:t>
            </a:r>
            <a:r>
              <a:rPr lang="it-IT" sz="2000" i="1" dirty="0" err="1"/>
              <a:t>d</a:t>
            </a:r>
            <a:r>
              <a:rPr lang="it-IT" sz="2000" i="1" baseline="-25000" dirty="0" err="1"/>
              <a:t>x</a:t>
            </a:r>
            <a:r>
              <a:rPr lang="it-IT" sz="2000" i="1" dirty="0"/>
              <a:t>(y).</a:t>
            </a:r>
            <a:endParaRPr lang="it-IT" sz="24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6"/>
          <p:cNvSpPr>
            <a:spLocks noGrp="1"/>
          </p:cNvSpPr>
          <p:nvPr>
            <p:ph type="sldNum" sz="quarter" idx="12"/>
          </p:nvPr>
        </p:nvSpPr>
        <p:spPr/>
        <p:txBody>
          <a:bodyPr/>
          <a:lstStyle/>
          <a:p>
            <a:r>
              <a:rPr lang="en-US" altLang="it-IT"/>
              <a:t>4-</a:t>
            </a:r>
            <a:fld id="{24654CA2-C780-4098-8ED8-BA8F7FCFC6E0}" type="slidenum">
              <a:rPr lang="en-US" altLang="it-IT"/>
              <a:pPr/>
              <a:t>85</a:t>
            </a:fld>
            <a:endParaRPr lang="en-US" altLang="it-IT"/>
          </a:p>
        </p:txBody>
      </p:sp>
      <p:sp>
        <p:nvSpPr>
          <p:cNvPr id="471042" name="Rectangle 2"/>
          <p:cNvSpPr>
            <a:spLocks noGrp="1" noChangeArrowheads="1"/>
          </p:cNvSpPr>
          <p:nvPr>
            <p:ph type="title"/>
          </p:nvPr>
        </p:nvSpPr>
        <p:spPr/>
        <p:txBody>
          <a:bodyPr/>
          <a:lstStyle/>
          <a:p>
            <a:r>
              <a:rPr lang="it-IT"/>
              <a:t>Algoritmo con vettore distanza</a:t>
            </a:r>
            <a:endParaRPr lang="en-US" sz="3200"/>
          </a:p>
        </p:txBody>
      </p:sp>
      <p:sp>
        <p:nvSpPr>
          <p:cNvPr id="471043" name="Rectangle 3"/>
          <p:cNvSpPr>
            <a:spLocks noGrp="1" noChangeArrowheads="1"/>
          </p:cNvSpPr>
          <p:nvPr>
            <p:ph type="body" sz="half" idx="1"/>
          </p:nvPr>
        </p:nvSpPr>
        <p:spPr>
          <a:xfrm>
            <a:off x="561975" y="1362075"/>
            <a:ext cx="3781425" cy="4648200"/>
          </a:xfrm>
        </p:spPr>
        <p:txBody>
          <a:bodyPr/>
          <a:lstStyle/>
          <a:p>
            <a:pPr>
              <a:lnSpc>
                <a:spcPct val="90000"/>
              </a:lnSpc>
              <a:buFont typeface="ZapfDingbats" pitchFamily="82" charset="2"/>
              <a:buNone/>
            </a:pPr>
            <a:r>
              <a:rPr lang="it-IT" sz="2400">
                <a:solidFill>
                  <a:srgbClr val="FF0000"/>
                </a:solidFill>
              </a:rPr>
              <a:t>Iterativo, asincrono: </a:t>
            </a:r>
            <a:r>
              <a:rPr lang="it-IT" sz="2000"/>
              <a:t>ogni iterazione locale è causata da: </a:t>
            </a:r>
          </a:p>
          <a:p>
            <a:pPr>
              <a:lnSpc>
                <a:spcPct val="90000"/>
              </a:lnSpc>
              <a:buFont typeface="Wingdings" pitchFamily="2" charset="2"/>
              <a:buChar char="r"/>
            </a:pPr>
            <a:r>
              <a:rPr lang="it-IT" sz="2000"/>
              <a:t>cambio del costo di uno dei collegamenti locali</a:t>
            </a:r>
          </a:p>
          <a:p>
            <a:pPr>
              <a:lnSpc>
                <a:spcPct val="90000"/>
              </a:lnSpc>
              <a:buFont typeface="Wingdings" pitchFamily="2" charset="2"/>
              <a:buChar char="r"/>
            </a:pPr>
            <a:r>
              <a:rPr lang="it-IT" sz="2000"/>
              <a:t>ricezione da qualche vicino di un vettore distanza aggiornato.</a:t>
            </a:r>
          </a:p>
          <a:p>
            <a:pPr>
              <a:lnSpc>
                <a:spcPct val="90000"/>
              </a:lnSpc>
              <a:buFont typeface="ZapfDingbats" pitchFamily="82" charset="2"/>
              <a:buNone/>
            </a:pPr>
            <a:r>
              <a:rPr lang="it-IT" sz="2400">
                <a:solidFill>
                  <a:srgbClr val="FF0000"/>
                </a:solidFill>
              </a:rPr>
              <a:t>Distribuito:</a:t>
            </a:r>
            <a:endParaRPr lang="it-IT" sz="2400"/>
          </a:p>
          <a:p>
            <a:pPr>
              <a:lnSpc>
                <a:spcPct val="90000"/>
              </a:lnSpc>
              <a:buFont typeface="Wingdings" pitchFamily="2" charset="2"/>
              <a:buChar char="r"/>
            </a:pPr>
            <a:r>
              <a:rPr lang="it-IT" sz="2000"/>
              <a:t>Ogni nodo aggiorna i suoi vicini </a:t>
            </a:r>
            <a:r>
              <a:rPr lang="it-IT" sz="2000" i="1"/>
              <a:t>solo </a:t>
            </a:r>
            <a:r>
              <a:rPr lang="it-IT" sz="2000"/>
              <a:t>quando il suo DV cambia. </a:t>
            </a:r>
          </a:p>
          <a:p>
            <a:pPr lvl="1">
              <a:lnSpc>
                <a:spcPct val="90000"/>
              </a:lnSpc>
              <a:buFont typeface="Wingdings" pitchFamily="2" charset="2"/>
              <a:buChar char="m"/>
            </a:pPr>
            <a:r>
              <a:rPr lang="it-IT" sz="1800"/>
              <a:t>i vicini avvisano i vicini solo se necessario.</a:t>
            </a:r>
            <a:endParaRPr lang="it-IT" sz="2000"/>
          </a:p>
        </p:txBody>
      </p:sp>
      <p:sp>
        <p:nvSpPr>
          <p:cNvPr id="471045" name="Text Box 5"/>
          <p:cNvSpPr txBox="1">
            <a:spLocks noChangeArrowheads="1"/>
          </p:cNvSpPr>
          <p:nvPr/>
        </p:nvSpPr>
        <p:spPr bwMode="auto">
          <a:xfrm>
            <a:off x="5257800" y="1908175"/>
            <a:ext cx="3524250" cy="4360863"/>
          </a:xfrm>
          <a:prstGeom prst="rect">
            <a:avLst/>
          </a:prstGeom>
          <a:noFill/>
          <a:ln w="9525">
            <a:noFill/>
            <a:miter lim="800000"/>
            <a:headEnd/>
            <a:tailEnd/>
          </a:ln>
          <a:effectLst/>
        </p:spPr>
        <p:txBody>
          <a:bodyPr anchor="ctr">
            <a:spAutoFit/>
          </a:bodyPr>
          <a:lstStyle/>
          <a:p>
            <a:pPr algn="ctr">
              <a:spcBef>
                <a:spcPct val="50000"/>
              </a:spcBef>
            </a:pPr>
            <a:endParaRPr lang="en-US" altLang="it-IT" sz="2400">
              <a:latin typeface="Times New Roman" pitchFamily="18" charset="0"/>
            </a:endParaRPr>
          </a:p>
          <a:p>
            <a:pPr>
              <a:spcBef>
                <a:spcPct val="50000"/>
              </a:spcBef>
            </a:pPr>
            <a:r>
              <a:rPr lang="it-IT" sz="2400" i="1">
                <a:solidFill>
                  <a:schemeClr val="accent2"/>
                </a:solidFill>
                <a:latin typeface="Arial" charset="0"/>
              </a:rPr>
              <a:t>Attende</a:t>
            </a:r>
            <a:r>
              <a:rPr lang="it-IT" sz="2000">
                <a:latin typeface="Arial" charset="0"/>
              </a:rPr>
              <a:t> (un messaggio del cambio del costo da parte del suo vicino )</a:t>
            </a:r>
          </a:p>
          <a:p>
            <a:pPr>
              <a:spcBef>
                <a:spcPct val="50000"/>
              </a:spcBef>
            </a:pPr>
            <a:endParaRPr lang="it-IT" sz="2000">
              <a:latin typeface="Arial" charset="0"/>
            </a:endParaRPr>
          </a:p>
          <a:p>
            <a:pPr>
              <a:spcBef>
                <a:spcPct val="50000"/>
              </a:spcBef>
            </a:pPr>
            <a:r>
              <a:rPr lang="it-IT" sz="2400" i="1">
                <a:solidFill>
                  <a:schemeClr val="accent2"/>
                </a:solidFill>
                <a:latin typeface="Arial" charset="0"/>
              </a:rPr>
              <a:t>Effettua il calcolo</a:t>
            </a:r>
            <a:endParaRPr lang="it-IT" sz="2000">
              <a:latin typeface="Arial" charset="0"/>
            </a:endParaRPr>
          </a:p>
          <a:p>
            <a:pPr>
              <a:spcBef>
                <a:spcPct val="50000"/>
              </a:spcBef>
            </a:pPr>
            <a:endParaRPr lang="it-IT" sz="2000">
              <a:latin typeface="Arial" charset="0"/>
            </a:endParaRPr>
          </a:p>
          <a:p>
            <a:pPr>
              <a:lnSpc>
                <a:spcPct val="60000"/>
              </a:lnSpc>
              <a:spcBef>
                <a:spcPct val="50000"/>
              </a:spcBef>
            </a:pPr>
            <a:r>
              <a:rPr lang="it-IT" sz="2000">
                <a:latin typeface="Arial" charset="0"/>
              </a:rPr>
              <a:t>Se il DV cambia,</a:t>
            </a:r>
          </a:p>
          <a:p>
            <a:pPr>
              <a:lnSpc>
                <a:spcPct val="60000"/>
              </a:lnSpc>
              <a:spcBef>
                <a:spcPct val="50000"/>
              </a:spcBef>
            </a:pPr>
            <a:r>
              <a:rPr lang="it-IT" sz="2000">
                <a:latin typeface="Arial" charset="0"/>
              </a:rPr>
              <a:t>lo  </a:t>
            </a:r>
            <a:r>
              <a:rPr lang="it-IT" sz="2400" i="1">
                <a:solidFill>
                  <a:schemeClr val="accent2"/>
                </a:solidFill>
                <a:latin typeface="Arial" charset="0"/>
              </a:rPr>
              <a:t>notifica</a:t>
            </a:r>
            <a:r>
              <a:rPr lang="it-IT" sz="2000">
                <a:latin typeface="Arial" charset="0"/>
              </a:rPr>
              <a:t> ai suoi vicini. </a:t>
            </a:r>
            <a:endParaRPr lang="it-IT" sz="2400">
              <a:latin typeface="Arial" charset="0"/>
            </a:endParaRPr>
          </a:p>
          <a:p>
            <a:pPr algn="ctr">
              <a:spcBef>
                <a:spcPct val="50000"/>
              </a:spcBef>
            </a:pPr>
            <a:endParaRPr lang="en-US" sz="2400">
              <a:latin typeface="Times New Roman" pitchFamily="18" charset="0"/>
            </a:endParaRPr>
          </a:p>
        </p:txBody>
      </p:sp>
      <p:sp>
        <p:nvSpPr>
          <p:cNvPr id="471046" name="Line 6"/>
          <p:cNvSpPr>
            <a:spLocks noChangeShapeType="1"/>
          </p:cNvSpPr>
          <p:nvPr/>
        </p:nvSpPr>
        <p:spPr bwMode="auto">
          <a:xfrm>
            <a:off x="6788150" y="3419475"/>
            <a:ext cx="0" cy="590550"/>
          </a:xfrm>
          <a:prstGeom prst="line">
            <a:avLst/>
          </a:prstGeom>
          <a:noFill/>
          <a:ln w="19050">
            <a:solidFill>
              <a:schemeClr val="accent2"/>
            </a:solidFill>
            <a:round/>
            <a:headEnd/>
            <a:tailEnd type="triangle" w="med" len="med"/>
          </a:ln>
          <a:effectLst/>
        </p:spPr>
        <p:txBody>
          <a:bodyPr wrap="none" anchor="ctr"/>
          <a:lstStyle/>
          <a:p>
            <a:endParaRPr lang="it-IT"/>
          </a:p>
        </p:txBody>
      </p:sp>
      <p:sp>
        <p:nvSpPr>
          <p:cNvPr id="471047" name="Line 7"/>
          <p:cNvSpPr>
            <a:spLocks noChangeShapeType="1"/>
          </p:cNvSpPr>
          <p:nvPr/>
        </p:nvSpPr>
        <p:spPr bwMode="auto">
          <a:xfrm>
            <a:off x="6804025" y="4432300"/>
            <a:ext cx="0" cy="590550"/>
          </a:xfrm>
          <a:prstGeom prst="line">
            <a:avLst/>
          </a:prstGeom>
          <a:noFill/>
          <a:ln w="19050">
            <a:solidFill>
              <a:schemeClr val="accent2"/>
            </a:solidFill>
            <a:round/>
            <a:headEnd/>
            <a:tailEnd type="triangle" w="med" len="med"/>
          </a:ln>
          <a:effectLst/>
        </p:spPr>
        <p:txBody>
          <a:bodyPr wrap="none" anchor="ctr"/>
          <a:lstStyle/>
          <a:p>
            <a:endParaRPr lang="it-IT"/>
          </a:p>
        </p:txBody>
      </p:sp>
      <p:sp>
        <p:nvSpPr>
          <p:cNvPr id="471048" name="Freeform 8"/>
          <p:cNvSpPr>
            <a:spLocks/>
          </p:cNvSpPr>
          <p:nvPr/>
        </p:nvSpPr>
        <p:spPr bwMode="auto">
          <a:xfrm>
            <a:off x="5229225" y="2184400"/>
            <a:ext cx="1603375" cy="3924300"/>
          </a:xfrm>
          <a:custGeom>
            <a:avLst/>
            <a:gdLst/>
            <a:ahLst/>
            <a:cxnLst>
              <a:cxn ang="0">
                <a:pos x="960" y="2010"/>
              </a:cxn>
              <a:cxn ang="0">
                <a:pos x="961" y="2256"/>
              </a:cxn>
              <a:cxn ang="0">
                <a:pos x="0" y="2256"/>
              </a:cxn>
              <a:cxn ang="0">
                <a:pos x="0" y="0"/>
              </a:cxn>
              <a:cxn ang="0">
                <a:pos x="978" y="0"/>
              </a:cxn>
              <a:cxn ang="0">
                <a:pos x="978" y="155"/>
              </a:cxn>
            </a:cxnLst>
            <a:rect l="0" t="0" r="r" b="b"/>
            <a:pathLst>
              <a:path w="978" h="2256">
                <a:moveTo>
                  <a:pt x="960" y="2010"/>
                </a:moveTo>
                <a:lnTo>
                  <a:pt x="961" y="2256"/>
                </a:lnTo>
                <a:lnTo>
                  <a:pt x="0" y="2256"/>
                </a:lnTo>
                <a:lnTo>
                  <a:pt x="0" y="0"/>
                </a:lnTo>
                <a:lnTo>
                  <a:pt x="978" y="0"/>
                </a:lnTo>
                <a:lnTo>
                  <a:pt x="978" y="155"/>
                </a:lnTo>
              </a:path>
            </a:pathLst>
          </a:custGeom>
          <a:noFill/>
          <a:ln w="19050" cap="flat" cmpd="sng">
            <a:solidFill>
              <a:schemeClr val="accent2"/>
            </a:solidFill>
            <a:prstDash val="solid"/>
            <a:round/>
            <a:headEnd type="none" w="med" len="med"/>
            <a:tailEnd type="triangle" w="med" len="med"/>
          </a:ln>
          <a:effectLst/>
        </p:spPr>
        <p:txBody>
          <a:bodyPr wrap="none" anchor="ctr"/>
          <a:lstStyle/>
          <a:p>
            <a:endParaRPr lang="it-IT"/>
          </a:p>
        </p:txBody>
      </p:sp>
      <p:sp>
        <p:nvSpPr>
          <p:cNvPr id="471049" name="Text Box 9"/>
          <p:cNvSpPr txBox="1">
            <a:spLocks noChangeArrowheads="1"/>
          </p:cNvSpPr>
          <p:nvPr/>
        </p:nvSpPr>
        <p:spPr bwMode="auto">
          <a:xfrm>
            <a:off x="4979988" y="1366838"/>
            <a:ext cx="2073275" cy="457200"/>
          </a:xfrm>
          <a:prstGeom prst="rect">
            <a:avLst/>
          </a:prstGeom>
          <a:noFill/>
          <a:ln w="9525">
            <a:noFill/>
            <a:miter lim="800000"/>
            <a:headEnd/>
            <a:tailEnd/>
          </a:ln>
          <a:effectLst/>
        </p:spPr>
        <p:txBody>
          <a:bodyPr wrap="none">
            <a:spAutoFit/>
          </a:bodyPr>
          <a:lstStyle/>
          <a:p>
            <a:pPr algn="ctr"/>
            <a:r>
              <a:rPr lang="en-US" altLang="it-IT" sz="2400">
                <a:solidFill>
                  <a:srgbClr val="FF0000"/>
                </a:solidFill>
              </a:rPr>
              <a:t>Ciascun nodo:</a:t>
            </a:r>
            <a:endParaRPr lang="en-US" altLang="it-IT" sz="2400">
              <a:latin typeface="Times New Roman"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egnaposto numero diapositiva 3"/>
          <p:cNvSpPr>
            <a:spLocks noGrp="1"/>
          </p:cNvSpPr>
          <p:nvPr>
            <p:ph type="sldNum" sz="quarter" idx="12"/>
          </p:nvPr>
        </p:nvSpPr>
        <p:spPr/>
        <p:txBody>
          <a:bodyPr/>
          <a:lstStyle/>
          <a:p>
            <a:r>
              <a:rPr lang="en-US" altLang="it-IT"/>
              <a:t>4-</a:t>
            </a:r>
            <a:fld id="{A1424332-F3A8-46EA-9DBC-56949995CF24}" type="slidenum">
              <a:rPr lang="en-US" altLang="it-IT"/>
              <a:pPr/>
              <a:t>86</a:t>
            </a:fld>
            <a:endParaRPr lang="en-US" altLang="it-IT"/>
          </a:p>
        </p:txBody>
      </p:sp>
      <p:sp>
        <p:nvSpPr>
          <p:cNvPr id="472067" name="Line 3"/>
          <p:cNvSpPr>
            <a:spLocks noChangeShapeType="1"/>
          </p:cNvSpPr>
          <p:nvPr/>
        </p:nvSpPr>
        <p:spPr bwMode="auto">
          <a:xfrm>
            <a:off x="1219200" y="1447800"/>
            <a:ext cx="0" cy="1219200"/>
          </a:xfrm>
          <a:prstGeom prst="line">
            <a:avLst/>
          </a:prstGeom>
          <a:noFill/>
          <a:ln w="9525">
            <a:solidFill>
              <a:schemeClr val="tx1"/>
            </a:solidFill>
            <a:round/>
            <a:headEnd/>
            <a:tailEnd/>
          </a:ln>
          <a:effectLst/>
        </p:spPr>
        <p:txBody>
          <a:bodyPr wrap="none"/>
          <a:lstStyle/>
          <a:p>
            <a:endParaRPr lang="it-IT"/>
          </a:p>
        </p:txBody>
      </p:sp>
      <p:sp>
        <p:nvSpPr>
          <p:cNvPr id="472068" name="Line 4"/>
          <p:cNvSpPr>
            <a:spLocks noChangeShapeType="1"/>
          </p:cNvSpPr>
          <p:nvPr/>
        </p:nvSpPr>
        <p:spPr bwMode="auto">
          <a:xfrm>
            <a:off x="914400" y="1676400"/>
            <a:ext cx="1371600" cy="0"/>
          </a:xfrm>
          <a:prstGeom prst="line">
            <a:avLst/>
          </a:prstGeom>
          <a:noFill/>
          <a:ln w="9525">
            <a:solidFill>
              <a:schemeClr val="tx1"/>
            </a:solidFill>
            <a:round/>
            <a:headEnd/>
            <a:tailEnd/>
          </a:ln>
          <a:effectLst/>
        </p:spPr>
        <p:txBody>
          <a:bodyPr wrap="none"/>
          <a:lstStyle/>
          <a:p>
            <a:endParaRPr lang="it-IT"/>
          </a:p>
        </p:txBody>
      </p:sp>
      <p:sp>
        <p:nvSpPr>
          <p:cNvPr id="472069" name="Text Box 5"/>
          <p:cNvSpPr txBox="1">
            <a:spLocks noChangeArrowheads="1"/>
          </p:cNvSpPr>
          <p:nvPr/>
        </p:nvSpPr>
        <p:spPr bwMode="auto">
          <a:xfrm>
            <a:off x="1219200" y="12954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472070" name="Text Box 6"/>
          <p:cNvSpPr txBox="1">
            <a:spLocks noChangeArrowheads="1"/>
          </p:cNvSpPr>
          <p:nvPr/>
        </p:nvSpPr>
        <p:spPr bwMode="auto">
          <a:xfrm>
            <a:off x="914400" y="16764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472071" name="Text Box 7"/>
          <p:cNvSpPr txBox="1">
            <a:spLocks noChangeArrowheads="1"/>
          </p:cNvSpPr>
          <p:nvPr/>
        </p:nvSpPr>
        <p:spPr bwMode="auto">
          <a:xfrm>
            <a:off x="914400" y="19812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472072" name="Text Box 8"/>
          <p:cNvSpPr txBox="1">
            <a:spLocks noChangeArrowheads="1"/>
          </p:cNvSpPr>
          <p:nvPr/>
        </p:nvSpPr>
        <p:spPr bwMode="auto">
          <a:xfrm>
            <a:off x="914400" y="22860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472073" name="Text Box 9"/>
          <p:cNvSpPr txBox="1">
            <a:spLocks noChangeArrowheads="1"/>
          </p:cNvSpPr>
          <p:nvPr/>
        </p:nvSpPr>
        <p:spPr bwMode="auto">
          <a:xfrm>
            <a:off x="1219200" y="1676400"/>
            <a:ext cx="944563" cy="366713"/>
          </a:xfrm>
          <a:prstGeom prst="rect">
            <a:avLst/>
          </a:prstGeom>
          <a:noFill/>
          <a:ln w="9525">
            <a:noFill/>
            <a:miter lim="800000"/>
            <a:headEnd/>
            <a:tailEnd/>
          </a:ln>
          <a:effectLst/>
        </p:spPr>
        <p:txBody>
          <a:bodyPr wrap="none">
            <a:spAutoFit/>
          </a:bodyPr>
          <a:lstStyle/>
          <a:p>
            <a:r>
              <a:rPr lang="en-US" altLang="it-IT"/>
              <a:t>0  2   7</a:t>
            </a:r>
          </a:p>
        </p:txBody>
      </p:sp>
      <p:sp>
        <p:nvSpPr>
          <p:cNvPr id="472074" name="Text Box 10"/>
          <p:cNvSpPr txBox="1">
            <a:spLocks noChangeArrowheads="1"/>
          </p:cNvSpPr>
          <p:nvPr/>
        </p:nvSpPr>
        <p:spPr bwMode="auto">
          <a:xfrm>
            <a:off x="1219200" y="20574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075" name="Text Box 11"/>
          <p:cNvSpPr txBox="1">
            <a:spLocks noChangeArrowheads="1"/>
          </p:cNvSpPr>
          <p:nvPr/>
        </p:nvSpPr>
        <p:spPr bwMode="auto">
          <a:xfrm>
            <a:off x="1447800" y="20574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076" name="Text Box 12"/>
          <p:cNvSpPr txBox="1">
            <a:spLocks noChangeArrowheads="1"/>
          </p:cNvSpPr>
          <p:nvPr/>
        </p:nvSpPr>
        <p:spPr bwMode="auto">
          <a:xfrm>
            <a:off x="1828800" y="20574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077" name="Text Box 13"/>
          <p:cNvSpPr txBox="1">
            <a:spLocks noChangeArrowheads="1"/>
          </p:cNvSpPr>
          <p:nvPr/>
        </p:nvSpPr>
        <p:spPr bwMode="auto">
          <a:xfrm>
            <a:off x="1219200" y="23622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078" name="Text Box 14"/>
          <p:cNvSpPr txBox="1">
            <a:spLocks noChangeArrowheads="1"/>
          </p:cNvSpPr>
          <p:nvPr/>
        </p:nvSpPr>
        <p:spPr bwMode="auto">
          <a:xfrm>
            <a:off x="1447800" y="23622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079" name="Text Box 15"/>
          <p:cNvSpPr txBox="1">
            <a:spLocks noChangeArrowheads="1"/>
          </p:cNvSpPr>
          <p:nvPr/>
        </p:nvSpPr>
        <p:spPr bwMode="auto">
          <a:xfrm>
            <a:off x="1828800" y="23622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080" name="Text Box 16"/>
          <p:cNvSpPr txBox="1">
            <a:spLocks noChangeArrowheads="1"/>
          </p:cNvSpPr>
          <p:nvPr/>
        </p:nvSpPr>
        <p:spPr bwMode="auto">
          <a:xfrm rot="16200000">
            <a:off x="545306" y="21931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472081" name="Text Box 17"/>
          <p:cNvSpPr txBox="1">
            <a:spLocks noChangeArrowheads="1"/>
          </p:cNvSpPr>
          <p:nvPr/>
        </p:nvSpPr>
        <p:spPr bwMode="auto">
          <a:xfrm>
            <a:off x="1219200" y="1039813"/>
            <a:ext cx="1135063" cy="304800"/>
          </a:xfrm>
          <a:prstGeom prst="rect">
            <a:avLst/>
          </a:prstGeom>
          <a:noFill/>
          <a:ln w="9525">
            <a:noFill/>
            <a:miter lim="800000"/>
            <a:headEnd/>
            <a:tailEnd/>
          </a:ln>
          <a:effectLst/>
        </p:spPr>
        <p:txBody>
          <a:bodyPr wrap="none">
            <a:spAutoFit/>
          </a:bodyPr>
          <a:lstStyle/>
          <a:p>
            <a:r>
              <a:rPr lang="en-US" altLang="it-IT" sz="1400"/>
              <a:t>costo verso</a:t>
            </a:r>
            <a:endParaRPr lang="en-US" altLang="it-IT"/>
          </a:p>
        </p:txBody>
      </p:sp>
      <p:sp>
        <p:nvSpPr>
          <p:cNvPr id="472082" name="Text Box 18"/>
          <p:cNvSpPr txBox="1">
            <a:spLocks noChangeArrowheads="1"/>
          </p:cNvSpPr>
          <p:nvPr/>
        </p:nvSpPr>
        <p:spPr bwMode="auto">
          <a:xfrm rot="16200000">
            <a:off x="545307" y="4023519"/>
            <a:ext cx="379412" cy="304800"/>
          </a:xfrm>
          <a:prstGeom prst="rect">
            <a:avLst/>
          </a:prstGeom>
          <a:noFill/>
          <a:ln w="9525">
            <a:noFill/>
            <a:miter lim="800000"/>
            <a:headEnd/>
            <a:tailEnd/>
          </a:ln>
          <a:effectLst/>
        </p:spPr>
        <p:txBody>
          <a:bodyPr wrap="none">
            <a:spAutoFit/>
          </a:bodyPr>
          <a:lstStyle/>
          <a:p>
            <a:r>
              <a:rPr lang="en-US" altLang="it-IT" sz="1400"/>
              <a:t>da</a:t>
            </a:r>
          </a:p>
        </p:txBody>
      </p:sp>
      <p:sp>
        <p:nvSpPr>
          <p:cNvPr id="472083" name="Text Box 19"/>
          <p:cNvSpPr txBox="1">
            <a:spLocks noChangeArrowheads="1"/>
          </p:cNvSpPr>
          <p:nvPr/>
        </p:nvSpPr>
        <p:spPr bwMode="auto">
          <a:xfrm rot="16200000">
            <a:off x="545306" y="57745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472093" name="Line 29"/>
          <p:cNvSpPr>
            <a:spLocks noChangeShapeType="1"/>
          </p:cNvSpPr>
          <p:nvPr/>
        </p:nvSpPr>
        <p:spPr bwMode="auto">
          <a:xfrm>
            <a:off x="3276600" y="1447800"/>
            <a:ext cx="0" cy="1219200"/>
          </a:xfrm>
          <a:prstGeom prst="line">
            <a:avLst/>
          </a:prstGeom>
          <a:noFill/>
          <a:ln w="9525">
            <a:solidFill>
              <a:schemeClr val="tx1"/>
            </a:solidFill>
            <a:round/>
            <a:headEnd/>
            <a:tailEnd/>
          </a:ln>
          <a:effectLst/>
        </p:spPr>
        <p:txBody>
          <a:bodyPr wrap="none"/>
          <a:lstStyle/>
          <a:p>
            <a:endParaRPr lang="it-IT"/>
          </a:p>
        </p:txBody>
      </p:sp>
      <p:sp>
        <p:nvSpPr>
          <p:cNvPr id="472094" name="Line 30"/>
          <p:cNvSpPr>
            <a:spLocks noChangeShapeType="1"/>
          </p:cNvSpPr>
          <p:nvPr/>
        </p:nvSpPr>
        <p:spPr bwMode="auto">
          <a:xfrm>
            <a:off x="2971800" y="1676400"/>
            <a:ext cx="1371600" cy="0"/>
          </a:xfrm>
          <a:prstGeom prst="line">
            <a:avLst/>
          </a:prstGeom>
          <a:noFill/>
          <a:ln w="9525">
            <a:solidFill>
              <a:schemeClr val="tx1"/>
            </a:solidFill>
            <a:round/>
            <a:headEnd/>
            <a:tailEnd/>
          </a:ln>
          <a:effectLst/>
        </p:spPr>
        <p:txBody>
          <a:bodyPr wrap="none"/>
          <a:lstStyle/>
          <a:p>
            <a:endParaRPr lang="it-IT"/>
          </a:p>
        </p:txBody>
      </p:sp>
      <p:sp>
        <p:nvSpPr>
          <p:cNvPr id="472095" name="Text Box 31"/>
          <p:cNvSpPr txBox="1">
            <a:spLocks noChangeArrowheads="1"/>
          </p:cNvSpPr>
          <p:nvPr/>
        </p:nvSpPr>
        <p:spPr bwMode="auto">
          <a:xfrm>
            <a:off x="3276600" y="12954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472096" name="Text Box 32"/>
          <p:cNvSpPr txBox="1">
            <a:spLocks noChangeArrowheads="1"/>
          </p:cNvSpPr>
          <p:nvPr/>
        </p:nvSpPr>
        <p:spPr bwMode="auto">
          <a:xfrm>
            <a:off x="2971800" y="16764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472097" name="Text Box 33"/>
          <p:cNvSpPr txBox="1">
            <a:spLocks noChangeArrowheads="1"/>
          </p:cNvSpPr>
          <p:nvPr/>
        </p:nvSpPr>
        <p:spPr bwMode="auto">
          <a:xfrm>
            <a:off x="2971800" y="19812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472098" name="Text Box 34"/>
          <p:cNvSpPr txBox="1">
            <a:spLocks noChangeArrowheads="1"/>
          </p:cNvSpPr>
          <p:nvPr/>
        </p:nvSpPr>
        <p:spPr bwMode="auto">
          <a:xfrm>
            <a:off x="2971800" y="22860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472099" name="Text Box 35"/>
          <p:cNvSpPr txBox="1">
            <a:spLocks noChangeArrowheads="1"/>
          </p:cNvSpPr>
          <p:nvPr/>
        </p:nvSpPr>
        <p:spPr bwMode="auto">
          <a:xfrm>
            <a:off x="3276600" y="1676400"/>
            <a:ext cx="944563" cy="366713"/>
          </a:xfrm>
          <a:prstGeom prst="rect">
            <a:avLst/>
          </a:prstGeom>
          <a:noFill/>
          <a:ln w="9525">
            <a:noFill/>
            <a:miter lim="800000"/>
            <a:headEnd/>
            <a:tailEnd/>
          </a:ln>
          <a:effectLst/>
        </p:spPr>
        <p:txBody>
          <a:bodyPr wrap="none">
            <a:spAutoFit/>
          </a:bodyPr>
          <a:lstStyle/>
          <a:p>
            <a:r>
              <a:rPr lang="en-US" altLang="it-IT"/>
              <a:t>0  2   3</a:t>
            </a:r>
          </a:p>
        </p:txBody>
      </p:sp>
      <p:sp>
        <p:nvSpPr>
          <p:cNvPr id="472100" name="Text Box 36"/>
          <p:cNvSpPr txBox="1">
            <a:spLocks noChangeArrowheads="1"/>
          </p:cNvSpPr>
          <p:nvPr/>
        </p:nvSpPr>
        <p:spPr bwMode="auto">
          <a:xfrm rot="16200000">
            <a:off x="2602706" y="21931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472101" name="Text Box 37"/>
          <p:cNvSpPr txBox="1">
            <a:spLocks noChangeArrowheads="1"/>
          </p:cNvSpPr>
          <p:nvPr/>
        </p:nvSpPr>
        <p:spPr bwMode="auto">
          <a:xfrm>
            <a:off x="3238500" y="10398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472102" name="Line 38"/>
          <p:cNvSpPr>
            <a:spLocks noChangeShapeType="1"/>
          </p:cNvSpPr>
          <p:nvPr/>
        </p:nvSpPr>
        <p:spPr bwMode="auto">
          <a:xfrm>
            <a:off x="1219200" y="3200400"/>
            <a:ext cx="0" cy="1219200"/>
          </a:xfrm>
          <a:prstGeom prst="line">
            <a:avLst/>
          </a:prstGeom>
          <a:noFill/>
          <a:ln w="9525">
            <a:solidFill>
              <a:schemeClr val="tx1"/>
            </a:solidFill>
            <a:round/>
            <a:headEnd/>
            <a:tailEnd/>
          </a:ln>
          <a:effectLst/>
        </p:spPr>
        <p:txBody>
          <a:bodyPr wrap="none"/>
          <a:lstStyle/>
          <a:p>
            <a:endParaRPr lang="it-IT"/>
          </a:p>
        </p:txBody>
      </p:sp>
      <p:sp>
        <p:nvSpPr>
          <p:cNvPr id="472103" name="Line 39"/>
          <p:cNvSpPr>
            <a:spLocks noChangeShapeType="1"/>
          </p:cNvSpPr>
          <p:nvPr/>
        </p:nvSpPr>
        <p:spPr bwMode="auto">
          <a:xfrm>
            <a:off x="914400" y="3429000"/>
            <a:ext cx="1371600" cy="0"/>
          </a:xfrm>
          <a:prstGeom prst="line">
            <a:avLst/>
          </a:prstGeom>
          <a:noFill/>
          <a:ln w="9525">
            <a:solidFill>
              <a:schemeClr val="tx1"/>
            </a:solidFill>
            <a:round/>
            <a:headEnd/>
            <a:tailEnd/>
          </a:ln>
          <a:effectLst/>
        </p:spPr>
        <p:txBody>
          <a:bodyPr wrap="none"/>
          <a:lstStyle/>
          <a:p>
            <a:endParaRPr lang="it-IT"/>
          </a:p>
        </p:txBody>
      </p:sp>
      <p:sp>
        <p:nvSpPr>
          <p:cNvPr id="472104" name="Text Box 40"/>
          <p:cNvSpPr txBox="1">
            <a:spLocks noChangeArrowheads="1"/>
          </p:cNvSpPr>
          <p:nvPr/>
        </p:nvSpPr>
        <p:spPr bwMode="auto">
          <a:xfrm>
            <a:off x="1219200" y="30480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472105" name="Text Box 41"/>
          <p:cNvSpPr txBox="1">
            <a:spLocks noChangeArrowheads="1"/>
          </p:cNvSpPr>
          <p:nvPr/>
        </p:nvSpPr>
        <p:spPr bwMode="auto">
          <a:xfrm>
            <a:off x="914400" y="34290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472106" name="Text Box 42"/>
          <p:cNvSpPr txBox="1">
            <a:spLocks noChangeArrowheads="1"/>
          </p:cNvSpPr>
          <p:nvPr/>
        </p:nvSpPr>
        <p:spPr bwMode="auto">
          <a:xfrm>
            <a:off x="914400" y="37338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472107" name="Text Box 43"/>
          <p:cNvSpPr txBox="1">
            <a:spLocks noChangeArrowheads="1"/>
          </p:cNvSpPr>
          <p:nvPr/>
        </p:nvSpPr>
        <p:spPr bwMode="auto">
          <a:xfrm>
            <a:off x="914400" y="40386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472108" name="Text Box 44"/>
          <p:cNvSpPr txBox="1">
            <a:spLocks noChangeArrowheads="1"/>
          </p:cNvSpPr>
          <p:nvPr/>
        </p:nvSpPr>
        <p:spPr bwMode="auto">
          <a:xfrm>
            <a:off x="1524000" y="34290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09" name="Text Box 45"/>
          <p:cNvSpPr txBox="1">
            <a:spLocks noChangeArrowheads="1"/>
          </p:cNvSpPr>
          <p:nvPr/>
        </p:nvSpPr>
        <p:spPr bwMode="auto">
          <a:xfrm>
            <a:off x="1828800" y="34290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10" name="Text Box 46"/>
          <p:cNvSpPr txBox="1">
            <a:spLocks noChangeArrowheads="1"/>
          </p:cNvSpPr>
          <p:nvPr/>
        </p:nvSpPr>
        <p:spPr bwMode="auto">
          <a:xfrm>
            <a:off x="1219200" y="4114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11" name="Text Box 47"/>
          <p:cNvSpPr txBox="1">
            <a:spLocks noChangeArrowheads="1"/>
          </p:cNvSpPr>
          <p:nvPr/>
        </p:nvSpPr>
        <p:spPr bwMode="auto">
          <a:xfrm>
            <a:off x="1447800" y="4114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12" name="Text Box 48"/>
          <p:cNvSpPr txBox="1">
            <a:spLocks noChangeArrowheads="1"/>
          </p:cNvSpPr>
          <p:nvPr/>
        </p:nvSpPr>
        <p:spPr bwMode="auto">
          <a:xfrm>
            <a:off x="1828800" y="4114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13" name="Text Box 49"/>
          <p:cNvSpPr txBox="1">
            <a:spLocks noChangeArrowheads="1"/>
          </p:cNvSpPr>
          <p:nvPr/>
        </p:nvSpPr>
        <p:spPr bwMode="auto">
          <a:xfrm>
            <a:off x="1219200" y="28432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472150" name="Line 86"/>
          <p:cNvSpPr>
            <a:spLocks noChangeShapeType="1"/>
          </p:cNvSpPr>
          <p:nvPr/>
        </p:nvSpPr>
        <p:spPr bwMode="auto">
          <a:xfrm>
            <a:off x="1219200" y="5029200"/>
            <a:ext cx="0" cy="1219200"/>
          </a:xfrm>
          <a:prstGeom prst="line">
            <a:avLst/>
          </a:prstGeom>
          <a:noFill/>
          <a:ln w="9525">
            <a:solidFill>
              <a:schemeClr val="tx1"/>
            </a:solidFill>
            <a:round/>
            <a:headEnd/>
            <a:tailEnd/>
          </a:ln>
          <a:effectLst/>
        </p:spPr>
        <p:txBody>
          <a:bodyPr wrap="none"/>
          <a:lstStyle/>
          <a:p>
            <a:endParaRPr lang="it-IT"/>
          </a:p>
        </p:txBody>
      </p:sp>
      <p:sp>
        <p:nvSpPr>
          <p:cNvPr id="472151" name="Line 87"/>
          <p:cNvSpPr>
            <a:spLocks noChangeShapeType="1"/>
          </p:cNvSpPr>
          <p:nvPr/>
        </p:nvSpPr>
        <p:spPr bwMode="auto">
          <a:xfrm>
            <a:off x="914400" y="5257800"/>
            <a:ext cx="1371600" cy="0"/>
          </a:xfrm>
          <a:prstGeom prst="line">
            <a:avLst/>
          </a:prstGeom>
          <a:noFill/>
          <a:ln w="9525">
            <a:solidFill>
              <a:schemeClr val="tx1"/>
            </a:solidFill>
            <a:round/>
            <a:headEnd/>
            <a:tailEnd/>
          </a:ln>
          <a:effectLst/>
        </p:spPr>
        <p:txBody>
          <a:bodyPr wrap="none"/>
          <a:lstStyle/>
          <a:p>
            <a:endParaRPr lang="it-IT"/>
          </a:p>
        </p:txBody>
      </p:sp>
      <p:sp>
        <p:nvSpPr>
          <p:cNvPr id="472152" name="Text Box 88"/>
          <p:cNvSpPr txBox="1">
            <a:spLocks noChangeArrowheads="1"/>
          </p:cNvSpPr>
          <p:nvPr/>
        </p:nvSpPr>
        <p:spPr bwMode="auto">
          <a:xfrm>
            <a:off x="1219200" y="48768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472153" name="Text Box 89"/>
          <p:cNvSpPr txBox="1">
            <a:spLocks noChangeArrowheads="1"/>
          </p:cNvSpPr>
          <p:nvPr/>
        </p:nvSpPr>
        <p:spPr bwMode="auto">
          <a:xfrm>
            <a:off x="914400" y="52578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472154" name="Text Box 90"/>
          <p:cNvSpPr txBox="1">
            <a:spLocks noChangeArrowheads="1"/>
          </p:cNvSpPr>
          <p:nvPr/>
        </p:nvSpPr>
        <p:spPr bwMode="auto">
          <a:xfrm>
            <a:off x="914400" y="55626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472155" name="Text Box 91"/>
          <p:cNvSpPr txBox="1">
            <a:spLocks noChangeArrowheads="1"/>
          </p:cNvSpPr>
          <p:nvPr/>
        </p:nvSpPr>
        <p:spPr bwMode="auto">
          <a:xfrm>
            <a:off x="914400" y="58674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472156" name="Text Box 92"/>
          <p:cNvSpPr txBox="1">
            <a:spLocks noChangeArrowheads="1"/>
          </p:cNvSpPr>
          <p:nvPr/>
        </p:nvSpPr>
        <p:spPr bwMode="auto">
          <a:xfrm>
            <a:off x="1219200" y="5638800"/>
            <a:ext cx="990600" cy="366713"/>
          </a:xfrm>
          <a:prstGeom prst="rect">
            <a:avLst/>
          </a:prstGeom>
          <a:noFill/>
          <a:ln w="9525">
            <a:noFill/>
            <a:miter lim="800000"/>
            <a:headEnd/>
            <a:tailEnd/>
          </a:ln>
          <a:effectLst/>
        </p:spPr>
        <p:txBody>
          <a:bodyPr>
            <a:spAutoFit/>
          </a:bodyPr>
          <a:lstStyle/>
          <a:p>
            <a:r>
              <a:rPr lang="en-US" altLang="it-IT"/>
              <a:t>∞</a:t>
            </a:r>
          </a:p>
        </p:txBody>
      </p:sp>
      <p:sp>
        <p:nvSpPr>
          <p:cNvPr id="472157" name="Text Box 93"/>
          <p:cNvSpPr txBox="1">
            <a:spLocks noChangeArrowheads="1"/>
          </p:cNvSpPr>
          <p:nvPr/>
        </p:nvSpPr>
        <p:spPr bwMode="auto">
          <a:xfrm>
            <a:off x="1447800" y="5638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58" name="Text Box 94"/>
          <p:cNvSpPr txBox="1">
            <a:spLocks noChangeArrowheads="1"/>
          </p:cNvSpPr>
          <p:nvPr/>
        </p:nvSpPr>
        <p:spPr bwMode="auto">
          <a:xfrm>
            <a:off x="1828800" y="5638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472159" name="Text Box 95"/>
          <p:cNvSpPr txBox="1">
            <a:spLocks noChangeArrowheads="1"/>
          </p:cNvSpPr>
          <p:nvPr/>
        </p:nvSpPr>
        <p:spPr bwMode="auto">
          <a:xfrm>
            <a:off x="1219200" y="5943600"/>
            <a:ext cx="323850" cy="366713"/>
          </a:xfrm>
          <a:prstGeom prst="rect">
            <a:avLst/>
          </a:prstGeom>
          <a:noFill/>
          <a:ln w="9525">
            <a:noFill/>
            <a:miter lim="800000"/>
            <a:headEnd/>
            <a:tailEnd/>
          </a:ln>
          <a:effectLst/>
        </p:spPr>
        <p:txBody>
          <a:bodyPr wrap="none">
            <a:spAutoFit/>
          </a:bodyPr>
          <a:lstStyle/>
          <a:p>
            <a:r>
              <a:rPr lang="en-US" altLang="it-IT"/>
              <a:t>7</a:t>
            </a:r>
          </a:p>
        </p:txBody>
      </p:sp>
      <p:sp>
        <p:nvSpPr>
          <p:cNvPr id="472160" name="Text Box 96"/>
          <p:cNvSpPr txBox="1">
            <a:spLocks noChangeArrowheads="1"/>
          </p:cNvSpPr>
          <p:nvPr/>
        </p:nvSpPr>
        <p:spPr bwMode="auto">
          <a:xfrm>
            <a:off x="1447800" y="5943600"/>
            <a:ext cx="287338" cy="366713"/>
          </a:xfrm>
          <a:prstGeom prst="rect">
            <a:avLst/>
          </a:prstGeom>
          <a:noFill/>
          <a:ln w="9525">
            <a:noFill/>
            <a:miter lim="800000"/>
            <a:headEnd/>
            <a:tailEnd/>
          </a:ln>
          <a:effectLst/>
        </p:spPr>
        <p:txBody>
          <a:bodyPr wrap="none">
            <a:spAutoFit/>
          </a:bodyPr>
          <a:lstStyle/>
          <a:p>
            <a:r>
              <a:rPr lang="en-US" altLang="it-IT"/>
              <a:t>1</a:t>
            </a:r>
          </a:p>
        </p:txBody>
      </p:sp>
      <p:sp>
        <p:nvSpPr>
          <p:cNvPr id="472161" name="Text Box 97"/>
          <p:cNvSpPr txBox="1">
            <a:spLocks noChangeArrowheads="1"/>
          </p:cNvSpPr>
          <p:nvPr/>
        </p:nvSpPr>
        <p:spPr bwMode="auto">
          <a:xfrm>
            <a:off x="1828800" y="5943600"/>
            <a:ext cx="323850" cy="366713"/>
          </a:xfrm>
          <a:prstGeom prst="rect">
            <a:avLst/>
          </a:prstGeom>
          <a:noFill/>
          <a:ln w="9525">
            <a:noFill/>
            <a:miter lim="800000"/>
            <a:headEnd/>
            <a:tailEnd/>
          </a:ln>
          <a:effectLst/>
        </p:spPr>
        <p:txBody>
          <a:bodyPr wrap="none">
            <a:spAutoFit/>
          </a:bodyPr>
          <a:lstStyle/>
          <a:p>
            <a:r>
              <a:rPr lang="en-US" altLang="it-IT"/>
              <a:t>0</a:t>
            </a:r>
          </a:p>
        </p:txBody>
      </p:sp>
      <p:sp>
        <p:nvSpPr>
          <p:cNvPr id="472162" name="Text Box 98"/>
          <p:cNvSpPr txBox="1">
            <a:spLocks noChangeArrowheads="1"/>
          </p:cNvSpPr>
          <p:nvPr/>
        </p:nvSpPr>
        <p:spPr bwMode="auto">
          <a:xfrm>
            <a:off x="1219200" y="46212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472163" name="Text Box 99"/>
          <p:cNvSpPr txBox="1">
            <a:spLocks noChangeArrowheads="1"/>
          </p:cNvSpPr>
          <p:nvPr/>
        </p:nvSpPr>
        <p:spPr bwMode="auto">
          <a:xfrm>
            <a:off x="1219200" y="3505200"/>
            <a:ext cx="976313" cy="641350"/>
          </a:xfrm>
          <a:prstGeom prst="rect">
            <a:avLst/>
          </a:prstGeom>
          <a:noFill/>
          <a:ln w="9525">
            <a:noFill/>
            <a:miter lim="800000"/>
            <a:headEnd/>
            <a:tailEnd/>
          </a:ln>
          <a:effectLst/>
        </p:spPr>
        <p:txBody>
          <a:bodyPr wrap="none">
            <a:spAutoFit/>
          </a:bodyPr>
          <a:lstStyle/>
          <a:p>
            <a:r>
              <a:rPr lang="en-US" altLang="it-IT"/>
              <a:t>∞</a:t>
            </a:r>
          </a:p>
          <a:p>
            <a:r>
              <a:rPr lang="en-US" altLang="it-IT"/>
              <a:t>2   0   1</a:t>
            </a:r>
          </a:p>
        </p:txBody>
      </p:sp>
      <p:sp>
        <p:nvSpPr>
          <p:cNvPr id="472164" name="Text Box 100"/>
          <p:cNvSpPr txBox="1">
            <a:spLocks noChangeArrowheads="1"/>
          </p:cNvSpPr>
          <p:nvPr/>
        </p:nvSpPr>
        <p:spPr bwMode="auto">
          <a:xfrm>
            <a:off x="1219200" y="5257800"/>
            <a:ext cx="990600" cy="366713"/>
          </a:xfrm>
          <a:prstGeom prst="rect">
            <a:avLst/>
          </a:prstGeom>
          <a:noFill/>
          <a:ln w="9525">
            <a:noFill/>
            <a:miter lim="800000"/>
            <a:headEnd/>
            <a:tailEnd/>
          </a:ln>
          <a:effectLst/>
        </p:spPr>
        <p:txBody>
          <a:bodyPr>
            <a:spAutoFit/>
          </a:bodyPr>
          <a:lstStyle/>
          <a:p>
            <a:r>
              <a:rPr lang="en-US" altLang="it-IT"/>
              <a:t>∞ ∞  ∞</a:t>
            </a:r>
          </a:p>
        </p:txBody>
      </p:sp>
      <p:sp>
        <p:nvSpPr>
          <p:cNvPr id="472165" name="Text Box 101"/>
          <p:cNvSpPr txBox="1">
            <a:spLocks noChangeArrowheads="1"/>
          </p:cNvSpPr>
          <p:nvPr/>
        </p:nvSpPr>
        <p:spPr bwMode="auto">
          <a:xfrm>
            <a:off x="3260725" y="2022475"/>
            <a:ext cx="976313" cy="366713"/>
          </a:xfrm>
          <a:prstGeom prst="rect">
            <a:avLst/>
          </a:prstGeom>
          <a:noFill/>
          <a:ln w="9525">
            <a:noFill/>
            <a:miter lim="800000"/>
            <a:headEnd/>
            <a:tailEnd/>
          </a:ln>
          <a:effectLst/>
        </p:spPr>
        <p:txBody>
          <a:bodyPr wrap="none">
            <a:spAutoFit/>
          </a:bodyPr>
          <a:lstStyle/>
          <a:p>
            <a:r>
              <a:rPr lang="en-US" altLang="it-IT"/>
              <a:t>2   0   1</a:t>
            </a:r>
          </a:p>
        </p:txBody>
      </p:sp>
      <p:sp>
        <p:nvSpPr>
          <p:cNvPr id="472166" name="Text Box 102"/>
          <p:cNvSpPr txBox="1">
            <a:spLocks noChangeArrowheads="1"/>
          </p:cNvSpPr>
          <p:nvPr/>
        </p:nvSpPr>
        <p:spPr bwMode="auto">
          <a:xfrm>
            <a:off x="3260725" y="2327275"/>
            <a:ext cx="976313" cy="366713"/>
          </a:xfrm>
          <a:prstGeom prst="rect">
            <a:avLst/>
          </a:prstGeom>
          <a:noFill/>
          <a:ln w="9525">
            <a:noFill/>
            <a:miter lim="800000"/>
            <a:headEnd/>
            <a:tailEnd/>
          </a:ln>
          <a:effectLst/>
        </p:spPr>
        <p:txBody>
          <a:bodyPr wrap="none">
            <a:spAutoFit/>
          </a:bodyPr>
          <a:lstStyle/>
          <a:p>
            <a:r>
              <a:rPr lang="en-US" altLang="it-IT"/>
              <a:t>7   1   0</a:t>
            </a:r>
          </a:p>
        </p:txBody>
      </p:sp>
      <p:sp>
        <p:nvSpPr>
          <p:cNvPr id="472177" name="Line 113"/>
          <p:cNvSpPr>
            <a:spLocks noChangeShapeType="1"/>
          </p:cNvSpPr>
          <p:nvPr/>
        </p:nvSpPr>
        <p:spPr bwMode="auto">
          <a:xfrm>
            <a:off x="2209800" y="1981200"/>
            <a:ext cx="685800" cy="1524000"/>
          </a:xfrm>
          <a:prstGeom prst="line">
            <a:avLst/>
          </a:prstGeom>
          <a:noFill/>
          <a:ln w="9525">
            <a:solidFill>
              <a:schemeClr val="tx1"/>
            </a:solidFill>
            <a:round/>
            <a:headEnd/>
            <a:tailEnd type="triangle" w="med" len="med"/>
          </a:ln>
          <a:effectLst/>
        </p:spPr>
        <p:txBody>
          <a:bodyPr wrap="none"/>
          <a:lstStyle/>
          <a:p>
            <a:endParaRPr lang="it-IT"/>
          </a:p>
        </p:txBody>
      </p:sp>
      <p:sp>
        <p:nvSpPr>
          <p:cNvPr id="472178" name="Line 114"/>
          <p:cNvSpPr>
            <a:spLocks noChangeShapeType="1"/>
          </p:cNvSpPr>
          <p:nvPr/>
        </p:nvSpPr>
        <p:spPr bwMode="auto">
          <a:xfrm>
            <a:off x="2133600" y="2057400"/>
            <a:ext cx="685800" cy="3124200"/>
          </a:xfrm>
          <a:prstGeom prst="line">
            <a:avLst/>
          </a:prstGeom>
          <a:noFill/>
          <a:ln w="9525">
            <a:solidFill>
              <a:schemeClr val="tx1"/>
            </a:solidFill>
            <a:round/>
            <a:headEnd/>
            <a:tailEnd type="triangle" w="med" len="med"/>
          </a:ln>
          <a:effectLst/>
        </p:spPr>
        <p:txBody>
          <a:bodyPr wrap="none"/>
          <a:lstStyle/>
          <a:p>
            <a:endParaRPr lang="it-IT"/>
          </a:p>
        </p:txBody>
      </p:sp>
      <p:sp>
        <p:nvSpPr>
          <p:cNvPr id="472179" name="Line 115"/>
          <p:cNvSpPr>
            <a:spLocks noChangeShapeType="1"/>
          </p:cNvSpPr>
          <p:nvPr/>
        </p:nvSpPr>
        <p:spPr bwMode="auto">
          <a:xfrm flipV="1">
            <a:off x="2133600" y="2514600"/>
            <a:ext cx="762000" cy="1295400"/>
          </a:xfrm>
          <a:prstGeom prst="line">
            <a:avLst/>
          </a:prstGeom>
          <a:noFill/>
          <a:ln w="9525">
            <a:solidFill>
              <a:schemeClr val="tx1"/>
            </a:solidFill>
            <a:round/>
            <a:headEnd/>
            <a:tailEnd type="triangle" w="med" len="med"/>
          </a:ln>
          <a:effectLst/>
        </p:spPr>
        <p:txBody>
          <a:bodyPr wrap="none"/>
          <a:lstStyle/>
          <a:p>
            <a:endParaRPr lang="it-IT"/>
          </a:p>
        </p:txBody>
      </p:sp>
      <p:sp>
        <p:nvSpPr>
          <p:cNvPr id="472180" name="Line 116"/>
          <p:cNvSpPr>
            <a:spLocks noChangeShapeType="1"/>
          </p:cNvSpPr>
          <p:nvPr/>
        </p:nvSpPr>
        <p:spPr bwMode="auto">
          <a:xfrm>
            <a:off x="2133600" y="4114800"/>
            <a:ext cx="609600" cy="1143000"/>
          </a:xfrm>
          <a:prstGeom prst="line">
            <a:avLst/>
          </a:prstGeom>
          <a:noFill/>
          <a:ln w="9525">
            <a:solidFill>
              <a:schemeClr val="tx1"/>
            </a:solidFill>
            <a:round/>
            <a:headEnd/>
            <a:tailEnd type="triangle" w="med" len="med"/>
          </a:ln>
          <a:effectLst/>
        </p:spPr>
        <p:txBody>
          <a:bodyPr wrap="none"/>
          <a:lstStyle/>
          <a:p>
            <a:endParaRPr lang="it-IT"/>
          </a:p>
        </p:txBody>
      </p:sp>
      <p:sp>
        <p:nvSpPr>
          <p:cNvPr id="472181" name="Line 117"/>
          <p:cNvSpPr>
            <a:spLocks noChangeShapeType="1"/>
          </p:cNvSpPr>
          <p:nvPr/>
        </p:nvSpPr>
        <p:spPr bwMode="auto">
          <a:xfrm flipV="1">
            <a:off x="2133600" y="2590800"/>
            <a:ext cx="838200" cy="3429000"/>
          </a:xfrm>
          <a:prstGeom prst="line">
            <a:avLst/>
          </a:prstGeom>
          <a:noFill/>
          <a:ln w="9525">
            <a:solidFill>
              <a:schemeClr val="tx1"/>
            </a:solidFill>
            <a:round/>
            <a:headEnd/>
            <a:tailEnd type="triangle" w="med" len="med"/>
          </a:ln>
          <a:effectLst/>
        </p:spPr>
        <p:txBody>
          <a:bodyPr wrap="none"/>
          <a:lstStyle/>
          <a:p>
            <a:endParaRPr lang="it-IT"/>
          </a:p>
        </p:txBody>
      </p:sp>
      <p:sp>
        <p:nvSpPr>
          <p:cNvPr id="472182" name="Line 118"/>
          <p:cNvSpPr>
            <a:spLocks noChangeShapeType="1"/>
          </p:cNvSpPr>
          <p:nvPr/>
        </p:nvSpPr>
        <p:spPr bwMode="auto">
          <a:xfrm flipV="1">
            <a:off x="2209800" y="4343400"/>
            <a:ext cx="762000" cy="1752600"/>
          </a:xfrm>
          <a:prstGeom prst="line">
            <a:avLst/>
          </a:prstGeom>
          <a:noFill/>
          <a:ln w="9525">
            <a:solidFill>
              <a:schemeClr val="tx1"/>
            </a:solidFill>
            <a:round/>
            <a:headEnd/>
            <a:tailEnd type="triangle" w="med" len="med"/>
          </a:ln>
          <a:effectLst/>
        </p:spPr>
        <p:txBody>
          <a:bodyPr wrap="none"/>
          <a:lstStyle/>
          <a:p>
            <a:endParaRPr lang="it-IT"/>
          </a:p>
        </p:txBody>
      </p:sp>
      <p:sp>
        <p:nvSpPr>
          <p:cNvPr id="472187" name="Line 123"/>
          <p:cNvSpPr>
            <a:spLocks noChangeShapeType="1"/>
          </p:cNvSpPr>
          <p:nvPr/>
        </p:nvSpPr>
        <p:spPr bwMode="auto">
          <a:xfrm>
            <a:off x="609600" y="6345238"/>
            <a:ext cx="5410200" cy="0"/>
          </a:xfrm>
          <a:prstGeom prst="line">
            <a:avLst/>
          </a:prstGeom>
          <a:noFill/>
          <a:ln w="9525">
            <a:solidFill>
              <a:schemeClr val="tx1"/>
            </a:solidFill>
            <a:prstDash val="sysDot"/>
            <a:round/>
            <a:headEnd/>
            <a:tailEnd type="triangle" w="med" len="med"/>
          </a:ln>
          <a:effectLst/>
        </p:spPr>
        <p:txBody>
          <a:bodyPr wrap="none"/>
          <a:lstStyle/>
          <a:p>
            <a:endParaRPr lang="it-IT"/>
          </a:p>
        </p:txBody>
      </p:sp>
      <p:sp>
        <p:nvSpPr>
          <p:cNvPr id="472188" name="Text Box 124"/>
          <p:cNvSpPr txBox="1">
            <a:spLocks noChangeArrowheads="1"/>
          </p:cNvSpPr>
          <p:nvPr/>
        </p:nvSpPr>
        <p:spPr bwMode="auto">
          <a:xfrm>
            <a:off x="6069013" y="6142038"/>
            <a:ext cx="836612" cy="366712"/>
          </a:xfrm>
          <a:prstGeom prst="rect">
            <a:avLst/>
          </a:prstGeom>
          <a:noFill/>
          <a:ln w="9525">
            <a:noFill/>
            <a:miter lim="800000"/>
            <a:headEnd/>
            <a:tailEnd/>
          </a:ln>
          <a:effectLst/>
        </p:spPr>
        <p:txBody>
          <a:bodyPr wrap="none">
            <a:spAutoFit/>
          </a:bodyPr>
          <a:lstStyle/>
          <a:p>
            <a:r>
              <a:rPr lang="en-US" altLang="it-IT"/>
              <a:t>tempo</a:t>
            </a:r>
          </a:p>
        </p:txBody>
      </p:sp>
      <p:grpSp>
        <p:nvGrpSpPr>
          <p:cNvPr id="472189" name="Group 125"/>
          <p:cNvGrpSpPr>
            <a:grpSpLocks/>
          </p:cNvGrpSpPr>
          <p:nvPr/>
        </p:nvGrpSpPr>
        <p:grpSpPr bwMode="auto">
          <a:xfrm>
            <a:off x="6632575" y="2911475"/>
            <a:ext cx="2184400" cy="1212850"/>
            <a:chOff x="2352" y="0"/>
            <a:chExt cx="1376" cy="764"/>
          </a:xfrm>
        </p:grpSpPr>
        <p:sp>
          <p:nvSpPr>
            <p:cNvPr id="472190" name="Freeform 126"/>
            <p:cNvSpPr>
              <a:spLocks/>
            </p:cNvSpPr>
            <p:nvPr/>
          </p:nvSpPr>
          <p:spPr bwMode="auto">
            <a:xfrm>
              <a:off x="2352" y="0"/>
              <a:ext cx="1376" cy="764"/>
            </a:xfrm>
            <a:custGeom>
              <a:avLst/>
              <a:gdLst/>
              <a:ahLst/>
              <a:cxnLst>
                <a:cxn ang="0">
                  <a:pos x="113" y="348"/>
                </a:cxn>
                <a:cxn ang="0">
                  <a:pos x="395" y="162"/>
                </a:cxn>
                <a:cxn ang="0">
                  <a:pos x="710" y="9"/>
                </a:cxn>
                <a:cxn ang="0">
                  <a:pos x="1160" y="219"/>
                </a:cxn>
                <a:cxn ang="0">
                  <a:pos x="1367" y="510"/>
                </a:cxn>
                <a:cxn ang="0">
                  <a:pos x="1103" y="726"/>
                </a:cxn>
                <a:cxn ang="0">
                  <a:pos x="578" y="738"/>
                </a:cxn>
                <a:cxn ang="0">
                  <a:pos x="77" y="630"/>
                </a:cxn>
                <a:cxn ang="0">
                  <a:pos x="113" y="348"/>
                </a:cxn>
              </a:cxnLst>
              <a:rect l="0" t="0" r="r" b="b"/>
              <a:pathLst>
                <a:path w="1376" h="764">
                  <a:moveTo>
                    <a:pt x="113" y="348"/>
                  </a:moveTo>
                  <a:cubicBezTo>
                    <a:pt x="166" y="270"/>
                    <a:pt x="296" y="218"/>
                    <a:pt x="395" y="162"/>
                  </a:cubicBezTo>
                  <a:cubicBezTo>
                    <a:pt x="494" y="106"/>
                    <a:pt x="583" y="0"/>
                    <a:pt x="710" y="9"/>
                  </a:cubicBezTo>
                  <a:cubicBezTo>
                    <a:pt x="837" y="18"/>
                    <a:pt x="1051" y="136"/>
                    <a:pt x="1160" y="219"/>
                  </a:cubicBezTo>
                  <a:cubicBezTo>
                    <a:pt x="1269" y="302"/>
                    <a:pt x="1376" y="426"/>
                    <a:pt x="1367" y="510"/>
                  </a:cubicBezTo>
                  <a:cubicBezTo>
                    <a:pt x="1358" y="594"/>
                    <a:pt x="1234" y="688"/>
                    <a:pt x="1103" y="726"/>
                  </a:cubicBezTo>
                  <a:cubicBezTo>
                    <a:pt x="972" y="764"/>
                    <a:pt x="749" y="754"/>
                    <a:pt x="578" y="738"/>
                  </a:cubicBezTo>
                  <a:cubicBezTo>
                    <a:pt x="407" y="722"/>
                    <a:pt x="154" y="695"/>
                    <a:pt x="77" y="630"/>
                  </a:cubicBezTo>
                  <a:cubicBezTo>
                    <a:pt x="0" y="565"/>
                    <a:pt x="60" y="426"/>
                    <a:pt x="113" y="348"/>
                  </a:cubicBezTo>
                  <a:close/>
                </a:path>
              </a:pathLst>
            </a:custGeom>
            <a:solidFill>
              <a:srgbClr val="66CCFF"/>
            </a:solidFill>
            <a:ln w="9525">
              <a:noFill/>
              <a:round/>
              <a:headEnd/>
              <a:tailEnd/>
            </a:ln>
            <a:effectLst/>
          </p:spPr>
          <p:txBody>
            <a:bodyPr wrap="none" anchor="ctr"/>
            <a:lstStyle/>
            <a:p>
              <a:endParaRPr lang="it-IT"/>
            </a:p>
          </p:txBody>
        </p:sp>
        <p:grpSp>
          <p:nvGrpSpPr>
            <p:cNvPr id="472191" name="Group 127"/>
            <p:cNvGrpSpPr>
              <a:grpSpLocks/>
            </p:cNvGrpSpPr>
            <p:nvPr/>
          </p:nvGrpSpPr>
          <p:grpSpPr bwMode="auto">
            <a:xfrm>
              <a:off x="2448" y="74"/>
              <a:ext cx="1161" cy="675"/>
              <a:chOff x="-17" y="1286"/>
              <a:chExt cx="1161" cy="675"/>
            </a:xfrm>
          </p:grpSpPr>
          <p:sp>
            <p:nvSpPr>
              <p:cNvPr id="472192" name="Freeform 128"/>
              <p:cNvSpPr>
                <a:spLocks/>
              </p:cNvSpPr>
              <p:nvPr/>
            </p:nvSpPr>
            <p:spPr bwMode="auto">
              <a:xfrm>
                <a:off x="246" y="1476"/>
                <a:ext cx="222" cy="180"/>
              </a:xfrm>
              <a:custGeom>
                <a:avLst/>
                <a:gdLst/>
                <a:ahLst/>
                <a:cxnLst>
                  <a:cxn ang="0">
                    <a:pos x="0" y="180"/>
                  </a:cxn>
                  <a:cxn ang="0">
                    <a:pos x="222" y="0"/>
                  </a:cxn>
                </a:cxnLst>
                <a:rect l="0" t="0" r="r" b="b"/>
                <a:pathLst>
                  <a:path w="222" h="180">
                    <a:moveTo>
                      <a:pt x="0" y="180"/>
                    </a:moveTo>
                    <a:lnTo>
                      <a:pt x="222" y="0"/>
                    </a:lnTo>
                  </a:path>
                </a:pathLst>
              </a:custGeom>
              <a:noFill/>
              <a:ln w="12700">
                <a:solidFill>
                  <a:schemeClr val="tx1"/>
                </a:solidFill>
                <a:round/>
                <a:headEnd/>
                <a:tailEnd/>
              </a:ln>
              <a:effectLst/>
            </p:spPr>
            <p:txBody>
              <a:bodyPr wrap="none" anchor="ctr"/>
              <a:lstStyle/>
              <a:p>
                <a:endParaRPr lang="it-IT"/>
              </a:p>
            </p:txBody>
          </p:sp>
          <p:sp>
            <p:nvSpPr>
              <p:cNvPr id="472193" name="Oval 129"/>
              <p:cNvSpPr>
                <a:spLocks noChangeArrowheads="1"/>
              </p:cNvSpPr>
              <p:nvPr/>
            </p:nvSpPr>
            <p:spPr bwMode="auto">
              <a:xfrm>
                <a:off x="-14" y="171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2194" name="Line 130"/>
              <p:cNvSpPr>
                <a:spLocks noChangeShapeType="1"/>
              </p:cNvSpPr>
              <p:nvPr/>
            </p:nvSpPr>
            <p:spPr bwMode="auto">
              <a:xfrm>
                <a:off x="-14" y="1705"/>
                <a:ext cx="1" cy="50"/>
              </a:xfrm>
              <a:prstGeom prst="line">
                <a:avLst/>
              </a:prstGeom>
              <a:noFill/>
              <a:ln w="12700">
                <a:solidFill>
                  <a:schemeClr val="tx1"/>
                </a:solidFill>
                <a:round/>
                <a:headEnd/>
                <a:tailEnd/>
              </a:ln>
              <a:effectLst/>
            </p:spPr>
            <p:txBody>
              <a:bodyPr wrap="none" anchor="ctr"/>
              <a:lstStyle/>
              <a:p>
                <a:endParaRPr lang="it-IT"/>
              </a:p>
            </p:txBody>
          </p:sp>
          <p:sp>
            <p:nvSpPr>
              <p:cNvPr id="472195" name="Line 131"/>
              <p:cNvSpPr>
                <a:spLocks noChangeShapeType="1"/>
              </p:cNvSpPr>
              <p:nvPr/>
            </p:nvSpPr>
            <p:spPr bwMode="auto">
              <a:xfrm>
                <a:off x="299" y="1705"/>
                <a:ext cx="1" cy="50"/>
              </a:xfrm>
              <a:prstGeom prst="line">
                <a:avLst/>
              </a:prstGeom>
              <a:noFill/>
              <a:ln w="12700">
                <a:solidFill>
                  <a:schemeClr val="tx1"/>
                </a:solidFill>
                <a:round/>
                <a:headEnd/>
                <a:tailEnd/>
              </a:ln>
              <a:effectLst/>
            </p:spPr>
            <p:txBody>
              <a:bodyPr wrap="none" anchor="ctr"/>
              <a:lstStyle/>
              <a:p>
                <a:endParaRPr lang="it-IT"/>
              </a:p>
            </p:txBody>
          </p:sp>
          <p:sp>
            <p:nvSpPr>
              <p:cNvPr id="472196" name="Rectangle 132"/>
              <p:cNvSpPr>
                <a:spLocks noChangeArrowheads="1"/>
              </p:cNvSpPr>
              <p:nvPr/>
            </p:nvSpPr>
            <p:spPr bwMode="auto">
              <a:xfrm>
                <a:off x="-14" y="170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2197" name="Oval 133"/>
              <p:cNvSpPr>
                <a:spLocks noChangeArrowheads="1"/>
              </p:cNvSpPr>
              <p:nvPr/>
            </p:nvSpPr>
            <p:spPr bwMode="auto">
              <a:xfrm>
                <a:off x="-17" y="164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2198" name="Freeform 134"/>
              <p:cNvSpPr>
                <a:spLocks/>
              </p:cNvSpPr>
              <p:nvPr/>
            </p:nvSpPr>
            <p:spPr bwMode="auto">
              <a:xfrm>
                <a:off x="651" y="1476"/>
                <a:ext cx="216" cy="189"/>
              </a:xfrm>
              <a:custGeom>
                <a:avLst/>
                <a:gdLst/>
                <a:ahLst/>
                <a:cxnLst>
                  <a:cxn ang="0">
                    <a:pos x="0" y="0"/>
                  </a:cxn>
                  <a:cxn ang="0">
                    <a:pos x="216" y="189"/>
                  </a:cxn>
                </a:cxnLst>
                <a:rect l="0" t="0" r="r" b="b"/>
                <a:pathLst>
                  <a:path w="216" h="189">
                    <a:moveTo>
                      <a:pt x="0" y="0"/>
                    </a:moveTo>
                    <a:lnTo>
                      <a:pt x="216" y="189"/>
                    </a:lnTo>
                  </a:path>
                </a:pathLst>
              </a:custGeom>
              <a:noFill/>
              <a:ln w="12700">
                <a:solidFill>
                  <a:schemeClr val="tx1"/>
                </a:solidFill>
                <a:round/>
                <a:headEnd/>
                <a:tailEnd/>
              </a:ln>
              <a:effectLst/>
            </p:spPr>
            <p:txBody>
              <a:bodyPr wrap="none" anchor="ctr"/>
              <a:lstStyle/>
              <a:p>
                <a:endParaRPr lang="it-IT"/>
              </a:p>
            </p:txBody>
          </p:sp>
          <p:sp>
            <p:nvSpPr>
              <p:cNvPr id="472199" name="Freeform 135"/>
              <p:cNvSpPr>
                <a:spLocks/>
              </p:cNvSpPr>
              <p:nvPr/>
            </p:nvSpPr>
            <p:spPr bwMode="auto">
              <a:xfrm>
                <a:off x="303" y="1740"/>
                <a:ext cx="540" cy="3"/>
              </a:xfrm>
              <a:custGeom>
                <a:avLst/>
                <a:gdLst/>
                <a:ahLst/>
                <a:cxnLst>
                  <a:cxn ang="0">
                    <a:pos x="540" y="3"/>
                  </a:cxn>
                  <a:cxn ang="0">
                    <a:pos x="0" y="0"/>
                  </a:cxn>
                </a:cxnLst>
                <a:rect l="0" t="0" r="r" b="b"/>
                <a:pathLst>
                  <a:path w="540" h="3">
                    <a:moveTo>
                      <a:pt x="540" y="3"/>
                    </a:moveTo>
                    <a:lnTo>
                      <a:pt x="0" y="0"/>
                    </a:lnTo>
                  </a:path>
                </a:pathLst>
              </a:custGeom>
              <a:noFill/>
              <a:ln w="12700">
                <a:solidFill>
                  <a:schemeClr val="tx1"/>
                </a:solidFill>
                <a:round/>
                <a:headEnd/>
                <a:tailEnd/>
              </a:ln>
              <a:effectLst/>
            </p:spPr>
            <p:txBody>
              <a:bodyPr wrap="none" anchor="ctr"/>
              <a:lstStyle/>
              <a:p>
                <a:endParaRPr lang="it-IT"/>
              </a:p>
            </p:txBody>
          </p:sp>
          <p:grpSp>
            <p:nvGrpSpPr>
              <p:cNvPr id="472200" name="Group 136"/>
              <p:cNvGrpSpPr>
                <a:grpSpLocks/>
              </p:cNvGrpSpPr>
              <p:nvPr/>
            </p:nvGrpSpPr>
            <p:grpSpPr bwMode="auto">
              <a:xfrm>
                <a:off x="32" y="1598"/>
                <a:ext cx="210" cy="250"/>
                <a:chOff x="2952" y="2429"/>
                <a:chExt cx="211" cy="250"/>
              </a:xfrm>
            </p:grpSpPr>
            <p:sp>
              <p:nvSpPr>
                <p:cNvPr id="472201" name="Rectangle 13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2202" name="Text Box 138"/>
                <p:cNvSpPr txBox="1">
                  <a:spLocks noChangeArrowheads="1"/>
                </p:cNvSpPr>
                <p:nvPr/>
              </p:nvSpPr>
              <p:spPr bwMode="auto">
                <a:xfrm>
                  <a:off x="2952" y="2429"/>
                  <a:ext cx="211" cy="250"/>
                </a:xfrm>
                <a:prstGeom prst="rect">
                  <a:avLst/>
                </a:prstGeom>
                <a:noFill/>
                <a:ln w="9525">
                  <a:noFill/>
                  <a:miter lim="800000"/>
                  <a:headEnd/>
                  <a:tailEnd/>
                </a:ln>
                <a:effectLst/>
              </p:spPr>
              <p:txBody>
                <a:bodyPr wrap="none">
                  <a:spAutoFit/>
                </a:bodyPr>
                <a:lstStyle/>
                <a:p>
                  <a:pPr algn="ctr"/>
                  <a:r>
                    <a:rPr lang="en-US" altLang="it-IT" sz="2000"/>
                    <a:t>x</a:t>
                  </a:r>
                  <a:endParaRPr lang="en-US" altLang="it-IT" sz="2400">
                    <a:latin typeface="Times New Roman" pitchFamily="18" charset="0"/>
                  </a:endParaRPr>
                </a:p>
              </p:txBody>
            </p:sp>
          </p:grpSp>
          <p:grpSp>
            <p:nvGrpSpPr>
              <p:cNvPr id="472203" name="Group 139"/>
              <p:cNvGrpSpPr>
                <a:grpSpLocks/>
              </p:cNvGrpSpPr>
              <p:nvPr/>
            </p:nvGrpSpPr>
            <p:grpSpPr bwMode="auto">
              <a:xfrm>
                <a:off x="828" y="1580"/>
                <a:ext cx="316" cy="288"/>
                <a:chOff x="1740" y="2276"/>
                <a:chExt cx="316" cy="288"/>
              </a:xfrm>
            </p:grpSpPr>
            <p:sp>
              <p:nvSpPr>
                <p:cNvPr id="472204" name="Oval 140"/>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2205" name="Line 141"/>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472206" name="Line 142"/>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472207" name="Rectangle 143"/>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2208" name="Oval 144"/>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72209" name="Group 145"/>
                <p:cNvGrpSpPr>
                  <a:grpSpLocks/>
                </p:cNvGrpSpPr>
                <p:nvPr/>
              </p:nvGrpSpPr>
              <p:grpSpPr bwMode="auto">
                <a:xfrm>
                  <a:off x="1792" y="2276"/>
                  <a:ext cx="219" cy="288"/>
                  <a:chOff x="2948" y="2399"/>
                  <a:chExt cx="220" cy="288"/>
                </a:xfrm>
              </p:grpSpPr>
              <p:sp>
                <p:nvSpPr>
                  <p:cNvPr id="472210" name="Rectangle 14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2211" name="Text Box 147"/>
                  <p:cNvSpPr txBox="1">
                    <a:spLocks noChangeArrowheads="1"/>
                  </p:cNvSpPr>
                  <p:nvPr/>
                </p:nvSpPr>
                <p:spPr bwMode="auto">
                  <a:xfrm>
                    <a:off x="2948" y="2399"/>
                    <a:ext cx="220" cy="288"/>
                  </a:xfrm>
                  <a:prstGeom prst="rect">
                    <a:avLst/>
                  </a:prstGeom>
                  <a:noFill/>
                  <a:ln w="9525">
                    <a:noFill/>
                    <a:miter lim="800000"/>
                    <a:headEnd/>
                    <a:tailEnd/>
                  </a:ln>
                  <a:effectLst/>
                </p:spPr>
                <p:txBody>
                  <a:bodyPr wrap="none">
                    <a:spAutoFit/>
                  </a:bodyPr>
                  <a:lstStyle/>
                  <a:p>
                    <a:pPr algn="ctr"/>
                    <a:r>
                      <a:rPr lang="en-US" altLang="it-IT" sz="2400"/>
                      <a:t>z</a:t>
                    </a:r>
                  </a:p>
                </p:txBody>
              </p:sp>
            </p:grpSp>
          </p:grpSp>
          <p:sp>
            <p:nvSpPr>
              <p:cNvPr id="472212" name="Text Box 148"/>
              <p:cNvSpPr txBox="1">
                <a:spLocks noChangeArrowheads="1"/>
              </p:cNvSpPr>
              <p:nvPr/>
            </p:nvSpPr>
            <p:spPr bwMode="auto">
              <a:xfrm>
                <a:off x="731" y="1400"/>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72213" name="Text Box 149"/>
              <p:cNvSpPr txBox="1">
                <a:spLocks noChangeArrowheads="1"/>
              </p:cNvSpPr>
              <p:nvPr/>
            </p:nvSpPr>
            <p:spPr bwMode="auto">
              <a:xfrm>
                <a:off x="192" y="1397"/>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472214" name="Text Box 150"/>
              <p:cNvSpPr txBox="1">
                <a:spLocks noChangeArrowheads="1"/>
              </p:cNvSpPr>
              <p:nvPr/>
            </p:nvSpPr>
            <p:spPr bwMode="auto">
              <a:xfrm>
                <a:off x="477" y="1730"/>
                <a:ext cx="204" cy="231"/>
              </a:xfrm>
              <a:prstGeom prst="rect">
                <a:avLst/>
              </a:prstGeom>
              <a:noFill/>
              <a:ln w="9525">
                <a:noFill/>
                <a:miter lim="800000"/>
                <a:headEnd/>
                <a:tailEnd/>
              </a:ln>
              <a:effectLst/>
            </p:spPr>
            <p:txBody>
              <a:bodyPr wrap="none">
                <a:spAutoFit/>
              </a:bodyPr>
              <a:lstStyle/>
              <a:p>
                <a:pPr algn="ctr"/>
                <a:r>
                  <a:rPr lang="en-US" altLang="it-IT"/>
                  <a:t>7</a:t>
                </a:r>
                <a:endParaRPr lang="en-US" altLang="it-IT" sz="2400">
                  <a:latin typeface="Times New Roman" pitchFamily="18" charset="0"/>
                </a:endParaRPr>
              </a:p>
            </p:txBody>
          </p:sp>
          <p:grpSp>
            <p:nvGrpSpPr>
              <p:cNvPr id="472215" name="Group 151"/>
              <p:cNvGrpSpPr>
                <a:grpSpLocks/>
              </p:cNvGrpSpPr>
              <p:nvPr/>
            </p:nvGrpSpPr>
            <p:grpSpPr bwMode="auto">
              <a:xfrm>
                <a:off x="408" y="1286"/>
                <a:ext cx="316" cy="250"/>
                <a:chOff x="1740" y="2306"/>
                <a:chExt cx="316" cy="250"/>
              </a:xfrm>
            </p:grpSpPr>
            <p:sp>
              <p:nvSpPr>
                <p:cNvPr id="472216" name="Oval 152"/>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2217" name="Line 153"/>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472218" name="Line 154"/>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472219" name="Rectangle 155"/>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2220" name="Oval 156"/>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72221" name="Group 157"/>
                <p:cNvGrpSpPr>
                  <a:grpSpLocks/>
                </p:cNvGrpSpPr>
                <p:nvPr/>
              </p:nvGrpSpPr>
              <p:grpSpPr bwMode="auto">
                <a:xfrm>
                  <a:off x="1802" y="2306"/>
                  <a:ext cx="199" cy="250"/>
                  <a:chOff x="2957" y="2429"/>
                  <a:chExt cx="201" cy="250"/>
                </a:xfrm>
              </p:grpSpPr>
              <p:sp>
                <p:nvSpPr>
                  <p:cNvPr id="472222" name="Rectangle 15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2223" name="Text Box 159"/>
                  <p:cNvSpPr txBox="1">
                    <a:spLocks noChangeArrowheads="1"/>
                  </p:cNvSpPr>
                  <p:nvPr/>
                </p:nvSpPr>
                <p:spPr bwMode="auto">
                  <a:xfrm>
                    <a:off x="2957" y="2429"/>
                    <a:ext cx="201"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grpSp>
      </p:grpSp>
      <p:sp>
        <p:nvSpPr>
          <p:cNvPr id="472224" name="Text Box 160"/>
          <p:cNvSpPr txBox="1">
            <a:spLocks noChangeArrowheads="1"/>
          </p:cNvSpPr>
          <p:nvPr/>
        </p:nvSpPr>
        <p:spPr bwMode="auto">
          <a:xfrm>
            <a:off x="0" y="685800"/>
            <a:ext cx="2236788" cy="366713"/>
          </a:xfrm>
          <a:prstGeom prst="rect">
            <a:avLst/>
          </a:prstGeom>
          <a:noFill/>
          <a:ln w="9525">
            <a:noFill/>
            <a:miter lim="800000"/>
            <a:headEnd/>
            <a:tailEnd/>
          </a:ln>
          <a:effectLst/>
        </p:spPr>
        <p:txBody>
          <a:bodyPr wrap="none">
            <a:spAutoFit/>
          </a:bodyPr>
          <a:lstStyle/>
          <a:p>
            <a:pPr eaLnBrk="1" hangingPunct="1"/>
            <a:r>
              <a:rPr lang="en-US" altLang="it-IT" b="1" u="sng"/>
              <a:t>Tabella del nodo x</a:t>
            </a:r>
          </a:p>
        </p:txBody>
      </p:sp>
      <p:sp>
        <p:nvSpPr>
          <p:cNvPr id="472225" name="Text Box 161"/>
          <p:cNvSpPr txBox="1">
            <a:spLocks noChangeArrowheads="1"/>
          </p:cNvSpPr>
          <p:nvPr/>
        </p:nvSpPr>
        <p:spPr bwMode="auto">
          <a:xfrm>
            <a:off x="0" y="2590800"/>
            <a:ext cx="2228850" cy="366713"/>
          </a:xfrm>
          <a:prstGeom prst="rect">
            <a:avLst/>
          </a:prstGeom>
          <a:noFill/>
          <a:ln w="9525">
            <a:noFill/>
            <a:miter lim="800000"/>
            <a:headEnd/>
            <a:tailEnd/>
          </a:ln>
          <a:effectLst/>
        </p:spPr>
        <p:txBody>
          <a:bodyPr wrap="none">
            <a:spAutoFit/>
          </a:bodyPr>
          <a:lstStyle/>
          <a:p>
            <a:pPr eaLnBrk="1" hangingPunct="1"/>
            <a:r>
              <a:rPr lang="en-US" altLang="it-IT" b="1" u="sng"/>
              <a:t>Tabella del nodo y</a:t>
            </a:r>
          </a:p>
        </p:txBody>
      </p:sp>
      <p:sp>
        <p:nvSpPr>
          <p:cNvPr id="472226" name="Text Box 162"/>
          <p:cNvSpPr txBox="1">
            <a:spLocks noChangeArrowheads="1"/>
          </p:cNvSpPr>
          <p:nvPr/>
        </p:nvSpPr>
        <p:spPr bwMode="auto">
          <a:xfrm>
            <a:off x="0" y="4343400"/>
            <a:ext cx="2225675" cy="366713"/>
          </a:xfrm>
          <a:prstGeom prst="rect">
            <a:avLst/>
          </a:prstGeom>
          <a:noFill/>
          <a:ln w="9525">
            <a:noFill/>
            <a:miter lim="800000"/>
            <a:headEnd/>
            <a:tailEnd/>
          </a:ln>
          <a:effectLst/>
        </p:spPr>
        <p:txBody>
          <a:bodyPr wrap="none">
            <a:spAutoFit/>
          </a:bodyPr>
          <a:lstStyle/>
          <a:p>
            <a:pPr eaLnBrk="1" hangingPunct="1"/>
            <a:r>
              <a:rPr lang="en-US" altLang="it-IT" b="1" u="sng"/>
              <a:t>Tabella del nodo z</a:t>
            </a:r>
          </a:p>
        </p:txBody>
      </p:sp>
      <p:sp>
        <p:nvSpPr>
          <p:cNvPr id="472227" name="Oval 163"/>
          <p:cNvSpPr>
            <a:spLocks noChangeArrowheads="1"/>
          </p:cNvSpPr>
          <p:nvPr/>
        </p:nvSpPr>
        <p:spPr bwMode="auto">
          <a:xfrm>
            <a:off x="1219200" y="16764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472228" name="Oval 164"/>
          <p:cNvSpPr>
            <a:spLocks noChangeArrowheads="1"/>
          </p:cNvSpPr>
          <p:nvPr/>
        </p:nvSpPr>
        <p:spPr bwMode="auto">
          <a:xfrm>
            <a:off x="1219200" y="37338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472229" name="Oval 165"/>
          <p:cNvSpPr>
            <a:spLocks noChangeArrowheads="1"/>
          </p:cNvSpPr>
          <p:nvPr/>
        </p:nvSpPr>
        <p:spPr bwMode="auto">
          <a:xfrm>
            <a:off x="1219200" y="59436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472230" name="Oval 166"/>
          <p:cNvSpPr>
            <a:spLocks noChangeArrowheads="1"/>
          </p:cNvSpPr>
          <p:nvPr/>
        </p:nvSpPr>
        <p:spPr bwMode="auto">
          <a:xfrm>
            <a:off x="3276600" y="16764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472232" name="Rectangle 168"/>
          <p:cNvSpPr>
            <a:spLocks noChangeArrowheads="1"/>
          </p:cNvSpPr>
          <p:nvPr/>
        </p:nvSpPr>
        <p:spPr bwMode="auto">
          <a:xfrm>
            <a:off x="1590675" y="187325"/>
            <a:ext cx="4241800" cy="641350"/>
          </a:xfrm>
          <a:prstGeom prst="rect">
            <a:avLst/>
          </a:prstGeom>
          <a:noFill/>
          <a:ln w="9525" algn="ctr">
            <a:noFill/>
            <a:miter lim="800000"/>
            <a:headEnd/>
            <a:tailEnd/>
          </a:ln>
          <a:effectLst/>
        </p:spPr>
        <p:txBody>
          <a:bodyPr wrap="none" anchor="ctr">
            <a:spAutoFit/>
          </a:bodyPr>
          <a:lstStyle/>
          <a:p>
            <a:pPr algn="just"/>
            <a:r>
              <a:rPr lang="fr-FR">
                <a:solidFill>
                  <a:srgbClr val="000000"/>
                </a:solidFill>
                <a:latin typeface="Times" charset="0"/>
                <a:cs typeface="Times New Roman" pitchFamily="18" charset="0"/>
              </a:rPr>
              <a:t>D</a:t>
            </a:r>
            <a:r>
              <a:rPr lang="fr-FR" baseline="-25000">
                <a:solidFill>
                  <a:srgbClr val="000000"/>
                </a:solidFill>
                <a:latin typeface="Times" charset="0"/>
                <a:cs typeface="Times New Roman" pitchFamily="18" charset="0"/>
              </a:rPr>
              <a:t>x</a:t>
            </a:r>
            <a:r>
              <a:rPr lang="fr-FR">
                <a:solidFill>
                  <a:srgbClr val="000000"/>
                </a:solidFill>
                <a:latin typeface="Times" charset="0"/>
                <a:cs typeface="Times New Roman" pitchFamily="18" charset="0"/>
              </a:rPr>
              <a:t>(y) = min{c(x,y) + D</a:t>
            </a:r>
            <a:r>
              <a:rPr lang="fr-FR" baseline="-25000">
                <a:solidFill>
                  <a:srgbClr val="000000"/>
                </a:solidFill>
                <a:latin typeface="Times" charset="0"/>
                <a:cs typeface="Times New Roman" pitchFamily="18" charset="0"/>
              </a:rPr>
              <a:t>y</a:t>
            </a:r>
            <a:r>
              <a:rPr lang="fr-FR">
                <a:solidFill>
                  <a:srgbClr val="000000"/>
                </a:solidFill>
                <a:latin typeface="Times" charset="0"/>
                <a:cs typeface="Times New Roman" pitchFamily="18" charset="0"/>
              </a:rPr>
              <a:t>(y), c(x,z) + D</a:t>
            </a:r>
            <a:r>
              <a:rPr lang="fr-FR" baseline="-25000">
                <a:solidFill>
                  <a:srgbClr val="000000"/>
                </a:solidFill>
                <a:latin typeface="Times" charset="0"/>
                <a:cs typeface="Times New Roman" pitchFamily="18" charset="0"/>
              </a:rPr>
              <a:t>z</a:t>
            </a:r>
            <a:r>
              <a:rPr lang="fr-FR">
                <a:solidFill>
                  <a:srgbClr val="000000"/>
                </a:solidFill>
                <a:latin typeface="Times" charset="0"/>
                <a:cs typeface="Times New Roman" pitchFamily="18" charset="0"/>
              </a:rPr>
              <a:t>(y)} </a:t>
            </a:r>
            <a:br>
              <a:rPr lang="fr-FR">
                <a:solidFill>
                  <a:srgbClr val="000000"/>
                </a:solidFill>
                <a:latin typeface="Times" charset="0"/>
                <a:cs typeface="Times New Roman" pitchFamily="18" charset="0"/>
              </a:rPr>
            </a:br>
            <a:r>
              <a:rPr lang="fr-FR">
                <a:solidFill>
                  <a:srgbClr val="000000"/>
                </a:solidFill>
                <a:latin typeface="Times" charset="0"/>
                <a:cs typeface="Times New Roman" pitchFamily="18" charset="0"/>
              </a:rPr>
              <a:t>             = min{2+0 , 7+1} = 2</a:t>
            </a:r>
          </a:p>
        </p:txBody>
      </p:sp>
      <p:sp>
        <p:nvSpPr>
          <p:cNvPr id="472233" name="Line 169"/>
          <p:cNvSpPr>
            <a:spLocks noChangeShapeType="1"/>
          </p:cNvSpPr>
          <p:nvPr/>
        </p:nvSpPr>
        <p:spPr bwMode="auto">
          <a:xfrm flipH="1">
            <a:off x="3760788" y="809625"/>
            <a:ext cx="809625" cy="966788"/>
          </a:xfrm>
          <a:prstGeom prst="line">
            <a:avLst/>
          </a:prstGeom>
          <a:noFill/>
          <a:ln w="12700">
            <a:solidFill>
              <a:schemeClr val="accent2"/>
            </a:solidFill>
            <a:round/>
            <a:headEnd/>
            <a:tailEnd type="triangle" w="med" len="med"/>
          </a:ln>
          <a:effectLst/>
        </p:spPr>
        <p:txBody>
          <a:bodyPr wrap="none"/>
          <a:lstStyle/>
          <a:p>
            <a:endParaRPr lang="it-IT"/>
          </a:p>
        </p:txBody>
      </p:sp>
      <p:sp>
        <p:nvSpPr>
          <p:cNvPr id="472234" name="Rectangle 170"/>
          <p:cNvSpPr>
            <a:spLocks noChangeArrowheads="1"/>
          </p:cNvSpPr>
          <p:nvPr/>
        </p:nvSpPr>
        <p:spPr bwMode="auto">
          <a:xfrm>
            <a:off x="6384925" y="111125"/>
            <a:ext cx="2801938" cy="915988"/>
          </a:xfrm>
          <a:prstGeom prst="rect">
            <a:avLst/>
          </a:prstGeom>
          <a:noFill/>
          <a:ln w="9525">
            <a:noFill/>
            <a:miter lim="800000"/>
            <a:headEnd/>
            <a:tailEnd/>
          </a:ln>
          <a:effectLst/>
        </p:spPr>
        <p:txBody>
          <a:bodyPr wrap="none" anchor="ctr">
            <a:spAutoFit/>
          </a:bodyPr>
          <a:lstStyle/>
          <a:p>
            <a:pPr algn="just"/>
            <a:r>
              <a:rPr lang="fr-FR" i="1"/>
              <a:t>D</a:t>
            </a:r>
            <a:r>
              <a:rPr lang="fr-FR" i="1" baseline="-25000"/>
              <a:t>x</a:t>
            </a:r>
            <a:r>
              <a:rPr lang="fr-FR" i="1"/>
              <a:t>(z) = </a:t>
            </a:r>
            <a:r>
              <a:rPr lang="fr-FR"/>
              <a:t>min{</a:t>
            </a:r>
            <a:r>
              <a:rPr lang="fr-FR" i="1"/>
              <a:t>c(x,y) + </a:t>
            </a:r>
            <a:br>
              <a:rPr lang="fr-FR" i="1"/>
            </a:br>
            <a:r>
              <a:rPr lang="fr-FR" i="1"/>
              <a:t>      D</a:t>
            </a:r>
            <a:r>
              <a:rPr lang="fr-FR" i="1" baseline="-25000"/>
              <a:t>y</a:t>
            </a:r>
            <a:r>
              <a:rPr lang="fr-FR" i="1"/>
              <a:t>(z), c(x,z) + D</a:t>
            </a:r>
            <a:r>
              <a:rPr lang="fr-FR" i="1" baseline="-25000"/>
              <a:t>z</a:t>
            </a:r>
            <a:r>
              <a:rPr lang="fr-FR" i="1"/>
              <a:t>(z)</a:t>
            </a:r>
            <a:r>
              <a:rPr lang="fr-FR"/>
              <a:t>} </a:t>
            </a:r>
          </a:p>
          <a:p>
            <a:pPr algn="just"/>
            <a:r>
              <a:rPr lang="fr-FR"/>
              <a:t>= min{2+1 , 7+0} = 3</a:t>
            </a:r>
          </a:p>
        </p:txBody>
      </p:sp>
      <p:sp>
        <p:nvSpPr>
          <p:cNvPr id="472235" name="Line 171"/>
          <p:cNvSpPr>
            <a:spLocks noChangeShapeType="1"/>
          </p:cNvSpPr>
          <p:nvPr/>
        </p:nvSpPr>
        <p:spPr bwMode="auto">
          <a:xfrm flipH="1">
            <a:off x="4179888" y="482600"/>
            <a:ext cx="2586037" cy="1333500"/>
          </a:xfrm>
          <a:prstGeom prst="line">
            <a:avLst/>
          </a:prstGeom>
          <a:noFill/>
          <a:ln w="9525">
            <a:solidFill>
              <a:schemeClr val="accent2"/>
            </a:solidFill>
            <a:round/>
            <a:headEnd/>
            <a:tailEnd type="triangle" w="med" len="med"/>
          </a:ln>
          <a:effectLst/>
        </p:spPr>
        <p:txBody>
          <a:bodyPr wrap="none"/>
          <a:lstStyle/>
          <a:p>
            <a:endParaRPr lang="it-IT"/>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egnaposto numero diapositiva 3"/>
          <p:cNvSpPr>
            <a:spLocks noGrp="1"/>
          </p:cNvSpPr>
          <p:nvPr>
            <p:ph type="sldNum" sz="quarter" idx="12"/>
          </p:nvPr>
        </p:nvSpPr>
        <p:spPr/>
        <p:txBody>
          <a:bodyPr/>
          <a:lstStyle/>
          <a:p>
            <a:r>
              <a:rPr lang="en-US" altLang="it-IT"/>
              <a:t>4-</a:t>
            </a:r>
            <a:fld id="{F09B106C-9D29-42CB-9353-0DB396535E47}" type="slidenum">
              <a:rPr lang="en-US" altLang="it-IT"/>
              <a:pPr/>
              <a:t>87</a:t>
            </a:fld>
            <a:endParaRPr lang="en-US" altLang="it-IT"/>
          </a:p>
        </p:txBody>
      </p:sp>
      <p:sp>
        <p:nvSpPr>
          <p:cNvPr id="630786" name="Line 2"/>
          <p:cNvSpPr>
            <a:spLocks noChangeShapeType="1"/>
          </p:cNvSpPr>
          <p:nvPr/>
        </p:nvSpPr>
        <p:spPr bwMode="auto">
          <a:xfrm>
            <a:off x="1219200" y="1447800"/>
            <a:ext cx="0" cy="1219200"/>
          </a:xfrm>
          <a:prstGeom prst="line">
            <a:avLst/>
          </a:prstGeom>
          <a:noFill/>
          <a:ln w="9525">
            <a:solidFill>
              <a:schemeClr val="tx1"/>
            </a:solidFill>
            <a:round/>
            <a:headEnd/>
            <a:tailEnd/>
          </a:ln>
          <a:effectLst/>
        </p:spPr>
        <p:txBody>
          <a:bodyPr wrap="none"/>
          <a:lstStyle/>
          <a:p>
            <a:endParaRPr lang="it-IT"/>
          </a:p>
        </p:txBody>
      </p:sp>
      <p:sp>
        <p:nvSpPr>
          <p:cNvPr id="630787" name="Line 3"/>
          <p:cNvSpPr>
            <a:spLocks noChangeShapeType="1"/>
          </p:cNvSpPr>
          <p:nvPr/>
        </p:nvSpPr>
        <p:spPr bwMode="auto">
          <a:xfrm>
            <a:off x="914400" y="1676400"/>
            <a:ext cx="1371600" cy="0"/>
          </a:xfrm>
          <a:prstGeom prst="line">
            <a:avLst/>
          </a:prstGeom>
          <a:noFill/>
          <a:ln w="9525">
            <a:solidFill>
              <a:schemeClr val="tx1"/>
            </a:solidFill>
            <a:round/>
            <a:headEnd/>
            <a:tailEnd/>
          </a:ln>
          <a:effectLst/>
        </p:spPr>
        <p:txBody>
          <a:bodyPr wrap="none"/>
          <a:lstStyle/>
          <a:p>
            <a:endParaRPr lang="it-IT"/>
          </a:p>
        </p:txBody>
      </p:sp>
      <p:sp>
        <p:nvSpPr>
          <p:cNvPr id="630788" name="Text Box 4"/>
          <p:cNvSpPr txBox="1">
            <a:spLocks noChangeArrowheads="1"/>
          </p:cNvSpPr>
          <p:nvPr/>
        </p:nvSpPr>
        <p:spPr bwMode="auto">
          <a:xfrm>
            <a:off x="1219200" y="12954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789" name="Text Box 5"/>
          <p:cNvSpPr txBox="1">
            <a:spLocks noChangeArrowheads="1"/>
          </p:cNvSpPr>
          <p:nvPr/>
        </p:nvSpPr>
        <p:spPr bwMode="auto">
          <a:xfrm>
            <a:off x="914400" y="16764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790" name="Text Box 6"/>
          <p:cNvSpPr txBox="1">
            <a:spLocks noChangeArrowheads="1"/>
          </p:cNvSpPr>
          <p:nvPr/>
        </p:nvSpPr>
        <p:spPr bwMode="auto">
          <a:xfrm>
            <a:off x="914400" y="19812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791" name="Text Box 7"/>
          <p:cNvSpPr txBox="1">
            <a:spLocks noChangeArrowheads="1"/>
          </p:cNvSpPr>
          <p:nvPr/>
        </p:nvSpPr>
        <p:spPr bwMode="auto">
          <a:xfrm>
            <a:off x="914400" y="22860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792" name="Text Box 8"/>
          <p:cNvSpPr txBox="1">
            <a:spLocks noChangeArrowheads="1"/>
          </p:cNvSpPr>
          <p:nvPr/>
        </p:nvSpPr>
        <p:spPr bwMode="auto">
          <a:xfrm>
            <a:off x="1219200" y="1676400"/>
            <a:ext cx="944563" cy="366713"/>
          </a:xfrm>
          <a:prstGeom prst="rect">
            <a:avLst/>
          </a:prstGeom>
          <a:noFill/>
          <a:ln w="9525">
            <a:noFill/>
            <a:miter lim="800000"/>
            <a:headEnd/>
            <a:tailEnd/>
          </a:ln>
          <a:effectLst/>
        </p:spPr>
        <p:txBody>
          <a:bodyPr wrap="none">
            <a:spAutoFit/>
          </a:bodyPr>
          <a:lstStyle/>
          <a:p>
            <a:r>
              <a:rPr lang="en-US" altLang="it-IT"/>
              <a:t>0  2   7</a:t>
            </a:r>
          </a:p>
        </p:txBody>
      </p:sp>
      <p:sp>
        <p:nvSpPr>
          <p:cNvPr id="630793" name="Text Box 9"/>
          <p:cNvSpPr txBox="1">
            <a:spLocks noChangeArrowheads="1"/>
          </p:cNvSpPr>
          <p:nvPr/>
        </p:nvSpPr>
        <p:spPr bwMode="auto">
          <a:xfrm>
            <a:off x="1219200" y="20574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794" name="Text Box 10"/>
          <p:cNvSpPr txBox="1">
            <a:spLocks noChangeArrowheads="1"/>
          </p:cNvSpPr>
          <p:nvPr/>
        </p:nvSpPr>
        <p:spPr bwMode="auto">
          <a:xfrm>
            <a:off x="1447800" y="20574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795" name="Text Box 11"/>
          <p:cNvSpPr txBox="1">
            <a:spLocks noChangeArrowheads="1"/>
          </p:cNvSpPr>
          <p:nvPr/>
        </p:nvSpPr>
        <p:spPr bwMode="auto">
          <a:xfrm>
            <a:off x="1828800" y="20574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796" name="Text Box 12"/>
          <p:cNvSpPr txBox="1">
            <a:spLocks noChangeArrowheads="1"/>
          </p:cNvSpPr>
          <p:nvPr/>
        </p:nvSpPr>
        <p:spPr bwMode="auto">
          <a:xfrm>
            <a:off x="1219200" y="23622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797" name="Text Box 13"/>
          <p:cNvSpPr txBox="1">
            <a:spLocks noChangeArrowheads="1"/>
          </p:cNvSpPr>
          <p:nvPr/>
        </p:nvSpPr>
        <p:spPr bwMode="auto">
          <a:xfrm>
            <a:off x="1447800" y="23622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798" name="Text Box 14"/>
          <p:cNvSpPr txBox="1">
            <a:spLocks noChangeArrowheads="1"/>
          </p:cNvSpPr>
          <p:nvPr/>
        </p:nvSpPr>
        <p:spPr bwMode="auto">
          <a:xfrm>
            <a:off x="1828800" y="23622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799" name="Text Box 15"/>
          <p:cNvSpPr txBox="1">
            <a:spLocks noChangeArrowheads="1"/>
          </p:cNvSpPr>
          <p:nvPr/>
        </p:nvSpPr>
        <p:spPr bwMode="auto">
          <a:xfrm rot="16200000">
            <a:off x="545306" y="21931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00" name="Text Box 16"/>
          <p:cNvSpPr txBox="1">
            <a:spLocks noChangeArrowheads="1"/>
          </p:cNvSpPr>
          <p:nvPr/>
        </p:nvSpPr>
        <p:spPr bwMode="auto">
          <a:xfrm>
            <a:off x="1219200" y="1039813"/>
            <a:ext cx="1135063" cy="304800"/>
          </a:xfrm>
          <a:prstGeom prst="rect">
            <a:avLst/>
          </a:prstGeom>
          <a:noFill/>
          <a:ln w="9525">
            <a:noFill/>
            <a:miter lim="800000"/>
            <a:headEnd/>
            <a:tailEnd/>
          </a:ln>
          <a:effectLst/>
        </p:spPr>
        <p:txBody>
          <a:bodyPr wrap="none">
            <a:spAutoFit/>
          </a:bodyPr>
          <a:lstStyle/>
          <a:p>
            <a:r>
              <a:rPr lang="en-US" altLang="it-IT" sz="1400"/>
              <a:t>costo verso</a:t>
            </a:r>
            <a:endParaRPr lang="en-US" altLang="it-IT"/>
          </a:p>
        </p:txBody>
      </p:sp>
      <p:sp>
        <p:nvSpPr>
          <p:cNvPr id="630801" name="Text Box 17"/>
          <p:cNvSpPr txBox="1">
            <a:spLocks noChangeArrowheads="1"/>
          </p:cNvSpPr>
          <p:nvPr/>
        </p:nvSpPr>
        <p:spPr bwMode="auto">
          <a:xfrm rot="16200000">
            <a:off x="545307" y="4023519"/>
            <a:ext cx="379412" cy="304800"/>
          </a:xfrm>
          <a:prstGeom prst="rect">
            <a:avLst/>
          </a:prstGeom>
          <a:noFill/>
          <a:ln w="9525">
            <a:noFill/>
            <a:miter lim="800000"/>
            <a:headEnd/>
            <a:tailEnd/>
          </a:ln>
          <a:effectLst/>
        </p:spPr>
        <p:txBody>
          <a:bodyPr wrap="none">
            <a:spAutoFit/>
          </a:bodyPr>
          <a:lstStyle/>
          <a:p>
            <a:r>
              <a:rPr lang="en-US" altLang="it-IT" sz="1400"/>
              <a:t>da</a:t>
            </a:r>
          </a:p>
        </p:txBody>
      </p:sp>
      <p:sp>
        <p:nvSpPr>
          <p:cNvPr id="630802" name="Text Box 18"/>
          <p:cNvSpPr txBox="1">
            <a:spLocks noChangeArrowheads="1"/>
          </p:cNvSpPr>
          <p:nvPr/>
        </p:nvSpPr>
        <p:spPr bwMode="auto">
          <a:xfrm rot="16200000">
            <a:off x="545306" y="57745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03" name="Line 19"/>
          <p:cNvSpPr>
            <a:spLocks noChangeShapeType="1"/>
          </p:cNvSpPr>
          <p:nvPr/>
        </p:nvSpPr>
        <p:spPr bwMode="auto">
          <a:xfrm>
            <a:off x="5486400" y="1524000"/>
            <a:ext cx="0" cy="1219200"/>
          </a:xfrm>
          <a:prstGeom prst="line">
            <a:avLst/>
          </a:prstGeom>
          <a:noFill/>
          <a:ln w="9525">
            <a:solidFill>
              <a:schemeClr val="tx1"/>
            </a:solidFill>
            <a:round/>
            <a:headEnd/>
            <a:tailEnd/>
          </a:ln>
          <a:effectLst/>
        </p:spPr>
        <p:txBody>
          <a:bodyPr wrap="none"/>
          <a:lstStyle/>
          <a:p>
            <a:endParaRPr lang="it-IT"/>
          </a:p>
        </p:txBody>
      </p:sp>
      <p:sp>
        <p:nvSpPr>
          <p:cNvPr id="630804" name="Line 20"/>
          <p:cNvSpPr>
            <a:spLocks noChangeShapeType="1"/>
          </p:cNvSpPr>
          <p:nvPr/>
        </p:nvSpPr>
        <p:spPr bwMode="auto">
          <a:xfrm>
            <a:off x="5181600" y="1752600"/>
            <a:ext cx="1371600" cy="0"/>
          </a:xfrm>
          <a:prstGeom prst="line">
            <a:avLst/>
          </a:prstGeom>
          <a:noFill/>
          <a:ln w="9525">
            <a:solidFill>
              <a:schemeClr val="tx1"/>
            </a:solidFill>
            <a:round/>
            <a:headEnd/>
            <a:tailEnd/>
          </a:ln>
          <a:effectLst/>
        </p:spPr>
        <p:txBody>
          <a:bodyPr wrap="none"/>
          <a:lstStyle/>
          <a:p>
            <a:endParaRPr lang="it-IT"/>
          </a:p>
        </p:txBody>
      </p:sp>
      <p:sp>
        <p:nvSpPr>
          <p:cNvPr id="630805" name="Text Box 21"/>
          <p:cNvSpPr txBox="1">
            <a:spLocks noChangeArrowheads="1"/>
          </p:cNvSpPr>
          <p:nvPr/>
        </p:nvSpPr>
        <p:spPr bwMode="auto">
          <a:xfrm>
            <a:off x="5486400" y="13716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06" name="Text Box 22"/>
          <p:cNvSpPr txBox="1">
            <a:spLocks noChangeArrowheads="1"/>
          </p:cNvSpPr>
          <p:nvPr/>
        </p:nvSpPr>
        <p:spPr bwMode="auto">
          <a:xfrm>
            <a:off x="5181600" y="17526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07" name="Text Box 23"/>
          <p:cNvSpPr txBox="1">
            <a:spLocks noChangeArrowheads="1"/>
          </p:cNvSpPr>
          <p:nvPr/>
        </p:nvSpPr>
        <p:spPr bwMode="auto">
          <a:xfrm>
            <a:off x="5181600" y="20574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08" name="Text Box 24"/>
          <p:cNvSpPr txBox="1">
            <a:spLocks noChangeArrowheads="1"/>
          </p:cNvSpPr>
          <p:nvPr/>
        </p:nvSpPr>
        <p:spPr bwMode="auto">
          <a:xfrm>
            <a:off x="5181600" y="23622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09" name="Text Box 25"/>
          <p:cNvSpPr txBox="1">
            <a:spLocks noChangeArrowheads="1"/>
          </p:cNvSpPr>
          <p:nvPr/>
        </p:nvSpPr>
        <p:spPr bwMode="auto">
          <a:xfrm>
            <a:off x="5486400" y="1752600"/>
            <a:ext cx="944563" cy="366713"/>
          </a:xfrm>
          <a:prstGeom prst="rect">
            <a:avLst/>
          </a:prstGeom>
          <a:noFill/>
          <a:ln w="9525">
            <a:noFill/>
            <a:miter lim="800000"/>
            <a:headEnd/>
            <a:tailEnd/>
          </a:ln>
          <a:effectLst/>
        </p:spPr>
        <p:txBody>
          <a:bodyPr wrap="none">
            <a:spAutoFit/>
          </a:bodyPr>
          <a:lstStyle/>
          <a:p>
            <a:r>
              <a:rPr lang="en-US" altLang="it-IT"/>
              <a:t>0  2   3</a:t>
            </a:r>
          </a:p>
        </p:txBody>
      </p:sp>
      <p:sp>
        <p:nvSpPr>
          <p:cNvPr id="630810" name="Text Box 26"/>
          <p:cNvSpPr txBox="1">
            <a:spLocks noChangeArrowheads="1"/>
          </p:cNvSpPr>
          <p:nvPr/>
        </p:nvSpPr>
        <p:spPr bwMode="auto">
          <a:xfrm rot="16200000">
            <a:off x="4812506" y="22693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11" name="Text Box 27"/>
          <p:cNvSpPr txBox="1">
            <a:spLocks noChangeArrowheads="1"/>
          </p:cNvSpPr>
          <p:nvPr/>
        </p:nvSpPr>
        <p:spPr bwMode="auto">
          <a:xfrm>
            <a:off x="5486400" y="11160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12" name="Line 28"/>
          <p:cNvSpPr>
            <a:spLocks noChangeShapeType="1"/>
          </p:cNvSpPr>
          <p:nvPr/>
        </p:nvSpPr>
        <p:spPr bwMode="auto">
          <a:xfrm>
            <a:off x="3276600" y="1447800"/>
            <a:ext cx="0" cy="1219200"/>
          </a:xfrm>
          <a:prstGeom prst="line">
            <a:avLst/>
          </a:prstGeom>
          <a:noFill/>
          <a:ln w="9525">
            <a:solidFill>
              <a:schemeClr val="tx1"/>
            </a:solidFill>
            <a:round/>
            <a:headEnd/>
            <a:tailEnd/>
          </a:ln>
          <a:effectLst/>
        </p:spPr>
        <p:txBody>
          <a:bodyPr wrap="none"/>
          <a:lstStyle/>
          <a:p>
            <a:endParaRPr lang="it-IT"/>
          </a:p>
        </p:txBody>
      </p:sp>
      <p:sp>
        <p:nvSpPr>
          <p:cNvPr id="630813" name="Line 29"/>
          <p:cNvSpPr>
            <a:spLocks noChangeShapeType="1"/>
          </p:cNvSpPr>
          <p:nvPr/>
        </p:nvSpPr>
        <p:spPr bwMode="auto">
          <a:xfrm>
            <a:off x="2971800" y="1676400"/>
            <a:ext cx="1371600" cy="0"/>
          </a:xfrm>
          <a:prstGeom prst="line">
            <a:avLst/>
          </a:prstGeom>
          <a:noFill/>
          <a:ln w="9525">
            <a:solidFill>
              <a:schemeClr val="tx1"/>
            </a:solidFill>
            <a:round/>
            <a:headEnd/>
            <a:tailEnd/>
          </a:ln>
          <a:effectLst/>
        </p:spPr>
        <p:txBody>
          <a:bodyPr wrap="none"/>
          <a:lstStyle/>
          <a:p>
            <a:endParaRPr lang="it-IT"/>
          </a:p>
        </p:txBody>
      </p:sp>
      <p:sp>
        <p:nvSpPr>
          <p:cNvPr id="630814" name="Text Box 30"/>
          <p:cNvSpPr txBox="1">
            <a:spLocks noChangeArrowheads="1"/>
          </p:cNvSpPr>
          <p:nvPr/>
        </p:nvSpPr>
        <p:spPr bwMode="auto">
          <a:xfrm>
            <a:off x="3276600" y="12954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15" name="Text Box 31"/>
          <p:cNvSpPr txBox="1">
            <a:spLocks noChangeArrowheads="1"/>
          </p:cNvSpPr>
          <p:nvPr/>
        </p:nvSpPr>
        <p:spPr bwMode="auto">
          <a:xfrm>
            <a:off x="2971800" y="16764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16" name="Text Box 32"/>
          <p:cNvSpPr txBox="1">
            <a:spLocks noChangeArrowheads="1"/>
          </p:cNvSpPr>
          <p:nvPr/>
        </p:nvSpPr>
        <p:spPr bwMode="auto">
          <a:xfrm>
            <a:off x="2971800" y="19812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17" name="Text Box 33"/>
          <p:cNvSpPr txBox="1">
            <a:spLocks noChangeArrowheads="1"/>
          </p:cNvSpPr>
          <p:nvPr/>
        </p:nvSpPr>
        <p:spPr bwMode="auto">
          <a:xfrm>
            <a:off x="2971800" y="22860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18" name="Text Box 34"/>
          <p:cNvSpPr txBox="1">
            <a:spLocks noChangeArrowheads="1"/>
          </p:cNvSpPr>
          <p:nvPr/>
        </p:nvSpPr>
        <p:spPr bwMode="auto">
          <a:xfrm>
            <a:off x="3276600" y="1676400"/>
            <a:ext cx="944563" cy="366713"/>
          </a:xfrm>
          <a:prstGeom prst="rect">
            <a:avLst/>
          </a:prstGeom>
          <a:noFill/>
          <a:ln w="9525">
            <a:noFill/>
            <a:miter lim="800000"/>
            <a:headEnd/>
            <a:tailEnd/>
          </a:ln>
          <a:effectLst/>
        </p:spPr>
        <p:txBody>
          <a:bodyPr wrap="none">
            <a:spAutoFit/>
          </a:bodyPr>
          <a:lstStyle/>
          <a:p>
            <a:r>
              <a:rPr lang="en-US" altLang="it-IT"/>
              <a:t>0  2   3</a:t>
            </a:r>
          </a:p>
        </p:txBody>
      </p:sp>
      <p:sp>
        <p:nvSpPr>
          <p:cNvPr id="630819" name="Text Box 35"/>
          <p:cNvSpPr txBox="1">
            <a:spLocks noChangeArrowheads="1"/>
          </p:cNvSpPr>
          <p:nvPr/>
        </p:nvSpPr>
        <p:spPr bwMode="auto">
          <a:xfrm rot="16200000">
            <a:off x="2602706" y="21931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20" name="Text Box 36"/>
          <p:cNvSpPr txBox="1">
            <a:spLocks noChangeArrowheads="1"/>
          </p:cNvSpPr>
          <p:nvPr/>
        </p:nvSpPr>
        <p:spPr bwMode="auto">
          <a:xfrm>
            <a:off x="3238500" y="10398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21" name="Line 37"/>
          <p:cNvSpPr>
            <a:spLocks noChangeShapeType="1"/>
          </p:cNvSpPr>
          <p:nvPr/>
        </p:nvSpPr>
        <p:spPr bwMode="auto">
          <a:xfrm>
            <a:off x="1219200" y="3200400"/>
            <a:ext cx="0" cy="1219200"/>
          </a:xfrm>
          <a:prstGeom prst="line">
            <a:avLst/>
          </a:prstGeom>
          <a:noFill/>
          <a:ln w="9525">
            <a:solidFill>
              <a:schemeClr val="tx1"/>
            </a:solidFill>
            <a:round/>
            <a:headEnd/>
            <a:tailEnd/>
          </a:ln>
          <a:effectLst/>
        </p:spPr>
        <p:txBody>
          <a:bodyPr wrap="none"/>
          <a:lstStyle/>
          <a:p>
            <a:endParaRPr lang="it-IT"/>
          </a:p>
        </p:txBody>
      </p:sp>
      <p:sp>
        <p:nvSpPr>
          <p:cNvPr id="630822" name="Line 38"/>
          <p:cNvSpPr>
            <a:spLocks noChangeShapeType="1"/>
          </p:cNvSpPr>
          <p:nvPr/>
        </p:nvSpPr>
        <p:spPr bwMode="auto">
          <a:xfrm>
            <a:off x="914400" y="3429000"/>
            <a:ext cx="1371600" cy="0"/>
          </a:xfrm>
          <a:prstGeom prst="line">
            <a:avLst/>
          </a:prstGeom>
          <a:noFill/>
          <a:ln w="9525">
            <a:solidFill>
              <a:schemeClr val="tx1"/>
            </a:solidFill>
            <a:round/>
            <a:headEnd/>
            <a:tailEnd/>
          </a:ln>
          <a:effectLst/>
        </p:spPr>
        <p:txBody>
          <a:bodyPr wrap="none"/>
          <a:lstStyle/>
          <a:p>
            <a:endParaRPr lang="it-IT"/>
          </a:p>
        </p:txBody>
      </p:sp>
      <p:sp>
        <p:nvSpPr>
          <p:cNvPr id="630823" name="Text Box 39"/>
          <p:cNvSpPr txBox="1">
            <a:spLocks noChangeArrowheads="1"/>
          </p:cNvSpPr>
          <p:nvPr/>
        </p:nvSpPr>
        <p:spPr bwMode="auto">
          <a:xfrm>
            <a:off x="1219200" y="30480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24" name="Text Box 40"/>
          <p:cNvSpPr txBox="1">
            <a:spLocks noChangeArrowheads="1"/>
          </p:cNvSpPr>
          <p:nvPr/>
        </p:nvSpPr>
        <p:spPr bwMode="auto">
          <a:xfrm>
            <a:off x="914400" y="34290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25" name="Text Box 41"/>
          <p:cNvSpPr txBox="1">
            <a:spLocks noChangeArrowheads="1"/>
          </p:cNvSpPr>
          <p:nvPr/>
        </p:nvSpPr>
        <p:spPr bwMode="auto">
          <a:xfrm>
            <a:off x="914400" y="37338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26" name="Text Box 42"/>
          <p:cNvSpPr txBox="1">
            <a:spLocks noChangeArrowheads="1"/>
          </p:cNvSpPr>
          <p:nvPr/>
        </p:nvSpPr>
        <p:spPr bwMode="auto">
          <a:xfrm>
            <a:off x="914400" y="40386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27" name="Text Box 43"/>
          <p:cNvSpPr txBox="1">
            <a:spLocks noChangeArrowheads="1"/>
          </p:cNvSpPr>
          <p:nvPr/>
        </p:nvSpPr>
        <p:spPr bwMode="auto">
          <a:xfrm>
            <a:off x="1524000" y="34290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28" name="Text Box 44"/>
          <p:cNvSpPr txBox="1">
            <a:spLocks noChangeArrowheads="1"/>
          </p:cNvSpPr>
          <p:nvPr/>
        </p:nvSpPr>
        <p:spPr bwMode="auto">
          <a:xfrm>
            <a:off x="1828800" y="34290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29" name="Text Box 45"/>
          <p:cNvSpPr txBox="1">
            <a:spLocks noChangeArrowheads="1"/>
          </p:cNvSpPr>
          <p:nvPr/>
        </p:nvSpPr>
        <p:spPr bwMode="auto">
          <a:xfrm>
            <a:off x="1219200" y="4114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30" name="Text Box 46"/>
          <p:cNvSpPr txBox="1">
            <a:spLocks noChangeArrowheads="1"/>
          </p:cNvSpPr>
          <p:nvPr/>
        </p:nvSpPr>
        <p:spPr bwMode="auto">
          <a:xfrm>
            <a:off x="1447800" y="4114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31" name="Text Box 47"/>
          <p:cNvSpPr txBox="1">
            <a:spLocks noChangeArrowheads="1"/>
          </p:cNvSpPr>
          <p:nvPr/>
        </p:nvSpPr>
        <p:spPr bwMode="auto">
          <a:xfrm>
            <a:off x="1828800" y="4114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32" name="Text Box 48"/>
          <p:cNvSpPr txBox="1">
            <a:spLocks noChangeArrowheads="1"/>
          </p:cNvSpPr>
          <p:nvPr/>
        </p:nvSpPr>
        <p:spPr bwMode="auto">
          <a:xfrm>
            <a:off x="1219200" y="28432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33" name="Line 49"/>
          <p:cNvSpPr>
            <a:spLocks noChangeShapeType="1"/>
          </p:cNvSpPr>
          <p:nvPr/>
        </p:nvSpPr>
        <p:spPr bwMode="auto">
          <a:xfrm>
            <a:off x="3276600" y="3200400"/>
            <a:ext cx="0" cy="1219200"/>
          </a:xfrm>
          <a:prstGeom prst="line">
            <a:avLst/>
          </a:prstGeom>
          <a:noFill/>
          <a:ln w="9525">
            <a:solidFill>
              <a:schemeClr val="tx1"/>
            </a:solidFill>
            <a:round/>
            <a:headEnd/>
            <a:tailEnd/>
          </a:ln>
          <a:effectLst/>
        </p:spPr>
        <p:txBody>
          <a:bodyPr wrap="none"/>
          <a:lstStyle/>
          <a:p>
            <a:endParaRPr lang="it-IT"/>
          </a:p>
        </p:txBody>
      </p:sp>
      <p:sp>
        <p:nvSpPr>
          <p:cNvPr id="630834" name="Line 50"/>
          <p:cNvSpPr>
            <a:spLocks noChangeShapeType="1"/>
          </p:cNvSpPr>
          <p:nvPr/>
        </p:nvSpPr>
        <p:spPr bwMode="auto">
          <a:xfrm>
            <a:off x="2971800" y="3429000"/>
            <a:ext cx="1371600" cy="0"/>
          </a:xfrm>
          <a:prstGeom prst="line">
            <a:avLst/>
          </a:prstGeom>
          <a:noFill/>
          <a:ln w="9525">
            <a:solidFill>
              <a:schemeClr val="tx1"/>
            </a:solidFill>
            <a:round/>
            <a:headEnd/>
            <a:tailEnd/>
          </a:ln>
          <a:effectLst/>
        </p:spPr>
        <p:txBody>
          <a:bodyPr wrap="none"/>
          <a:lstStyle/>
          <a:p>
            <a:endParaRPr lang="it-IT"/>
          </a:p>
        </p:txBody>
      </p:sp>
      <p:sp>
        <p:nvSpPr>
          <p:cNvPr id="630835" name="Text Box 51"/>
          <p:cNvSpPr txBox="1">
            <a:spLocks noChangeArrowheads="1"/>
          </p:cNvSpPr>
          <p:nvPr/>
        </p:nvSpPr>
        <p:spPr bwMode="auto">
          <a:xfrm>
            <a:off x="3276600" y="30480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36" name="Text Box 52"/>
          <p:cNvSpPr txBox="1">
            <a:spLocks noChangeArrowheads="1"/>
          </p:cNvSpPr>
          <p:nvPr/>
        </p:nvSpPr>
        <p:spPr bwMode="auto">
          <a:xfrm>
            <a:off x="2971800" y="34290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37" name="Text Box 53"/>
          <p:cNvSpPr txBox="1">
            <a:spLocks noChangeArrowheads="1"/>
          </p:cNvSpPr>
          <p:nvPr/>
        </p:nvSpPr>
        <p:spPr bwMode="auto">
          <a:xfrm>
            <a:off x="2971800" y="37338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38" name="Text Box 54"/>
          <p:cNvSpPr txBox="1">
            <a:spLocks noChangeArrowheads="1"/>
          </p:cNvSpPr>
          <p:nvPr/>
        </p:nvSpPr>
        <p:spPr bwMode="auto">
          <a:xfrm>
            <a:off x="2971800" y="40386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39" name="Text Box 55"/>
          <p:cNvSpPr txBox="1">
            <a:spLocks noChangeArrowheads="1"/>
          </p:cNvSpPr>
          <p:nvPr/>
        </p:nvSpPr>
        <p:spPr bwMode="auto">
          <a:xfrm>
            <a:off x="3276600" y="3429000"/>
            <a:ext cx="944563" cy="366713"/>
          </a:xfrm>
          <a:prstGeom prst="rect">
            <a:avLst/>
          </a:prstGeom>
          <a:noFill/>
          <a:ln w="9525">
            <a:noFill/>
            <a:miter lim="800000"/>
            <a:headEnd/>
            <a:tailEnd/>
          </a:ln>
          <a:effectLst/>
        </p:spPr>
        <p:txBody>
          <a:bodyPr wrap="none">
            <a:spAutoFit/>
          </a:bodyPr>
          <a:lstStyle/>
          <a:p>
            <a:r>
              <a:rPr lang="en-US" altLang="it-IT"/>
              <a:t>0  2   7</a:t>
            </a:r>
          </a:p>
        </p:txBody>
      </p:sp>
      <p:sp>
        <p:nvSpPr>
          <p:cNvPr id="630840" name="Text Box 56"/>
          <p:cNvSpPr txBox="1">
            <a:spLocks noChangeArrowheads="1"/>
          </p:cNvSpPr>
          <p:nvPr/>
        </p:nvSpPr>
        <p:spPr bwMode="auto">
          <a:xfrm rot="16200000">
            <a:off x="2602706" y="39457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41" name="Text Box 57"/>
          <p:cNvSpPr txBox="1">
            <a:spLocks noChangeArrowheads="1"/>
          </p:cNvSpPr>
          <p:nvPr/>
        </p:nvSpPr>
        <p:spPr bwMode="auto">
          <a:xfrm>
            <a:off x="3276600" y="27924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42" name="Line 58"/>
          <p:cNvSpPr>
            <a:spLocks noChangeShapeType="1"/>
          </p:cNvSpPr>
          <p:nvPr/>
        </p:nvSpPr>
        <p:spPr bwMode="auto">
          <a:xfrm>
            <a:off x="5486400" y="3276600"/>
            <a:ext cx="0" cy="1219200"/>
          </a:xfrm>
          <a:prstGeom prst="line">
            <a:avLst/>
          </a:prstGeom>
          <a:noFill/>
          <a:ln w="9525">
            <a:solidFill>
              <a:schemeClr val="tx1"/>
            </a:solidFill>
            <a:round/>
            <a:headEnd/>
            <a:tailEnd/>
          </a:ln>
          <a:effectLst/>
        </p:spPr>
        <p:txBody>
          <a:bodyPr wrap="none"/>
          <a:lstStyle/>
          <a:p>
            <a:endParaRPr lang="it-IT"/>
          </a:p>
        </p:txBody>
      </p:sp>
      <p:sp>
        <p:nvSpPr>
          <p:cNvPr id="630843" name="Line 59"/>
          <p:cNvSpPr>
            <a:spLocks noChangeShapeType="1"/>
          </p:cNvSpPr>
          <p:nvPr/>
        </p:nvSpPr>
        <p:spPr bwMode="auto">
          <a:xfrm>
            <a:off x="5181600" y="3505200"/>
            <a:ext cx="1371600" cy="0"/>
          </a:xfrm>
          <a:prstGeom prst="line">
            <a:avLst/>
          </a:prstGeom>
          <a:noFill/>
          <a:ln w="9525">
            <a:solidFill>
              <a:schemeClr val="tx1"/>
            </a:solidFill>
            <a:round/>
            <a:headEnd/>
            <a:tailEnd/>
          </a:ln>
          <a:effectLst/>
        </p:spPr>
        <p:txBody>
          <a:bodyPr wrap="none"/>
          <a:lstStyle/>
          <a:p>
            <a:endParaRPr lang="it-IT"/>
          </a:p>
        </p:txBody>
      </p:sp>
      <p:sp>
        <p:nvSpPr>
          <p:cNvPr id="630844" name="Text Box 60"/>
          <p:cNvSpPr txBox="1">
            <a:spLocks noChangeArrowheads="1"/>
          </p:cNvSpPr>
          <p:nvPr/>
        </p:nvSpPr>
        <p:spPr bwMode="auto">
          <a:xfrm>
            <a:off x="5486400" y="31242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45" name="Text Box 61"/>
          <p:cNvSpPr txBox="1">
            <a:spLocks noChangeArrowheads="1"/>
          </p:cNvSpPr>
          <p:nvPr/>
        </p:nvSpPr>
        <p:spPr bwMode="auto">
          <a:xfrm>
            <a:off x="5181600" y="35052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46" name="Text Box 62"/>
          <p:cNvSpPr txBox="1">
            <a:spLocks noChangeArrowheads="1"/>
          </p:cNvSpPr>
          <p:nvPr/>
        </p:nvSpPr>
        <p:spPr bwMode="auto">
          <a:xfrm>
            <a:off x="5181600" y="38100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47" name="Text Box 63"/>
          <p:cNvSpPr txBox="1">
            <a:spLocks noChangeArrowheads="1"/>
          </p:cNvSpPr>
          <p:nvPr/>
        </p:nvSpPr>
        <p:spPr bwMode="auto">
          <a:xfrm>
            <a:off x="5181600" y="41148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48" name="Text Box 64"/>
          <p:cNvSpPr txBox="1">
            <a:spLocks noChangeArrowheads="1"/>
          </p:cNvSpPr>
          <p:nvPr/>
        </p:nvSpPr>
        <p:spPr bwMode="auto">
          <a:xfrm>
            <a:off x="5486400" y="3505200"/>
            <a:ext cx="944563" cy="366713"/>
          </a:xfrm>
          <a:prstGeom prst="rect">
            <a:avLst/>
          </a:prstGeom>
          <a:noFill/>
          <a:ln w="9525">
            <a:noFill/>
            <a:miter lim="800000"/>
            <a:headEnd/>
            <a:tailEnd/>
          </a:ln>
          <a:effectLst/>
        </p:spPr>
        <p:txBody>
          <a:bodyPr wrap="none">
            <a:spAutoFit/>
          </a:bodyPr>
          <a:lstStyle/>
          <a:p>
            <a:r>
              <a:rPr lang="en-US" altLang="it-IT"/>
              <a:t>0  2   3</a:t>
            </a:r>
          </a:p>
        </p:txBody>
      </p:sp>
      <p:sp>
        <p:nvSpPr>
          <p:cNvPr id="630849" name="Text Box 65"/>
          <p:cNvSpPr txBox="1">
            <a:spLocks noChangeArrowheads="1"/>
          </p:cNvSpPr>
          <p:nvPr/>
        </p:nvSpPr>
        <p:spPr bwMode="auto">
          <a:xfrm rot="16200000">
            <a:off x="4812506" y="40219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50" name="Text Box 66"/>
          <p:cNvSpPr txBox="1">
            <a:spLocks noChangeArrowheads="1"/>
          </p:cNvSpPr>
          <p:nvPr/>
        </p:nvSpPr>
        <p:spPr bwMode="auto">
          <a:xfrm>
            <a:off x="5486400" y="28686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51" name="Line 67"/>
          <p:cNvSpPr>
            <a:spLocks noChangeShapeType="1"/>
          </p:cNvSpPr>
          <p:nvPr/>
        </p:nvSpPr>
        <p:spPr bwMode="auto">
          <a:xfrm>
            <a:off x="5410200" y="4953000"/>
            <a:ext cx="0" cy="1219200"/>
          </a:xfrm>
          <a:prstGeom prst="line">
            <a:avLst/>
          </a:prstGeom>
          <a:noFill/>
          <a:ln w="9525">
            <a:solidFill>
              <a:schemeClr val="tx1"/>
            </a:solidFill>
            <a:round/>
            <a:headEnd/>
            <a:tailEnd/>
          </a:ln>
          <a:effectLst/>
        </p:spPr>
        <p:txBody>
          <a:bodyPr wrap="none"/>
          <a:lstStyle/>
          <a:p>
            <a:endParaRPr lang="it-IT"/>
          </a:p>
        </p:txBody>
      </p:sp>
      <p:sp>
        <p:nvSpPr>
          <p:cNvPr id="630852" name="Line 68"/>
          <p:cNvSpPr>
            <a:spLocks noChangeShapeType="1"/>
          </p:cNvSpPr>
          <p:nvPr/>
        </p:nvSpPr>
        <p:spPr bwMode="auto">
          <a:xfrm>
            <a:off x="5105400" y="5181600"/>
            <a:ext cx="1371600" cy="0"/>
          </a:xfrm>
          <a:prstGeom prst="line">
            <a:avLst/>
          </a:prstGeom>
          <a:noFill/>
          <a:ln w="9525">
            <a:solidFill>
              <a:schemeClr val="tx1"/>
            </a:solidFill>
            <a:round/>
            <a:headEnd/>
            <a:tailEnd/>
          </a:ln>
          <a:effectLst/>
        </p:spPr>
        <p:txBody>
          <a:bodyPr wrap="none"/>
          <a:lstStyle/>
          <a:p>
            <a:endParaRPr lang="it-IT"/>
          </a:p>
        </p:txBody>
      </p:sp>
      <p:sp>
        <p:nvSpPr>
          <p:cNvPr id="630853" name="Text Box 69"/>
          <p:cNvSpPr txBox="1">
            <a:spLocks noChangeArrowheads="1"/>
          </p:cNvSpPr>
          <p:nvPr/>
        </p:nvSpPr>
        <p:spPr bwMode="auto">
          <a:xfrm>
            <a:off x="5410200" y="48006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54" name="Text Box 70"/>
          <p:cNvSpPr txBox="1">
            <a:spLocks noChangeArrowheads="1"/>
          </p:cNvSpPr>
          <p:nvPr/>
        </p:nvSpPr>
        <p:spPr bwMode="auto">
          <a:xfrm>
            <a:off x="5105400" y="51816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55" name="Text Box 71"/>
          <p:cNvSpPr txBox="1">
            <a:spLocks noChangeArrowheads="1"/>
          </p:cNvSpPr>
          <p:nvPr/>
        </p:nvSpPr>
        <p:spPr bwMode="auto">
          <a:xfrm>
            <a:off x="5105400" y="54864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56" name="Text Box 72"/>
          <p:cNvSpPr txBox="1">
            <a:spLocks noChangeArrowheads="1"/>
          </p:cNvSpPr>
          <p:nvPr/>
        </p:nvSpPr>
        <p:spPr bwMode="auto">
          <a:xfrm>
            <a:off x="5105400" y="57912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57" name="Text Box 73"/>
          <p:cNvSpPr txBox="1">
            <a:spLocks noChangeArrowheads="1"/>
          </p:cNvSpPr>
          <p:nvPr/>
        </p:nvSpPr>
        <p:spPr bwMode="auto">
          <a:xfrm>
            <a:off x="5410200" y="5181600"/>
            <a:ext cx="944563" cy="366713"/>
          </a:xfrm>
          <a:prstGeom prst="rect">
            <a:avLst/>
          </a:prstGeom>
          <a:noFill/>
          <a:ln w="9525">
            <a:noFill/>
            <a:miter lim="800000"/>
            <a:headEnd/>
            <a:tailEnd/>
          </a:ln>
          <a:effectLst/>
        </p:spPr>
        <p:txBody>
          <a:bodyPr wrap="none">
            <a:spAutoFit/>
          </a:bodyPr>
          <a:lstStyle/>
          <a:p>
            <a:r>
              <a:rPr lang="en-US" altLang="it-IT" dirty="0"/>
              <a:t>0  2   3</a:t>
            </a:r>
          </a:p>
        </p:txBody>
      </p:sp>
      <p:sp>
        <p:nvSpPr>
          <p:cNvPr id="630858" name="Text Box 74"/>
          <p:cNvSpPr txBox="1">
            <a:spLocks noChangeArrowheads="1"/>
          </p:cNvSpPr>
          <p:nvPr/>
        </p:nvSpPr>
        <p:spPr bwMode="auto">
          <a:xfrm rot="16200000">
            <a:off x="4736306" y="56983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59" name="Text Box 75"/>
          <p:cNvSpPr txBox="1">
            <a:spLocks noChangeArrowheads="1"/>
          </p:cNvSpPr>
          <p:nvPr/>
        </p:nvSpPr>
        <p:spPr bwMode="auto">
          <a:xfrm>
            <a:off x="5410200" y="45450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60" name="Line 76"/>
          <p:cNvSpPr>
            <a:spLocks noChangeShapeType="1"/>
          </p:cNvSpPr>
          <p:nvPr/>
        </p:nvSpPr>
        <p:spPr bwMode="auto">
          <a:xfrm>
            <a:off x="3276600" y="4953000"/>
            <a:ext cx="0" cy="1219200"/>
          </a:xfrm>
          <a:prstGeom prst="line">
            <a:avLst/>
          </a:prstGeom>
          <a:noFill/>
          <a:ln w="9525">
            <a:solidFill>
              <a:schemeClr val="tx1"/>
            </a:solidFill>
            <a:round/>
            <a:headEnd/>
            <a:tailEnd/>
          </a:ln>
          <a:effectLst/>
        </p:spPr>
        <p:txBody>
          <a:bodyPr wrap="none"/>
          <a:lstStyle/>
          <a:p>
            <a:endParaRPr lang="it-IT"/>
          </a:p>
        </p:txBody>
      </p:sp>
      <p:sp>
        <p:nvSpPr>
          <p:cNvPr id="630861" name="Line 77"/>
          <p:cNvSpPr>
            <a:spLocks noChangeShapeType="1"/>
          </p:cNvSpPr>
          <p:nvPr/>
        </p:nvSpPr>
        <p:spPr bwMode="auto">
          <a:xfrm>
            <a:off x="2971800" y="5181600"/>
            <a:ext cx="1371600" cy="0"/>
          </a:xfrm>
          <a:prstGeom prst="line">
            <a:avLst/>
          </a:prstGeom>
          <a:noFill/>
          <a:ln w="9525">
            <a:solidFill>
              <a:schemeClr val="tx1"/>
            </a:solidFill>
            <a:round/>
            <a:headEnd/>
            <a:tailEnd/>
          </a:ln>
          <a:effectLst/>
        </p:spPr>
        <p:txBody>
          <a:bodyPr wrap="none"/>
          <a:lstStyle/>
          <a:p>
            <a:endParaRPr lang="it-IT"/>
          </a:p>
        </p:txBody>
      </p:sp>
      <p:sp>
        <p:nvSpPr>
          <p:cNvPr id="630862" name="Text Box 78"/>
          <p:cNvSpPr txBox="1">
            <a:spLocks noChangeArrowheads="1"/>
          </p:cNvSpPr>
          <p:nvPr/>
        </p:nvSpPr>
        <p:spPr bwMode="auto">
          <a:xfrm>
            <a:off x="3276600" y="48006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63" name="Text Box 79"/>
          <p:cNvSpPr txBox="1">
            <a:spLocks noChangeArrowheads="1"/>
          </p:cNvSpPr>
          <p:nvPr/>
        </p:nvSpPr>
        <p:spPr bwMode="auto">
          <a:xfrm>
            <a:off x="2971800" y="51816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64" name="Text Box 80"/>
          <p:cNvSpPr txBox="1">
            <a:spLocks noChangeArrowheads="1"/>
          </p:cNvSpPr>
          <p:nvPr/>
        </p:nvSpPr>
        <p:spPr bwMode="auto">
          <a:xfrm>
            <a:off x="2971800" y="54864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65" name="Text Box 81"/>
          <p:cNvSpPr txBox="1">
            <a:spLocks noChangeArrowheads="1"/>
          </p:cNvSpPr>
          <p:nvPr/>
        </p:nvSpPr>
        <p:spPr bwMode="auto">
          <a:xfrm>
            <a:off x="2971800" y="57912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66" name="Text Box 82"/>
          <p:cNvSpPr txBox="1">
            <a:spLocks noChangeArrowheads="1"/>
          </p:cNvSpPr>
          <p:nvPr/>
        </p:nvSpPr>
        <p:spPr bwMode="auto">
          <a:xfrm>
            <a:off x="3276600" y="5181600"/>
            <a:ext cx="944563" cy="366713"/>
          </a:xfrm>
          <a:prstGeom prst="rect">
            <a:avLst/>
          </a:prstGeom>
          <a:noFill/>
          <a:ln w="9525">
            <a:noFill/>
            <a:miter lim="800000"/>
            <a:headEnd/>
            <a:tailEnd/>
          </a:ln>
          <a:effectLst/>
        </p:spPr>
        <p:txBody>
          <a:bodyPr wrap="none">
            <a:spAutoFit/>
          </a:bodyPr>
          <a:lstStyle/>
          <a:p>
            <a:r>
              <a:rPr lang="en-US" altLang="it-IT"/>
              <a:t>0  2   7</a:t>
            </a:r>
          </a:p>
        </p:txBody>
      </p:sp>
      <p:sp>
        <p:nvSpPr>
          <p:cNvPr id="630867" name="Text Box 83"/>
          <p:cNvSpPr txBox="1">
            <a:spLocks noChangeArrowheads="1"/>
          </p:cNvSpPr>
          <p:nvPr/>
        </p:nvSpPr>
        <p:spPr bwMode="auto">
          <a:xfrm rot="16200000">
            <a:off x="2602706" y="5698332"/>
            <a:ext cx="379413" cy="304800"/>
          </a:xfrm>
          <a:prstGeom prst="rect">
            <a:avLst/>
          </a:prstGeom>
          <a:noFill/>
          <a:ln w="9525">
            <a:noFill/>
            <a:miter lim="800000"/>
            <a:headEnd/>
            <a:tailEnd/>
          </a:ln>
          <a:effectLst/>
        </p:spPr>
        <p:txBody>
          <a:bodyPr wrap="none">
            <a:spAutoFit/>
          </a:bodyPr>
          <a:lstStyle/>
          <a:p>
            <a:r>
              <a:rPr lang="en-US" altLang="it-IT" sz="1400"/>
              <a:t>da</a:t>
            </a:r>
          </a:p>
        </p:txBody>
      </p:sp>
      <p:sp>
        <p:nvSpPr>
          <p:cNvPr id="630868" name="Text Box 84"/>
          <p:cNvSpPr txBox="1">
            <a:spLocks noChangeArrowheads="1"/>
          </p:cNvSpPr>
          <p:nvPr/>
        </p:nvSpPr>
        <p:spPr bwMode="auto">
          <a:xfrm>
            <a:off x="3276600" y="45450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69" name="Line 85"/>
          <p:cNvSpPr>
            <a:spLocks noChangeShapeType="1"/>
          </p:cNvSpPr>
          <p:nvPr/>
        </p:nvSpPr>
        <p:spPr bwMode="auto">
          <a:xfrm>
            <a:off x="1219200" y="5029200"/>
            <a:ext cx="0" cy="1219200"/>
          </a:xfrm>
          <a:prstGeom prst="line">
            <a:avLst/>
          </a:prstGeom>
          <a:noFill/>
          <a:ln w="9525">
            <a:solidFill>
              <a:schemeClr val="tx1"/>
            </a:solidFill>
            <a:round/>
            <a:headEnd/>
            <a:tailEnd/>
          </a:ln>
          <a:effectLst/>
        </p:spPr>
        <p:txBody>
          <a:bodyPr wrap="none"/>
          <a:lstStyle/>
          <a:p>
            <a:endParaRPr lang="it-IT"/>
          </a:p>
        </p:txBody>
      </p:sp>
      <p:sp>
        <p:nvSpPr>
          <p:cNvPr id="630870" name="Line 86"/>
          <p:cNvSpPr>
            <a:spLocks noChangeShapeType="1"/>
          </p:cNvSpPr>
          <p:nvPr/>
        </p:nvSpPr>
        <p:spPr bwMode="auto">
          <a:xfrm>
            <a:off x="914400" y="5257800"/>
            <a:ext cx="1371600" cy="0"/>
          </a:xfrm>
          <a:prstGeom prst="line">
            <a:avLst/>
          </a:prstGeom>
          <a:noFill/>
          <a:ln w="9525">
            <a:solidFill>
              <a:schemeClr val="tx1"/>
            </a:solidFill>
            <a:round/>
            <a:headEnd/>
            <a:tailEnd/>
          </a:ln>
          <a:effectLst/>
        </p:spPr>
        <p:txBody>
          <a:bodyPr wrap="none"/>
          <a:lstStyle/>
          <a:p>
            <a:endParaRPr lang="it-IT"/>
          </a:p>
        </p:txBody>
      </p:sp>
      <p:sp>
        <p:nvSpPr>
          <p:cNvPr id="630871" name="Text Box 87"/>
          <p:cNvSpPr txBox="1">
            <a:spLocks noChangeArrowheads="1"/>
          </p:cNvSpPr>
          <p:nvPr/>
        </p:nvSpPr>
        <p:spPr bwMode="auto">
          <a:xfrm>
            <a:off x="1219200" y="4876800"/>
            <a:ext cx="971550" cy="366713"/>
          </a:xfrm>
          <a:prstGeom prst="rect">
            <a:avLst/>
          </a:prstGeom>
          <a:noFill/>
          <a:ln w="9525">
            <a:noFill/>
            <a:miter lim="800000"/>
            <a:headEnd/>
            <a:tailEnd/>
          </a:ln>
          <a:effectLst/>
        </p:spPr>
        <p:txBody>
          <a:bodyPr wrap="none">
            <a:spAutoFit/>
          </a:bodyPr>
          <a:lstStyle/>
          <a:p>
            <a:r>
              <a:rPr lang="en-US" altLang="it-IT"/>
              <a:t>x   y   z</a:t>
            </a:r>
          </a:p>
        </p:txBody>
      </p:sp>
      <p:sp>
        <p:nvSpPr>
          <p:cNvPr id="630872" name="Text Box 88"/>
          <p:cNvSpPr txBox="1">
            <a:spLocks noChangeArrowheads="1"/>
          </p:cNvSpPr>
          <p:nvPr/>
        </p:nvSpPr>
        <p:spPr bwMode="auto">
          <a:xfrm>
            <a:off x="914400" y="5257800"/>
            <a:ext cx="319088" cy="366713"/>
          </a:xfrm>
          <a:prstGeom prst="rect">
            <a:avLst/>
          </a:prstGeom>
          <a:noFill/>
          <a:ln w="9525">
            <a:noFill/>
            <a:miter lim="800000"/>
            <a:headEnd/>
            <a:tailEnd/>
          </a:ln>
          <a:effectLst/>
        </p:spPr>
        <p:txBody>
          <a:bodyPr wrap="none">
            <a:spAutoFit/>
          </a:bodyPr>
          <a:lstStyle/>
          <a:p>
            <a:r>
              <a:rPr lang="en-US" altLang="it-IT"/>
              <a:t>x</a:t>
            </a:r>
          </a:p>
        </p:txBody>
      </p:sp>
      <p:sp>
        <p:nvSpPr>
          <p:cNvPr id="630873" name="Text Box 89"/>
          <p:cNvSpPr txBox="1">
            <a:spLocks noChangeArrowheads="1"/>
          </p:cNvSpPr>
          <p:nvPr/>
        </p:nvSpPr>
        <p:spPr bwMode="auto">
          <a:xfrm>
            <a:off x="914400" y="5562600"/>
            <a:ext cx="303213" cy="366713"/>
          </a:xfrm>
          <a:prstGeom prst="rect">
            <a:avLst/>
          </a:prstGeom>
          <a:noFill/>
          <a:ln w="9525">
            <a:noFill/>
            <a:miter lim="800000"/>
            <a:headEnd/>
            <a:tailEnd/>
          </a:ln>
          <a:effectLst/>
        </p:spPr>
        <p:txBody>
          <a:bodyPr wrap="none">
            <a:spAutoFit/>
          </a:bodyPr>
          <a:lstStyle/>
          <a:p>
            <a:r>
              <a:rPr lang="en-US" altLang="it-IT"/>
              <a:t>y</a:t>
            </a:r>
          </a:p>
        </p:txBody>
      </p:sp>
      <p:sp>
        <p:nvSpPr>
          <p:cNvPr id="630874" name="Text Box 90"/>
          <p:cNvSpPr txBox="1">
            <a:spLocks noChangeArrowheads="1"/>
          </p:cNvSpPr>
          <p:nvPr/>
        </p:nvSpPr>
        <p:spPr bwMode="auto">
          <a:xfrm>
            <a:off x="914400" y="5867400"/>
            <a:ext cx="306388" cy="366713"/>
          </a:xfrm>
          <a:prstGeom prst="rect">
            <a:avLst/>
          </a:prstGeom>
          <a:noFill/>
          <a:ln w="9525">
            <a:noFill/>
            <a:miter lim="800000"/>
            <a:headEnd/>
            <a:tailEnd/>
          </a:ln>
          <a:effectLst/>
        </p:spPr>
        <p:txBody>
          <a:bodyPr wrap="none">
            <a:spAutoFit/>
          </a:bodyPr>
          <a:lstStyle/>
          <a:p>
            <a:r>
              <a:rPr lang="en-US" altLang="it-IT"/>
              <a:t>z</a:t>
            </a:r>
          </a:p>
        </p:txBody>
      </p:sp>
      <p:sp>
        <p:nvSpPr>
          <p:cNvPr id="630875" name="Text Box 91"/>
          <p:cNvSpPr txBox="1">
            <a:spLocks noChangeArrowheads="1"/>
          </p:cNvSpPr>
          <p:nvPr/>
        </p:nvSpPr>
        <p:spPr bwMode="auto">
          <a:xfrm>
            <a:off x="1219200" y="5638800"/>
            <a:ext cx="990600" cy="366713"/>
          </a:xfrm>
          <a:prstGeom prst="rect">
            <a:avLst/>
          </a:prstGeom>
          <a:noFill/>
          <a:ln w="9525">
            <a:noFill/>
            <a:miter lim="800000"/>
            <a:headEnd/>
            <a:tailEnd/>
          </a:ln>
          <a:effectLst/>
        </p:spPr>
        <p:txBody>
          <a:bodyPr>
            <a:spAutoFit/>
          </a:bodyPr>
          <a:lstStyle/>
          <a:p>
            <a:r>
              <a:rPr lang="en-US" altLang="it-IT"/>
              <a:t>∞</a:t>
            </a:r>
          </a:p>
        </p:txBody>
      </p:sp>
      <p:sp>
        <p:nvSpPr>
          <p:cNvPr id="630876" name="Text Box 92"/>
          <p:cNvSpPr txBox="1">
            <a:spLocks noChangeArrowheads="1"/>
          </p:cNvSpPr>
          <p:nvPr/>
        </p:nvSpPr>
        <p:spPr bwMode="auto">
          <a:xfrm>
            <a:off x="1447800" y="5638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77" name="Text Box 93"/>
          <p:cNvSpPr txBox="1">
            <a:spLocks noChangeArrowheads="1"/>
          </p:cNvSpPr>
          <p:nvPr/>
        </p:nvSpPr>
        <p:spPr bwMode="auto">
          <a:xfrm>
            <a:off x="1828800" y="5638800"/>
            <a:ext cx="336550" cy="366713"/>
          </a:xfrm>
          <a:prstGeom prst="rect">
            <a:avLst/>
          </a:prstGeom>
          <a:noFill/>
          <a:ln w="9525">
            <a:noFill/>
            <a:miter lim="800000"/>
            <a:headEnd/>
            <a:tailEnd/>
          </a:ln>
          <a:effectLst/>
        </p:spPr>
        <p:txBody>
          <a:bodyPr wrap="none">
            <a:spAutoFit/>
          </a:bodyPr>
          <a:lstStyle/>
          <a:p>
            <a:r>
              <a:rPr lang="en-US" altLang="it-IT"/>
              <a:t>∞</a:t>
            </a:r>
          </a:p>
        </p:txBody>
      </p:sp>
      <p:sp>
        <p:nvSpPr>
          <p:cNvPr id="630878" name="Text Box 94"/>
          <p:cNvSpPr txBox="1">
            <a:spLocks noChangeArrowheads="1"/>
          </p:cNvSpPr>
          <p:nvPr/>
        </p:nvSpPr>
        <p:spPr bwMode="auto">
          <a:xfrm>
            <a:off x="1219200" y="5943600"/>
            <a:ext cx="323850" cy="366713"/>
          </a:xfrm>
          <a:prstGeom prst="rect">
            <a:avLst/>
          </a:prstGeom>
          <a:noFill/>
          <a:ln w="9525">
            <a:noFill/>
            <a:miter lim="800000"/>
            <a:headEnd/>
            <a:tailEnd/>
          </a:ln>
          <a:effectLst/>
        </p:spPr>
        <p:txBody>
          <a:bodyPr wrap="none">
            <a:spAutoFit/>
          </a:bodyPr>
          <a:lstStyle/>
          <a:p>
            <a:r>
              <a:rPr lang="en-US" altLang="it-IT"/>
              <a:t>7</a:t>
            </a:r>
          </a:p>
        </p:txBody>
      </p:sp>
      <p:sp>
        <p:nvSpPr>
          <p:cNvPr id="630879" name="Text Box 95"/>
          <p:cNvSpPr txBox="1">
            <a:spLocks noChangeArrowheads="1"/>
          </p:cNvSpPr>
          <p:nvPr/>
        </p:nvSpPr>
        <p:spPr bwMode="auto">
          <a:xfrm>
            <a:off x="1447800" y="5943600"/>
            <a:ext cx="287338" cy="366713"/>
          </a:xfrm>
          <a:prstGeom prst="rect">
            <a:avLst/>
          </a:prstGeom>
          <a:noFill/>
          <a:ln w="9525">
            <a:noFill/>
            <a:miter lim="800000"/>
            <a:headEnd/>
            <a:tailEnd/>
          </a:ln>
          <a:effectLst/>
        </p:spPr>
        <p:txBody>
          <a:bodyPr wrap="none">
            <a:spAutoFit/>
          </a:bodyPr>
          <a:lstStyle/>
          <a:p>
            <a:r>
              <a:rPr lang="en-US" altLang="it-IT"/>
              <a:t>1</a:t>
            </a:r>
          </a:p>
        </p:txBody>
      </p:sp>
      <p:sp>
        <p:nvSpPr>
          <p:cNvPr id="630880" name="Text Box 96"/>
          <p:cNvSpPr txBox="1">
            <a:spLocks noChangeArrowheads="1"/>
          </p:cNvSpPr>
          <p:nvPr/>
        </p:nvSpPr>
        <p:spPr bwMode="auto">
          <a:xfrm>
            <a:off x="1828800" y="5943600"/>
            <a:ext cx="323850" cy="366713"/>
          </a:xfrm>
          <a:prstGeom prst="rect">
            <a:avLst/>
          </a:prstGeom>
          <a:noFill/>
          <a:ln w="9525">
            <a:noFill/>
            <a:miter lim="800000"/>
            <a:headEnd/>
            <a:tailEnd/>
          </a:ln>
          <a:effectLst/>
        </p:spPr>
        <p:txBody>
          <a:bodyPr wrap="none">
            <a:spAutoFit/>
          </a:bodyPr>
          <a:lstStyle/>
          <a:p>
            <a:r>
              <a:rPr lang="en-US" altLang="it-IT"/>
              <a:t>0</a:t>
            </a:r>
          </a:p>
        </p:txBody>
      </p:sp>
      <p:sp>
        <p:nvSpPr>
          <p:cNvPr id="630881" name="Text Box 97"/>
          <p:cNvSpPr txBox="1">
            <a:spLocks noChangeArrowheads="1"/>
          </p:cNvSpPr>
          <p:nvPr/>
        </p:nvSpPr>
        <p:spPr bwMode="auto">
          <a:xfrm>
            <a:off x="1219200" y="4621213"/>
            <a:ext cx="1135063" cy="304800"/>
          </a:xfrm>
          <a:prstGeom prst="rect">
            <a:avLst/>
          </a:prstGeom>
          <a:noFill/>
          <a:ln w="9525">
            <a:noFill/>
            <a:miter lim="800000"/>
            <a:headEnd/>
            <a:tailEnd/>
          </a:ln>
          <a:effectLst/>
        </p:spPr>
        <p:txBody>
          <a:bodyPr wrap="none">
            <a:spAutoFit/>
          </a:bodyPr>
          <a:lstStyle/>
          <a:p>
            <a:r>
              <a:rPr lang="en-US" altLang="it-IT" sz="1400"/>
              <a:t>costo verso</a:t>
            </a:r>
          </a:p>
        </p:txBody>
      </p:sp>
      <p:sp>
        <p:nvSpPr>
          <p:cNvPr id="630882" name="Text Box 98"/>
          <p:cNvSpPr txBox="1">
            <a:spLocks noChangeArrowheads="1"/>
          </p:cNvSpPr>
          <p:nvPr/>
        </p:nvSpPr>
        <p:spPr bwMode="auto">
          <a:xfrm>
            <a:off x="1219200" y="3505200"/>
            <a:ext cx="976313" cy="641350"/>
          </a:xfrm>
          <a:prstGeom prst="rect">
            <a:avLst/>
          </a:prstGeom>
          <a:noFill/>
          <a:ln w="9525">
            <a:noFill/>
            <a:miter lim="800000"/>
            <a:headEnd/>
            <a:tailEnd/>
          </a:ln>
          <a:effectLst/>
        </p:spPr>
        <p:txBody>
          <a:bodyPr wrap="none">
            <a:spAutoFit/>
          </a:bodyPr>
          <a:lstStyle/>
          <a:p>
            <a:r>
              <a:rPr lang="en-US" altLang="it-IT"/>
              <a:t>∞</a:t>
            </a:r>
          </a:p>
          <a:p>
            <a:r>
              <a:rPr lang="en-US" altLang="it-IT"/>
              <a:t>2   0   1</a:t>
            </a:r>
          </a:p>
        </p:txBody>
      </p:sp>
      <p:sp>
        <p:nvSpPr>
          <p:cNvPr id="630883" name="Text Box 99"/>
          <p:cNvSpPr txBox="1">
            <a:spLocks noChangeArrowheads="1"/>
          </p:cNvSpPr>
          <p:nvPr/>
        </p:nvSpPr>
        <p:spPr bwMode="auto">
          <a:xfrm>
            <a:off x="1219200" y="5257800"/>
            <a:ext cx="990600" cy="366713"/>
          </a:xfrm>
          <a:prstGeom prst="rect">
            <a:avLst/>
          </a:prstGeom>
          <a:noFill/>
          <a:ln w="9525">
            <a:noFill/>
            <a:miter lim="800000"/>
            <a:headEnd/>
            <a:tailEnd/>
          </a:ln>
          <a:effectLst/>
        </p:spPr>
        <p:txBody>
          <a:bodyPr>
            <a:spAutoFit/>
          </a:bodyPr>
          <a:lstStyle/>
          <a:p>
            <a:r>
              <a:rPr lang="en-US" altLang="it-IT"/>
              <a:t>∞ ∞  ∞</a:t>
            </a:r>
          </a:p>
        </p:txBody>
      </p:sp>
      <p:sp>
        <p:nvSpPr>
          <p:cNvPr id="630884" name="Text Box 100"/>
          <p:cNvSpPr txBox="1">
            <a:spLocks noChangeArrowheads="1"/>
          </p:cNvSpPr>
          <p:nvPr/>
        </p:nvSpPr>
        <p:spPr bwMode="auto">
          <a:xfrm>
            <a:off x="3260725" y="2022475"/>
            <a:ext cx="976313" cy="366713"/>
          </a:xfrm>
          <a:prstGeom prst="rect">
            <a:avLst/>
          </a:prstGeom>
          <a:noFill/>
          <a:ln w="9525">
            <a:noFill/>
            <a:miter lim="800000"/>
            <a:headEnd/>
            <a:tailEnd/>
          </a:ln>
          <a:effectLst/>
        </p:spPr>
        <p:txBody>
          <a:bodyPr wrap="none">
            <a:spAutoFit/>
          </a:bodyPr>
          <a:lstStyle/>
          <a:p>
            <a:r>
              <a:rPr lang="en-US" altLang="it-IT"/>
              <a:t>2   0   1</a:t>
            </a:r>
          </a:p>
        </p:txBody>
      </p:sp>
      <p:sp>
        <p:nvSpPr>
          <p:cNvPr id="630885" name="Text Box 101"/>
          <p:cNvSpPr txBox="1">
            <a:spLocks noChangeArrowheads="1"/>
          </p:cNvSpPr>
          <p:nvPr/>
        </p:nvSpPr>
        <p:spPr bwMode="auto">
          <a:xfrm>
            <a:off x="3260725" y="2327275"/>
            <a:ext cx="976313" cy="366713"/>
          </a:xfrm>
          <a:prstGeom prst="rect">
            <a:avLst/>
          </a:prstGeom>
          <a:noFill/>
          <a:ln w="9525">
            <a:noFill/>
            <a:miter lim="800000"/>
            <a:headEnd/>
            <a:tailEnd/>
          </a:ln>
          <a:effectLst/>
        </p:spPr>
        <p:txBody>
          <a:bodyPr wrap="none">
            <a:spAutoFit/>
          </a:bodyPr>
          <a:lstStyle/>
          <a:p>
            <a:r>
              <a:rPr lang="en-US" altLang="it-IT"/>
              <a:t>7   1   0</a:t>
            </a:r>
          </a:p>
        </p:txBody>
      </p:sp>
      <p:sp>
        <p:nvSpPr>
          <p:cNvPr id="630886" name="Text Box 102"/>
          <p:cNvSpPr txBox="1">
            <a:spLocks noChangeArrowheads="1"/>
          </p:cNvSpPr>
          <p:nvPr/>
        </p:nvSpPr>
        <p:spPr bwMode="auto">
          <a:xfrm>
            <a:off x="3276600" y="3810000"/>
            <a:ext cx="908050" cy="366713"/>
          </a:xfrm>
          <a:prstGeom prst="rect">
            <a:avLst/>
          </a:prstGeom>
          <a:noFill/>
          <a:ln w="9525">
            <a:noFill/>
            <a:miter lim="800000"/>
            <a:headEnd/>
            <a:tailEnd/>
          </a:ln>
          <a:effectLst/>
        </p:spPr>
        <p:txBody>
          <a:bodyPr wrap="none">
            <a:spAutoFit/>
          </a:bodyPr>
          <a:lstStyle/>
          <a:p>
            <a:r>
              <a:rPr lang="en-US" altLang="it-IT"/>
              <a:t>2  0   1</a:t>
            </a:r>
          </a:p>
        </p:txBody>
      </p:sp>
      <p:sp>
        <p:nvSpPr>
          <p:cNvPr id="630887" name="Text Box 103"/>
          <p:cNvSpPr txBox="1">
            <a:spLocks noChangeArrowheads="1"/>
          </p:cNvSpPr>
          <p:nvPr/>
        </p:nvSpPr>
        <p:spPr bwMode="auto">
          <a:xfrm>
            <a:off x="3276600" y="4114800"/>
            <a:ext cx="976313" cy="366713"/>
          </a:xfrm>
          <a:prstGeom prst="rect">
            <a:avLst/>
          </a:prstGeom>
          <a:noFill/>
          <a:ln w="9525">
            <a:noFill/>
            <a:miter lim="800000"/>
            <a:headEnd/>
            <a:tailEnd/>
          </a:ln>
          <a:effectLst/>
        </p:spPr>
        <p:txBody>
          <a:bodyPr wrap="none">
            <a:spAutoFit/>
          </a:bodyPr>
          <a:lstStyle/>
          <a:p>
            <a:r>
              <a:rPr lang="en-US" altLang="it-IT"/>
              <a:t>7   1   0</a:t>
            </a:r>
          </a:p>
        </p:txBody>
      </p:sp>
      <p:sp>
        <p:nvSpPr>
          <p:cNvPr id="630888" name="Text Box 104"/>
          <p:cNvSpPr txBox="1">
            <a:spLocks noChangeArrowheads="1"/>
          </p:cNvSpPr>
          <p:nvPr/>
        </p:nvSpPr>
        <p:spPr bwMode="auto">
          <a:xfrm>
            <a:off x="3276600" y="5562600"/>
            <a:ext cx="908050" cy="366713"/>
          </a:xfrm>
          <a:prstGeom prst="rect">
            <a:avLst/>
          </a:prstGeom>
          <a:noFill/>
          <a:ln w="9525">
            <a:noFill/>
            <a:miter lim="800000"/>
            <a:headEnd/>
            <a:tailEnd/>
          </a:ln>
          <a:effectLst/>
        </p:spPr>
        <p:txBody>
          <a:bodyPr wrap="none">
            <a:spAutoFit/>
          </a:bodyPr>
          <a:lstStyle/>
          <a:p>
            <a:r>
              <a:rPr lang="en-US" altLang="it-IT"/>
              <a:t>2  0   1</a:t>
            </a:r>
          </a:p>
        </p:txBody>
      </p:sp>
      <p:sp>
        <p:nvSpPr>
          <p:cNvPr id="630889" name="Text Box 105"/>
          <p:cNvSpPr txBox="1">
            <a:spLocks noChangeArrowheads="1"/>
          </p:cNvSpPr>
          <p:nvPr/>
        </p:nvSpPr>
        <p:spPr bwMode="auto">
          <a:xfrm>
            <a:off x="3276600" y="5867400"/>
            <a:ext cx="908050" cy="366713"/>
          </a:xfrm>
          <a:prstGeom prst="rect">
            <a:avLst/>
          </a:prstGeom>
          <a:noFill/>
          <a:ln w="9525">
            <a:noFill/>
            <a:miter lim="800000"/>
            <a:headEnd/>
            <a:tailEnd/>
          </a:ln>
          <a:effectLst/>
        </p:spPr>
        <p:txBody>
          <a:bodyPr wrap="none">
            <a:spAutoFit/>
          </a:bodyPr>
          <a:lstStyle/>
          <a:p>
            <a:r>
              <a:rPr lang="en-US" altLang="it-IT"/>
              <a:t>3  1   0</a:t>
            </a:r>
          </a:p>
        </p:txBody>
      </p:sp>
      <p:sp>
        <p:nvSpPr>
          <p:cNvPr id="630890" name="Text Box 106"/>
          <p:cNvSpPr txBox="1">
            <a:spLocks noChangeArrowheads="1"/>
          </p:cNvSpPr>
          <p:nvPr/>
        </p:nvSpPr>
        <p:spPr bwMode="auto">
          <a:xfrm>
            <a:off x="5486400" y="2133600"/>
            <a:ext cx="976313" cy="366713"/>
          </a:xfrm>
          <a:prstGeom prst="rect">
            <a:avLst/>
          </a:prstGeom>
          <a:noFill/>
          <a:ln w="9525">
            <a:noFill/>
            <a:miter lim="800000"/>
            <a:headEnd/>
            <a:tailEnd/>
          </a:ln>
          <a:effectLst/>
        </p:spPr>
        <p:txBody>
          <a:bodyPr wrap="none">
            <a:spAutoFit/>
          </a:bodyPr>
          <a:lstStyle/>
          <a:p>
            <a:r>
              <a:rPr lang="en-US" altLang="it-IT"/>
              <a:t>2   0   1</a:t>
            </a:r>
          </a:p>
        </p:txBody>
      </p:sp>
      <p:sp>
        <p:nvSpPr>
          <p:cNvPr id="630891" name="Text Box 107"/>
          <p:cNvSpPr txBox="1">
            <a:spLocks noChangeArrowheads="1"/>
          </p:cNvSpPr>
          <p:nvPr/>
        </p:nvSpPr>
        <p:spPr bwMode="auto">
          <a:xfrm>
            <a:off x="5486400" y="2438400"/>
            <a:ext cx="908050" cy="366713"/>
          </a:xfrm>
          <a:prstGeom prst="rect">
            <a:avLst/>
          </a:prstGeom>
          <a:noFill/>
          <a:ln w="9525">
            <a:noFill/>
            <a:miter lim="800000"/>
            <a:headEnd/>
            <a:tailEnd/>
          </a:ln>
          <a:effectLst/>
        </p:spPr>
        <p:txBody>
          <a:bodyPr wrap="none">
            <a:spAutoFit/>
          </a:bodyPr>
          <a:lstStyle/>
          <a:p>
            <a:r>
              <a:rPr lang="en-US" altLang="it-IT"/>
              <a:t>3  1   0</a:t>
            </a:r>
          </a:p>
        </p:txBody>
      </p:sp>
      <p:sp>
        <p:nvSpPr>
          <p:cNvPr id="630892" name="Text Box 108"/>
          <p:cNvSpPr txBox="1">
            <a:spLocks noChangeArrowheads="1"/>
          </p:cNvSpPr>
          <p:nvPr/>
        </p:nvSpPr>
        <p:spPr bwMode="auto">
          <a:xfrm>
            <a:off x="5486400" y="3886200"/>
            <a:ext cx="908050" cy="366713"/>
          </a:xfrm>
          <a:prstGeom prst="rect">
            <a:avLst/>
          </a:prstGeom>
          <a:noFill/>
          <a:ln w="9525">
            <a:noFill/>
            <a:miter lim="800000"/>
            <a:headEnd/>
            <a:tailEnd/>
          </a:ln>
          <a:effectLst/>
        </p:spPr>
        <p:txBody>
          <a:bodyPr wrap="none">
            <a:spAutoFit/>
          </a:bodyPr>
          <a:lstStyle/>
          <a:p>
            <a:r>
              <a:rPr lang="en-US" altLang="it-IT"/>
              <a:t>2  0   1</a:t>
            </a:r>
          </a:p>
        </p:txBody>
      </p:sp>
      <p:sp>
        <p:nvSpPr>
          <p:cNvPr id="630893" name="Text Box 109"/>
          <p:cNvSpPr txBox="1">
            <a:spLocks noChangeArrowheads="1"/>
          </p:cNvSpPr>
          <p:nvPr/>
        </p:nvSpPr>
        <p:spPr bwMode="auto">
          <a:xfrm>
            <a:off x="5410200" y="5867400"/>
            <a:ext cx="908050" cy="366713"/>
          </a:xfrm>
          <a:prstGeom prst="rect">
            <a:avLst/>
          </a:prstGeom>
          <a:noFill/>
          <a:ln w="9525">
            <a:noFill/>
            <a:miter lim="800000"/>
            <a:headEnd/>
            <a:tailEnd/>
          </a:ln>
          <a:effectLst/>
        </p:spPr>
        <p:txBody>
          <a:bodyPr wrap="none">
            <a:spAutoFit/>
          </a:bodyPr>
          <a:lstStyle/>
          <a:p>
            <a:r>
              <a:rPr lang="en-US" altLang="it-IT"/>
              <a:t>3  1   0</a:t>
            </a:r>
          </a:p>
        </p:txBody>
      </p:sp>
      <p:sp>
        <p:nvSpPr>
          <p:cNvPr id="630894" name="Text Box 110"/>
          <p:cNvSpPr txBox="1">
            <a:spLocks noChangeArrowheads="1"/>
          </p:cNvSpPr>
          <p:nvPr/>
        </p:nvSpPr>
        <p:spPr bwMode="auto">
          <a:xfrm>
            <a:off x="5410200" y="5486400"/>
            <a:ext cx="908050" cy="366713"/>
          </a:xfrm>
          <a:prstGeom prst="rect">
            <a:avLst/>
          </a:prstGeom>
          <a:noFill/>
          <a:ln w="9525">
            <a:noFill/>
            <a:miter lim="800000"/>
            <a:headEnd/>
            <a:tailEnd/>
          </a:ln>
          <a:effectLst/>
        </p:spPr>
        <p:txBody>
          <a:bodyPr wrap="none">
            <a:spAutoFit/>
          </a:bodyPr>
          <a:lstStyle/>
          <a:p>
            <a:r>
              <a:rPr lang="en-US" altLang="it-IT"/>
              <a:t>2  0   1</a:t>
            </a:r>
          </a:p>
        </p:txBody>
      </p:sp>
      <p:sp>
        <p:nvSpPr>
          <p:cNvPr id="630895" name="Text Box 111"/>
          <p:cNvSpPr txBox="1">
            <a:spLocks noChangeArrowheads="1"/>
          </p:cNvSpPr>
          <p:nvPr/>
        </p:nvSpPr>
        <p:spPr bwMode="auto">
          <a:xfrm>
            <a:off x="5486400" y="4114800"/>
            <a:ext cx="908050" cy="366713"/>
          </a:xfrm>
          <a:prstGeom prst="rect">
            <a:avLst/>
          </a:prstGeom>
          <a:noFill/>
          <a:ln w="9525">
            <a:noFill/>
            <a:miter lim="800000"/>
            <a:headEnd/>
            <a:tailEnd/>
          </a:ln>
          <a:effectLst/>
        </p:spPr>
        <p:txBody>
          <a:bodyPr wrap="none">
            <a:spAutoFit/>
          </a:bodyPr>
          <a:lstStyle/>
          <a:p>
            <a:r>
              <a:rPr lang="en-US" altLang="it-IT"/>
              <a:t>3  1   0</a:t>
            </a:r>
          </a:p>
        </p:txBody>
      </p:sp>
      <p:sp>
        <p:nvSpPr>
          <p:cNvPr id="630896" name="Line 112"/>
          <p:cNvSpPr>
            <a:spLocks noChangeShapeType="1"/>
          </p:cNvSpPr>
          <p:nvPr/>
        </p:nvSpPr>
        <p:spPr bwMode="auto">
          <a:xfrm>
            <a:off x="2209800" y="1981200"/>
            <a:ext cx="685800" cy="1524000"/>
          </a:xfrm>
          <a:prstGeom prst="line">
            <a:avLst/>
          </a:prstGeom>
          <a:noFill/>
          <a:ln w="9525">
            <a:solidFill>
              <a:schemeClr val="tx1"/>
            </a:solidFill>
            <a:round/>
            <a:headEnd/>
            <a:tailEnd type="triangle" w="med" len="med"/>
          </a:ln>
          <a:effectLst/>
        </p:spPr>
        <p:txBody>
          <a:bodyPr wrap="none"/>
          <a:lstStyle/>
          <a:p>
            <a:endParaRPr lang="it-IT"/>
          </a:p>
        </p:txBody>
      </p:sp>
      <p:sp>
        <p:nvSpPr>
          <p:cNvPr id="630897" name="Line 113"/>
          <p:cNvSpPr>
            <a:spLocks noChangeShapeType="1"/>
          </p:cNvSpPr>
          <p:nvPr/>
        </p:nvSpPr>
        <p:spPr bwMode="auto">
          <a:xfrm>
            <a:off x="2133600" y="2057400"/>
            <a:ext cx="685800" cy="3124200"/>
          </a:xfrm>
          <a:prstGeom prst="line">
            <a:avLst/>
          </a:prstGeom>
          <a:noFill/>
          <a:ln w="9525">
            <a:solidFill>
              <a:schemeClr val="tx1"/>
            </a:solidFill>
            <a:round/>
            <a:headEnd/>
            <a:tailEnd type="triangle" w="med" len="med"/>
          </a:ln>
          <a:effectLst/>
        </p:spPr>
        <p:txBody>
          <a:bodyPr wrap="none"/>
          <a:lstStyle/>
          <a:p>
            <a:endParaRPr lang="it-IT"/>
          </a:p>
        </p:txBody>
      </p:sp>
      <p:sp>
        <p:nvSpPr>
          <p:cNvPr id="630898" name="Line 114"/>
          <p:cNvSpPr>
            <a:spLocks noChangeShapeType="1"/>
          </p:cNvSpPr>
          <p:nvPr/>
        </p:nvSpPr>
        <p:spPr bwMode="auto">
          <a:xfrm flipV="1">
            <a:off x="2133600" y="2514600"/>
            <a:ext cx="762000" cy="1295400"/>
          </a:xfrm>
          <a:prstGeom prst="line">
            <a:avLst/>
          </a:prstGeom>
          <a:noFill/>
          <a:ln w="9525">
            <a:solidFill>
              <a:schemeClr val="tx1"/>
            </a:solidFill>
            <a:round/>
            <a:headEnd/>
            <a:tailEnd type="triangle" w="med" len="med"/>
          </a:ln>
          <a:effectLst/>
        </p:spPr>
        <p:txBody>
          <a:bodyPr wrap="none"/>
          <a:lstStyle/>
          <a:p>
            <a:endParaRPr lang="it-IT"/>
          </a:p>
        </p:txBody>
      </p:sp>
      <p:sp>
        <p:nvSpPr>
          <p:cNvPr id="630899" name="Line 115"/>
          <p:cNvSpPr>
            <a:spLocks noChangeShapeType="1"/>
          </p:cNvSpPr>
          <p:nvPr/>
        </p:nvSpPr>
        <p:spPr bwMode="auto">
          <a:xfrm>
            <a:off x="2133600" y="4114800"/>
            <a:ext cx="609600" cy="1143000"/>
          </a:xfrm>
          <a:prstGeom prst="line">
            <a:avLst/>
          </a:prstGeom>
          <a:noFill/>
          <a:ln w="9525">
            <a:solidFill>
              <a:schemeClr val="tx1"/>
            </a:solidFill>
            <a:round/>
            <a:headEnd/>
            <a:tailEnd type="triangle" w="med" len="med"/>
          </a:ln>
          <a:effectLst/>
        </p:spPr>
        <p:txBody>
          <a:bodyPr wrap="none"/>
          <a:lstStyle/>
          <a:p>
            <a:endParaRPr lang="it-IT"/>
          </a:p>
        </p:txBody>
      </p:sp>
      <p:sp>
        <p:nvSpPr>
          <p:cNvPr id="630900" name="Line 116"/>
          <p:cNvSpPr>
            <a:spLocks noChangeShapeType="1"/>
          </p:cNvSpPr>
          <p:nvPr/>
        </p:nvSpPr>
        <p:spPr bwMode="auto">
          <a:xfrm flipV="1">
            <a:off x="2133600" y="2590800"/>
            <a:ext cx="838200" cy="3429000"/>
          </a:xfrm>
          <a:prstGeom prst="line">
            <a:avLst/>
          </a:prstGeom>
          <a:noFill/>
          <a:ln w="9525">
            <a:solidFill>
              <a:schemeClr val="tx1"/>
            </a:solidFill>
            <a:round/>
            <a:headEnd/>
            <a:tailEnd type="triangle" w="med" len="med"/>
          </a:ln>
          <a:effectLst/>
        </p:spPr>
        <p:txBody>
          <a:bodyPr wrap="none"/>
          <a:lstStyle/>
          <a:p>
            <a:endParaRPr lang="it-IT"/>
          </a:p>
        </p:txBody>
      </p:sp>
      <p:sp>
        <p:nvSpPr>
          <p:cNvPr id="630901" name="Line 117"/>
          <p:cNvSpPr>
            <a:spLocks noChangeShapeType="1"/>
          </p:cNvSpPr>
          <p:nvPr/>
        </p:nvSpPr>
        <p:spPr bwMode="auto">
          <a:xfrm flipV="1">
            <a:off x="2209800" y="4343400"/>
            <a:ext cx="762000" cy="1752600"/>
          </a:xfrm>
          <a:prstGeom prst="line">
            <a:avLst/>
          </a:prstGeom>
          <a:noFill/>
          <a:ln w="9525">
            <a:solidFill>
              <a:schemeClr val="tx1"/>
            </a:solidFill>
            <a:round/>
            <a:headEnd/>
            <a:tailEnd type="triangle" w="med" len="med"/>
          </a:ln>
          <a:effectLst/>
        </p:spPr>
        <p:txBody>
          <a:bodyPr wrap="none"/>
          <a:lstStyle/>
          <a:p>
            <a:endParaRPr lang="it-IT"/>
          </a:p>
        </p:txBody>
      </p:sp>
      <p:sp>
        <p:nvSpPr>
          <p:cNvPr id="630902" name="Line 118"/>
          <p:cNvSpPr>
            <a:spLocks noChangeShapeType="1"/>
          </p:cNvSpPr>
          <p:nvPr/>
        </p:nvSpPr>
        <p:spPr bwMode="auto">
          <a:xfrm>
            <a:off x="4267200" y="1981200"/>
            <a:ext cx="762000" cy="1600200"/>
          </a:xfrm>
          <a:prstGeom prst="line">
            <a:avLst/>
          </a:prstGeom>
          <a:noFill/>
          <a:ln w="9525">
            <a:solidFill>
              <a:schemeClr val="tx1"/>
            </a:solidFill>
            <a:round/>
            <a:headEnd/>
            <a:tailEnd type="triangle" w="med" len="med"/>
          </a:ln>
          <a:effectLst/>
        </p:spPr>
        <p:txBody>
          <a:bodyPr wrap="none"/>
          <a:lstStyle/>
          <a:p>
            <a:endParaRPr lang="it-IT"/>
          </a:p>
        </p:txBody>
      </p:sp>
      <p:sp>
        <p:nvSpPr>
          <p:cNvPr id="630903" name="Line 119"/>
          <p:cNvSpPr>
            <a:spLocks noChangeShapeType="1"/>
          </p:cNvSpPr>
          <p:nvPr/>
        </p:nvSpPr>
        <p:spPr bwMode="auto">
          <a:xfrm>
            <a:off x="4191000" y="2057400"/>
            <a:ext cx="838200" cy="2971800"/>
          </a:xfrm>
          <a:prstGeom prst="line">
            <a:avLst/>
          </a:prstGeom>
          <a:noFill/>
          <a:ln w="9525">
            <a:solidFill>
              <a:schemeClr val="tx1"/>
            </a:solidFill>
            <a:round/>
            <a:headEnd/>
            <a:tailEnd type="triangle" w="med" len="med"/>
          </a:ln>
          <a:effectLst/>
        </p:spPr>
        <p:txBody>
          <a:bodyPr wrap="none"/>
          <a:lstStyle/>
          <a:p>
            <a:endParaRPr lang="it-IT"/>
          </a:p>
        </p:txBody>
      </p:sp>
      <p:sp>
        <p:nvSpPr>
          <p:cNvPr id="630904" name="Line 120"/>
          <p:cNvSpPr>
            <a:spLocks noChangeShapeType="1"/>
          </p:cNvSpPr>
          <p:nvPr/>
        </p:nvSpPr>
        <p:spPr bwMode="auto">
          <a:xfrm flipV="1">
            <a:off x="4114800" y="2743200"/>
            <a:ext cx="1143000" cy="3200400"/>
          </a:xfrm>
          <a:prstGeom prst="line">
            <a:avLst/>
          </a:prstGeom>
          <a:noFill/>
          <a:ln w="9525">
            <a:solidFill>
              <a:schemeClr val="tx1"/>
            </a:solidFill>
            <a:round/>
            <a:headEnd/>
            <a:tailEnd type="triangle" w="med" len="med"/>
          </a:ln>
          <a:effectLst/>
        </p:spPr>
        <p:txBody>
          <a:bodyPr wrap="none"/>
          <a:lstStyle/>
          <a:p>
            <a:endParaRPr lang="it-IT"/>
          </a:p>
        </p:txBody>
      </p:sp>
      <p:sp>
        <p:nvSpPr>
          <p:cNvPr id="630905" name="Line 121"/>
          <p:cNvSpPr>
            <a:spLocks noChangeShapeType="1"/>
          </p:cNvSpPr>
          <p:nvPr/>
        </p:nvSpPr>
        <p:spPr bwMode="auto">
          <a:xfrm flipV="1">
            <a:off x="4114800" y="4419600"/>
            <a:ext cx="1066800" cy="1676400"/>
          </a:xfrm>
          <a:prstGeom prst="line">
            <a:avLst/>
          </a:prstGeom>
          <a:noFill/>
          <a:ln w="9525">
            <a:solidFill>
              <a:schemeClr val="tx1"/>
            </a:solidFill>
            <a:round/>
            <a:headEnd/>
            <a:tailEnd type="triangle" w="med" len="med"/>
          </a:ln>
          <a:effectLst/>
        </p:spPr>
        <p:txBody>
          <a:bodyPr wrap="none"/>
          <a:lstStyle/>
          <a:p>
            <a:endParaRPr lang="it-IT"/>
          </a:p>
        </p:txBody>
      </p:sp>
      <p:sp>
        <p:nvSpPr>
          <p:cNvPr id="630906" name="Line 122"/>
          <p:cNvSpPr>
            <a:spLocks noChangeShapeType="1"/>
          </p:cNvSpPr>
          <p:nvPr/>
        </p:nvSpPr>
        <p:spPr bwMode="auto">
          <a:xfrm>
            <a:off x="609600" y="6345238"/>
            <a:ext cx="5410200" cy="0"/>
          </a:xfrm>
          <a:prstGeom prst="line">
            <a:avLst/>
          </a:prstGeom>
          <a:noFill/>
          <a:ln w="9525">
            <a:solidFill>
              <a:schemeClr val="tx1"/>
            </a:solidFill>
            <a:prstDash val="sysDot"/>
            <a:round/>
            <a:headEnd/>
            <a:tailEnd type="triangle" w="med" len="med"/>
          </a:ln>
          <a:effectLst/>
        </p:spPr>
        <p:txBody>
          <a:bodyPr wrap="none"/>
          <a:lstStyle/>
          <a:p>
            <a:endParaRPr lang="it-IT"/>
          </a:p>
        </p:txBody>
      </p:sp>
      <p:sp>
        <p:nvSpPr>
          <p:cNvPr id="630907" name="Text Box 123"/>
          <p:cNvSpPr txBox="1">
            <a:spLocks noChangeArrowheads="1"/>
          </p:cNvSpPr>
          <p:nvPr/>
        </p:nvSpPr>
        <p:spPr bwMode="auto">
          <a:xfrm>
            <a:off x="6069013" y="6142038"/>
            <a:ext cx="836612" cy="366712"/>
          </a:xfrm>
          <a:prstGeom prst="rect">
            <a:avLst/>
          </a:prstGeom>
          <a:noFill/>
          <a:ln w="9525">
            <a:noFill/>
            <a:miter lim="800000"/>
            <a:headEnd/>
            <a:tailEnd/>
          </a:ln>
          <a:effectLst/>
        </p:spPr>
        <p:txBody>
          <a:bodyPr wrap="none">
            <a:spAutoFit/>
          </a:bodyPr>
          <a:lstStyle/>
          <a:p>
            <a:r>
              <a:rPr lang="en-US" altLang="it-IT"/>
              <a:t>tempo</a:t>
            </a:r>
          </a:p>
        </p:txBody>
      </p:sp>
      <p:grpSp>
        <p:nvGrpSpPr>
          <p:cNvPr id="630908" name="Group 124"/>
          <p:cNvGrpSpPr>
            <a:grpSpLocks/>
          </p:cNvGrpSpPr>
          <p:nvPr/>
        </p:nvGrpSpPr>
        <p:grpSpPr bwMode="auto">
          <a:xfrm>
            <a:off x="6632575" y="2911475"/>
            <a:ext cx="2184400" cy="1212850"/>
            <a:chOff x="2352" y="0"/>
            <a:chExt cx="1376" cy="764"/>
          </a:xfrm>
        </p:grpSpPr>
        <p:sp>
          <p:nvSpPr>
            <p:cNvPr id="630909" name="Freeform 125"/>
            <p:cNvSpPr>
              <a:spLocks/>
            </p:cNvSpPr>
            <p:nvPr/>
          </p:nvSpPr>
          <p:spPr bwMode="auto">
            <a:xfrm>
              <a:off x="2352" y="0"/>
              <a:ext cx="1376" cy="764"/>
            </a:xfrm>
            <a:custGeom>
              <a:avLst/>
              <a:gdLst/>
              <a:ahLst/>
              <a:cxnLst>
                <a:cxn ang="0">
                  <a:pos x="113" y="348"/>
                </a:cxn>
                <a:cxn ang="0">
                  <a:pos x="395" y="162"/>
                </a:cxn>
                <a:cxn ang="0">
                  <a:pos x="710" y="9"/>
                </a:cxn>
                <a:cxn ang="0">
                  <a:pos x="1160" y="219"/>
                </a:cxn>
                <a:cxn ang="0">
                  <a:pos x="1367" y="510"/>
                </a:cxn>
                <a:cxn ang="0">
                  <a:pos x="1103" y="726"/>
                </a:cxn>
                <a:cxn ang="0">
                  <a:pos x="578" y="738"/>
                </a:cxn>
                <a:cxn ang="0">
                  <a:pos x="77" y="630"/>
                </a:cxn>
                <a:cxn ang="0">
                  <a:pos x="113" y="348"/>
                </a:cxn>
              </a:cxnLst>
              <a:rect l="0" t="0" r="r" b="b"/>
              <a:pathLst>
                <a:path w="1376" h="764">
                  <a:moveTo>
                    <a:pt x="113" y="348"/>
                  </a:moveTo>
                  <a:cubicBezTo>
                    <a:pt x="166" y="270"/>
                    <a:pt x="296" y="218"/>
                    <a:pt x="395" y="162"/>
                  </a:cubicBezTo>
                  <a:cubicBezTo>
                    <a:pt x="494" y="106"/>
                    <a:pt x="583" y="0"/>
                    <a:pt x="710" y="9"/>
                  </a:cubicBezTo>
                  <a:cubicBezTo>
                    <a:pt x="837" y="18"/>
                    <a:pt x="1051" y="136"/>
                    <a:pt x="1160" y="219"/>
                  </a:cubicBezTo>
                  <a:cubicBezTo>
                    <a:pt x="1269" y="302"/>
                    <a:pt x="1376" y="426"/>
                    <a:pt x="1367" y="510"/>
                  </a:cubicBezTo>
                  <a:cubicBezTo>
                    <a:pt x="1358" y="594"/>
                    <a:pt x="1234" y="688"/>
                    <a:pt x="1103" y="726"/>
                  </a:cubicBezTo>
                  <a:cubicBezTo>
                    <a:pt x="972" y="764"/>
                    <a:pt x="749" y="754"/>
                    <a:pt x="578" y="738"/>
                  </a:cubicBezTo>
                  <a:cubicBezTo>
                    <a:pt x="407" y="722"/>
                    <a:pt x="154" y="695"/>
                    <a:pt x="77" y="630"/>
                  </a:cubicBezTo>
                  <a:cubicBezTo>
                    <a:pt x="0" y="565"/>
                    <a:pt x="60" y="426"/>
                    <a:pt x="113" y="348"/>
                  </a:cubicBezTo>
                  <a:close/>
                </a:path>
              </a:pathLst>
            </a:custGeom>
            <a:solidFill>
              <a:srgbClr val="66CCFF"/>
            </a:solidFill>
            <a:ln w="9525">
              <a:noFill/>
              <a:round/>
              <a:headEnd/>
              <a:tailEnd/>
            </a:ln>
            <a:effectLst/>
          </p:spPr>
          <p:txBody>
            <a:bodyPr wrap="none" anchor="ctr"/>
            <a:lstStyle/>
            <a:p>
              <a:endParaRPr lang="it-IT"/>
            </a:p>
          </p:txBody>
        </p:sp>
        <p:grpSp>
          <p:nvGrpSpPr>
            <p:cNvPr id="630910" name="Group 126"/>
            <p:cNvGrpSpPr>
              <a:grpSpLocks/>
            </p:cNvGrpSpPr>
            <p:nvPr/>
          </p:nvGrpSpPr>
          <p:grpSpPr bwMode="auto">
            <a:xfrm>
              <a:off x="2448" y="74"/>
              <a:ext cx="1161" cy="675"/>
              <a:chOff x="-17" y="1286"/>
              <a:chExt cx="1161" cy="675"/>
            </a:xfrm>
          </p:grpSpPr>
          <p:sp>
            <p:nvSpPr>
              <p:cNvPr id="630911" name="Freeform 127"/>
              <p:cNvSpPr>
                <a:spLocks/>
              </p:cNvSpPr>
              <p:nvPr/>
            </p:nvSpPr>
            <p:spPr bwMode="auto">
              <a:xfrm>
                <a:off x="246" y="1476"/>
                <a:ext cx="222" cy="180"/>
              </a:xfrm>
              <a:custGeom>
                <a:avLst/>
                <a:gdLst/>
                <a:ahLst/>
                <a:cxnLst>
                  <a:cxn ang="0">
                    <a:pos x="0" y="180"/>
                  </a:cxn>
                  <a:cxn ang="0">
                    <a:pos x="222" y="0"/>
                  </a:cxn>
                </a:cxnLst>
                <a:rect l="0" t="0" r="r" b="b"/>
                <a:pathLst>
                  <a:path w="222" h="180">
                    <a:moveTo>
                      <a:pt x="0" y="180"/>
                    </a:moveTo>
                    <a:lnTo>
                      <a:pt x="222" y="0"/>
                    </a:lnTo>
                  </a:path>
                </a:pathLst>
              </a:custGeom>
              <a:noFill/>
              <a:ln w="12700">
                <a:solidFill>
                  <a:schemeClr val="tx1"/>
                </a:solidFill>
                <a:round/>
                <a:headEnd/>
                <a:tailEnd/>
              </a:ln>
              <a:effectLst/>
            </p:spPr>
            <p:txBody>
              <a:bodyPr wrap="none" anchor="ctr"/>
              <a:lstStyle/>
              <a:p>
                <a:endParaRPr lang="it-IT"/>
              </a:p>
            </p:txBody>
          </p:sp>
          <p:sp>
            <p:nvSpPr>
              <p:cNvPr id="630912" name="Oval 128"/>
              <p:cNvSpPr>
                <a:spLocks noChangeArrowheads="1"/>
              </p:cNvSpPr>
              <p:nvPr/>
            </p:nvSpPr>
            <p:spPr bwMode="auto">
              <a:xfrm>
                <a:off x="-14" y="171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0913" name="Line 129"/>
              <p:cNvSpPr>
                <a:spLocks noChangeShapeType="1"/>
              </p:cNvSpPr>
              <p:nvPr/>
            </p:nvSpPr>
            <p:spPr bwMode="auto">
              <a:xfrm>
                <a:off x="-14" y="1705"/>
                <a:ext cx="1" cy="50"/>
              </a:xfrm>
              <a:prstGeom prst="line">
                <a:avLst/>
              </a:prstGeom>
              <a:noFill/>
              <a:ln w="12700">
                <a:solidFill>
                  <a:schemeClr val="tx1"/>
                </a:solidFill>
                <a:round/>
                <a:headEnd/>
                <a:tailEnd/>
              </a:ln>
              <a:effectLst/>
            </p:spPr>
            <p:txBody>
              <a:bodyPr wrap="none" anchor="ctr"/>
              <a:lstStyle/>
              <a:p>
                <a:endParaRPr lang="it-IT"/>
              </a:p>
            </p:txBody>
          </p:sp>
          <p:sp>
            <p:nvSpPr>
              <p:cNvPr id="630914" name="Line 130"/>
              <p:cNvSpPr>
                <a:spLocks noChangeShapeType="1"/>
              </p:cNvSpPr>
              <p:nvPr/>
            </p:nvSpPr>
            <p:spPr bwMode="auto">
              <a:xfrm>
                <a:off x="299" y="1705"/>
                <a:ext cx="1" cy="50"/>
              </a:xfrm>
              <a:prstGeom prst="line">
                <a:avLst/>
              </a:prstGeom>
              <a:noFill/>
              <a:ln w="12700">
                <a:solidFill>
                  <a:schemeClr val="tx1"/>
                </a:solidFill>
                <a:round/>
                <a:headEnd/>
                <a:tailEnd/>
              </a:ln>
              <a:effectLst/>
            </p:spPr>
            <p:txBody>
              <a:bodyPr wrap="none" anchor="ctr"/>
              <a:lstStyle/>
              <a:p>
                <a:endParaRPr lang="it-IT"/>
              </a:p>
            </p:txBody>
          </p:sp>
          <p:sp>
            <p:nvSpPr>
              <p:cNvPr id="630915" name="Rectangle 131"/>
              <p:cNvSpPr>
                <a:spLocks noChangeArrowheads="1"/>
              </p:cNvSpPr>
              <p:nvPr/>
            </p:nvSpPr>
            <p:spPr bwMode="auto">
              <a:xfrm>
                <a:off x="-14" y="170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0916" name="Oval 132"/>
              <p:cNvSpPr>
                <a:spLocks noChangeArrowheads="1"/>
              </p:cNvSpPr>
              <p:nvPr/>
            </p:nvSpPr>
            <p:spPr bwMode="auto">
              <a:xfrm>
                <a:off x="-17" y="164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0917" name="Freeform 133"/>
              <p:cNvSpPr>
                <a:spLocks/>
              </p:cNvSpPr>
              <p:nvPr/>
            </p:nvSpPr>
            <p:spPr bwMode="auto">
              <a:xfrm>
                <a:off x="651" y="1476"/>
                <a:ext cx="216" cy="189"/>
              </a:xfrm>
              <a:custGeom>
                <a:avLst/>
                <a:gdLst/>
                <a:ahLst/>
                <a:cxnLst>
                  <a:cxn ang="0">
                    <a:pos x="0" y="0"/>
                  </a:cxn>
                  <a:cxn ang="0">
                    <a:pos x="216" y="189"/>
                  </a:cxn>
                </a:cxnLst>
                <a:rect l="0" t="0" r="r" b="b"/>
                <a:pathLst>
                  <a:path w="216" h="189">
                    <a:moveTo>
                      <a:pt x="0" y="0"/>
                    </a:moveTo>
                    <a:lnTo>
                      <a:pt x="216" y="189"/>
                    </a:lnTo>
                  </a:path>
                </a:pathLst>
              </a:custGeom>
              <a:noFill/>
              <a:ln w="12700">
                <a:solidFill>
                  <a:schemeClr val="tx1"/>
                </a:solidFill>
                <a:round/>
                <a:headEnd/>
                <a:tailEnd/>
              </a:ln>
              <a:effectLst/>
            </p:spPr>
            <p:txBody>
              <a:bodyPr wrap="none" anchor="ctr"/>
              <a:lstStyle/>
              <a:p>
                <a:endParaRPr lang="it-IT"/>
              </a:p>
            </p:txBody>
          </p:sp>
          <p:sp>
            <p:nvSpPr>
              <p:cNvPr id="630918" name="Freeform 134"/>
              <p:cNvSpPr>
                <a:spLocks/>
              </p:cNvSpPr>
              <p:nvPr/>
            </p:nvSpPr>
            <p:spPr bwMode="auto">
              <a:xfrm>
                <a:off x="303" y="1740"/>
                <a:ext cx="540" cy="3"/>
              </a:xfrm>
              <a:custGeom>
                <a:avLst/>
                <a:gdLst/>
                <a:ahLst/>
                <a:cxnLst>
                  <a:cxn ang="0">
                    <a:pos x="540" y="3"/>
                  </a:cxn>
                  <a:cxn ang="0">
                    <a:pos x="0" y="0"/>
                  </a:cxn>
                </a:cxnLst>
                <a:rect l="0" t="0" r="r" b="b"/>
                <a:pathLst>
                  <a:path w="540" h="3">
                    <a:moveTo>
                      <a:pt x="540" y="3"/>
                    </a:moveTo>
                    <a:lnTo>
                      <a:pt x="0" y="0"/>
                    </a:lnTo>
                  </a:path>
                </a:pathLst>
              </a:custGeom>
              <a:noFill/>
              <a:ln w="12700">
                <a:solidFill>
                  <a:schemeClr val="tx1"/>
                </a:solidFill>
                <a:round/>
                <a:headEnd/>
                <a:tailEnd/>
              </a:ln>
              <a:effectLst/>
            </p:spPr>
            <p:txBody>
              <a:bodyPr wrap="none" anchor="ctr"/>
              <a:lstStyle/>
              <a:p>
                <a:endParaRPr lang="it-IT"/>
              </a:p>
            </p:txBody>
          </p:sp>
          <p:grpSp>
            <p:nvGrpSpPr>
              <p:cNvPr id="630919" name="Group 135"/>
              <p:cNvGrpSpPr>
                <a:grpSpLocks/>
              </p:cNvGrpSpPr>
              <p:nvPr/>
            </p:nvGrpSpPr>
            <p:grpSpPr bwMode="auto">
              <a:xfrm>
                <a:off x="32" y="1598"/>
                <a:ext cx="210" cy="250"/>
                <a:chOff x="2952" y="2429"/>
                <a:chExt cx="211" cy="250"/>
              </a:xfrm>
            </p:grpSpPr>
            <p:sp>
              <p:nvSpPr>
                <p:cNvPr id="630920" name="Rectangle 13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0921" name="Text Box 137"/>
                <p:cNvSpPr txBox="1">
                  <a:spLocks noChangeArrowheads="1"/>
                </p:cNvSpPr>
                <p:nvPr/>
              </p:nvSpPr>
              <p:spPr bwMode="auto">
                <a:xfrm>
                  <a:off x="2952" y="2429"/>
                  <a:ext cx="211" cy="250"/>
                </a:xfrm>
                <a:prstGeom prst="rect">
                  <a:avLst/>
                </a:prstGeom>
                <a:noFill/>
                <a:ln w="9525">
                  <a:noFill/>
                  <a:miter lim="800000"/>
                  <a:headEnd/>
                  <a:tailEnd/>
                </a:ln>
                <a:effectLst/>
              </p:spPr>
              <p:txBody>
                <a:bodyPr wrap="none">
                  <a:spAutoFit/>
                </a:bodyPr>
                <a:lstStyle/>
                <a:p>
                  <a:pPr algn="ctr"/>
                  <a:r>
                    <a:rPr lang="en-US" altLang="it-IT" sz="2000"/>
                    <a:t>x</a:t>
                  </a:r>
                  <a:endParaRPr lang="en-US" altLang="it-IT" sz="2400">
                    <a:latin typeface="Times New Roman" pitchFamily="18" charset="0"/>
                  </a:endParaRPr>
                </a:p>
              </p:txBody>
            </p:sp>
          </p:grpSp>
          <p:grpSp>
            <p:nvGrpSpPr>
              <p:cNvPr id="630922" name="Group 138"/>
              <p:cNvGrpSpPr>
                <a:grpSpLocks/>
              </p:cNvGrpSpPr>
              <p:nvPr/>
            </p:nvGrpSpPr>
            <p:grpSpPr bwMode="auto">
              <a:xfrm>
                <a:off x="828" y="1580"/>
                <a:ext cx="316" cy="288"/>
                <a:chOff x="1740" y="2276"/>
                <a:chExt cx="316" cy="288"/>
              </a:xfrm>
            </p:grpSpPr>
            <p:sp>
              <p:nvSpPr>
                <p:cNvPr id="630923" name="Oval 139"/>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0924" name="Line 140"/>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630925" name="Line 141"/>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630926" name="Rectangle 142"/>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0927" name="Oval 143"/>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30928" name="Group 144"/>
                <p:cNvGrpSpPr>
                  <a:grpSpLocks/>
                </p:cNvGrpSpPr>
                <p:nvPr/>
              </p:nvGrpSpPr>
              <p:grpSpPr bwMode="auto">
                <a:xfrm>
                  <a:off x="1792" y="2276"/>
                  <a:ext cx="219" cy="288"/>
                  <a:chOff x="2948" y="2399"/>
                  <a:chExt cx="220" cy="288"/>
                </a:xfrm>
              </p:grpSpPr>
              <p:sp>
                <p:nvSpPr>
                  <p:cNvPr id="630929" name="Rectangle 14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0930" name="Text Box 146"/>
                  <p:cNvSpPr txBox="1">
                    <a:spLocks noChangeArrowheads="1"/>
                  </p:cNvSpPr>
                  <p:nvPr/>
                </p:nvSpPr>
                <p:spPr bwMode="auto">
                  <a:xfrm>
                    <a:off x="2948" y="2399"/>
                    <a:ext cx="220" cy="288"/>
                  </a:xfrm>
                  <a:prstGeom prst="rect">
                    <a:avLst/>
                  </a:prstGeom>
                  <a:noFill/>
                  <a:ln w="9525">
                    <a:noFill/>
                    <a:miter lim="800000"/>
                    <a:headEnd/>
                    <a:tailEnd/>
                  </a:ln>
                  <a:effectLst/>
                </p:spPr>
                <p:txBody>
                  <a:bodyPr wrap="none">
                    <a:spAutoFit/>
                  </a:bodyPr>
                  <a:lstStyle/>
                  <a:p>
                    <a:pPr algn="ctr"/>
                    <a:r>
                      <a:rPr lang="en-US" altLang="it-IT" sz="2400"/>
                      <a:t>z</a:t>
                    </a:r>
                  </a:p>
                </p:txBody>
              </p:sp>
            </p:grpSp>
          </p:grpSp>
          <p:sp>
            <p:nvSpPr>
              <p:cNvPr id="630931" name="Text Box 147"/>
              <p:cNvSpPr txBox="1">
                <a:spLocks noChangeArrowheads="1"/>
              </p:cNvSpPr>
              <p:nvPr/>
            </p:nvSpPr>
            <p:spPr bwMode="auto">
              <a:xfrm>
                <a:off x="731" y="1400"/>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630932" name="Text Box 148"/>
              <p:cNvSpPr txBox="1">
                <a:spLocks noChangeArrowheads="1"/>
              </p:cNvSpPr>
              <p:nvPr/>
            </p:nvSpPr>
            <p:spPr bwMode="auto">
              <a:xfrm>
                <a:off x="192" y="1397"/>
                <a:ext cx="204" cy="231"/>
              </a:xfrm>
              <a:prstGeom prst="rect">
                <a:avLst/>
              </a:prstGeom>
              <a:noFill/>
              <a:ln w="9525">
                <a:noFill/>
                <a:miter lim="800000"/>
                <a:headEnd/>
                <a:tailEnd/>
              </a:ln>
              <a:effectLst/>
            </p:spPr>
            <p:txBody>
              <a:bodyPr wrap="none">
                <a:spAutoFit/>
              </a:bodyPr>
              <a:lstStyle/>
              <a:p>
                <a:pPr algn="ctr"/>
                <a:r>
                  <a:rPr lang="en-US" altLang="it-IT"/>
                  <a:t>2</a:t>
                </a:r>
                <a:endParaRPr lang="en-US" altLang="it-IT" sz="2400">
                  <a:latin typeface="Times New Roman" pitchFamily="18" charset="0"/>
                </a:endParaRPr>
              </a:p>
            </p:txBody>
          </p:sp>
          <p:sp>
            <p:nvSpPr>
              <p:cNvPr id="630933" name="Text Box 149"/>
              <p:cNvSpPr txBox="1">
                <a:spLocks noChangeArrowheads="1"/>
              </p:cNvSpPr>
              <p:nvPr/>
            </p:nvSpPr>
            <p:spPr bwMode="auto">
              <a:xfrm>
                <a:off x="477" y="1730"/>
                <a:ext cx="204" cy="231"/>
              </a:xfrm>
              <a:prstGeom prst="rect">
                <a:avLst/>
              </a:prstGeom>
              <a:noFill/>
              <a:ln w="9525">
                <a:noFill/>
                <a:miter lim="800000"/>
                <a:headEnd/>
                <a:tailEnd/>
              </a:ln>
              <a:effectLst/>
            </p:spPr>
            <p:txBody>
              <a:bodyPr wrap="none">
                <a:spAutoFit/>
              </a:bodyPr>
              <a:lstStyle/>
              <a:p>
                <a:pPr algn="ctr"/>
                <a:r>
                  <a:rPr lang="en-US" altLang="it-IT"/>
                  <a:t>7</a:t>
                </a:r>
                <a:endParaRPr lang="en-US" altLang="it-IT" sz="2400">
                  <a:latin typeface="Times New Roman" pitchFamily="18" charset="0"/>
                </a:endParaRPr>
              </a:p>
            </p:txBody>
          </p:sp>
          <p:grpSp>
            <p:nvGrpSpPr>
              <p:cNvPr id="630934" name="Group 150"/>
              <p:cNvGrpSpPr>
                <a:grpSpLocks/>
              </p:cNvGrpSpPr>
              <p:nvPr/>
            </p:nvGrpSpPr>
            <p:grpSpPr bwMode="auto">
              <a:xfrm>
                <a:off x="408" y="1286"/>
                <a:ext cx="316" cy="250"/>
                <a:chOff x="1740" y="2306"/>
                <a:chExt cx="316" cy="250"/>
              </a:xfrm>
            </p:grpSpPr>
            <p:sp>
              <p:nvSpPr>
                <p:cNvPr id="630935" name="Oval 151"/>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0936" name="Line 152"/>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630937" name="Line 153"/>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630938" name="Rectangle 154"/>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0939" name="Oval 155"/>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30940" name="Group 156"/>
                <p:cNvGrpSpPr>
                  <a:grpSpLocks/>
                </p:cNvGrpSpPr>
                <p:nvPr/>
              </p:nvGrpSpPr>
              <p:grpSpPr bwMode="auto">
                <a:xfrm>
                  <a:off x="1802" y="2306"/>
                  <a:ext cx="199" cy="250"/>
                  <a:chOff x="2957" y="2429"/>
                  <a:chExt cx="201" cy="250"/>
                </a:xfrm>
              </p:grpSpPr>
              <p:sp>
                <p:nvSpPr>
                  <p:cNvPr id="630941" name="Rectangle 15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0942" name="Text Box 158"/>
                  <p:cNvSpPr txBox="1">
                    <a:spLocks noChangeArrowheads="1"/>
                  </p:cNvSpPr>
                  <p:nvPr/>
                </p:nvSpPr>
                <p:spPr bwMode="auto">
                  <a:xfrm>
                    <a:off x="2957" y="2429"/>
                    <a:ext cx="201"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grpSp>
      </p:grpSp>
      <p:sp>
        <p:nvSpPr>
          <p:cNvPr id="630943" name="Text Box 159"/>
          <p:cNvSpPr txBox="1">
            <a:spLocks noChangeArrowheads="1"/>
          </p:cNvSpPr>
          <p:nvPr/>
        </p:nvSpPr>
        <p:spPr bwMode="auto">
          <a:xfrm>
            <a:off x="0" y="685800"/>
            <a:ext cx="2236788" cy="366713"/>
          </a:xfrm>
          <a:prstGeom prst="rect">
            <a:avLst/>
          </a:prstGeom>
          <a:noFill/>
          <a:ln w="9525">
            <a:noFill/>
            <a:miter lim="800000"/>
            <a:headEnd/>
            <a:tailEnd/>
          </a:ln>
          <a:effectLst/>
        </p:spPr>
        <p:txBody>
          <a:bodyPr wrap="none">
            <a:spAutoFit/>
          </a:bodyPr>
          <a:lstStyle/>
          <a:p>
            <a:pPr eaLnBrk="1" hangingPunct="1"/>
            <a:r>
              <a:rPr lang="en-US" altLang="it-IT" b="1" u="sng"/>
              <a:t>Tabella del nodo x</a:t>
            </a:r>
          </a:p>
        </p:txBody>
      </p:sp>
      <p:sp>
        <p:nvSpPr>
          <p:cNvPr id="630944" name="Text Box 160"/>
          <p:cNvSpPr txBox="1">
            <a:spLocks noChangeArrowheads="1"/>
          </p:cNvSpPr>
          <p:nvPr/>
        </p:nvSpPr>
        <p:spPr bwMode="auto">
          <a:xfrm>
            <a:off x="0" y="2590800"/>
            <a:ext cx="2228850" cy="366713"/>
          </a:xfrm>
          <a:prstGeom prst="rect">
            <a:avLst/>
          </a:prstGeom>
          <a:noFill/>
          <a:ln w="9525">
            <a:noFill/>
            <a:miter lim="800000"/>
            <a:headEnd/>
            <a:tailEnd/>
          </a:ln>
          <a:effectLst/>
        </p:spPr>
        <p:txBody>
          <a:bodyPr wrap="none">
            <a:spAutoFit/>
          </a:bodyPr>
          <a:lstStyle/>
          <a:p>
            <a:pPr eaLnBrk="1" hangingPunct="1"/>
            <a:r>
              <a:rPr lang="en-US" altLang="it-IT" b="1" u="sng"/>
              <a:t>Tabella del nodo y</a:t>
            </a:r>
          </a:p>
        </p:txBody>
      </p:sp>
      <p:sp>
        <p:nvSpPr>
          <p:cNvPr id="630945" name="Text Box 161"/>
          <p:cNvSpPr txBox="1">
            <a:spLocks noChangeArrowheads="1"/>
          </p:cNvSpPr>
          <p:nvPr/>
        </p:nvSpPr>
        <p:spPr bwMode="auto">
          <a:xfrm>
            <a:off x="0" y="4343400"/>
            <a:ext cx="2225675" cy="366713"/>
          </a:xfrm>
          <a:prstGeom prst="rect">
            <a:avLst/>
          </a:prstGeom>
          <a:noFill/>
          <a:ln w="9525">
            <a:noFill/>
            <a:miter lim="800000"/>
            <a:headEnd/>
            <a:tailEnd/>
          </a:ln>
          <a:effectLst/>
        </p:spPr>
        <p:txBody>
          <a:bodyPr wrap="none">
            <a:spAutoFit/>
          </a:bodyPr>
          <a:lstStyle/>
          <a:p>
            <a:pPr eaLnBrk="1" hangingPunct="1"/>
            <a:r>
              <a:rPr lang="en-US" altLang="it-IT" b="1" u="sng"/>
              <a:t>Tabella del nodo z</a:t>
            </a:r>
          </a:p>
        </p:txBody>
      </p:sp>
      <p:sp>
        <p:nvSpPr>
          <p:cNvPr id="630946" name="Oval 162"/>
          <p:cNvSpPr>
            <a:spLocks noChangeArrowheads="1"/>
          </p:cNvSpPr>
          <p:nvPr/>
        </p:nvSpPr>
        <p:spPr bwMode="auto">
          <a:xfrm>
            <a:off x="1219200" y="16764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630947" name="Oval 163"/>
          <p:cNvSpPr>
            <a:spLocks noChangeArrowheads="1"/>
          </p:cNvSpPr>
          <p:nvPr/>
        </p:nvSpPr>
        <p:spPr bwMode="auto">
          <a:xfrm>
            <a:off x="1219200" y="37338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630948" name="Oval 164"/>
          <p:cNvSpPr>
            <a:spLocks noChangeArrowheads="1"/>
          </p:cNvSpPr>
          <p:nvPr/>
        </p:nvSpPr>
        <p:spPr bwMode="auto">
          <a:xfrm>
            <a:off x="1219200" y="59436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630949" name="Oval 165"/>
          <p:cNvSpPr>
            <a:spLocks noChangeArrowheads="1"/>
          </p:cNvSpPr>
          <p:nvPr/>
        </p:nvSpPr>
        <p:spPr bwMode="auto">
          <a:xfrm>
            <a:off x="3276600" y="16764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630950" name="Oval 166"/>
          <p:cNvSpPr>
            <a:spLocks noChangeArrowheads="1"/>
          </p:cNvSpPr>
          <p:nvPr/>
        </p:nvSpPr>
        <p:spPr bwMode="auto">
          <a:xfrm>
            <a:off x="3200400" y="5867400"/>
            <a:ext cx="1066800" cy="381000"/>
          </a:xfrm>
          <a:prstGeom prst="ellipse">
            <a:avLst/>
          </a:prstGeom>
          <a:noFill/>
          <a:ln w="9525">
            <a:solidFill>
              <a:srgbClr val="FF0000"/>
            </a:solidFill>
            <a:round/>
            <a:headEnd/>
            <a:tailEnd/>
          </a:ln>
          <a:effectLst/>
        </p:spPr>
        <p:txBody>
          <a:bodyPr wrap="none" anchor="ctr"/>
          <a:lstStyle/>
          <a:p>
            <a:endParaRPr lang="it-IT"/>
          </a:p>
        </p:txBody>
      </p:sp>
      <p:sp>
        <p:nvSpPr>
          <p:cNvPr id="630951" name="Rectangle 167"/>
          <p:cNvSpPr>
            <a:spLocks noChangeArrowheads="1"/>
          </p:cNvSpPr>
          <p:nvPr/>
        </p:nvSpPr>
        <p:spPr bwMode="auto">
          <a:xfrm>
            <a:off x="1590675" y="187325"/>
            <a:ext cx="4241800" cy="641350"/>
          </a:xfrm>
          <a:prstGeom prst="rect">
            <a:avLst/>
          </a:prstGeom>
          <a:noFill/>
          <a:ln w="9525">
            <a:noFill/>
            <a:miter lim="800000"/>
            <a:headEnd/>
            <a:tailEnd/>
          </a:ln>
          <a:effectLst/>
        </p:spPr>
        <p:txBody>
          <a:bodyPr wrap="none" anchor="ctr">
            <a:spAutoFit/>
          </a:bodyPr>
          <a:lstStyle/>
          <a:p>
            <a:pPr algn="just"/>
            <a:r>
              <a:rPr lang="fr-FR">
                <a:solidFill>
                  <a:srgbClr val="000000"/>
                </a:solidFill>
                <a:latin typeface="Times" charset="0"/>
                <a:cs typeface="Times New Roman" pitchFamily="18" charset="0"/>
              </a:rPr>
              <a:t>D</a:t>
            </a:r>
            <a:r>
              <a:rPr lang="fr-FR" baseline="-25000">
                <a:solidFill>
                  <a:srgbClr val="000000"/>
                </a:solidFill>
                <a:latin typeface="Times" charset="0"/>
                <a:cs typeface="Times New Roman" pitchFamily="18" charset="0"/>
              </a:rPr>
              <a:t>x</a:t>
            </a:r>
            <a:r>
              <a:rPr lang="fr-FR">
                <a:solidFill>
                  <a:srgbClr val="000000"/>
                </a:solidFill>
                <a:latin typeface="Times" charset="0"/>
                <a:cs typeface="Times New Roman" pitchFamily="18" charset="0"/>
              </a:rPr>
              <a:t>(y) = min{c(x,y) + D</a:t>
            </a:r>
            <a:r>
              <a:rPr lang="fr-FR" baseline="-25000">
                <a:solidFill>
                  <a:srgbClr val="000000"/>
                </a:solidFill>
                <a:latin typeface="Times" charset="0"/>
                <a:cs typeface="Times New Roman" pitchFamily="18" charset="0"/>
              </a:rPr>
              <a:t>y</a:t>
            </a:r>
            <a:r>
              <a:rPr lang="fr-FR">
                <a:solidFill>
                  <a:srgbClr val="000000"/>
                </a:solidFill>
                <a:latin typeface="Times" charset="0"/>
                <a:cs typeface="Times New Roman" pitchFamily="18" charset="0"/>
              </a:rPr>
              <a:t>(y), c(x,z) + D</a:t>
            </a:r>
            <a:r>
              <a:rPr lang="fr-FR" baseline="-25000">
                <a:solidFill>
                  <a:srgbClr val="000000"/>
                </a:solidFill>
                <a:latin typeface="Times" charset="0"/>
                <a:cs typeface="Times New Roman" pitchFamily="18" charset="0"/>
              </a:rPr>
              <a:t>z</a:t>
            </a:r>
            <a:r>
              <a:rPr lang="fr-FR">
                <a:solidFill>
                  <a:srgbClr val="000000"/>
                </a:solidFill>
                <a:latin typeface="Times" charset="0"/>
                <a:cs typeface="Times New Roman" pitchFamily="18" charset="0"/>
              </a:rPr>
              <a:t>(y)} </a:t>
            </a:r>
            <a:br>
              <a:rPr lang="fr-FR">
                <a:solidFill>
                  <a:srgbClr val="000000"/>
                </a:solidFill>
                <a:latin typeface="Times" charset="0"/>
                <a:cs typeface="Times New Roman" pitchFamily="18" charset="0"/>
              </a:rPr>
            </a:br>
            <a:r>
              <a:rPr lang="fr-FR">
                <a:solidFill>
                  <a:srgbClr val="000000"/>
                </a:solidFill>
                <a:latin typeface="Times" charset="0"/>
                <a:cs typeface="Times New Roman" pitchFamily="18" charset="0"/>
              </a:rPr>
              <a:t>             = min{2+0 , 7+1} = 2</a:t>
            </a:r>
          </a:p>
        </p:txBody>
      </p:sp>
      <p:sp>
        <p:nvSpPr>
          <p:cNvPr id="630952" name="Line 168"/>
          <p:cNvSpPr>
            <a:spLocks noChangeShapeType="1"/>
          </p:cNvSpPr>
          <p:nvPr/>
        </p:nvSpPr>
        <p:spPr bwMode="auto">
          <a:xfrm flipH="1">
            <a:off x="3760788" y="809625"/>
            <a:ext cx="809625" cy="966788"/>
          </a:xfrm>
          <a:prstGeom prst="line">
            <a:avLst/>
          </a:prstGeom>
          <a:noFill/>
          <a:ln w="12700">
            <a:solidFill>
              <a:schemeClr val="accent2"/>
            </a:solidFill>
            <a:round/>
            <a:headEnd/>
            <a:tailEnd type="triangle" w="med" len="med"/>
          </a:ln>
          <a:effectLst/>
        </p:spPr>
        <p:txBody>
          <a:bodyPr wrap="none"/>
          <a:lstStyle/>
          <a:p>
            <a:endParaRPr lang="it-IT"/>
          </a:p>
        </p:txBody>
      </p:sp>
      <p:sp>
        <p:nvSpPr>
          <p:cNvPr id="630953" name="Rectangle 169"/>
          <p:cNvSpPr>
            <a:spLocks noChangeArrowheads="1"/>
          </p:cNvSpPr>
          <p:nvPr/>
        </p:nvSpPr>
        <p:spPr bwMode="auto">
          <a:xfrm>
            <a:off x="6384925" y="111125"/>
            <a:ext cx="2801938" cy="915988"/>
          </a:xfrm>
          <a:prstGeom prst="rect">
            <a:avLst/>
          </a:prstGeom>
          <a:noFill/>
          <a:ln w="9525">
            <a:noFill/>
            <a:miter lim="800000"/>
            <a:headEnd/>
            <a:tailEnd/>
          </a:ln>
          <a:effectLst/>
        </p:spPr>
        <p:txBody>
          <a:bodyPr wrap="none" anchor="ctr">
            <a:spAutoFit/>
          </a:bodyPr>
          <a:lstStyle/>
          <a:p>
            <a:pPr algn="just"/>
            <a:r>
              <a:rPr lang="fr-FR" i="1"/>
              <a:t>D</a:t>
            </a:r>
            <a:r>
              <a:rPr lang="fr-FR" i="1" baseline="-25000"/>
              <a:t>x</a:t>
            </a:r>
            <a:r>
              <a:rPr lang="fr-FR" i="1"/>
              <a:t>(z) = </a:t>
            </a:r>
            <a:r>
              <a:rPr lang="fr-FR"/>
              <a:t>min{</a:t>
            </a:r>
            <a:r>
              <a:rPr lang="fr-FR" i="1"/>
              <a:t>c(x,y) + </a:t>
            </a:r>
            <a:br>
              <a:rPr lang="fr-FR" i="1"/>
            </a:br>
            <a:r>
              <a:rPr lang="fr-FR" i="1"/>
              <a:t>      D</a:t>
            </a:r>
            <a:r>
              <a:rPr lang="fr-FR" i="1" baseline="-25000"/>
              <a:t>y</a:t>
            </a:r>
            <a:r>
              <a:rPr lang="fr-FR" i="1"/>
              <a:t>(z), c(x,z) + D</a:t>
            </a:r>
            <a:r>
              <a:rPr lang="fr-FR" i="1" baseline="-25000"/>
              <a:t>z</a:t>
            </a:r>
            <a:r>
              <a:rPr lang="fr-FR" i="1"/>
              <a:t>(z)</a:t>
            </a:r>
            <a:r>
              <a:rPr lang="fr-FR"/>
              <a:t>} </a:t>
            </a:r>
          </a:p>
          <a:p>
            <a:pPr algn="just"/>
            <a:r>
              <a:rPr lang="fr-FR"/>
              <a:t>= min{2+1 , 7+0} = 3</a:t>
            </a:r>
          </a:p>
        </p:txBody>
      </p:sp>
      <p:sp>
        <p:nvSpPr>
          <p:cNvPr id="630954" name="Line 170"/>
          <p:cNvSpPr>
            <a:spLocks noChangeShapeType="1"/>
          </p:cNvSpPr>
          <p:nvPr/>
        </p:nvSpPr>
        <p:spPr bwMode="auto">
          <a:xfrm flipH="1">
            <a:off x="4179888" y="482600"/>
            <a:ext cx="2586037" cy="1333500"/>
          </a:xfrm>
          <a:prstGeom prst="line">
            <a:avLst/>
          </a:prstGeom>
          <a:noFill/>
          <a:ln w="9525">
            <a:solidFill>
              <a:schemeClr val="accent2"/>
            </a:solidFill>
            <a:round/>
            <a:headEnd/>
            <a:tailEnd type="triangle" w="med" len="med"/>
          </a:ln>
          <a:effectLst/>
        </p:spPr>
        <p:txBody>
          <a:bodyPr wrap="none"/>
          <a:lstStyle/>
          <a:p>
            <a:endParaRPr lang="it-IT"/>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egnaposto numero diapositiva 4"/>
          <p:cNvSpPr>
            <a:spLocks noGrp="1"/>
          </p:cNvSpPr>
          <p:nvPr>
            <p:ph type="sldNum" sz="quarter" idx="12"/>
          </p:nvPr>
        </p:nvSpPr>
        <p:spPr/>
        <p:txBody>
          <a:bodyPr/>
          <a:lstStyle/>
          <a:p>
            <a:r>
              <a:rPr lang="en-US" altLang="it-IT"/>
              <a:t>4-</a:t>
            </a:r>
            <a:fld id="{0A3D4787-C5DA-4873-B593-853EAFA72133}" type="slidenum">
              <a:rPr lang="en-US" altLang="it-IT"/>
              <a:pPr/>
              <a:t>88</a:t>
            </a:fld>
            <a:endParaRPr lang="en-US" altLang="it-IT"/>
          </a:p>
        </p:txBody>
      </p:sp>
      <p:sp>
        <p:nvSpPr>
          <p:cNvPr id="473090" name="Rectangle 2"/>
          <p:cNvSpPr>
            <a:spLocks noGrp="1" noChangeArrowheads="1"/>
          </p:cNvSpPr>
          <p:nvPr>
            <p:ph type="title"/>
          </p:nvPr>
        </p:nvSpPr>
        <p:spPr/>
        <p:txBody>
          <a:bodyPr/>
          <a:lstStyle/>
          <a:p>
            <a:r>
              <a:rPr lang="it-IT" sz="3600"/>
              <a:t>Algoritmo con vettore distanza: modifica dei costi</a:t>
            </a:r>
            <a:endParaRPr lang="en-US"/>
          </a:p>
        </p:txBody>
      </p:sp>
      <p:sp>
        <p:nvSpPr>
          <p:cNvPr id="473091" name="Rectangle 3"/>
          <p:cNvSpPr>
            <a:spLocks noChangeArrowheads="1"/>
          </p:cNvSpPr>
          <p:nvPr/>
        </p:nvSpPr>
        <p:spPr bwMode="auto">
          <a:xfrm>
            <a:off x="552450" y="1400175"/>
            <a:ext cx="4867275" cy="2219325"/>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ZapfDingbats" pitchFamily="82" charset="2"/>
              <a:buNone/>
            </a:pPr>
            <a:r>
              <a:rPr lang="it-IT" sz="2000">
                <a:solidFill>
                  <a:srgbClr val="FF0000"/>
                </a:solidFill>
              </a:rPr>
              <a:t>Modifica dei costi:</a:t>
            </a:r>
            <a:endParaRPr lang="it-IT" sz="2000"/>
          </a:p>
          <a:p>
            <a:pPr marL="342900" indent="-342900">
              <a:spcBef>
                <a:spcPct val="20000"/>
              </a:spcBef>
              <a:buClr>
                <a:schemeClr val="accent2"/>
              </a:buClr>
              <a:buSzPct val="85000"/>
              <a:buFont typeface="Wingdings" pitchFamily="2" charset="2"/>
              <a:buChar char="r"/>
            </a:pPr>
            <a:r>
              <a:rPr lang="it-IT"/>
              <a:t>Un nodo rileva un cambiamento nel costo dei collegamenti. </a:t>
            </a:r>
          </a:p>
          <a:p>
            <a:pPr marL="342900" indent="-342900">
              <a:spcBef>
                <a:spcPct val="20000"/>
              </a:spcBef>
              <a:buClr>
                <a:schemeClr val="accent2"/>
              </a:buClr>
              <a:buSzPct val="85000"/>
              <a:buFont typeface="Wingdings" pitchFamily="2" charset="2"/>
              <a:buChar char="r"/>
            </a:pPr>
            <a:r>
              <a:rPr lang="it-IT"/>
              <a:t>Aggiorna il proprio vettore distanza.</a:t>
            </a:r>
          </a:p>
          <a:p>
            <a:pPr marL="342900" indent="-342900">
              <a:spcBef>
                <a:spcPct val="20000"/>
              </a:spcBef>
              <a:buClr>
                <a:schemeClr val="accent2"/>
              </a:buClr>
              <a:buSzPct val="85000"/>
              <a:buFont typeface="Wingdings" pitchFamily="2" charset="2"/>
              <a:buChar char="r"/>
            </a:pPr>
            <a:r>
              <a:rPr lang="it-IT"/>
              <a:t>Se si verifica un cambiamento nel costo, trasmette ai suoi vicini il nuovo DV</a:t>
            </a:r>
            <a:r>
              <a:rPr lang="it-IT" sz="2000"/>
              <a:t>.</a:t>
            </a:r>
            <a:endParaRPr lang="it-IT" sz="2400"/>
          </a:p>
        </p:txBody>
      </p:sp>
      <p:grpSp>
        <p:nvGrpSpPr>
          <p:cNvPr id="473093" name="Group 5"/>
          <p:cNvGrpSpPr>
            <a:grpSpLocks/>
          </p:cNvGrpSpPr>
          <p:nvPr/>
        </p:nvGrpSpPr>
        <p:grpSpPr bwMode="auto">
          <a:xfrm>
            <a:off x="5838825" y="1609725"/>
            <a:ext cx="2184400" cy="1314450"/>
            <a:chOff x="3625" y="1076"/>
            <a:chExt cx="1376" cy="828"/>
          </a:xfrm>
        </p:grpSpPr>
        <p:sp>
          <p:nvSpPr>
            <p:cNvPr id="473094" name="Freeform 6"/>
            <p:cNvSpPr>
              <a:spLocks/>
            </p:cNvSpPr>
            <p:nvPr/>
          </p:nvSpPr>
          <p:spPr bwMode="auto">
            <a:xfrm>
              <a:off x="3625" y="1140"/>
              <a:ext cx="1376" cy="764"/>
            </a:xfrm>
            <a:custGeom>
              <a:avLst/>
              <a:gdLst/>
              <a:ahLst/>
              <a:cxnLst>
                <a:cxn ang="0">
                  <a:pos x="113" y="348"/>
                </a:cxn>
                <a:cxn ang="0">
                  <a:pos x="395" y="162"/>
                </a:cxn>
                <a:cxn ang="0">
                  <a:pos x="710" y="9"/>
                </a:cxn>
                <a:cxn ang="0">
                  <a:pos x="1160" y="219"/>
                </a:cxn>
                <a:cxn ang="0">
                  <a:pos x="1367" y="510"/>
                </a:cxn>
                <a:cxn ang="0">
                  <a:pos x="1103" y="726"/>
                </a:cxn>
                <a:cxn ang="0">
                  <a:pos x="578" y="738"/>
                </a:cxn>
                <a:cxn ang="0">
                  <a:pos x="77" y="630"/>
                </a:cxn>
                <a:cxn ang="0">
                  <a:pos x="113" y="348"/>
                </a:cxn>
              </a:cxnLst>
              <a:rect l="0" t="0" r="r" b="b"/>
              <a:pathLst>
                <a:path w="1376" h="764">
                  <a:moveTo>
                    <a:pt x="113" y="348"/>
                  </a:moveTo>
                  <a:cubicBezTo>
                    <a:pt x="166" y="270"/>
                    <a:pt x="296" y="218"/>
                    <a:pt x="395" y="162"/>
                  </a:cubicBezTo>
                  <a:cubicBezTo>
                    <a:pt x="494" y="106"/>
                    <a:pt x="583" y="0"/>
                    <a:pt x="710" y="9"/>
                  </a:cubicBezTo>
                  <a:cubicBezTo>
                    <a:pt x="837" y="18"/>
                    <a:pt x="1051" y="136"/>
                    <a:pt x="1160" y="219"/>
                  </a:cubicBezTo>
                  <a:cubicBezTo>
                    <a:pt x="1269" y="302"/>
                    <a:pt x="1376" y="426"/>
                    <a:pt x="1367" y="510"/>
                  </a:cubicBezTo>
                  <a:cubicBezTo>
                    <a:pt x="1358" y="594"/>
                    <a:pt x="1234" y="688"/>
                    <a:pt x="1103" y="726"/>
                  </a:cubicBezTo>
                  <a:cubicBezTo>
                    <a:pt x="972" y="764"/>
                    <a:pt x="749" y="754"/>
                    <a:pt x="578" y="738"/>
                  </a:cubicBezTo>
                  <a:cubicBezTo>
                    <a:pt x="407" y="722"/>
                    <a:pt x="154" y="695"/>
                    <a:pt x="77" y="630"/>
                  </a:cubicBezTo>
                  <a:cubicBezTo>
                    <a:pt x="0" y="565"/>
                    <a:pt x="60" y="426"/>
                    <a:pt x="113" y="348"/>
                  </a:cubicBezTo>
                  <a:close/>
                </a:path>
              </a:pathLst>
            </a:custGeom>
            <a:solidFill>
              <a:srgbClr val="66CCFF"/>
            </a:solidFill>
            <a:ln w="9525">
              <a:noFill/>
              <a:round/>
              <a:headEnd/>
              <a:tailEnd/>
            </a:ln>
            <a:effectLst/>
          </p:spPr>
          <p:txBody>
            <a:bodyPr wrap="none" anchor="ctr"/>
            <a:lstStyle/>
            <a:p>
              <a:endParaRPr lang="it-IT"/>
            </a:p>
          </p:txBody>
        </p:sp>
        <p:sp>
          <p:nvSpPr>
            <p:cNvPr id="473095" name="Freeform 7"/>
            <p:cNvSpPr>
              <a:spLocks/>
            </p:cNvSpPr>
            <p:nvPr/>
          </p:nvSpPr>
          <p:spPr bwMode="auto">
            <a:xfrm>
              <a:off x="3984" y="1404"/>
              <a:ext cx="222" cy="180"/>
            </a:xfrm>
            <a:custGeom>
              <a:avLst/>
              <a:gdLst/>
              <a:ahLst/>
              <a:cxnLst>
                <a:cxn ang="0">
                  <a:pos x="0" y="180"/>
                </a:cxn>
                <a:cxn ang="0">
                  <a:pos x="222" y="0"/>
                </a:cxn>
              </a:cxnLst>
              <a:rect l="0" t="0" r="r" b="b"/>
              <a:pathLst>
                <a:path w="222" h="180">
                  <a:moveTo>
                    <a:pt x="0" y="180"/>
                  </a:moveTo>
                  <a:lnTo>
                    <a:pt x="222" y="0"/>
                  </a:lnTo>
                </a:path>
              </a:pathLst>
            </a:custGeom>
            <a:noFill/>
            <a:ln w="12700">
              <a:solidFill>
                <a:schemeClr val="tx1"/>
              </a:solidFill>
              <a:round/>
              <a:headEnd/>
              <a:tailEnd/>
            </a:ln>
            <a:effectLst/>
          </p:spPr>
          <p:txBody>
            <a:bodyPr wrap="none" anchor="ctr"/>
            <a:lstStyle/>
            <a:p>
              <a:endParaRPr lang="it-IT"/>
            </a:p>
          </p:txBody>
        </p:sp>
        <p:sp>
          <p:nvSpPr>
            <p:cNvPr id="473096" name="Oval 8"/>
            <p:cNvSpPr>
              <a:spLocks noChangeArrowheads="1"/>
            </p:cNvSpPr>
            <p:nvPr/>
          </p:nvSpPr>
          <p:spPr bwMode="auto">
            <a:xfrm>
              <a:off x="3724" y="164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3097" name="Line 9"/>
            <p:cNvSpPr>
              <a:spLocks noChangeShapeType="1"/>
            </p:cNvSpPr>
            <p:nvPr/>
          </p:nvSpPr>
          <p:spPr bwMode="auto">
            <a:xfrm>
              <a:off x="3724" y="1633"/>
              <a:ext cx="1" cy="50"/>
            </a:xfrm>
            <a:prstGeom prst="line">
              <a:avLst/>
            </a:prstGeom>
            <a:noFill/>
            <a:ln w="12700">
              <a:solidFill>
                <a:schemeClr val="tx1"/>
              </a:solidFill>
              <a:round/>
              <a:headEnd/>
              <a:tailEnd/>
            </a:ln>
            <a:effectLst/>
          </p:spPr>
          <p:txBody>
            <a:bodyPr wrap="none" anchor="ctr"/>
            <a:lstStyle/>
            <a:p>
              <a:endParaRPr lang="it-IT"/>
            </a:p>
          </p:txBody>
        </p:sp>
        <p:sp>
          <p:nvSpPr>
            <p:cNvPr id="473098" name="Line 10"/>
            <p:cNvSpPr>
              <a:spLocks noChangeShapeType="1"/>
            </p:cNvSpPr>
            <p:nvPr/>
          </p:nvSpPr>
          <p:spPr bwMode="auto">
            <a:xfrm>
              <a:off x="4037" y="1633"/>
              <a:ext cx="1" cy="50"/>
            </a:xfrm>
            <a:prstGeom prst="line">
              <a:avLst/>
            </a:prstGeom>
            <a:noFill/>
            <a:ln w="12700">
              <a:solidFill>
                <a:schemeClr val="tx1"/>
              </a:solidFill>
              <a:round/>
              <a:headEnd/>
              <a:tailEnd/>
            </a:ln>
            <a:effectLst/>
          </p:spPr>
          <p:txBody>
            <a:bodyPr wrap="none" anchor="ctr"/>
            <a:lstStyle/>
            <a:p>
              <a:endParaRPr lang="it-IT"/>
            </a:p>
          </p:txBody>
        </p:sp>
        <p:sp>
          <p:nvSpPr>
            <p:cNvPr id="473099" name="Rectangle 11"/>
            <p:cNvSpPr>
              <a:spLocks noChangeArrowheads="1"/>
            </p:cNvSpPr>
            <p:nvPr/>
          </p:nvSpPr>
          <p:spPr bwMode="auto">
            <a:xfrm>
              <a:off x="3724" y="163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3100" name="Oval 12"/>
            <p:cNvSpPr>
              <a:spLocks noChangeArrowheads="1"/>
            </p:cNvSpPr>
            <p:nvPr/>
          </p:nvSpPr>
          <p:spPr bwMode="auto">
            <a:xfrm>
              <a:off x="3721" y="157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3101" name="Freeform 13"/>
            <p:cNvSpPr>
              <a:spLocks/>
            </p:cNvSpPr>
            <p:nvPr/>
          </p:nvSpPr>
          <p:spPr bwMode="auto">
            <a:xfrm>
              <a:off x="4389" y="1404"/>
              <a:ext cx="216" cy="189"/>
            </a:xfrm>
            <a:custGeom>
              <a:avLst/>
              <a:gdLst/>
              <a:ahLst/>
              <a:cxnLst>
                <a:cxn ang="0">
                  <a:pos x="0" y="0"/>
                </a:cxn>
                <a:cxn ang="0">
                  <a:pos x="216" y="189"/>
                </a:cxn>
              </a:cxnLst>
              <a:rect l="0" t="0" r="r" b="b"/>
              <a:pathLst>
                <a:path w="216" h="189">
                  <a:moveTo>
                    <a:pt x="0" y="0"/>
                  </a:moveTo>
                  <a:lnTo>
                    <a:pt x="216" y="189"/>
                  </a:lnTo>
                </a:path>
              </a:pathLst>
            </a:custGeom>
            <a:noFill/>
            <a:ln w="12700">
              <a:solidFill>
                <a:schemeClr val="tx1"/>
              </a:solidFill>
              <a:round/>
              <a:headEnd/>
              <a:tailEnd/>
            </a:ln>
            <a:effectLst/>
          </p:spPr>
          <p:txBody>
            <a:bodyPr wrap="none" anchor="ctr"/>
            <a:lstStyle/>
            <a:p>
              <a:endParaRPr lang="it-IT"/>
            </a:p>
          </p:txBody>
        </p:sp>
        <p:sp>
          <p:nvSpPr>
            <p:cNvPr id="473102" name="Freeform 14"/>
            <p:cNvSpPr>
              <a:spLocks/>
            </p:cNvSpPr>
            <p:nvPr/>
          </p:nvSpPr>
          <p:spPr bwMode="auto">
            <a:xfrm>
              <a:off x="4041" y="1668"/>
              <a:ext cx="540" cy="3"/>
            </a:xfrm>
            <a:custGeom>
              <a:avLst/>
              <a:gdLst/>
              <a:ahLst/>
              <a:cxnLst>
                <a:cxn ang="0">
                  <a:pos x="540" y="3"/>
                </a:cxn>
                <a:cxn ang="0">
                  <a:pos x="0" y="0"/>
                </a:cxn>
              </a:cxnLst>
              <a:rect l="0" t="0" r="r" b="b"/>
              <a:pathLst>
                <a:path w="540" h="3">
                  <a:moveTo>
                    <a:pt x="540" y="3"/>
                  </a:moveTo>
                  <a:lnTo>
                    <a:pt x="0" y="0"/>
                  </a:lnTo>
                </a:path>
              </a:pathLst>
            </a:custGeom>
            <a:noFill/>
            <a:ln w="12700">
              <a:solidFill>
                <a:schemeClr val="tx1"/>
              </a:solidFill>
              <a:round/>
              <a:headEnd/>
              <a:tailEnd/>
            </a:ln>
            <a:effectLst/>
          </p:spPr>
          <p:txBody>
            <a:bodyPr wrap="none" anchor="ctr"/>
            <a:lstStyle/>
            <a:p>
              <a:endParaRPr lang="it-IT"/>
            </a:p>
          </p:txBody>
        </p:sp>
        <p:grpSp>
          <p:nvGrpSpPr>
            <p:cNvPr id="473103" name="Group 15"/>
            <p:cNvGrpSpPr>
              <a:grpSpLocks/>
            </p:cNvGrpSpPr>
            <p:nvPr/>
          </p:nvGrpSpPr>
          <p:grpSpPr bwMode="auto">
            <a:xfrm>
              <a:off x="3770" y="1526"/>
              <a:ext cx="210" cy="250"/>
              <a:chOff x="2951" y="2429"/>
              <a:chExt cx="213" cy="250"/>
            </a:xfrm>
          </p:grpSpPr>
          <p:sp>
            <p:nvSpPr>
              <p:cNvPr id="473104" name="Rectangle 1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3105" name="Text Box 17"/>
              <p:cNvSpPr txBox="1">
                <a:spLocks noChangeArrowheads="1"/>
              </p:cNvSpPr>
              <p:nvPr/>
            </p:nvSpPr>
            <p:spPr bwMode="auto">
              <a:xfrm>
                <a:off x="2951" y="2429"/>
                <a:ext cx="213" cy="250"/>
              </a:xfrm>
              <a:prstGeom prst="rect">
                <a:avLst/>
              </a:prstGeom>
              <a:noFill/>
              <a:ln w="9525">
                <a:noFill/>
                <a:miter lim="800000"/>
                <a:headEnd/>
                <a:tailEnd/>
              </a:ln>
              <a:effectLst/>
            </p:spPr>
            <p:txBody>
              <a:bodyPr wrap="none">
                <a:spAutoFit/>
              </a:bodyPr>
              <a:lstStyle/>
              <a:p>
                <a:pPr algn="ctr"/>
                <a:r>
                  <a:rPr lang="en-US" altLang="it-IT" sz="2000"/>
                  <a:t>x</a:t>
                </a:r>
                <a:endParaRPr lang="en-US" altLang="it-IT" sz="2400">
                  <a:latin typeface="Times New Roman" pitchFamily="18" charset="0"/>
                </a:endParaRPr>
              </a:p>
            </p:txBody>
          </p:sp>
        </p:grpSp>
        <p:grpSp>
          <p:nvGrpSpPr>
            <p:cNvPr id="473106" name="Group 18"/>
            <p:cNvGrpSpPr>
              <a:grpSpLocks/>
            </p:cNvGrpSpPr>
            <p:nvPr/>
          </p:nvGrpSpPr>
          <p:grpSpPr bwMode="auto">
            <a:xfrm>
              <a:off x="4566" y="1538"/>
              <a:ext cx="316" cy="250"/>
              <a:chOff x="1740" y="2306"/>
              <a:chExt cx="316" cy="250"/>
            </a:xfrm>
          </p:grpSpPr>
          <p:sp>
            <p:nvSpPr>
              <p:cNvPr id="473107" name="Oval 19"/>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3108" name="Line 20"/>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473109" name="Line 21"/>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473110" name="Rectangle 22"/>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3111" name="Oval 23"/>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73112" name="Group 24"/>
              <p:cNvGrpSpPr>
                <a:grpSpLocks/>
              </p:cNvGrpSpPr>
              <p:nvPr/>
            </p:nvGrpSpPr>
            <p:grpSpPr bwMode="auto">
              <a:xfrm>
                <a:off x="1800" y="2306"/>
                <a:ext cx="202" cy="250"/>
                <a:chOff x="2955" y="2429"/>
                <a:chExt cx="205" cy="250"/>
              </a:xfrm>
            </p:grpSpPr>
            <p:sp>
              <p:nvSpPr>
                <p:cNvPr id="473113" name="Rectangle 2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3114" name="Text Box 26"/>
                <p:cNvSpPr txBox="1">
                  <a:spLocks noChangeArrowheads="1"/>
                </p:cNvSpPr>
                <p:nvPr/>
              </p:nvSpPr>
              <p:spPr bwMode="auto">
                <a:xfrm>
                  <a:off x="2955" y="2429"/>
                  <a:ext cx="205" cy="250"/>
                </a:xfrm>
                <a:prstGeom prst="rect">
                  <a:avLst/>
                </a:prstGeom>
                <a:noFill/>
                <a:ln w="9525">
                  <a:noFill/>
                  <a:miter lim="800000"/>
                  <a:headEnd/>
                  <a:tailEnd/>
                </a:ln>
                <a:effectLst/>
              </p:spPr>
              <p:txBody>
                <a:bodyPr wrap="none">
                  <a:spAutoFit/>
                </a:bodyPr>
                <a:lstStyle/>
                <a:p>
                  <a:pPr algn="ctr"/>
                  <a:r>
                    <a:rPr lang="en-US" altLang="it-IT" sz="2000"/>
                    <a:t>z</a:t>
                  </a:r>
                  <a:endParaRPr lang="en-US" altLang="it-IT" sz="2400">
                    <a:latin typeface="Times New Roman" pitchFamily="18" charset="0"/>
                  </a:endParaRPr>
                </a:p>
              </p:txBody>
            </p:sp>
          </p:grpSp>
        </p:grpSp>
        <p:sp>
          <p:nvSpPr>
            <p:cNvPr id="473115" name="Text Box 27"/>
            <p:cNvSpPr txBox="1">
              <a:spLocks noChangeArrowheads="1"/>
            </p:cNvSpPr>
            <p:nvPr/>
          </p:nvSpPr>
          <p:spPr bwMode="auto">
            <a:xfrm>
              <a:off x="4469" y="1328"/>
              <a:ext cx="181" cy="231"/>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73116" name="Text Box 28"/>
            <p:cNvSpPr txBox="1">
              <a:spLocks noChangeArrowheads="1"/>
            </p:cNvSpPr>
            <p:nvPr/>
          </p:nvSpPr>
          <p:spPr bwMode="auto">
            <a:xfrm>
              <a:off x="3930" y="1325"/>
              <a:ext cx="204" cy="231"/>
            </a:xfrm>
            <a:prstGeom prst="rect">
              <a:avLst/>
            </a:prstGeom>
            <a:noFill/>
            <a:ln w="9525">
              <a:noFill/>
              <a:miter lim="800000"/>
              <a:headEnd/>
              <a:tailEnd/>
            </a:ln>
            <a:effectLst/>
          </p:spPr>
          <p:txBody>
            <a:bodyPr wrap="none">
              <a:spAutoFit/>
            </a:bodyPr>
            <a:lstStyle/>
            <a:p>
              <a:pPr algn="ctr"/>
              <a:r>
                <a:rPr lang="en-US" altLang="it-IT"/>
                <a:t>4</a:t>
              </a:r>
              <a:endParaRPr lang="en-US" altLang="it-IT" sz="2400">
                <a:latin typeface="Times New Roman" pitchFamily="18" charset="0"/>
              </a:endParaRPr>
            </a:p>
          </p:txBody>
        </p:sp>
        <p:sp>
          <p:nvSpPr>
            <p:cNvPr id="473117" name="Text Box 29"/>
            <p:cNvSpPr txBox="1">
              <a:spLocks noChangeArrowheads="1"/>
            </p:cNvSpPr>
            <p:nvPr/>
          </p:nvSpPr>
          <p:spPr bwMode="auto">
            <a:xfrm>
              <a:off x="4171" y="1658"/>
              <a:ext cx="292" cy="231"/>
            </a:xfrm>
            <a:prstGeom prst="rect">
              <a:avLst/>
            </a:prstGeom>
            <a:noFill/>
            <a:ln w="9525">
              <a:noFill/>
              <a:miter lim="800000"/>
              <a:headEnd/>
              <a:tailEnd/>
            </a:ln>
            <a:effectLst/>
          </p:spPr>
          <p:txBody>
            <a:bodyPr wrap="none">
              <a:spAutoFit/>
            </a:bodyPr>
            <a:lstStyle/>
            <a:p>
              <a:pPr algn="ctr"/>
              <a:r>
                <a:rPr lang="en-US" altLang="it-IT"/>
                <a:t>50</a:t>
              </a:r>
              <a:endParaRPr lang="en-US" altLang="it-IT" sz="2400">
                <a:latin typeface="Times New Roman" pitchFamily="18" charset="0"/>
              </a:endParaRPr>
            </a:p>
          </p:txBody>
        </p:sp>
        <p:grpSp>
          <p:nvGrpSpPr>
            <p:cNvPr id="473118" name="Group 30"/>
            <p:cNvGrpSpPr>
              <a:grpSpLocks/>
            </p:cNvGrpSpPr>
            <p:nvPr/>
          </p:nvGrpSpPr>
          <p:grpSpPr bwMode="auto">
            <a:xfrm>
              <a:off x="4146" y="1214"/>
              <a:ext cx="316" cy="250"/>
              <a:chOff x="1740" y="2306"/>
              <a:chExt cx="316" cy="250"/>
            </a:xfrm>
          </p:grpSpPr>
          <p:sp>
            <p:nvSpPr>
              <p:cNvPr id="473119" name="Oval 31"/>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3120" name="Line 32"/>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473121" name="Line 33"/>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473122" name="Rectangle 34"/>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3123" name="Oval 35"/>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73124" name="Group 36"/>
              <p:cNvGrpSpPr>
                <a:grpSpLocks/>
              </p:cNvGrpSpPr>
              <p:nvPr/>
            </p:nvGrpSpPr>
            <p:grpSpPr bwMode="auto">
              <a:xfrm>
                <a:off x="1802" y="2306"/>
                <a:ext cx="199" cy="250"/>
                <a:chOff x="2957" y="2429"/>
                <a:chExt cx="202" cy="250"/>
              </a:xfrm>
            </p:grpSpPr>
            <p:sp>
              <p:nvSpPr>
                <p:cNvPr id="473125" name="Rectangle 37"/>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3126" name="Text Box 38"/>
                <p:cNvSpPr txBox="1">
                  <a:spLocks noChangeArrowheads="1"/>
                </p:cNvSpPr>
                <p:nvPr/>
              </p:nvSpPr>
              <p:spPr bwMode="auto">
                <a:xfrm>
                  <a:off x="2957" y="2429"/>
                  <a:ext cx="202" cy="250"/>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sp>
          <p:nvSpPr>
            <p:cNvPr id="473127" name="Text Box 39"/>
            <p:cNvSpPr txBox="1">
              <a:spLocks noChangeArrowheads="1"/>
            </p:cNvSpPr>
            <p:nvPr/>
          </p:nvSpPr>
          <p:spPr bwMode="auto">
            <a:xfrm>
              <a:off x="3839" y="1076"/>
              <a:ext cx="181" cy="231"/>
            </a:xfrm>
            <a:prstGeom prst="rect">
              <a:avLst/>
            </a:prstGeom>
            <a:noFill/>
            <a:ln w="9525">
              <a:noFill/>
              <a:miter lim="800000"/>
              <a:headEnd/>
              <a:tailEnd/>
            </a:ln>
            <a:effectLst/>
          </p:spPr>
          <p:txBody>
            <a:bodyPr wrap="none">
              <a:spAutoFit/>
            </a:bodyPr>
            <a:lstStyle/>
            <a:p>
              <a:pPr algn="ctr"/>
              <a:r>
                <a:rPr lang="en-US" altLang="it-IT">
                  <a:solidFill>
                    <a:srgbClr val="FF0000"/>
                  </a:solidFill>
                </a:rPr>
                <a:t>1</a:t>
              </a:r>
              <a:endParaRPr lang="en-US" altLang="it-IT" sz="2400">
                <a:latin typeface="Times New Roman" pitchFamily="18" charset="0"/>
              </a:endParaRPr>
            </a:p>
          </p:txBody>
        </p:sp>
        <p:sp>
          <p:nvSpPr>
            <p:cNvPr id="473128" name="Line 40"/>
            <p:cNvSpPr>
              <a:spLocks noChangeShapeType="1"/>
            </p:cNvSpPr>
            <p:nvPr/>
          </p:nvSpPr>
          <p:spPr bwMode="auto">
            <a:xfrm flipH="1" flipV="1">
              <a:off x="3948" y="1272"/>
              <a:ext cx="132" cy="228"/>
            </a:xfrm>
            <a:prstGeom prst="line">
              <a:avLst/>
            </a:prstGeom>
            <a:noFill/>
            <a:ln w="19050">
              <a:solidFill>
                <a:srgbClr val="FF0000"/>
              </a:solidFill>
              <a:round/>
              <a:headEnd/>
              <a:tailEnd type="triangle" w="med" len="med"/>
            </a:ln>
            <a:effectLst/>
          </p:spPr>
          <p:txBody>
            <a:bodyPr wrap="none" anchor="ctr"/>
            <a:lstStyle/>
            <a:p>
              <a:endParaRPr lang="it-IT"/>
            </a:p>
          </p:txBody>
        </p:sp>
      </p:grpSp>
      <p:sp>
        <p:nvSpPr>
          <p:cNvPr id="473129" name="Rectangle 41"/>
          <p:cNvSpPr>
            <a:spLocks noChangeArrowheads="1"/>
          </p:cNvSpPr>
          <p:nvPr/>
        </p:nvSpPr>
        <p:spPr bwMode="auto">
          <a:xfrm>
            <a:off x="652463" y="3970338"/>
            <a:ext cx="7385050" cy="2635250"/>
          </a:xfrm>
          <a:prstGeom prst="rect">
            <a:avLst/>
          </a:prstGeom>
          <a:noFill/>
          <a:ln w="9525">
            <a:noFill/>
            <a:miter lim="800000"/>
            <a:headEnd/>
            <a:tailEnd/>
          </a:ln>
          <a:effectLst/>
        </p:spPr>
        <p:txBody>
          <a:bodyPr wrap="none" anchor="ctr">
            <a:spAutoFit/>
          </a:bodyPr>
          <a:lstStyle/>
          <a:p>
            <a:pPr>
              <a:tabLst>
                <a:tab pos="228600" algn="l"/>
                <a:tab pos="457200" algn="l"/>
              </a:tabLst>
            </a:pPr>
            <a:r>
              <a:rPr lang="it-IT" sz="1600"/>
              <a:t>All’istante </a:t>
            </a:r>
            <a:r>
              <a:rPr lang="it-IT" sz="1600" i="1"/>
              <a:t>t</a:t>
            </a:r>
            <a:r>
              <a:rPr lang="it-IT" sz="1600" i="1" baseline="-25000"/>
              <a:t>0</a:t>
            </a:r>
            <a:r>
              <a:rPr lang="it-IT" sz="1600"/>
              <a:t>, </a:t>
            </a:r>
            <a:r>
              <a:rPr lang="it-IT" sz="1600" i="1"/>
              <a:t>y</a:t>
            </a:r>
            <a:r>
              <a:rPr lang="it-IT" sz="1600"/>
              <a:t> rileva il cambiamento nel costo del collegamento,</a:t>
            </a:r>
          </a:p>
          <a:p>
            <a:pPr>
              <a:tabLst>
                <a:tab pos="228600" algn="l"/>
                <a:tab pos="457200" algn="l"/>
              </a:tabLst>
            </a:pPr>
            <a:r>
              <a:rPr lang="it-IT" sz="1600"/>
              <a:t>aggiorna il proprio DV e informa i vicini del cambiamento.</a:t>
            </a:r>
          </a:p>
          <a:p>
            <a:pPr>
              <a:tabLst>
                <a:tab pos="228600" algn="l"/>
                <a:tab pos="457200" algn="l"/>
              </a:tabLst>
            </a:pPr>
            <a:endParaRPr lang="it-IT" sz="1600"/>
          </a:p>
          <a:p>
            <a:pPr>
              <a:tabLst>
                <a:tab pos="228600" algn="l"/>
                <a:tab pos="457200" algn="l"/>
              </a:tabLst>
            </a:pPr>
            <a:r>
              <a:rPr lang="it-IT" sz="1600"/>
              <a:t>All’istante </a:t>
            </a:r>
            <a:r>
              <a:rPr lang="it-IT" sz="1600" i="1"/>
              <a:t>t</a:t>
            </a:r>
            <a:r>
              <a:rPr lang="it-IT" sz="1600" i="1" baseline="-25000"/>
              <a:t>1</a:t>
            </a:r>
            <a:r>
              <a:rPr lang="it-IT" sz="1600"/>
              <a:t>, </a:t>
            </a:r>
            <a:r>
              <a:rPr lang="it-IT" sz="1600" i="1"/>
              <a:t>z</a:t>
            </a:r>
            <a:r>
              <a:rPr lang="it-IT" sz="1600"/>
              <a:t> riceve l’aggiornamento da </a:t>
            </a:r>
            <a:r>
              <a:rPr lang="it-IT" sz="1600" i="1"/>
              <a:t>y</a:t>
            </a:r>
            <a:r>
              <a:rPr lang="it-IT" sz="1600"/>
              <a:t> e aggiorna la propria tabella,</a:t>
            </a:r>
          </a:p>
          <a:p>
            <a:pPr>
              <a:tabLst>
                <a:tab pos="228600" algn="l"/>
                <a:tab pos="457200" algn="l"/>
              </a:tabLst>
            </a:pPr>
            <a:r>
              <a:rPr lang="it-IT" sz="1600"/>
              <a:t>calcola un nuovo costo minimo verso </a:t>
            </a:r>
            <a:r>
              <a:rPr lang="it-IT" sz="1600" i="1"/>
              <a:t>x</a:t>
            </a:r>
            <a:r>
              <a:rPr lang="it-IT" sz="1600"/>
              <a:t>  e invia il nuovo DV ai vicini.</a:t>
            </a:r>
          </a:p>
          <a:p>
            <a:pPr>
              <a:tabLst>
                <a:tab pos="228600" algn="l"/>
                <a:tab pos="457200" algn="l"/>
              </a:tabLst>
            </a:pPr>
            <a:endParaRPr lang="it-IT" sz="1600"/>
          </a:p>
          <a:p>
            <a:pPr>
              <a:tabLst>
                <a:tab pos="228600" algn="l"/>
                <a:tab pos="457200" algn="l"/>
              </a:tabLst>
            </a:pPr>
            <a:r>
              <a:rPr lang="it-IT" sz="1600"/>
              <a:t>All’istante </a:t>
            </a:r>
            <a:r>
              <a:rPr lang="it-IT" sz="1600" i="1"/>
              <a:t>t</a:t>
            </a:r>
            <a:r>
              <a:rPr lang="it-IT" sz="1600" i="1" baseline="-25000"/>
              <a:t>2</a:t>
            </a:r>
            <a:r>
              <a:rPr lang="it-IT" sz="1600"/>
              <a:t>, </a:t>
            </a:r>
            <a:r>
              <a:rPr lang="it-IT" sz="1600" i="1"/>
              <a:t>y</a:t>
            </a:r>
            <a:r>
              <a:rPr lang="it-IT" sz="1600"/>
              <a:t> riceve l’aggiornamento di </a:t>
            </a:r>
            <a:r>
              <a:rPr lang="it-IT" sz="1600" i="1"/>
              <a:t>z</a:t>
            </a:r>
            <a:r>
              <a:rPr lang="it-IT" sz="1600"/>
              <a:t> e aggiorna la propria tabella di</a:t>
            </a:r>
          </a:p>
          <a:p>
            <a:pPr>
              <a:tabLst>
                <a:tab pos="228600" algn="l"/>
                <a:tab pos="457200" algn="l"/>
              </a:tabLst>
            </a:pPr>
            <a:r>
              <a:rPr lang="it-IT" sz="1600"/>
              <a:t>distanza. I costi minimi di </a:t>
            </a:r>
            <a:r>
              <a:rPr lang="it-IT" sz="1600" i="1"/>
              <a:t>y</a:t>
            </a:r>
            <a:r>
              <a:rPr lang="it-IT" sz="1600"/>
              <a:t> non cambiano e </a:t>
            </a:r>
            <a:r>
              <a:rPr lang="it-IT" sz="1600" i="1"/>
              <a:t>y</a:t>
            </a:r>
            <a:r>
              <a:rPr lang="it-IT" sz="1600"/>
              <a:t> non manda alcun messaggio a </a:t>
            </a:r>
            <a:r>
              <a:rPr lang="it-IT" sz="1600" i="1"/>
              <a:t>z.</a:t>
            </a:r>
            <a:endParaRPr lang="it-IT" sz="1600"/>
          </a:p>
          <a:p>
            <a:pPr>
              <a:tabLst>
                <a:tab pos="228600" algn="l"/>
                <a:tab pos="457200" algn="l"/>
              </a:tabLst>
            </a:pPr>
            <a:endParaRPr lang="it-IT" sz="1600"/>
          </a:p>
        </p:txBody>
      </p:sp>
      <p:sp>
        <p:nvSpPr>
          <p:cNvPr id="473130" name="Text Box 42"/>
          <p:cNvSpPr txBox="1">
            <a:spLocks noChangeArrowheads="1"/>
          </p:cNvSpPr>
          <p:nvPr/>
        </p:nvSpPr>
        <p:spPr bwMode="auto">
          <a:xfrm>
            <a:off x="6827838" y="3125788"/>
            <a:ext cx="2222500" cy="1258887"/>
          </a:xfrm>
          <a:prstGeom prst="rect">
            <a:avLst/>
          </a:prstGeom>
          <a:noFill/>
          <a:ln w="9525">
            <a:noFill/>
            <a:miter lim="800000"/>
            <a:headEnd/>
            <a:tailEnd/>
          </a:ln>
          <a:effectLst/>
        </p:spPr>
        <p:txBody>
          <a:bodyPr wrap="none">
            <a:spAutoFit/>
          </a:bodyPr>
          <a:lstStyle/>
          <a:p>
            <a:pPr algn="ctr"/>
            <a:r>
              <a:rPr lang="en-US" altLang="it-IT" sz="2200" i="1">
                <a:solidFill>
                  <a:schemeClr val="accent2"/>
                </a:solidFill>
              </a:rPr>
              <a:t>le buone notizie</a:t>
            </a:r>
          </a:p>
          <a:p>
            <a:pPr algn="ctr"/>
            <a:r>
              <a:rPr lang="en-US" altLang="it-IT" sz="2200" i="1">
                <a:solidFill>
                  <a:schemeClr val="accent2"/>
                </a:solidFill>
              </a:rPr>
              <a:t>viaggiano</a:t>
            </a:r>
          </a:p>
          <a:p>
            <a:pPr algn="ctr"/>
            <a:r>
              <a:rPr lang="en-US" altLang="it-IT" sz="2200" i="1">
                <a:solidFill>
                  <a:schemeClr val="accent2"/>
                </a:solidFill>
              </a:rPr>
              <a:t>in fretta</a:t>
            </a:r>
            <a:endParaRPr lang="en-US" altLang="it-IT" sz="1600">
              <a:solidFill>
                <a:schemeClr val="accent2"/>
              </a:solidFill>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egnaposto numero diapositiva 4"/>
          <p:cNvSpPr>
            <a:spLocks noGrp="1"/>
          </p:cNvSpPr>
          <p:nvPr>
            <p:ph type="sldNum" sz="quarter" idx="12"/>
          </p:nvPr>
        </p:nvSpPr>
        <p:spPr/>
        <p:txBody>
          <a:bodyPr/>
          <a:lstStyle/>
          <a:p>
            <a:r>
              <a:rPr lang="en-US" altLang="it-IT"/>
              <a:t>4-</a:t>
            </a:r>
            <a:fld id="{C6F7C7DA-3DA1-4339-9544-EE931620D35E}" type="slidenum">
              <a:rPr lang="en-US" altLang="it-IT"/>
              <a:pPr/>
              <a:t>89</a:t>
            </a:fld>
            <a:endParaRPr lang="en-US" altLang="it-IT"/>
          </a:p>
        </p:txBody>
      </p:sp>
      <p:sp>
        <p:nvSpPr>
          <p:cNvPr id="474114" name="Rectangle 2"/>
          <p:cNvSpPr>
            <a:spLocks noGrp="1" noChangeArrowheads="1"/>
          </p:cNvSpPr>
          <p:nvPr>
            <p:ph type="title"/>
          </p:nvPr>
        </p:nvSpPr>
        <p:spPr/>
        <p:txBody>
          <a:bodyPr/>
          <a:lstStyle/>
          <a:p>
            <a:r>
              <a:rPr lang="it-IT" sz="3600"/>
              <a:t>Algoritmo con vettore distanza: modifica dei costi</a:t>
            </a:r>
            <a:endParaRPr lang="en-US" sz="3600"/>
          </a:p>
        </p:txBody>
      </p:sp>
      <p:sp>
        <p:nvSpPr>
          <p:cNvPr id="474115" name="Rectangle 3"/>
          <p:cNvSpPr>
            <a:spLocks noChangeArrowheads="1"/>
          </p:cNvSpPr>
          <p:nvPr/>
        </p:nvSpPr>
        <p:spPr bwMode="auto">
          <a:xfrm>
            <a:off x="542925" y="1968500"/>
            <a:ext cx="3810000" cy="14859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ZapfDingbats" pitchFamily="82" charset="2"/>
              <a:buNone/>
            </a:pPr>
            <a:r>
              <a:rPr lang="it-IT" sz="2400">
                <a:solidFill>
                  <a:srgbClr val="FF0000"/>
                </a:solidFill>
              </a:rPr>
              <a:t>Modifica dei costi:</a:t>
            </a:r>
            <a:endParaRPr lang="it-IT" sz="2000"/>
          </a:p>
          <a:p>
            <a:pPr marL="342900" indent="-342900">
              <a:spcBef>
                <a:spcPct val="20000"/>
              </a:spcBef>
              <a:buClr>
                <a:schemeClr val="accent2"/>
              </a:buClr>
              <a:buSzPct val="85000"/>
              <a:buFont typeface="Wingdings" pitchFamily="2" charset="2"/>
              <a:buChar char="r"/>
            </a:pPr>
            <a:r>
              <a:rPr lang="it-IT" sz="2000"/>
              <a:t>Le buone notizie (costo diminuito) si sono propagate rapidamente. </a:t>
            </a:r>
          </a:p>
          <a:p>
            <a:pPr marL="342900" indent="-342900">
              <a:spcBef>
                <a:spcPct val="20000"/>
              </a:spcBef>
              <a:buClr>
                <a:schemeClr val="accent2"/>
              </a:buClr>
              <a:buSzPct val="85000"/>
              <a:buFont typeface="Wingdings" pitchFamily="2" charset="2"/>
              <a:buChar char="r"/>
            </a:pPr>
            <a:r>
              <a:rPr lang="it-IT" sz="2000"/>
              <a:t>Le cattive notizie si propagano lentamente: problema dell’instradamento ciclico! </a:t>
            </a:r>
          </a:p>
          <a:p>
            <a:pPr marL="342900" indent="-342900">
              <a:spcBef>
                <a:spcPct val="20000"/>
              </a:spcBef>
              <a:buClr>
                <a:schemeClr val="accent2"/>
              </a:buClr>
              <a:buSzPct val="85000"/>
              <a:buFont typeface="Wingdings" pitchFamily="2" charset="2"/>
              <a:buChar char="r"/>
            </a:pPr>
            <a:r>
              <a:rPr lang="it-IT" sz="2000"/>
              <a:t>44 iterazioni prima che l’algoritmo di stabilizzi (esempio nel testo pp. 338-339</a:t>
            </a:r>
          </a:p>
          <a:p>
            <a:pPr marL="342900" indent="-342900">
              <a:spcBef>
                <a:spcPct val="20000"/>
              </a:spcBef>
              <a:buClr>
                <a:schemeClr val="accent2"/>
              </a:buClr>
              <a:buSzPct val="85000"/>
              <a:buFont typeface="ZapfDingbats" pitchFamily="82" charset="2"/>
              <a:buNone/>
            </a:pPr>
            <a:endParaRPr lang="en-US" sz="2000"/>
          </a:p>
        </p:txBody>
      </p:sp>
      <p:grpSp>
        <p:nvGrpSpPr>
          <p:cNvPr id="474116" name="Group 4"/>
          <p:cNvGrpSpPr>
            <a:grpSpLocks/>
          </p:cNvGrpSpPr>
          <p:nvPr/>
        </p:nvGrpSpPr>
        <p:grpSpPr bwMode="auto">
          <a:xfrm>
            <a:off x="5402263" y="993775"/>
            <a:ext cx="2184400" cy="1335088"/>
            <a:chOff x="3805" y="938"/>
            <a:chExt cx="1376" cy="841"/>
          </a:xfrm>
        </p:grpSpPr>
        <p:sp>
          <p:nvSpPr>
            <p:cNvPr id="474117" name="Freeform 5"/>
            <p:cNvSpPr>
              <a:spLocks/>
            </p:cNvSpPr>
            <p:nvPr/>
          </p:nvSpPr>
          <p:spPr bwMode="auto">
            <a:xfrm>
              <a:off x="3805" y="1002"/>
              <a:ext cx="1376" cy="764"/>
            </a:xfrm>
            <a:custGeom>
              <a:avLst/>
              <a:gdLst/>
              <a:ahLst/>
              <a:cxnLst>
                <a:cxn ang="0">
                  <a:pos x="113" y="348"/>
                </a:cxn>
                <a:cxn ang="0">
                  <a:pos x="395" y="162"/>
                </a:cxn>
                <a:cxn ang="0">
                  <a:pos x="710" y="9"/>
                </a:cxn>
                <a:cxn ang="0">
                  <a:pos x="1160" y="219"/>
                </a:cxn>
                <a:cxn ang="0">
                  <a:pos x="1367" y="510"/>
                </a:cxn>
                <a:cxn ang="0">
                  <a:pos x="1103" y="726"/>
                </a:cxn>
                <a:cxn ang="0">
                  <a:pos x="578" y="738"/>
                </a:cxn>
                <a:cxn ang="0">
                  <a:pos x="77" y="630"/>
                </a:cxn>
                <a:cxn ang="0">
                  <a:pos x="113" y="348"/>
                </a:cxn>
              </a:cxnLst>
              <a:rect l="0" t="0" r="r" b="b"/>
              <a:pathLst>
                <a:path w="1376" h="764">
                  <a:moveTo>
                    <a:pt x="113" y="348"/>
                  </a:moveTo>
                  <a:cubicBezTo>
                    <a:pt x="166" y="270"/>
                    <a:pt x="296" y="218"/>
                    <a:pt x="395" y="162"/>
                  </a:cubicBezTo>
                  <a:cubicBezTo>
                    <a:pt x="494" y="106"/>
                    <a:pt x="583" y="0"/>
                    <a:pt x="710" y="9"/>
                  </a:cubicBezTo>
                  <a:cubicBezTo>
                    <a:pt x="837" y="18"/>
                    <a:pt x="1051" y="136"/>
                    <a:pt x="1160" y="219"/>
                  </a:cubicBezTo>
                  <a:cubicBezTo>
                    <a:pt x="1269" y="302"/>
                    <a:pt x="1376" y="426"/>
                    <a:pt x="1367" y="510"/>
                  </a:cubicBezTo>
                  <a:cubicBezTo>
                    <a:pt x="1358" y="594"/>
                    <a:pt x="1234" y="688"/>
                    <a:pt x="1103" y="726"/>
                  </a:cubicBezTo>
                  <a:cubicBezTo>
                    <a:pt x="972" y="764"/>
                    <a:pt x="749" y="754"/>
                    <a:pt x="578" y="738"/>
                  </a:cubicBezTo>
                  <a:cubicBezTo>
                    <a:pt x="407" y="722"/>
                    <a:pt x="154" y="695"/>
                    <a:pt x="77" y="630"/>
                  </a:cubicBezTo>
                  <a:cubicBezTo>
                    <a:pt x="0" y="565"/>
                    <a:pt x="60" y="426"/>
                    <a:pt x="113" y="348"/>
                  </a:cubicBezTo>
                  <a:close/>
                </a:path>
              </a:pathLst>
            </a:custGeom>
            <a:solidFill>
              <a:srgbClr val="66CCFF"/>
            </a:solidFill>
            <a:ln w="9525">
              <a:noFill/>
              <a:round/>
              <a:headEnd/>
              <a:tailEnd/>
            </a:ln>
            <a:effectLst/>
          </p:spPr>
          <p:txBody>
            <a:bodyPr wrap="none" anchor="ctr"/>
            <a:lstStyle/>
            <a:p>
              <a:endParaRPr lang="it-IT"/>
            </a:p>
          </p:txBody>
        </p:sp>
        <p:sp>
          <p:nvSpPr>
            <p:cNvPr id="474118" name="Freeform 6"/>
            <p:cNvSpPr>
              <a:spLocks/>
            </p:cNvSpPr>
            <p:nvPr/>
          </p:nvSpPr>
          <p:spPr bwMode="auto">
            <a:xfrm>
              <a:off x="4164" y="1266"/>
              <a:ext cx="222" cy="180"/>
            </a:xfrm>
            <a:custGeom>
              <a:avLst/>
              <a:gdLst/>
              <a:ahLst/>
              <a:cxnLst>
                <a:cxn ang="0">
                  <a:pos x="0" y="180"/>
                </a:cxn>
                <a:cxn ang="0">
                  <a:pos x="222" y="0"/>
                </a:cxn>
              </a:cxnLst>
              <a:rect l="0" t="0" r="r" b="b"/>
              <a:pathLst>
                <a:path w="222" h="180">
                  <a:moveTo>
                    <a:pt x="0" y="180"/>
                  </a:moveTo>
                  <a:lnTo>
                    <a:pt x="222" y="0"/>
                  </a:lnTo>
                </a:path>
              </a:pathLst>
            </a:custGeom>
            <a:noFill/>
            <a:ln w="12700">
              <a:solidFill>
                <a:schemeClr val="tx1"/>
              </a:solidFill>
              <a:round/>
              <a:headEnd/>
              <a:tailEnd/>
            </a:ln>
            <a:effectLst/>
          </p:spPr>
          <p:txBody>
            <a:bodyPr wrap="none" anchor="ctr"/>
            <a:lstStyle/>
            <a:p>
              <a:endParaRPr lang="it-IT"/>
            </a:p>
          </p:txBody>
        </p:sp>
        <p:sp>
          <p:nvSpPr>
            <p:cNvPr id="474119" name="Oval 7"/>
            <p:cNvSpPr>
              <a:spLocks noChangeArrowheads="1"/>
            </p:cNvSpPr>
            <p:nvPr/>
          </p:nvSpPr>
          <p:spPr bwMode="auto">
            <a:xfrm>
              <a:off x="3904" y="15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4120" name="Line 8"/>
            <p:cNvSpPr>
              <a:spLocks noChangeShapeType="1"/>
            </p:cNvSpPr>
            <p:nvPr/>
          </p:nvSpPr>
          <p:spPr bwMode="auto">
            <a:xfrm>
              <a:off x="3904" y="1495"/>
              <a:ext cx="1" cy="50"/>
            </a:xfrm>
            <a:prstGeom prst="line">
              <a:avLst/>
            </a:prstGeom>
            <a:noFill/>
            <a:ln w="12700">
              <a:solidFill>
                <a:schemeClr val="tx1"/>
              </a:solidFill>
              <a:round/>
              <a:headEnd/>
              <a:tailEnd/>
            </a:ln>
            <a:effectLst/>
          </p:spPr>
          <p:txBody>
            <a:bodyPr wrap="none" anchor="ctr"/>
            <a:lstStyle/>
            <a:p>
              <a:endParaRPr lang="it-IT"/>
            </a:p>
          </p:txBody>
        </p:sp>
        <p:sp>
          <p:nvSpPr>
            <p:cNvPr id="474121" name="Line 9"/>
            <p:cNvSpPr>
              <a:spLocks noChangeShapeType="1"/>
            </p:cNvSpPr>
            <p:nvPr/>
          </p:nvSpPr>
          <p:spPr bwMode="auto">
            <a:xfrm>
              <a:off x="4217" y="1495"/>
              <a:ext cx="1" cy="50"/>
            </a:xfrm>
            <a:prstGeom prst="line">
              <a:avLst/>
            </a:prstGeom>
            <a:noFill/>
            <a:ln w="12700">
              <a:solidFill>
                <a:schemeClr val="tx1"/>
              </a:solidFill>
              <a:round/>
              <a:headEnd/>
              <a:tailEnd/>
            </a:ln>
            <a:effectLst/>
          </p:spPr>
          <p:txBody>
            <a:bodyPr wrap="none" anchor="ctr"/>
            <a:lstStyle/>
            <a:p>
              <a:endParaRPr lang="it-IT"/>
            </a:p>
          </p:txBody>
        </p:sp>
        <p:sp>
          <p:nvSpPr>
            <p:cNvPr id="474122" name="Rectangle 10"/>
            <p:cNvSpPr>
              <a:spLocks noChangeArrowheads="1"/>
            </p:cNvSpPr>
            <p:nvPr/>
          </p:nvSpPr>
          <p:spPr bwMode="auto">
            <a:xfrm>
              <a:off x="3904" y="14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4123" name="Oval 11"/>
            <p:cNvSpPr>
              <a:spLocks noChangeArrowheads="1"/>
            </p:cNvSpPr>
            <p:nvPr/>
          </p:nvSpPr>
          <p:spPr bwMode="auto">
            <a:xfrm>
              <a:off x="3901" y="14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4124" name="Freeform 12"/>
            <p:cNvSpPr>
              <a:spLocks/>
            </p:cNvSpPr>
            <p:nvPr/>
          </p:nvSpPr>
          <p:spPr bwMode="auto">
            <a:xfrm>
              <a:off x="4569" y="1266"/>
              <a:ext cx="216" cy="189"/>
            </a:xfrm>
            <a:custGeom>
              <a:avLst/>
              <a:gdLst/>
              <a:ahLst/>
              <a:cxnLst>
                <a:cxn ang="0">
                  <a:pos x="0" y="0"/>
                </a:cxn>
                <a:cxn ang="0">
                  <a:pos x="216" y="189"/>
                </a:cxn>
              </a:cxnLst>
              <a:rect l="0" t="0" r="r" b="b"/>
              <a:pathLst>
                <a:path w="216" h="189">
                  <a:moveTo>
                    <a:pt x="0" y="0"/>
                  </a:moveTo>
                  <a:lnTo>
                    <a:pt x="216" y="189"/>
                  </a:lnTo>
                </a:path>
              </a:pathLst>
            </a:custGeom>
            <a:noFill/>
            <a:ln w="12700">
              <a:solidFill>
                <a:schemeClr val="tx1"/>
              </a:solidFill>
              <a:round/>
              <a:headEnd/>
              <a:tailEnd/>
            </a:ln>
            <a:effectLst/>
          </p:spPr>
          <p:txBody>
            <a:bodyPr wrap="none" anchor="ctr"/>
            <a:lstStyle/>
            <a:p>
              <a:endParaRPr lang="it-IT"/>
            </a:p>
          </p:txBody>
        </p:sp>
        <p:sp>
          <p:nvSpPr>
            <p:cNvPr id="474125" name="Freeform 13"/>
            <p:cNvSpPr>
              <a:spLocks/>
            </p:cNvSpPr>
            <p:nvPr/>
          </p:nvSpPr>
          <p:spPr bwMode="auto">
            <a:xfrm>
              <a:off x="4221" y="1530"/>
              <a:ext cx="540" cy="3"/>
            </a:xfrm>
            <a:custGeom>
              <a:avLst/>
              <a:gdLst/>
              <a:ahLst/>
              <a:cxnLst>
                <a:cxn ang="0">
                  <a:pos x="540" y="3"/>
                </a:cxn>
                <a:cxn ang="0">
                  <a:pos x="0" y="0"/>
                </a:cxn>
              </a:cxnLst>
              <a:rect l="0" t="0" r="r" b="b"/>
              <a:pathLst>
                <a:path w="540" h="3">
                  <a:moveTo>
                    <a:pt x="540" y="3"/>
                  </a:moveTo>
                  <a:lnTo>
                    <a:pt x="0" y="0"/>
                  </a:lnTo>
                </a:path>
              </a:pathLst>
            </a:custGeom>
            <a:noFill/>
            <a:ln w="12700">
              <a:solidFill>
                <a:schemeClr val="tx1"/>
              </a:solidFill>
              <a:round/>
              <a:headEnd/>
              <a:tailEnd/>
            </a:ln>
            <a:effectLst/>
          </p:spPr>
          <p:txBody>
            <a:bodyPr wrap="none" anchor="ctr"/>
            <a:lstStyle/>
            <a:p>
              <a:endParaRPr lang="it-IT"/>
            </a:p>
          </p:txBody>
        </p:sp>
        <p:grpSp>
          <p:nvGrpSpPr>
            <p:cNvPr id="474126" name="Group 14"/>
            <p:cNvGrpSpPr>
              <a:grpSpLocks/>
            </p:cNvGrpSpPr>
            <p:nvPr/>
          </p:nvGrpSpPr>
          <p:grpSpPr bwMode="auto">
            <a:xfrm>
              <a:off x="3950" y="1388"/>
              <a:ext cx="210" cy="281"/>
              <a:chOff x="2951" y="2429"/>
              <a:chExt cx="213" cy="281"/>
            </a:xfrm>
          </p:grpSpPr>
          <p:sp>
            <p:nvSpPr>
              <p:cNvPr id="474127" name="Rectangle 1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4128" name="Text Box 16"/>
              <p:cNvSpPr txBox="1">
                <a:spLocks noChangeArrowheads="1"/>
              </p:cNvSpPr>
              <p:nvPr/>
            </p:nvSpPr>
            <p:spPr bwMode="auto">
              <a:xfrm>
                <a:off x="2951" y="2429"/>
                <a:ext cx="213" cy="281"/>
              </a:xfrm>
              <a:prstGeom prst="rect">
                <a:avLst/>
              </a:prstGeom>
              <a:noFill/>
              <a:ln w="9525">
                <a:noFill/>
                <a:miter lim="800000"/>
                <a:headEnd/>
                <a:tailEnd/>
              </a:ln>
              <a:effectLst/>
            </p:spPr>
            <p:txBody>
              <a:bodyPr wrap="none">
                <a:spAutoFit/>
              </a:bodyPr>
              <a:lstStyle/>
              <a:p>
                <a:pPr algn="ctr"/>
                <a:r>
                  <a:rPr lang="en-US" altLang="it-IT" sz="2000"/>
                  <a:t>x</a:t>
                </a:r>
                <a:endParaRPr lang="en-US" altLang="it-IT" sz="2400">
                  <a:latin typeface="Times New Roman" pitchFamily="18" charset="0"/>
                </a:endParaRPr>
              </a:p>
            </p:txBody>
          </p:sp>
        </p:grpSp>
        <p:grpSp>
          <p:nvGrpSpPr>
            <p:cNvPr id="474129" name="Group 17"/>
            <p:cNvGrpSpPr>
              <a:grpSpLocks/>
            </p:cNvGrpSpPr>
            <p:nvPr/>
          </p:nvGrpSpPr>
          <p:grpSpPr bwMode="auto">
            <a:xfrm>
              <a:off x="4746" y="1400"/>
              <a:ext cx="316" cy="281"/>
              <a:chOff x="1740" y="2306"/>
              <a:chExt cx="316" cy="281"/>
            </a:xfrm>
          </p:grpSpPr>
          <p:sp>
            <p:nvSpPr>
              <p:cNvPr id="474130" name="Oval 18"/>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4131" name="Line 19"/>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474132" name="Line 20"/>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474133" name="Rectangle 21"/>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4134" name="Oval 22"/>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74135" name="Group 23"/>
              <p:cNvGrpSpPr>
                <a:grpSpLocks/>
              </p:cNvGrpSpPr>
              <p:nvPr/>
            </p:nvGrpSpPr>
            <p:grpSpPr bwMode="auto">
              <a:xfrm>
                <a:off x="1800" y="2306"/>
                <a:ext cx="202" cy="281"/>
                <a:chOff x="2955" y="2429"/>
                <a:chExt cx="205" cy="281"/>
              </a:xfrm>
            </p:grpSpPr>
            <p:sp>
              <p:nvSpPr>
                <p:cNvPr id="474136" name="Rectangle 2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4137" name="Text Box 25"/>
                <p:cNvSpPr txBox="1">
                  <a:spLocks noChangeArrowheads="1"/>
                </p:cNvSpPr>
                <p:nvPr/>
              </p:nvSpPr>
              <p:spPr bwMode="auto">
                <a:xfrm>
                  <a:off x="2955" y="2429"/>
                  <a:ext cx="205" cy="281"/>
                </a:xfrm>
                <a:prstGeom prst="rect">
                  <a:avLst/>
                </a:prstGeom>
                <a:noFill/>
                <a:ln w="9525">
                  <a:noFill/>
                  <a:miter lim="800000"/>
                  <a:headEnd/>
                  <a:tailEnd/>
                </a:ln>
                <a:effectLst/>
              </p:spPr>
              <p:txBody>
                <a:bodyPr wrap="none">
                  <a:spAutoFit/>
                </a:bodyPr>
                <a:lstStyle/>
                <a:p>
                  <a:pPr algn="ctr"/>
                  <a:r>
                    <a:rPr lang="en-US" altLang="it-IT" sz="2000"/>
                    <a:t>z</a:t>
                  </a:r>
                  <a:endParaRPr lang="en-US" altLang="it-IT" sz="2400">
                    <a:latin typeface="Times New Roman" pitchFamily="18" charset="0"/>
                  </a:endParaRPr>
                </a:p>
              </p:txBody>
            </p:sp>
          </p:grpSp>
        </p:grpSp>
        <p:sp>
          <p:nvSpPr>
            <p:cNvPr id="474138" name="Text Box 26"/>
            <p:cNvSpPr txBox="1">
              <a:spLocks noChangeArrowheads="1"/>
            </p:cNvSpPr>
            <p:nvPr/>
          </p:nvSpPr>
          <p:spPr bwMode="auto">
            <a:xfrm>
              <a:off x="4649" y="1190"/>
              <a:ext cx="181" cy="259"/>
            </a:xfrm>
            <a:prstGeom prst="rect">
              <a:avLst/>
            </a:prstGeom>
            <a:noFill/>
            <a:ln w="9525">
              <a:noFill/>
              <a:miter lim="800000"/>
              <a:headEnd/>
              <a:tailEnd/>
            </a:ln>
            <a:effectLst/>
          </p:spPr>
          <p:txBody>
            <a:bodyPr wrap="none">
              <a:spAutoFit/>
            </a:bodyPr>
            <a:lstStyle/>
            <a:p>
              <a:pPr algn="ctr"/>
              <a:r>
                <a:rPr lang="en-US" altLang="it-IT"/>
                <a:t>1</a:t>
              </a:r>
              <a:endParaRPr lang="en-US" altLang="it-IT" sz="2400">
                <a:latin typeface="Times New Roman" pitchFamily="18" charset="0"/>
              </a:endParaRPr>
            </a:p>
          </p:txBody>
        </p:sp>
        <p:sp>
          <p:nvSpPr>
            <p:cNvPr id="474139" name="Text Box 27"/>
            <p:cNvSpPr txBox="1">
              <a:spLocks noChangeArrowheads="1"/>
            </p:cNvSpPr>
            <p:nvPr/>
          </p:nvSpPr>
          <p:spPr bwMode="auto">
            <a:xfrm>
              <a:off x="4110" y="1187"/>
              <a:ext cx="204" cy="259"/>
            </a:xfrm>
            <a:prstGeom prst="rect">
              <a:avLst/>
            </a:prstGeom>
            <a:noFill/>
            <a:ln w="9525">
              <a:noFill/>
              <a:miter lim="800000"/>
              <a:headEnd/>
              <a:tailEnd/>
            </a:ln>
            <a:effectLst/>
          </p:spPr>
          <p:txBody>
            <a:bodyPr wrap="none">
              <a:spAutoFit/>
            </a:bodyPr>
            <a:lstStyle/>
            <a:p>
              <a:pPr algn="ctr"/>
              <a:r>
                <a:rPr lang="en-US" altLang="it-IT"/>
                <a:t>4</a:t>
              </a:r>
              <a:endParaRPr lang="en-US" altLang="it-IT" sz="2400">
                <a:latin typeface="Times New Roman" pitchFamily="18" charset="0"/>
              </a:endParaRPr>
            </a:p>
          </p:txBody>
        </p:sp>
        <p:sp>
          <p:nvSpPr>
            <p:cNvPr id="474140" name="Text Box 28"/>
            <p:cNvSpPr txBox="1">
              <a:spLocks noChangeArrowheads="1"/>
            </p:cNvSpPr>
            <p:nvPr/>
          </p:nvSpPr>
          <p:spPr bwMode="auto">
            <a:xfrm>
              <a:off x="4351" y="1520"/>
              <a:ext cx="292" cy="259"/>
            </a:xfrm>
            <a:prstGeom prst="rect">
              <a:avLst/>
            </a:prstGeom>
            <a:noFill/>
            <a:ln w="9525">
              <a:noFill/>
              <a:miter lim="800000"/>
              <a:headEnd/>
              <a:tailEnd/>
            </a:ln>
            <a:effectLst/>
          </p:spPr>
          <p:txBody>
            <a:bodyPr wrap="none">
              <a:spAutoFit/>
            </a:bodyPr>
            <a:lstStyle/>
            <a:p>
              <a:pPr algn="ctr"/>
              <a:r>
                <a:rPr lang="en-US" altLang="it-IT"/>
                <a:t>50</a:t>
              </a:r>
              <a:endParaRPr lang="en-US" altLang="it-IT" sz="2400">
                <a:latin typeface="Times New Roman" pitchFamily="18" charset="0"/>
              </a:endParaRPr>
            </a:p>
          </p:txBody>
        </p:sp>
        <p:grpSp>
          <p:nvGrpSpPr>
            <p:cNvPr id="474141" name="Group 29"/>
            <p:cNvGrpSpPr>
              <a:grpSpLocks/>
            </p:cNvGrpSpPr>
            <p:nvPr/>
          </p:nvGrpSpPr>
          <p:grpSpPr bwMode="auto">
            <a:xfrm>
              <a:off x="4326" y="1076"/>
              <a:ext cx="316" cy="281"/>
              <a:chOff x="1740" y="2306"/>
              <a:chExt cx="316" cy="281"/>
            </a:xfrm>
          </p:grpSpPr>
          <p:sp>
            <p:nvSpPr>
              <p:cNvPr id="474142" name="Oval 30"/>
              <p:cNvSpPr>
                <a:spLocks noChangeArrowheads="1"/>
              </p:cNvSpPr>
              <p:nvPr/>
            </p:nvSpPr>
            <p:spPr bwMode="auto">
              <a:xfrm>
                <a:off x="1743" y="2420"/>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474143" name="Line 31"/>
              <p:cNvSpPr>
                <a:spLocks noChangeShapeType="1"/>
              </p:cNvSpPr>
              <p:nvPr/>
            </p:nvSpPr>
            <p:spPr bwMode="auto">
              <a:xfrm>
                <a:off x="1743" y="2413"/>
                <a:ext cx="0" cy="50"/>
              </a:xfrm>
              <a:prstGeom prst="line">
                <a:avLst/>
              </a:prstGeom>
              <a:noFill/>
              <a:ln w="12700">
                <a:solidFill>
                  <a:schemeClr val="tx1"/>
                </a:solidFill>
                <a:round/>
                <a:headEnd/>
                <a:tailEnd/>
              </a:ln>
              <a:effectLst/>
            </p:spPr>
            <p:txBody>
              <a:bodyPr wrap="none" anchor="ctr"/>
              <a:lstStyle/>
              <a:p>
                <a:endParaRPr lang="it-IT"/>
              </a:p>
            </p:txBody>
          </p:sp>
          <p:sp>
            <p:nvSpPr>
              <p:cNvPr id="474144" name="Line 32"/>
              <p:cNvSpPr>
                <a:spLocks noChangeShapeType="1"/>
              </p:cNvSpPr>
              <p:nvPr/>
            </p:nvSpPr>
            <p:spPr bwMode="auto">
              <a:xfrm>
                <a:off x="2056" y="2413"/>
                <a:ext cx="0" cy="50"/>
              </a:xfrm>
              <a:prstGeom prst="line">
                <a:avLst/>
              </a:prstGeom>
              <a:noFill/>
              <a:ln w="12700">
                <a:solidFill>
                  <a:schemeClr val="tx1"/>
                </a:solidFill>
                <a:round/>
                <a:headEnd/>
                <a:tailEnd/>
              </a:ln>
              <a:effectLst/>
            </p:spPr>
            <p:txBody>
              <a:bodyPr wrap="none" anchor="ctr"/>
              <a:lstStyle/>
              <a:p>
                <a:endParaRPr lang="it-IT"/>
              </a:p>
            </p:txBody>
          </p:sp>
          <p:sp>
            <p:nvSpPr>
              <p:cNvPr id="474145" name="Rectangle 33"/>
              <p:cNvSpPr>
                <a:spLocks noChangeArrowheads="1"/>
              </p:cNvSpPr>
              <p:nvPr/>
            </p:nvSpPr>
            <p:spPr bwMode="auto">
              <a:xfrm>
                <a:off x="1743" y="2413"/>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474146" name="Oval 34"/>
              <p:cNvSpPr>
                <a:spLocks noChangeArrowheads="1"/>
              </p:cNvSpPr>
              <p:nvPr/>
            </p:nvSpPr>
            <p:spPr bwMode="auto">
              <a:xfrm>
                <a:off x="1740" y="2354"/>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474147" name="Group 35"/>
              <p:cNvGrpSpPr>
                <a:grpSpLocks/>
              </p:cNvGrpSpPr>
              <p:nvPr/>
            </p:nvGrpSpPr>
            <p:grpSpPr bwMode="auto">
              <a:xfrm>
                <a:off x="1802" y="2306"/>
                <a:ext cx="199" cy="281"/>
                <a:chOff x="2957" y="2429"/>
                <a:chExt cx="202" cy="281"/>
              </a:xfrm>
            </p:grpSpPr>
            <p:sp>
              <p:nvSpPr>
                <p:cNvPr id="474148" name="Rectangle 3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474149" name="Text Box 37"/>
                <p:cNvSpPr txBox="1">
                  <a:spLocks noChangeArrowheads="1"/>
                </p:cNvSpPr>
                <p:nvPr/>
              </p:nvSpPr>
              <p:spPr bwMode="auto">
                <a:xfrm>
                  <a:off x="2957" y="2429"/>
                  <a:ext cx="202" cy="281"/>
                </a:xfrm>
                <a:prstGeom prst="rect">
                  <a:avLst/>
                </a:prstGeom>
                <a:noFill/>
                <a:ln w="9525">
                  <a:noFill/>
                  <a:miter lim="800000"/>
                  <a:headEnd/>
                  <a:tailEnd/>
                </a:ln>
                <a:effectLst/>
              </p:spPr>
              <p:txBody>
                <a:bodyPr wrap="none">
                  <a:spAutoFit/>
                </a:bodyPr>
                <a:lstStyle/>
                <a:p>
                  <a:pPr algn="ctr"/>
                  <a:r>
                    <a:rPr lang="en-US" altLang="it-IT" sz="2000"/>
                    <a:t>y</a:t>
                  </a:r>
                  <a:endParaRPr lang="en-US" altLang="it-IT" sz="2400">
                    <a:latin typeface="Times New Roman" pitchFamily="18" charset="0"/>
                  </a:endParaRPr>
                </a:p>
              </p:txBody>
            </p:sp>
          </p:grpSp>
        </p:grpSp>
        <p:sp>
          <p:nvSpPr>
            <p:cNvPr id="474150" name="Text Box 38"/>
            <p:cNvSpPr txBox="1">
              <a:spLocks noChangeArrowheads="1"/>
            </p:cNvSpPr>
            <p:nvPr/>
          </p:nvSpPr>
          <p:spPr bwMode="auto">
            <a:xfrm>
              <a:off x="3964" y="938"/>
              <a:ext cx="292" cy="259"/>
            </a:xfrm>
            <a:prstGeom prst="rect">
              <a:avLst/>
            </a:prstGeom>
            <a:noFill/>
            <a:ln w="9525">
              <a:noFill/>
              <a:miter lim="800000"/>
              <a:headEnd/>
              <a:tailEnd/>
            </a:ln>
            <a:effectLst/>
          </p:spPr>
          <p:txBody>
            <a:bodyPr wrap="none">
              <a:spAutoFit/>
            </a:bodyPr>
            <a:lstStyle/>
            <a:p>
              <a:pPr algn="ctr"/>
              <a:r>
                <a:rPr lang="en-US" altLang="it-IT">
                  <a:solidFill>
                    <a:srgbClr val="FF0000"/>
                  </a:solidFill>
                </a:rPr>
                <a:t>60</a:t>
              </a:r>
              <a:endParaRPr lang="en-US" altLang="it-IT" sz="2400">
                <a:latin typeface="Times New Roman" pitchFamily="18" charset="0"/>
              </a:endParaRPr>
            </a:p>
          </p:txBody>
        </p:sp>
        <p:sp>
          <p:nvSpPr>
            <p:cNvPr id="474151" name="Line 39"/>
            <p:cNvSpPr>
              <a:spLocks noChangeShapeType="1"/>
            </p:cNvSpPr>
            <p:nvPr/>
          </p:nvSpPr>
          <p:spPr bwMode="auto">
            <a:xfrm flipH="1" flipV="1">
              <a:off x="4128" y="1134"/>
              <a:ext cx="132" cy="228"/>
            </a:xfrm>
            <a:prstGeom prst="line">
              <a:avLst/>
            </a:prstGeom>
            <a:noFill/>
            <a:ln w="19050">
              <a:solidFill>
                <a:srgbClr val="FF0000"/>
              </a:solidFill>
              <a:round/>
              <a:headEnd/>
              <a:tailEnd type="triangle" w="med" len="med"/>
            </a:ln>
            <a:effectLst/>
          </p:spPr>
          <p:txBody>
            <a:bodyPr wrap="none" anchor="ctr"/>
            <a:lstStyle/>
            <a:p>
              <a:endParaRPr lang="it-IT"/>
            </a:p>
          </p:txBody>
        </p:sp>
      </p:grpSp>
      <p:sp>
        <p:nvSpPr>
          <p:cNvPr id="474153" name="Rectangle 41"/>
          <p:cNvSpPr>
            <a:spLocks noChangeArrowheads="1"/>
          </p:cNvSpPr>
          <p:nvPr/>
        </p:nvSpPr>
        <p:spPr bwMode="auto">
          <a:xfrm>
            <a:off x="4826000" y="2398713"/>
            <a:ext cx="3657600" cy="3871829"/>
          </a:xfrm>
          <a:prstGeom prst="rect">
            <a:avLst/>
          </a:prstGeom>
          <a:noFill/>
          <a:ln w="9525">
            <a:noFill/>
            <a:miter lim="800000"/>
            <a:headEnd/>
            <a:tailEnd/>
          </a:ln>
          <a:effectLst/>
        </p:spPr>
        <p:txBody>
          <a:bodyPr>
            <a:spAutoFit/>
          </a:bodyPr>
          <a:lstStyle/>
          <a:p>
            <a:pPr>
              <a:spcBef>
                <a:spcPct val="20000"/>
              </a:spcBef>
              <a:buClr>
                <a:schemeClr val="accent2"/>
              </a:buClr>
              <a:buSzPct val="85000"/>
              <a:buFont typeface="ZapfDingbats" pitchFamily="82" charset="2"/>
              <a:buNone/>
            </a:pPr>
            <a:r>
              <a:rPr lang="it-IT" sz="2400" dirty="0">
                <a:solidFill>
                  <a:srgbClr val="FF0000"/>
                </a:solidFill>
              </a:rPr>
              <a:t>Inversione avvelenata:</a:t>
            </a:r>
            <a:r>
              <a:rPr lang="it-IT" sz="2000" dirty="0"/>
              <a:t> </a:t>
            </a:r>
          </a:p>
          <a:p>
            <a:pPr>
              <a:spcBef>
                <a:spcPct val="20000"/>
              </a:spcBef>
              <a:buClr>
                <a:schemeClr val="accent2"/>
              </a:buClr>
              <a:buSzPct val="85000"/>
              <a:buFont typeface="Wingdings" pitchFamily="2" charset="2"/>
              <a:buChar char="r"/>
            </a:pPr>
            <a:r>
              <a:rPr lang="it-IT" sz="2000" dirty="0"/>
              <a:t> Se Z instrada tramite Y per giungere alla destinazione X :</a:t>
            </a:r>
          </a:p>
          <a:p>
            <a:pPr lvl="1">
              <a:spcBef>
                <a:spcPct val="20000"/>
              </a:spcBef>
              <a:buClr>
                <a:schemeClr val="accent2"/>
              </a:buClr>
              <a:buSzPct val="75000"/>
              <a:buFont typeface="Wingdings" pitchFamily="2" charset="2"/>
              <a:buChar char="m"/>
            </a:pPr>
            <a:r>
              <a:rPr lang="it-IT" dirty="0"/>
              <a:t> Allora Z avvertirà Y che la sua distanza verso X è </a:t>
            </a:r>
            <a:r>
              <a:rPr lang="it-IT" b="1" dirty="0">
                <a:solidFill>
                  <a:srgbClr val="FF0000"/>
                </a:solidFill>
              </a:rPr>
              <a:t>infinita</a:t>
            </a:r>
            <a:r>
              <a:rPr lang="it-IT" dirty="0"/>
              <a:t> (così Y non tenterà mai d’instradare verso X passando per Z) </a:t>
            </a:r>
          </a:p>
          <a:p>
            <a:pPr>
              <a:spcBef>
                <a:spcPct val="20000"/>
              </a:spcBef>
              <a:buClr>
                <a:schemeClr val="accent2"/>
              </a:buClr>
              <a:buSzPct val="85000"/>
              <a:buFont typeface="Wingdings" pitchFamily="2" charset="2"/>
              <a:buChar char="r"/>
            </a:pPr>
            <a:r>
              <a:rPr lang="it-IT" sz="2000" dirty="0"/>
              <a:t> L’inversione avvelenata può risolvere il problema dei cicli?</a:t>
            </a:r>
            <a:r>
              <a:rPr lang="en-US" sz="2000" dirty="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4"/>
          <p:cNvSpPr>
            <a:spLocks noGrp="1"/>
          </p:cNvSpPr>
          <p:nvPr>
            <p:ph type="sldNum" sz="quarter" idx="12"/>
          </p:nvPr>
        </p:nvSpPr>
        <p:spPr/>
        <p:txBody>
          <a:bodyPr/>
          <a:lstStyle/>
          <a:p>
            <a:r>
              <a:rPr lang="en-US" altLang="it-IT"/>
              <a:t>4-</a:t>
            </a:r>
            <a:fld id="{BADB5236-3E30-4F11-9DDC-EF35C2520DAA}" type="slidenum">
              <a:rPr lang="en-US" altLang="it-IT"/>
              <a:pPr/>
              <a:t>9</a:t>
            </a:fld>
            <a:endParaRPr lang="en-US" altLang="it-IT"/>
          </a:p>
        </p:txBody>
      </p:sp>
      <p:sp>
        <p:nvSpPr>
          <p:cNvPr id="112642" name="Rectangle 2"/>
          <p:cNvSpPr>
            <a:spLocks noGrp="1" noChangeArrowheads="1"/>
          </p:cNvSpPr>
          <p:nvPr>
            <p:ph type="title"/>
          </p:nvPr>
        </p:nvSpPr>
        <p:spPr/>
        <p:txBody>
          <a:bodyPr/>
          <a:lstStyle/>
          <a:p>
            <a:r>
              <a:rPr lang="it-IT" sz="3600"/>
              <a:t>Modelli di servizi del livello di rete</a:t>
            </a:r>
            <a:endParaRPr lang="en-US" sz="3600"/>
          </a:p>
        </p:txBody>
      </p:sp>
      <p:sp>
        <p:nvSpPr>
          <p:cNvPr id="112643" name="Text Box 3"/>
          <p:cNvSpPr txBox="1">
            <a:spLocks noChangeArrowheads="1"/>
          </p:cNvSpPr>
          <p:nvPr/>
        </p:nvSpPr>
        <p:spPr bwMode="auto">
          <a:xfrm>
            <a:off x="215900" y="1555750"/>
            <a:ext cx="1223963" cy="3844925"/>
          </a:xfrm>
          <a:prstGeom prst="rect">
            <a:avLst/>
          </a:prstGeom>
          <a:noFill/>
          <a:ln w="9525">
            <a:noFill/>
            <a:miter lim="800000"/>
            <a:headEnd/>
            <a:tailEnd/>
          </a:ln>
          <a:effectLst/>
        </p:spPr>
        <p:txBody>
          <a:bodyPr wrap="none">
            <a:spAutoFit/>
          </a:bodyPr>
          <a:lstStyle/>
          <a:p>
            <a:pPr algn="r"/>
            <a:r>
              <a:rPr lang="it-IT" sz="1600">
                <a:latin typeface="Arial" charset="0"/>
              </a:rPr>
              <a:t>Architettura</a:t>
            </a:r>
          </a:p>
          <a:p>
            <a:pPr algn="r"/>
            <a:r>
              <a:rPr lang="it-IT" sz="1600">
                <a:latin typeface="Arial" charset="0"/>
              </a:rPr>
              <a:t>di rete</a:t>
            </a:r>
          </a:p>
          <a:p>
            <a:pPr algn="r"/>
            <a:endParaRPr lang="it-IT" sz="1600">
              <a:latin typeface="Arial" charset="0"/>
            </a:endParaRPr>
          </a:p>
          <a:p>
            <a:pPr algn="r">
              <a:lnSpc>
                <a:spcPct val="175000"/>
              </a:lnSpc>
            </a:pPr>
            <a:r>
              <a:rPr lang="it-IT" sz="1600">
                <a:latin typeface="Arial" charset="0"/>
              </a:rPr>
              <a:t>Internet</a:t>
            </a:r>
          </a:p>
          <a:p>
            <a:pPr algn="r"/>
            <a:endParaRPr lang="it-IT" sz="1600">
              <a:latin typeface="Arial" charset="0"/>
            </a:endParaRPr>
          </a:p>
          <a:p>
            <a:pPr algn="r">
              <a:lnSpc>
                <a:spcPct val="110000"/>
              </a:lnSpc>
            </a:pPr>
            <a:r>
              <a:rPr lang="it-IT" sz="1600">
                <a:latin typeface="Arial" charset="0"/>
              </a:rPr>
              <a:t>ATM</a:t>
            </a:r>
          </a:p>
          <a:p>
            <a:pPr algn="r"/>
            <a:endParaRPr lang="it-IT" sz="1600">
              <a:latin typeface="Arial" charset="0"/>
            </a:endParaRPr>
          </a:p>
          <a:p>
            <a:pPr algn="r"/>
            <a:endParaRPr lang="it-IT" sz="1600">
              <a:latin typeface="Arial" charset="0"/>
            </a:endParaRPr>
          </a:p>
          <a:p>
            <a:pPr algn="r">
              <a:lnSpc>
                <a:spcPct val="150000"/>
              </a:lnSpc>
            </a:pPr>
            <a:r>
              <a:rPr lang="it-IT" sz="1600">
                <a:latin typeface="Arial" charset="0"/>
              </a:rPr>
              <a:t>ATM</a:t>
            </a:r>
          </a:p>
          <a:p>
            <a:pPr algn="r"/>
            <a:endParaRPr lang="it-IT" sz="1600">
              <a:latin typeface="Arial" charset="0"/>
            </a:endParaRPr>
          </a:p>
          <a:p>
            <a:pPr algn="r">
              <a:lnSpc>
                <a:spcPct val="150000"/>
              </a:lnSpc>
            </a:pPr>
            <a:r>
              <a:rPr lang="it-IT" sz="1600">
                <a:latin typeface="Arial" charset="0"/>
              </a:rPr>
              <a:t>ATM</a:t>
            </a:r>
          </a:p>
          <a:p>
            <a:pPr algn="r"/>
            <a:endParaRPr lang="it-IT" sz="1600">
              <a:latin typeface="Arial" charset="0"/>
            </a:endParaRPr>
          </a:p>
          <a:p>
            <a:pPr algn="r">
              <a:lnSpc>
                <a:spcPct val="150000"/>
              </a:lnSpc>
            </a:pPr>
            <a:r>
              <a:rPr lang="it-IT" sz="1600">
                <a:latin typeface="Arial" charset="0"/>
              </a:rPr>
              <a:t>ATM</a:t>
            </a:r>
            <a:endParaRPr lang="it-IT" sz="1600">
              <a:latin typeface="Times New Roman" pitchFamily="18" charset="0"/>
            </a:endParaRPr>
          </a:p>
        </p:txBody>
      </p:sp>
      <p:sp>
        <p:nvSpPr>
          <p:cNvPr id="112644" name="Text Box 4"/>
          <p:cNvSpPr txBox="1">
            <a:spLocks noChangeArrowheads="1"/>
          </p:cNvSpPr>
          <p:nvPr/>
        </p:nvSpPr>
        <p:spPr bwMode="auto">
          <a:xfrm>
            <a:off x="1611313" y="1555750"/>
            <a:ext cx="1087437" cy="3844925"/>
          </a:xfrm>
          <a:prstGeom prst="rect">
            <a:avLst/>
          </a:prstGeom>
          <a:noFill/>
          <a:ln w="9525">
            <a:noFill/>
            <a:miter lim="800000"/>
            <a:headEnd/>
            <a:tailEnd/>
          </a:ln>
          <a:effectLst/>
        </p:spPr>
        <p:txBody>
          <a:bodyPr wrap="none">
            <a:spAutoFit/>
          </a:bodyPr>
          <a:lstStyle/>
          <a:p>
            <a:r>
              <a:rPr lang="it-IT" sz="1600">
                <a:latin typeface="Arial" charset="0"/>
              </a:rPr>
              <a:t>Modello</a:t>
            </a:r>
          </a:p>
          <a:p>
            <a:r>
              <a:rPr lang="it-IT" sz="1600">
                <a:latin typeface="Arial" charset="0"/>
              </a:rPr>
              <a:t>di servizio</a:t>
            </a:r>
          </a:p>
          <a:p>
            <a:endParaRPr lang="it-IT" sz="1600">
              <a:latin typeface="Arial" charset="0"/>
            </a:endParaRPr>
          </a:p>
          <a:p>
            <a:pPr>
              <a:lnSpc>
                <a:spcPct val="175000"/>
              </a:lnSpc>
            </a:pPr>
            <a:r>
              <a:rPr lang="it-IT" sz="1600">
                <a:latin typeface="Arial" charset="0"/>
              </a:rPr>
              <a:t>best effort</a:t>
            </a:r>
          </a:p>
          <a:p>
            <a:endParaRPr lang="it-IT" sz="1600">
              <a:latin typeface="Arial" charset="0"/>
            </a:endParaRPr>
          </a:p>
          <a:p>
            <a:pPr>
              <a:lnSpc>
                <a:spcPct val="110000"/>
              </a:lnSpc>
            </a:pPr>
            <a:r>
              <a:rPr lang="it-IT" sz="1600">
                <a:latin typeface="Arial" charset="0"/>
              </a:rPr>
              <a:t>CBR   </a:t>
            </a:r>
          </a:p>
          <a:p>
            <a:r>
              <a:rPr lang="it-IT" sz="1600">
                <a:latin typeface="Arial" charset="0"/>
              </a:rPr>
              <a:t>    </a:t>
            </a:r>
            <a:br>
              <a:rPr lang="it-IT" sz="1600">
                <a:latin typeface="Arial" charset="0"/>
              </a:rPr>
            </a:br>
            <a:endParaRPr lang="it-IT" sz="1600">
              <a:latin typeface="Arial" charset="0"/>
            </a:endParaRPr>
          </a:p>
          <a:p>
            <a:pPr>
              <a:lnSpc>
                <a:spcPct val="150000"/>
              </a:lnSpc>
            </a:pPr>
            <a:r>
              <a:rPr lang="it-IT" sz="1600">
                <a:latin typeface="Arial" charset="0"/>
              </a:rPr>
              <a:t>VBR</a:t>
            </a:r>
          </a:p>
          <a:p>
            <a:endParaRPr lang="it-IT" sz="1600">
              <a:latin typeface="Arial" charset="0"/>
            </a:endParaRPr>
          </a:p>
          <a:p>
            <a:pPr>
              <a:lnSpc>
                <a:spcPct val="150000"/>
              </a:lnSpc>
            </a:pPr>
            <a:r>
              <a:rPr lang="it-IT" sz="1600">
                <a:latin typeface="Arial" charset="0"/>
              </a:rPr>
              <a:t>ABR</a:t>
            </a:r>
          </a:p>
          <a:p>
            <a:endParaRPr lang="it-IT" sz="1600">
              <a:latin typeface="Arial" charset="0"/>
            </a:endParaRPr>
          </a:p>
          <a:p>
            <a:pPr>
              <a:lnSpc>
                <a:spcPct val="150000"/>
              </a:lnSpc>
            </a:pPr>
            <a:r>
              <a:rPr lang="it-IT" sz="1600">
                <a:latin typeface="Arial" charset="0"/>
              </a:rPr>
              <a:t>UBR</a:t>
            </a:r>
            <a:endParaRPr lang="it-IT" sz="1600">
              <a:latin typeface="Times New Roman" pitchFamily="18" charset="0"/>
            </a:endParaRPr>
          </a:p>
        </p:txBody>
      </p:sp>
      <p:sp>
        <p:nvSpPr>
          <p:cNvPr id="112645" name="Text Box 5"/>
          <p:cNvSpPr txBox="1">
            <a:spLocks noChangeArrowheads="1"/>
          </p:cNvSpPr>
          <p:nvPr/>
        </p:nvSpPr>
        <p:spPr bwMode="auto">
          <a:xfrm>
            <a:off x="2982913" y="1851025"/>
            <a:ext cx="1020762" cy="3551238"/>
          </a:xfrm>
          <a:prstGeom prst="rect">
            <a:avLst/>
          </a:prstGeom>
          <a:noFill/>
          <a:ln w="9525">
            <a:noFill/>
            <a:miter lim="800000"/>
            <a:headEnd/>
            <a:tailEnd/>
          </a:ln>
          <a:effectLst/>
        </p:spPr>
        <p:txBody>
          <a:bodyPr wrap="none">
            <a:spAutoFit/>
          </a:bodyPr>
          <a:lstStyle/>
          <a:p>
            <a:r>
              <a:rPr lang="it-IT" sz="1600">
                <a:latin typeface="Arial" charset="0"/>
              </a:rPr>
              <a:t>Banda</a:t>
            </a:r>
          </a:p>
          <a:p>
            <a:endParaRPr lang="it-IT" sz="1600">
              <a:latin typeface="Arial" charset="0"/>
            </a:endParaRPr>
          </a:p>
          <a:p>
            <a:pPr>
              <a:lnSpc>
                <a:spcPct val="150000"/>
              </a:lnSpc>
            </a:pPr>
            <a:r>
              <a:rPr lang="it-IT" sz="1600">
                <a:latin typeface="Arial" charset="0"/>
              </a:rPr>
              <a:t>nessuna</a:t>
            </a:r>
          </a:p>
          <a:p>
            <a:endParaRPr lang="it-IT" sz="1600">
              <a:latin typeface="Arial" charset="0"/>
            </a:endParaRPr>
          </a:p>
          <a:p>
            <a:pPr>
              <a:lnSpc>
                <a:spcPct val="110000"/>
              </a:lnSpc>
            </a:pPr>
            <a:r>
              <a:rPr lang="it-IT" sz="1600">
                <a:latin typeface="Arial" charset="0"/>
              </a:rPr>
              <a:t>Tasso</a:t>
            </a:r>
          </a:p>
          <a:p>
            <a:r>
              <a:rPr lang="it-IT" sz="1600">
                <a:latin typeface="Arial" charset="0"/>
              </a:rPr>
              <a:t>costante</a:t>
            </a:r>
          </a:p>
          <a:p>
            <a:r>
              <a:rPr lang="it-IT" sz="1600">
                <a:latin typeface="Arial" charset="0"/>
              </a:rPr>
              <a:t>garantito</a:t>
            </a:r>
          </a:p>
          <a:p>
            <a:endParaRPr lang="it-IT" sz="1600">
              <a:latin typeface="Arial" charset="0"/>
            </a:endParaRPr>
          </a:p>
          <a:p>
            <a:r>
              <a:rPr lang="it-IT" sz="1600">
                <a:latin typeface="Arial" charset="0"/>
              </a:rPr>
              <a:t>Garantita</a:t>
            </a:r>
          </a:p>
          <a:p>
            <a:pPr>
              <a:lnSpc>
                <a:spcPct val="190000"/>
              </a:lnSpc>
            </a:pPr>
            <a:r>
              <a:rPr lang="it-IT" sz="1600">
                <a:latin typeface="Arial" charset="0"/>
              </a:rPr>
              <a:t>Minima</a:t>
            </a:r>
          </a:p>
          <a:p>
            <a:r>
              <a:rPr lang="it-IT" sz="1600">
                <a:latin typeface="Arial" charset="0"/>
              </a:rPr>
              <a:t>garantita</a:t>
            </a:r>
          </a:p>
          <a:p>
            <a:pPr>
              <a:lnSpc>
                <a:spcPct val="165000"/>
              </a:lnSpc>
            </a:pPr>
            <a:r>
              <a:rPr lang="it-IT" sz="1600">
                <a:latin typeface="Arial" charset="0"/>
              </a:rPr>
              <a:t>nessuna</a:t>
            </a:r>
            <a:endParaRPr lang="it-IT" sz="1600">
              <a:latin typeface="Times New Roman" pitchFamily="18" charset="0"/>
            </a:endParaRPr>
          </a:p>
        </p:txBody>
      </p:sp>
      <p:sp>
        <p:nvSpPr>
          <p:cNvPr id="112646" name="Line 6"/>
          <p:cNvSpPr>
            <a:spLocks noChangeShapeType="1"/>
          </p:cNvSpPr>
          <p:nvPr/>
        </p:nvSpPr>
        <p:spPr bwMode="auto">
          <a:xfrm>
            <a:off x="409575" y="2400300"/>
            <a:ext cx="8429625" cy="9525"/>
          </a:xfrm>
          <a:prstGeom prst="line">
            <a:avLst/>
          </a:prstGeom>
          <a:noFill/>
          <a:ln w="28575">
            <a:solidFill>
              <a:schemeClr val="accent2"/>
            </a:solidFill>
            <a:round/>
            <a:headEnd/>
            <a:tailEnd/>
          </a:ln>
          <a:effectLst/>
        </p:spPr>
        <p:txBody>
          <a:bodyPr wrap="none" anchor="ctr"/>
          <a:lstStyle/>
          <a:p>
            <a:endParaRPr lang="it-IT"/>
          </a:p>
        </p:txBody>
      </p:sp>
      <p:sp>
        <p:nvSpPr>
          <p:cNvPr id="112647" name="Line 7"/>
          <p:cNvSpPr>
            <a:spLocks noChangeShapeType="1"/>
          </p:cNvSpPr>
          <p:nvPr/>
        </p:nvSpPr>
        <p:spPr bwMode="auto">
          <a:xfrm>
            <a:off x="409575" y="2892425"/>
            <a:ext cx="8429625" cy="9525"/>
          </a:xfrm>
          <a:prstGeom prst="line">
            <a:avLst/>
          </a:prstGeom>
          <a:noFill/>
          <a:ln w="19050">
            <a:solidFill>
              <a:schemeClr val="accent2"/>
            </a:solidFill>
            <a:round/>
            <a:headEnd/>
            <a:tailEnd/>
          </a:ln>
          <a:effectLst/>
        </p:spPr>
        <p:txBody>
          <a:bodyPr wrap="none" anchor="ctr"/>
          <a:lstStyle/>
          <a:p>
            <a:endParaRPr lang="it-IT"/>
          </a:p>
        </p:txBody>
      </p:sp>
      <p:sp>
        <p:nvSpPr>
          <p:cNvPr id="112648" name="Line 8"/>
          <p:cNvSpPr>
            <a:spLocks noChangeShapeType="1"/>
          </p:cNvSpPr>
          <p:nvPr/>
        </p:nvSpPr>
        <p:spPr bwMode="auto">
          <a:xfrm>
            <a:off x="409575" y="3790950"/>
            <a:ext cx="8429625" cy="9525"/>
          </a:xfrm>
          <a:prstGeom prst="line">
            <a:avLst/>
          </a:prstGeom>
          <a:noFill/>
          <a:ln w="19050">
            <a:solidFill>
              <a:schemeClr val="accent2"/>
            </a:solidFill>
            <a:round/>
            <a:headEnd/>
            <a:tailEnd/>
          </a:ln>
          <a:effectLst/>
        </p:spPr>
        <p:txBody>
          <a:bodyPr wrap="none" anchor="ctr"/>
          <a:lstStyle/>
          <a:p>
            <a:endParaRPr lang="it-IT"/>
          </a:p>
        </p:txBody>
      </p:sp>
      <p:sp>
        <p:nvSpPr>
          <p:cNvPr id="112649" name="Line 9"/>
          <p:cNvSpPr>
            <a:spLocks noChangeShapeType="1"/>
          </p:cNvSpPr>
          <p:nvPr/>
        </p:nvSpPr>
        <p:spPr bwMode="auto">
          <a:xfrm flipV="1">
            <a:off x="409575" y="4391025"/>
            <a:ext cx="8480425" cy="3175"/>
          </a:xfrm>
          <a:prstGeom prst="line">
            <a:avLst/>
          </a:prstGeom>
          <a:noFill/>
          <a:ln w="19050">
            <a:solidFill>
              <a:schemeClr val="accent2"/>
            </a:solidFill>
            <a:round/>
            <a:headEnd/>
            <a:tailEnd/>
          </a:ln>
          <a:effectLst/>
        </p:spPr>
        <p:txBody>
          <a:bodyPr wrap="none" anchor="ctr"/>
          <a:lstStyle/>
          <a:p>
            <a:endParaRPr lang="it-IT"/>
          </a:p>
        </p:txBody>
      </p:sp>
      <p:sp>
        <p:nvSpPr>
          <p:cNvPr id="112650" name="Line 10"/>
          <p:cNvSpPr>
            <a:spLocks noChangeShapeType="1"/>
          </p:cNvSpPr>
          <p:nvPr/>
        </p:nvSpPr>
        <p:spPr bwMode="auto">
          <a:xfrm>
            <a:off x="409575" y="4975225"/>
            <a:ext cx="8429625" cy="9525"/>
          </a:xfrm>
          <a:prstGeom prst="line">
            <a:avLst/>
          </a:prstGeom>
          <a:noFill/>
          <a:ln w="19050">
            <a:solidFill>
              <a:schemeClr val="accent2"/>
            </a:solidFill>
            <a:round/>
            <a:headEnd/>
            <a:tailEnd/>
          </a:ln>
          <a:effectLst/>
        </p:spPr>
        <p:txBody>
          <a:bodyPr wrap="none" anchor="ctr"/>
          <a:lstStyle/>
          <a:p>
            <a:endParaRPr lang="it-IT"/>
          </a:p>
        </p:txBody>
      </p:sp>
      <p:sp>
        <p:nvSpPr>
          <p:cNvPr id="112651" name="Text Box 11"/>
          <p:cNvSpPr txBox="1">
            <a:spLocks noChangeArrowheads="1"/>
          </p:cNvSpPr>
          <p:nvPr/>
        </p:nvSpPr>
        <p:spPr bwMode="auto">
          <a:xfrm>
            <a:off x="4065588" y="1851025"/>
            <a:ext cx="1111250" cy="3538538"/>
          </a:xfrm>
          <a:prstGeom prst="rect">
            <a:avLst/>
          </a:prstGeom>
          <a:noFill/>
          <a:ln w="9525">
            <a:noFill/>
            <a:miter lim="800000"/>
            <a:headEnd/>
            <a:tailEnd/>
          </a:ln>
          <a:effectLst/>
        </p:spPr>
        <p:txBody>
          <a:bodyPr wrap="none">
            <a:spAutoFit/>
          </a:bodyPr>
          <a:lstStyle/>
          <a:p>
            <a:r>
              <a:rPr lang="it-IT" sz="1600">
                <a:latin typeface="Arial" charset="0"/>
              </a:rPr>
              <a:t>Consegna</a:t>
            </a:r>
          </a:p>
          <a:p>
            <a:endParaRPr lang="it-IT" sz="1600">
              <a:latin typeface="Arial" charset="0"/>
            </a:endParaRPr>
          </a:p>
          <a:p>
            <a:pPr>
              <a:lnSpc>
                <a:spcPct val="150000"/>
              </a:lnSpc>
            </a:pPr>
            <a:r>
              <a:rPr lang="it-IT" sz="1600">
                <a:latin typeface="Arial" charset="0"/>
              </a:rPr>
              <a:t>no</a:t>
            </a:r>
          </a:p>
          <a:p>
            <a:endParaRPr lang="it-IT" sz="1600">
              <a:latin typeface="Arial" charset="0"/>
            </a:endParaRPr>
          </a:p>
          <a:p>
            <a:pPr>
              <a:lnSpc>
                <a:spcPct val="110000"/>
              </a:lnSpc>
            </a:pPr>
            <a:r>
              <a:rPr lang="it-IT" sz="1600">
                <a:latin typeface="Arial" charset="0"/>
              </a:rPr>
              <a:t>sì</a:t>
            </a:r>
          </a:p>
          <a:p>
            <a:endParaRPr lang="it-IT" sz="1600">
              <a:latin typeface="Arial" charset="0"/>
            </a:endParaRPr>
          </a:p>
          <a:p>
            <a:endParaRPr lang="it-IT" sz="1600">
              <a:latin typeface="Arial" charset="0"/>
            </a:endParaRPr>
          </a:p>
          <a:p>
            <a:pPr>
              <a:lnSpc>
                <a:spcPct val="150000"/>
              </a:lnSpc>
            </a:pPr>
            <a:r>
              <a:rPr lang="it-IT" sz="1600">
                <a:latin typeface="Arial" charset="0"/>
              </a:rPr>
              <a:t>sì</a:t>
            </a:r>
          </a:p>
          <a:p>
            <a:endParaRPr lang="it-IT" sz="1600">
              <a:latin typeface="Arial" charset="0"/>
            </a:endParaRPr>
          </a:p>
          <a:p>
            <a:pPr>
              <a:lnSpc>
                <a:spcPct val="150000"/>
              </a:lnSpc>
            </a:pPr>
            <a:r>
              <a:rPr lang="it-IT" sz="1600">
                <a:latin typeface="Arial" charset="0"/>
              </a:rPr>
              <a:t>no</a:t>
            </a:r>
          </a:p>
          <a:p>
            <a:endParaRPr lang="it-IT" sz="1600">
              <a:latin typeface="Arial" charset="0"/>
            </a:endParaRPr>
          </a:p>
          <a:p>
            <a:pPr>
              <a:lnSpc>
                <a:spcPct val="150000"/>
              </a:lnSpc>
            </a:pPr>
            <a:r>
              <a:rPr lang="it-IT" sz="1600">
                <a:latin typeface="Arial" charset="0"/>
              </a:rPr>
              <a:t>no</a:t>
            </a:r>
            <a:endParaRPr lang="it-IT" sz="1600">
              <a:latin typeface="Times New Roman" pitchFamily="18" charset="0"/>
            </a:endParaRPr>
          </a:p>
        </p:txBody>
      </p:sp>
      <p:sp>
        <p:nvSpPr>
          <p:cNvPr id="112652" name="Text Box 12"/>
          <p:cNvSpPr txBox="1">
            <a:spLocks noChangeArrowheads="1"/>
          </p:cNvSpPr>
          <p:nvPr/>
        </p:nvSpPr>
        <p:spPr bwMode="auto">
          <a:xfrm>
            <a:off x="5183188" y="1860550"/>
            <a:ext cx="862012" cy="3538538"/>
          </a:xfrm>
          <a:prstGeom prst="rect">
            <a:avLst/>
          </a:prstGeom>
          <a:noFill/>
          <a:ln w="9525">
            <a:noFill/>
            <a:miter lim="800000"/>
            <a:headEnd/>
            <a:tailEnd/>
          </a:ln>
          <a:effectLst/>
        </p:spPr>
        <p:txBody>
          <a:bodyPr wrap="none">
            <a:spAutoFit/>
          </a:bodyPr>
          <a:lstStyle/>
          <a:p>
            <a:r>
              <a:rPr lang="it-IT" sz="1600">
                <a:latin typeface="Arial" charset="0"/>
              </a:rPr>
              <a:t>Ordina-</a:t>
            </a:r>
            <a:br>
              <a:rPr lang="it-IT" sz="1600">
                <a:latin typeface="Arial" charset="0"/>
              </a:rPr>
            </a:br>
            <a:r>
              <a:rPr lang="it-IT" sz="1600">
                <a:latin typeface="Arial" charset="0"/>
              </a:rPr>
              <a:t>mento</a:t>
            </a:r>
          </a:p>
          <a:p>
            <a:pPr>
              <a:lnSpc>
                <a:spcPct val="150000"/>
              </a:lnSpc>
            </a:pPr>
            <a:r>
              <a:rPr lang="it-IT" sz="1600">
                <a:latin typeface="Arial" charset="0"/>
              </a:rPr>
              <a:t>no</a:t>
            </a:r>
          </a:p>
          <a:p>
            <a:endParaRPr lang="it-IT" sz="1600">
              <a:latin typeface="Arial" charset="0"/>
            </a:endParaRPr>
          </a:p>
          <a:p>
            <a:pPr>
              <a:lnSpc>
                <a:spcPct val="110000"/>
              </a:lnSpc>
            </a:pPr>
            <a:r>
              <a:rPr lang="it-IT" sz="1600">
                <a:latin typeface="Arial" charset="0"/>
              </a:rPr>
              <a:t>sì</a:t>
            </a:r>
          </a:p>
          <a:p>
            <a:endParaRPr lang="it-IT" sz="1600">
              <a:latin typeface="Arial" charset="0"/>
            </a:endParaRPr>
          </a:p>
          <a:p>
            <a:endParaRPr lang="it-IT" sz="1600">
              <a:latin typeface="Arial" charset="0"/>
            </a:endParaRPr>
          </a:p>
          <a:p>
            <a:pPr>
              <a:lnSpc>
                <a:spcPct val="150000"/>
              </a:lnSpc>
            </a:pPr>
            <a:r>
              <a:rPr lang="it-IT" sz="1600">
                <a:latin typeface="Arial" charset="0"/>
              </a:rPr>
              <a:t>sì</a:t>
            </a:r>
          </a:p>
          <a:p>
            <a:endParaRPr lang="it-IT" sz="1600">
              <a:latin typeface="Arial" charset="0"/>
            </a:endParaRPr>
          </a:p>
          <a:p>
            <a:pPr>
              <a:lnSpc>
                <a:spcPct val="150000"/>
              </a:lnSpc>
            </a:pPr>
            <a:r>
              <a:rPr lang="it-IT" sz="1600">
                <a:latin typeface="Arial" charset="0"/>
              </a:rPr>
              <a:t>sì</a:t>
            </a:r>
          </a:p>
          <a:p>
            <a:endParaRPr lang="it-IT" sz="1600">
              <a:latin typeface="Arial" charset="0"/>
            </a:endParaRPr>
          </a:p>
          <a:p>
            <a:pPr>
              <a:lnSpc>
                <a:spcPct val="150000"/>
              </a:lnSpc>
            </a:pPr>
            <a:r>
              <a:rPr lang="it-IT" sz="1600">
                <a:latin typeface="Arial" charset="0"/>
              </a:rPr>
              <a:t>sì</a:t>
            </a:r>
            <a:endParaRPr lang="it-IT" sz="1600">
              <a:latin typeface="Times New Roman" pitchFamily="18" charset="0"/>
            </a:endParaRPr>
          </a:p>
        </p:txBody>
      </p:sp>
      <p:sp>
        <p:nvSpPr>
          <p:cNvPr id="112653" name="Text Box 13"/>
          <p:cNvSpPr txBox="1">
            <a:spLocks noChangeArrowheads="1"/>
          </p:cNvSpPr>
          <p:nvPr/>
        </p:nvSpPr>
        <p:spPr bwMode="auto">
          <a:xfrm>
            <a:off x="6129338" y="1860550"/>
            <a:ext cx="1098550" cy="3538538"/>
          </a:xfrm>
          <a:prstGeom prst="rect">
            <a:avLst/>
          </a:prstGeom>
          <a:noFill/>
          <a:ln w="9525">
            <a:noFill/>
            <a:miter lim="800000"/>
            <a:headEnd/>
            <a:tailEnd/>
          </a:ln>
          <a:effectLst/>
        </p:spPr>
        <p:txBody>
          <a:bodyPr wrap="none">
            <a:spAutoFit/>
          </a:bodyPr>
          <a:lstStyle/>
          <a:p>
            <a:r>
              <a:rPr lang="it-IT" sz="1600">
                <a:latin typeface="Arial" charset="0"/>
              </a:rPr>
              <a:t>Temporiz-</a:t>
            </a:r>
            <a:br>
              <a:rPr lang="it-IT" sz="1600">
                <a:latin typeface="Arial" charset="0"/>
              </a:rPr>
            </a:br>
            <a:r>
              <a:rPr lang="it-IT" sz="1600">
                <a:latin typeface="Arial" charset="0"/>
              </a:rPr>
              <a:t>zazione</a:t>
            </a:r>
          </a:p>
          <a:p>
            <a:pPr>
              <a:lnSpc>
                <a:spcPct val="150000"/>
              </a:lnSpc>
            </a:pPr>
            <a:r>
              <a:rPr lang="it-IT" sz="1600">
                <a:latin typeface="Arial" charset="0"/>
              </a:rPr>
              <a:t>no</a:t>
            </a:r>
          </a:p>
          <a:p>
            <a:endParaRPr lang="it-IT" sz="1600">
              <a:latin typeface="Arial" charset="0"/>
            </a:endParaRPr>
          </a:p>
          <a:p>
            <a:pPr>
              <a:lnSpc>
                <a:spcPct val="110000"/>
              </a:lnSpc>
            </a:pPr>
            <a:r>
              <a:rPr lang="it-IT" sz="1600">
                <a:latin typeface="Arial" charset="0"/>
              </a:rPr>
              <a:t>sì</a:t>
            </a:r>
          </a:p>
          <a:p>
            <a:endParaRPr lang="it-IT" sz="1600">
              <a:latin typeface="Arial" charset="0"/>
            </a:endParaRPr>
          </a:p>
          <a:p>
            <a:endParaRPr lang="it-IT" sz="1600">
              <a:latin typeface="Arial" charset="0"/>
            </a:endParaRPr>
          </a:p>
          <a:p>
            <a:pPr>
              <a:lnSpc>
                <a:spcPct val="150000"/>
              </a:lnSpc>
            </a:pPr>
            <a:r>
              <a:rPr lang="it-IT" sz="1600">
                <a:latin typeface="Arial" charset="0"/>
              </a:rPr>
              <a:t>sì</a:t>
            </a:r>
          </a:p>
          <a:p>
            <a:endParaRPr lang="it-IT" sz="1600">
              <a:latin typeface="Arial" charset="0"/>
            </a:endParaRPr>
          </a:p>
          <a:p>
            <a:pPr>
              <a:lnSpc>
                <a:spcPct val="150000"/>
              </a:lnSpc>
            </a:pPr>
            <a:r>
              <a:rPr lang="it-IT" sz="1600">
                <a:latin typeface="Arial" charset="0"/>
              </a:rPr>
              <a:t>no</a:t>
            </a:r>
          </a:p>
          <a:p>
            <a:endParaRPr lang="it-IT" sz="1600">
              <a:latin typeface="Arial" charset="0"/>
            </a:endParaRPr>
          </a:p>
          <a:p>
            <a:pPr>
              <a:lnSpc>
                <a:spcPct val="150000"/>
              </a:lnSpc>
            </a:pPr>
            <a:r>
              <a:rPr lang="it-IT" sz="1600">
                <a:latin typeface="Arial" charset="0"/>
              </a:rPr>
              <a:t>no</a:t>
            </a:r>
          </a:p>
        </p:txBody>
      </p:sp>
      <p:sp>
        <p:nvSpPr>
          <p:cNvPr id="112654" name="Text Box 14"/>
          <p:cNvSpPr txBox="1">
            <a:spLocks noChangeArrowheads="1"/>
          </p:cNvSpPr>
          <p:nvPr/>
        </p:nvSpPr>
        <p:spPr bwMode="auto">
          <a:xfrm>
            <a:off x="7345363" y="1574800"/>
            <a:ext cx="1495425" cy="3821113"/>
          </a:xfrm>
          <a:prstGeom prst="rect">
            <a:avLst/>
          </a:prstGeom>
          <a:noFill/>
          <a:ln w="9525">
            <a:noFill/>
            <a:miter lim="800000"/>
            <a:headEnd/>
            <a:tailEnd/>
          </a:ln>
          <a:effectLst/>
        </p:spPr>
        <p:txBody>
          <a:bodyPr wrap="none">
            <a:spAutoFit/>
          </a:bodyPr>
          <a:lstStyle/>
          <a:p>
            <a:r>
              <a:rPr lang="it-IT" sz="1600">
                <a:latin typeface="Arial" charset="0"/>
              </a:rPr>
              <a:t>Indicazione</a:t>
            </a:r>
            <a:br>
              <a:rPr lang="it-IT" sz="1600">
                <a:latin typeface="Arial" charset="0"/>
              </a:rPr>
            </a:br>
            <a:r>
              <a:rPr lang="it-IT" sz="1600">
                <a:latin typeface="Arial" charset="0"/>
              </a:rPr>
              <a:t>di congestione</a:t>
            </a:r>
          </a:p>
          <a:p>
            <a:endParaRPr lang="it-IT" sz="1600">
              <a:latin typeface="Arial" charset="0"/>
            </a:endParaRPr>
          </a:p>
          <a:p>
            <a:pPr>
              <a:lnSpc>
                <a:spcPct val="175000"/>
              </a:lnSpc>
            </a:pPr>
            <a:r>
              <a:rPr lang="it-IT" sz="1600">
                <a:latin typeface="Arial" charset="0"/>
              </a:rPr>
              <a:t>no</a:t>
            </a:r>
          </a:p>
          <a:p>
            <a:endParaRPr lang="it-IT" sz="1600">
              <a:latin typeface="Arial" charset="0"/>
            </a:endParaRPr>
          </a:p>
          <a:p>
            <a:r>
              <a:rPr lang="it-IT" sz="1600">
                <a:latin typeface="Arial" charset="0"/>
              </a:rPr>
              <a:t>Nessuna</a:t>
            </a:r>
          </a:p>
          <a:p>
            <a:r>
              <a:rPr lang="it-IT" sz="1600">
                <a:latin typeface="Arial" charset="0"/>
              </a:rPr>
              <a:t>congestione</a:t>
            </a:r>
          </a:p>
          <a:p>
            <a:endParaRPr lang="it-IT" sz="1600">
              <a:latin typeface="Arial" charset="0"/>
            </a:endParaRPr>
          </a:p>
          <a:p>
            <a:pPr>
              <a:lnSpc>
                <a:spcPct val="150000"/>
              </a:lnSpc>
            </a:pPr>
            <a:r>
              <a:rPr lang="it-IT" sz="1600">
                <a:latin typeface="Arial" charset="0"/>
              </a:rPr>
              <a:t>Nessuna</a:t>
            </a:r>
          </a:p>
          <a:p>
            <a:r>
              <a:rPr lang="it-IT" sz="1600">
                <a:latin typeface="Arial" charset="0"/>
              </a:rPr>
              <a:t>congestione</a:t>
            </a:r>
          </a:p>
          <a:p>
            <a:pPr>
              <a:lnSpc>
                <a:spcPct val="150000"/>
              </a:lnSpc>
            </a:pPr>
            <a:r>
              <a:rPr lang="it-IT" sz="1600">
                <a:latin typeface="Arial" charset="0"/>
              </a:rPr>
              <a:t>sì</a:t>
            </a:r>
          </a:p>
          <a:p>
            <a:endParaRPr lang="it-IT" sz="1600">
              <a:latin typeface="Arial" charset="0"/>
            </a:endParaRPr>
          </a:p>
          <a:p>
            <a:pPr>
              <a:lnSpc>
                <a:spcPct val="150000"/>
              </a:lnSpc>
            </a:pPr>
            <a:r>
              <a:rPr lang="it-IT" sz="1600">
                <a:latin typeface="Arial" charset="0"/>
              </a:rPr>
              <a:t>no</a:t>
            </a:r>
          </a:p>
        </p:txBody>
      </p:sp>
      <p:sp>
        <p:nvSpPr>
          <p:cNvPr id="112655" name="Text Box 15"/>
          <p:cNvSpPr txBox="1">
            <a:spLocks noChangeArrowheads="1"/>
          </p:cNvSpPr>
          <p:nvPr/>
        </p:nvSpPr>
        <p:spPr bwMode="auto">
          <a:xfrm>
            <a:off x="4672013" y="1423988"/>
            <a:ext cx="1122362" cy="336550"/>
          </a:xfrm>
          <a:prstGeom prst="rect">
            <a:avLst/>
          </a:prstGeom>
          <a:noFill/>
          <a:ln w="9525">
            <a:noFill/>
            <a:miter lim="800000"/>
            <a:headEnd/>
            <a:tailEnd/>
          </a:ln>
          <a:effectLst/>
        </p:spPr>
        <p:txBody>
          <a:bodyPr wrap="none">
            <a:spAutoFit/>
          </a:bodyPr>
          <a:lstStyle/>
          <a:p>
            <a:r>
              <a:rPr lang="it-IT" sz="1600">
                <a:latin typeface="Arial" charset="0"/>
              </a:rPr>
              <a:t>Garanzia?</a:t>
            </a:r>
            <a:endParaRPr lang="it-IT" sz="1600">
              <a:latin typeface="Times New Roman" pitchFamily="18" charset="0"/>
            </a:endParaRPr>
          </a:p>
        </p:txBody>
      </p:sp>
      <p:sp>
        <p:nvSpPr>
          <p:cNvPr id="112656" name="Line 16"/>
          <p:cNvSpPr>
            <a:spLocks noChangeShapeType="1"/>
          </p:cNvSpPr>
          <p:nvPr/>
        </p:nvSpPr>
        <p:spPr bwMode="auto">
          <a:xfrm flipV="1">
            <a:off x="3086100" y="1787525"/>
            <a:ext cx="4051300" cy="0"/>
          </a:xfrm>
          <a:prstGeom prst="line">
            <a:avLst/>
          </a:prstGeom>
          <a:noFill/>
          <a:ln w="19050">
            <a:solidFill>
              <a:schemeClr val="accent2"/>
            </a:solidFill>
            <a:round/>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7E65CA7C-25C9-448B-A47D-520A5A64526A}" type="slidenum">
              <a:rPr lang="en-US" altLang="it-IT"/>
              <a:pPr/>
              <a:t>90</a:t>
            </a:fld>
            <a:endParaRPr lang="en-US" altLang="it-IT"/>
          </a:p>
        </p:txBody>
      </p:sp>
      <p:sp>
        <p:nvSpPr>
          <p:cNvPr id="476162" name="Rectangle 2"/>
          <p:cNvSpPr>
            <a:spLocks noGrp="1" noChangeArrowheads="1"/>
          </p:cNvSpPr>
          <p:nvPr>
            <p:ph type="title"/>
          </p:nvPr>
        </p:nvSpPr>
        <p:spPr/>
        <p:txBody>
          <a:bodyPr/>
          <a:lstStyle/>
          <a:p>
            <a:r>
              <a:rPr lang="it-IT" sz="2800"/>
              <a:t>Confronto tra gli algoritmi LS e DV</a:t>
            </a:r>
            <a:endParaRPr lang="en-US"/>
          </a:p>
        </p:txBody>
      </p:sp>
      <p:sp>
        <p:nvSpPr>
          <p:cNvPr id="476163" name="Rectangle 3"/>
          <p:cNvSpPr>
            <a:spLocks noGrp="1" noChangeArrowheads="1"/>
          </p:cNvSpPr>
          <p:nvPr>
            <p:ph type="body" sz="half" idx="1"/>
          </p:nvPr>
        </p:nvSpPr>
        <p:spPr>
          <a:xfrm>
            <a:off x="523875" y="1295400"/>
            <a:ext cx="4029075" cy="4648200"/>
          </a:xfrm>
        </p:spPr>
        <p:txBody>
          <a:bodyPr/>
          <a:lstStyle/>
          <a:p>
            <a:pPr>
              <a:lnSpc>
                <a:spcPct val="90000"/>
              </a:lnSpc>
              <a:buFont typeface="ZapfDingbats" pitchFamily="82" charset="2"/>
              <a:buNone/>
            </a:pPr>
            <a:r>
              <a:rPr lang="it-IT" sz="2000">
                <a:solidFill>
                  <a:srgbClr val="FF0000"/>
                </a:solidFill>
              </a:rPr>
              <a:t>Complessità dei messaggi:</a:t>
            </a:r>
            <a:endParaRPr lang="it-IT" sz="1800"/>
          </a:p>
          <a:p>
            <a:pPr>
              <a:lnSpc>
                <a:spcPct val="90000"/>
              </a:lnSpc>
              <a:buFont typeface="Wingdings" pitchFamily="2" charset="2"/>
              <a:buChar char="r"/>
            </a:pPr>
            <a:r>
              <a:rPr lang="it-IT" sz="1800" u="sng">
                <a:solidFill>
                  <a:srgbClr val="FF0000"/>
                </a:solidFill>
              </a:rPr>
              <a:t>LS:</a:t>
            </a:r>
            <a:r>
              <a:rPr lang="it-IT" sz="1800"/>
              <a:t> con n nodi, E collegamenti, implica l’invio di O(nE) messaggi.  </a:t>
            </a:r>
          </a:p>
          <a:p>
            <a:pPr>
              <a:lnSpc>
                <a:spcPct val="90000"/>
              </a:lnSpc>
              <a:buFont typeface="Wingdings" pitchFamily="2" charset="2"/>
              <a:buChar char="r"/>
            </a:pPr>
            <a:r>
              <a:rPr lang="it-IT" sz="1800" u="sng">
                <a:solidFill>
                  <a:srgbClr val="FF0000"/>
                </a:solidFill>
              </a:rPr>
              <a:t>DV: </a:t>
            </a:r>
            <a:r>
              <a:rPr lang="it-IT" sz="1800"/>
              <a:t>richiede scambi tra nodi adiacenti.</a:t>
            </a:r>
          </a:p>
          <a:p>
            <a:pPr lvl="1">
              <a:lnSpc>
                <a:spcPct val="90000"/>
              </a:lnSpc>
              <a:buFont typeface="Wingdings" pitchFamily="2" charset="2"/>
              <a:buChar char="m"/>
            </a:pPr>
            <a:r>
              <a:rPr lang="it-IT" sz="1800"/>
              <a:t>Il tempo di convergenza può variare.</a:t>
            </a:r>
          </a:p>
          <a:p>
            <a:pPr>
              <a:lnSpc>
                <a:spcPct val="90000"/>
              </a:lnSpc>
              <a:spcBef>
                <a:spcPct val="50000"/>
              </a:spcBef>
              <a:buFont typeface="ZapfDingbats" pitchFamily="82" charset="2"/>
              <a:buNone/>
            </a:pPr>
            <a:r>
              <a:rPr lang="it-IT" sz="2000">
                <a:solidFill>
                  <a:srgbClr val="FF0000"/>
                </a:solidFill>
              </a:rPr>
              <a:t>Velocità di convergenza:</a:t>
            </a:r>
            <a:endParaRPr lang="it-IT" sz="1800"/>
          </a:p>
          <a:p>
            <a:pPr>
              <a:lnSpc>
                <a:spcPct val="90000"/>
              </a:lnSpc>
              <a:buFont typeface="Wingdings" pitchFamily="2" charset="2"/>
              <a:buChar char="r"/>
            </a:pPr>
            <a:r>
              <a:rPr lang="it-IT" sz="1800" u="sng">
                <a:solidFill>
                  <a:srgbClr val="FF0000"/>
                </a:solidFill>
              </a:rPr>
              <a:t>LS:</a:t>
            </a:r>
            <a:r>
              <a:rPr lang="it-IT" sz="1800"/>
              <a:t> l’algoritmo O(n</a:t>
            </a:r>
            <a:r>
              <a:rPr lang="it-IT" sz="1800" b="1" baseline="30000"/>
              <a:t>2</a:t>
            </a:r>
            <a:r>
              <a:rPr lang="it-IT" sz="1800"/>
              <a:t>) richiede O(nE) messaggi.</a:t>
            </a:r>
          </a:p>
          <a:p>
            <a:pPr lvl="1">
              <a:lnSpc>
                <a:spcPct val="90000"/>
              </a:lnSpc>
              <a:buFont typeface="Wingdings" pitchFamily="2" charset="2"/>
              <a:buChar char="m"/>
            </a:pPr>
            <a:r>
              <a:rPr lang="it-IT" sz="1800"/>
              <a:t>ci possono essere oscillazioni di velocità.</a:t>
            </a:r>
            <a:r>
              <a:rPr lang="it-IT" sz="1800">
                <a:solidFill>
                  <a:srgbClr val="FF0000"/>
                </a:solidFill>
              </a:rPr>
              <a:t> </a:t>
            </a:r>
            <a:endParaRPr lang="it-IT" sz="1800"/>
          </a:p>
          <a:p>
            <a:pPr>
              <a:lnSpc>
                <a:spcPct val="90000"/>
              </a:lnSpc>
              <a:buFont typeface="Wingdings" pitchFamily="2" charset="2"/>
              <a:buChar char="r"/>
            </a:pPr>
            <a:r>
              <a:rPr lang="it-IT" sz="1800" u="sng">
                <a:solidFill>
                  <a:srgbClr val="FF0000"/>
                </a:solidFill>
              </a:rPr>
              <a:t>DV</a:t>
            </a:r>
            <a:r>
              <a:rPr lang="it-IT" sz="1800"/>
              <a:t>: può convergere lentamente.</a:t>
            </a:r>
          </a:p>
          <a:p>
            <a:pPr lvl="1">
              <a:lnSpc>
                <a:spcPct val="90000"/>
              </a:lnSpc>
              <a:buFont typeface="Wingdings" pitchFamily="2" charset="2"/>
              <a:buChar char="m"/>
            </a:pPr>
            <a:r>
              <a:rPr lang="it-IT" sz="1800"/>
              <a:t>può presentare cicli d’instradamento.</a:t>
            </a:r>
          </a:p>
          <a:p>
            <a:pPr lvl="1">
              <a:lnSpc>
                <a:spcPct val="90000"/>
              </a:lnSpc>
              <a:buFont typeface="Wingdings" pitchFamily="2" charset="2"/>
              <a:buChar char="m"/>
            </a:pPr>
            <a:r>
              <a:rPr lang="it-IT" sz="1800"/>
              <a:t>può presentare il problema del conteggio all’infinito.</a:t>
            </a:r>
          </a:p>
        </p:txBody>
      </p:sp>
      <p:sp>
        <p:nvSpPr>
          <p:cNvPr id="476164" name="Rectangle 4"/>
          <p:cNvSpPr>
            <a:spLocks noGrp="1" noChangeArrowheads="1"/>
          </p:cNvSpPr>
          <p:nvPr>
            <p:ph type="body" sz="half" idx="2"/>
          </p:nvPr>
        </p:nvSpPr>
        <p:spPr>
          <a:xfrm>
            <a:off x="4743450" y="1295400"/>
            <a:ext cx="4010025" cy="4648200"/>
          </a:xfrm>
        </p:spPr>
        <p:txBody>
          <a:bodyPr/>
          <a:lstStyle/>
          <a:p>
            <a:pPr>
              <a:lnSpc>
                <a:spcPct val="90000"/>
              </a:lnSpc>
              <a:buFont typeface="ZapfDingbats" pitchFamily="82" charset="2"/>
              <a:buNone/>
            </a:pPr>
            <a:r>
              <a:rPr lang="it-IT" sz="2000" dirty="0">
                <a:solidFill>
                  <a:srgbClr val="FF0000"/>
                </a:solidFill>
              </a:rPr>
              <a:t>Robustezza:</a:t>
            </a:r>
            <a:r>
              <a:rPr lang="it-IT" sz="2000" dirty="0"/>
              <a:t> cosa avviene se un router funziona male?</a:t>
            </a:r>
          </a:p>
          <a:p>
            <a:pPr>
              <a:lnSpc>
                <a:spcPct val="80000"/>
              </a:lnSpc>
              <a:buFont typeface="ZapfDingbats" pitchFamily="82" charset="2"/>
              <a:buNone/>
            </a:pPr>
            <a:r>
              <a:rPr lang="it-IT" sz="2000" u="sng" dirty="0">
                <a:solidFill>
                  <a:srgbClr val="FF0000"/>
                </a:solidFill>
              </a:rPr>
              <a:t>LS:</a:t>
            </a:r>
            <a:r>
              <a:rPr lang="it-IT" sz="2000" dirty="0"/>
              <a:t> </a:t>
            </a:r>
          </a:p>
          <a:p>
            <a:pPr lvl="1">
              <a:lnSpc>
                <a:spcPct val="80000"/>
              </a:lnSpc>
              <a:buFont typeface="Wingdings" pitchFamily="2" charset="2"/>
              <a:buChar char="m"/>
            </a:pPr>
            <a:r>
              <a:rPr lang="it-IT" sz="1800" dirty="0"/>
              <a:t>un router può comunicare via broadcast un costo sbagliato per uno dei suoi collegamenti connessi (ma non per altri).</a:t>
            </a:r>
          </a:p>
          <a:p>
            <a:pPr lvl="1">
              <a:lnSpc>
                <a:spcPct val="80000"/>
              </a:lnSpc>
              <a:buFont typeface="Wingdings" pitchFamily="2" charset="2"/>
              <a:buChar char="m"/>
            </a:pPr>
            <a:r>
              <a:rPr lang="it-IT" sz="1800" dirty="0"/>
              <a:t>i nodi si occupano di calcolare soltanto le proprie tabelle.</a:t>
            </a:r>
          </a:p>
          <a:p>
            <a:pPr>
              <a:lnSpc>
                <a:spcPct val="80000"/>
              </a:lnSpc>
              <a:buFont typeface="ZapfDingbats" pitchFamily="82" charset="2"/>
              <a:buNone/>
            </a:pPr>
            <a:r>
              <a:rPr lang="it-IT" sz="2000" u="sng" dirty="0">
                <a:solidFill>
                  <a:srgbClr val="FF0000"/>
                </a:solidFill>
              </a:rPr>
              <a:t>DV:</a:t>
            </a:r>
            <a:endParaRPr lang="it-IT" sz="2000" dirty="0"/>
          </a:p>
          <a:p>
            <a:pPr lvl="1">
              <a:lnSpc>
                <a:spcPct val="80000"/>
              </a:lnSpc>
              <a:buFont typeface="Wingdings" pitchFamily="2" charset="2"/>
              <a:buChar char="m"/>
            </a:pPr>
            <a:r>
              <a:rPr lang="it-IT" sz="1800" dirty="0"/>
              <a:t>un nodo può comunicare </a:t>
            </a:r>
            <a:r>
              <a:rPr lang="it-IT" sz="1800" dirty="0">
                <a:solidFill>
                  <a:schemeClr val="accent2"/>
                </a:solidFill>
              </a:rPr>
              <a:t>cammini</a:t>
            </a:r>
            <a:r>
              <a:rPr lang="it-IT" sz="1800" dirty="0"/>
              <a:t> a costo minimo errati a tutte le destinazioni.</a:t>
            </a:r>
          </a:p>
          <a:p>
            <a:pPr lvl="1">
              <a:lnSpc>
                <a:spcPct val="80000"/>
              </a:lnSpc>
              <a:buFont typeface="Wingdings" pitchFamily="2" charset="2"/>
              <a:buChar char="m"/>
            </a:pPr>
            <a:r>
              <a:rPr lang="it-IT" sz="1800" dirty="0"/>
              <a:t>la tabella di ciascun nodo può essere usata degli altri.</a:t>
            </a:r>
          </a:p>
          <a:p>
            <a:pPr lvl="2">
              <a:lnSpc>
                <a:spcPct val="80000"/>
              </a:lnSpc>
              <a:buFont typeface="Wingdings" pitchFamily="2" charset="2"/>
              <a:buChar char="•"/>
            </a:pPr>
            <a:r>
              <a:rPr lang="it-IT" sz="1600" dirty="0"/>
              <a:t>Un calcolo errato si può diffondere per l’intera rete</a:t>
            </a:r>
            <a:r>
              <a:rPr lang="en-US" sz="1600" dirty="0"/>
              <a:t>.</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33DE9BFE-C600-4459-A737-EB405C0D8859}" type="slidenum">
              <a:rPr lang="en-US" altLang="it-IT"/>
              <a:pPr/>
              <a:t>91</a:t>
            </a:fld>
            <a:endParaRPr lang="en-US" altLang="it-IT"/>
          </a:p>
        </p:txBody>
      </p:sp>
      <p:sp>
        <p:nvSpPr>
          <p:cNvPr id="582658" name="Rectangle 2"/>
          <p:cNvSpPr>
            <a:spLocks noGrp="1" noChangeArrowheads="1"/>
          </p:cNvSpPr>
          <p:nvPr>
            <p:ph type="title"/>
          </p:nvPr>
        </p:nvSpPr>
        <p:spPr/>
        <p:txBody>
          <a:bodyPr/>
          <a:lstStyle/>
          <a:p>
            <a:r>
              <a:rPr lang="it-IT"/>
              <a:t>Capitolo 4: Livello di rete</a:t>
            </a:r>
            <a:endParaRPr lang="en-US"/>
          </a:p>
        </p:txBody>
      </p:sp>
      <p:sp>
        <p:nvSpPr>
          <p:cNvPr id="582662" name="Rectangle 6"/>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82664" name="Rectangle 8"/>
          <p:cNvSpPr>
            <a:spLocks noGrp="1" noChangeArrowheads="1"/>
          </p:cNvSpPr>
          <p:nvPr>
            <p:ph type="body" sz="half" idx="2"/>
          </p:nvPr>
        </p:nvSpPr>
        <p:spPr>
          <a:xfrm>
            <a:off x="4495800" y="1612900"/>
            <a:ext cx="3810000" cy="4648200"/>
          </a:xfrm>
          <a:noFill/>
          <a:ln/>
        </p:spPr>
        <p:txBody>
          <a:bodyPr/>
          <a:lstStyle/>
          <a:p>
            <a:pPr>
              <a:lnSpc>
                <a:spcPct val="90000"/>
              </a:lnSpc>
              <a:buFont typeface="ZapfDingbats" pitchFamily="82" charset="2"/>
              <a:buNone/>
            </a:pPr>
            <a:r>
              <a:rPr lang="it-IT" sz="2400">
                <a:solidFill>
                  <a:srgbClr val="FF0000"/>
                </a:solidFill>
              </a:rPr>
              <a:t>4.5</a:t>
            </a:r>
            <a:r>
              <a:rPr lang="it-IT" sz="2000">
                <a:solidFill>
                  <a:srgbClr val="FF0000"/>
                </a:solidFill>
              </a:rPr>
              <a:t> </a:t>
            </a:r>
            <a:r>
              <a:rPr lang="it-IT" sz="2400">
                <a:solidFill>
                  <a:srgbClr val="FF0000"/>
                </a:solidFill>
              </a:rPr>
              <a:t>Algoritmi di instradamento</a:t>
            </a:r>
            <a:endParaRPr lang="it-IT" sz="2000"/>
          </a:p>
          <a:p>
            <a:pPr lvl="1">
              <a:lnSpc>
                <a:spcPct val="90000"/>
              </a:lnSpc>
              <a:buFont typeface="Wingdings" pitchFamily="2" charset="2"/>
              <a:buChar char="m"/>
            </a:pPr>
            <a:r>
              <a:rPr lang="it-IT" sz="2000"/>
              <a:t>Stato del collegamento</a:t>
            </a:r>
            <a:endParaRPr lang="it-IT" sz="2000">
              <a:solidFill>
                <a:srgbClr val="FF0000"/>
              </a:solidFill>
            </a:endParaRPr>
          </a:p>
          <a:p>
            <a:pPr lvl="1">
              <a:lnSpc>
                <a:spcPct val="90000"/>
              </a:lnSpc>
              <a:buFont typeface="Wingdings" pitchFamily="2" charset="2"/>
              <a:buChar char="m"/>
            </a:pPr>
            <a:r>
              <a:rPr lang="it-IT" sz="2000"/>
              <a:t>Vettore distanza</a:t>
            </a:r>
          </a:p>
          <a:p>
            <a:pPr lvl="1">
              <a:lnSpc>
                <a:spcPct val="90000"/>
              </a:lnSpc>
              <a:buFont typeface="Wingdings" pitchFamily="2" charset="2"/>
              <a:buChar char="m"/>
            </a:pPr>
            <a:r>
              <a:rPr lang="it-IT" sz="2000">
                <a:solidFill>
                  <a:srgbClr val="FF0000"/>
                </a:solidFill>
              </a:rPr>
              <a:t>Instradamento gerarchico</a:t>
            </a:r>
          </a:p>
          <a:p>
            <a:pPr>
              <a:lnSpc>
                <a:spcPct val="90000"/>
              </a:lnSpc>
              <a:buFont typeface="ZapfDingbats" pitchFamily="82" charset="2"/>
              <a:buNone/>
            </a:pPr>
            <a:r>
              <a:rPr lang="it-IT" sz="2400">
                <a:solidFill>
                  <a:schemeClr val="accent2"/>
                </a:solidFill>
              </a:rPr>
              <a:t>4.6</a:t>
            </a:r>
            <a:r>
              <a:rPr lang="it-IT" sz="2000">
                <a:solidFill>
                  <a:schemeClr val="accent2"/>
                </a:solidFill>
              </a:rPr>
              <a:t> </a:t>
            </a:r>
            <a:r>
              <a:rPr lang="it-IT" sz="2400"/>
              <a:t>Instradamento in Internet</a:t>
            </a:r>
            <a:endParaRPr lang="it-IT" sz="2000">
              <a:solidFill>
                <a:schemeClr val="accent2"/>
              </a:solidFill>
            </a:endParaRPr>
          </a:p>
          <a:p>
            <a:pPr lvl="1">
              <a:lnSpc>
                <a:spcPct val="90000"/>
              </a:lnSpc>
              <a:buFont typeface="Wingdings" pitchFamily="2" charset="2"/>
              <a:buChar char="m"/>
            </a:pPr>
            <a:r>
              <a:rPr lang="it-IT" sz="2000"/>
              <a:t>RIP</a:t>
            </a:r>
          </a:p>
          <a:p>
            <a:pPr lvl="1">
              <a:lnSpc>
                <a:spcPct val="90000"/>
              </a:lnSpc>
              <a:buFont typeface="Wingdings" pitchFamily="2" charset="2"/>
              <a:buChar char="m"/>
            </a:pPr>
            <a:r>
              <a:rPr lang="it-IT" sz="2000"/>
              <a:t>OSPF</a:t>
            </a:r>
          </a:p>
          <a:p>
            <a:pPr lvl="1">
              <a:lnSpc>
                <a:spcPct val="90000"/>
              </a:lnSpc>
              <a:buFont typeface="Wingdings" pitchFamily="2" charset="2"/>
              <a:buChar char="m"/>
            </a:pPr>
            <a:r>
              <a:rPr lang="it-IT" sz="2000"/>
              <a:t>BGP</a:t>
            </a:r>
          </a:p>
          <a:p>
            <a:pPr>
              <a:lnSpc>
                <a:spcPct val="90000"/>
              </a:lnSpc>
              <a:buFont typeface="ZapfDingbats" pitchFamily="82" charset="2"/>
              <a:buNone/>
            </a:pPr>
            <a:r>
              <a:rPr lang="it-IT" sz="2400">
                <a:solidFill>
                  <a:schemeClr val="accent2"/>
                </a:solidFill>
              </a:rPr>
              <a:t>4.7</a:t>
            </a:r>
            <a:r>
              <a:rPr lang="it-IT" sz="2000">
                <a:solidFill>
                  <a:schemeClr val="accent2"/>
                </a:solidFill>
              </a:rPr>
              <a:t> </a:t>
            </a:r>
            <a:r>
              <a:rPr lang="it-IT" sz="2400"/>
              <a:t>Instradamento broadcast e multicast</a:t>
            </a:r>
            <a:endParaRPr lang="it-IT" sz="2000">
              <a:solidFill>
                <a:schemeClr val="accent2"/>
              </a:solidFill>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4-</a:t>
            </a:r>
            <a:fld id="{A5B323E1-3C86-47A2-9D5B-1FB6BF80A328}" type="slidenum">
              <a:rPr lang="en-US" altLang="it-IT"/>
              <a:pPr/>
              <a:t>92</a:t>
            </a:fld>
            <a:endParaRPr lang="en-US" altLang="it-IT"/>
          </a:p>
        </p:txBody>
      </p:sp>
      <p:sp>
        <p:nvSpPr>
          <p:cNvPr id="478210" name="Rectangle 2"/>
          <p:cNvSpPr>
            <a:spLocks noGrp="1" noChangeArrowheads="1"/>
          </p:cNvSpPr>
          <p:nvPr>
            <p:ph type="title"/>
          </p:nvPr>
        </p:nvSpPr>
        <p:spPr/>
        <p:txBody>
          <a:bodyPr/>
          <a:lstStyle/>
          <a:p>
            <a:pPr algn="ctr"/>
            <a:r>
              <a:rPr lang="it-IT" sz="3600"/>
              <a:t>Instradamento gerarchico</a:t>
            </a:r>
            <a:endParaRPr lang="en-US"/>
          </a:p>
        </p:txBody>
      </p:sp>
      <p:sp>
        <p:nvSpPr>
          <p:cNvPr id="478211" name="Rectangle 3"/>
          <p:cNvSpPr>
            <a:spLocks noGrp="1" noChangeArrowheads="1"/>
          </p:cNvSpPr>
          <p:nvPr>
            <p:ph type="body" sz="half" idx="1"/>
          </p:nvPr>
        </p:nvSpPr>
        <p:spPr>
          <a:xfrm>
            <a:off x="454025" y="3124200"/>
            <a:ext cx="4102100" cy="2266950"/>
          </a:xfrm>
        </p:spPr>
        <p:txBody>
          <a:bodyPr/>
          <a:lstStyle/>
          <a:p>
            <a:pPr>
              <a:lnSpc>
                <a:spcPct val="90000"/>
              </a:lnSpc>
              <a:buFont typeface="ZapfDingbats" pitchFamily="82" charset="2"/>
              <a:buNone/>
            </a:pPr>
            <a:r>
              <a:rPr lang="it-IT" sz="2400">
                <a:solidFill>
                  <a:srgbClr val="FF0000"/>
                </a:solidFill>
              </a:rPr>
              <a:t>Scala:</a:t>
            </a:r>
            <a:r>
              <a:rPr lang="it-IT" sz="2400"/>
              <a:t> </a:t>
            </a:r>
            <a:r>
              <a:rPr lang="it-IT" sz="2200"/>
              <a:t>con 200 milioni di destinazioni:</a:t>
            </a:r>
          </a:p>
          <a:p>
            <a:pPr>
              <a:lnSpc>
                <a:spcPct val="90000"/>
              </a:lnSpc>
              <a:buFont typeface="Wingdings" pitchFamily="2" charset="2"/>
              <a:buChar char="r"/>
            </a:pPr>
            <a:r>
              <a:rPr lang="it-IT" sz="1800"/>
              <a:t>Archiviare le informazioni d’instradamento su ciascun host richiederebbe un’enorme quantità di memoria.</a:t>
            </a:r>
          </a:p>
          <a:p>
            <a:pPr>
              <a:lnSpc>
                <a:spcPct val="90000"/>
              </a:lnSpc>
              <a:buFont typeface="Wingdings" pitchFamily="2" charset="2"/>
              <a:buChar char="r"/>
            </a:pPr>
            <a:r>
              <a:rPr lang="it-IT" sz="1800"/>
              <a:t>Il traffico generato dagli aggiornamenti LS non lascerebbero banda per i pacchetti di dati! </a:t>
            </a:r>
            <a:endParaRPr lang="it-IT" sz="1800">
              <a:solidFill>
                <a:srgbClr val="FF0000"/>
              </a:solidFill>
            </a:endParaRPr>
          </a:p>
          <a:p>
            <a:pPr>
              <a:lnSpc>
                <a:spcPct val="90000"/>
              </a:lnSpc>
              <a:buFont typeface="Wingdings" pitchFamily="2" charset="2"/>
              <a:buChar char="r"/>
            </a:pPr>
            <a:endParaRPr lang="en-US" sz="2400"/>
          </a:p>
          <a:p>
            <a:pPr>
              <a:lnSpc>
                <a:spcPct val="90000"/>
              </a:lnSpc>
            </a:pPr>
            <a:endParaRPr lang="en-US" sz="2400"/>
          </a:p>
        </p:txBody>
      </p:sp>
      <p:sp>
        <p:nvSpPr>
          <p:cNvPr id="478212" name="Rectangle 4"/>
          <p:cNvSpPr>
            <a:spLocks noGrp="1" noChangeArrowheads="1"/>
          </p:cNvSpPr>
          <p:nvPr>
            <p:ph type="body" sz="half" idx="2"/>
          </p:nvPr>
        </p:nvSpPr>
        <p:spPr>
          <a:xfrm>
            <a:off x="4803775" y="3111500"/>
            <a:ext cx="4019550" cy="2514600"/>
          </a:xfrm>
        </p:spPr>
        <p:txBody>
          <a:bodyPr/>
          <a:lstStyle/>
          <a:p>
            <a:pPr>
              <a:buFont typeface="ZapfDingbats" pitchFamily="82" charset="2"/>
              <a:buNone/>
            </a:pPr>
            <a:r>
              <a:rPr lang="it-IT" sz="2400">
                <a:solidFill>
                  <a:srgbClr val="FF0000"/>
                </a:solidFill>
              </a:rPr>
              <a:t>Autonomia amministrativa:</a:t>
            </a:r>
            <a:endParaRPr lang="it-IT" sz="2400"/>
          </a:p>
          <a:p>
            <a:pPr>
              <a:buFont typeface="Wingdings" pitchFamily="2" charset="2"/>
              <a:buChar char="r"/>
            </a:pPr>
            <a:r>
              <a:rPr lang="it-IT" sz="1800"/>
              <a:t>Internet = la rete delle reti</a:t>
            </a:r>
          </a:p>
          <a:p>
            <a:pPr>
              <a:buFont typeface="Wingdings" pitchFamily="2" charset="2"/>
              <a:buChar char="r"/>
            </a:pPr>
            <a:r>
              <a:rPr lang="it-IT" sz="1800"/>
              <a:t>Da un punto di vista ideale, ciascuno dovrebbe essere in grado di amministrare la propria rete nel modo desiderato, pur mantenendo la possibilità di connetterla alle reti esterne.</a:t>
            </a:r>
            <a:endParaRPr lang="it-IT" sz="1800">
              <a:solidFill>
                <a:srgbClr val="FF0000"/>
              </a:solidFill>
            </a:endParaRPr>
          </a:p>
        </p:txBody>
      </p:sp>
      <p:sp>
        <p:nvSpPr>
          <p:cNvPr id="478213" name="Rectangle 5"/>
          <p:cNvSpPr>
            <a:spLocks noChangeArrowheads="1"/>
          </p:cNvSpPr>
          <p:nvPr/>
        </p:nvSpPr>
        <p:spPr bwMode="auto">
          <a:xfrm>
            <a:off x="382588" y="1411288"/>
            <a:ext cx="8535987" cy="1608137"/>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ZapfDingbats" pitchFamily="82" charset="2"/>
              <a:buNone/>
            </a:pPr>
            <a:r>
              <a:rPr lang="it-IT" sz="1900"/>
              <a:t>Abbiamo fin qui visto la rete come una collezione di router interconnessi </a:t>
            </a:r>
          </a:p>
          <a:p>
            <a:pPr marL="342900" indent="-342900">
              <a:spcBef>
                <a:spcPct val="20000"/>
              </a:spcBef>
              <a:buClr>
                <a:schemeClr val="accent2"/>
              </a:buClr>
              <a:buSzPct val="85000"/>
              <a:buFont typeface="Wingdings" pitchFamily="2" charset="2"/>
              <a:buChar char="r"/>
            </a:pPr>
            <a:r>
              <a:rPr lang="it-IT" sz="1900"/>
              <a:t>Ciascun router era indistinguibile dagli altri</a:t>
            </a:r>
          </a:p>
          <a:p>
            <a:pPr marL="342900" indent="-342900">
              <a:spcBef>
                <a:spcPct val="20000"/>
              </a:spcBef>
              <a:buClr>
                <a:schemeClr val="accent2"/>
              </a:buClr>
              <a:buSzPct val="85000"/>
              <a:buFont typeface="Wingdings" pitchFamily="2" charset="2"/>
              <a:buChar char="r"/>
            </a:pPr>
            <a:r>
              <a:rPr lang="it-IT" sz="1900"/>
              <a:t>Visione omogenea della rete</a:t>
            </a:r>
          </a:p>
          <a:p>
            <a:pPr marL="342900" indent="-342900">
              <a:spcBef>
                <a:spcPct val="20000"/>
              </a:spcBef>
              <a:buClr>
                <a:schemeClr val="accent2"/>
              </a:buClr>
              <a:buSzPct val="85000"/>
              <a:buFont typeface="ZapfDingbats" pitchFamily="82" charset="2"/>
              <a:buNone/>
            </a:pPr>
            <a:r>
              <a:rPr lang="it-IT" sz="1900" i="1"/>
              <a:t>				… nella pratica le cose non sono così semplici</a:t>
            </a:r>
            <a:endParaRPr lang="en-US" sz="240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D96CA2B1-C13D-4972-A2F7-4F18CCAEF12D}" type="slidenum">
              <a:rPr lang="en-US" altLang="it-IT"/>
              <a:pPr/>
              <a:t>93</a:t>
            </a:fld>
            <a:endParaRPr lang="en-US" altLang="it-IT"/>
          </a:p>
        </p:txBody>
      </p:sp>
      <p:sp>
        <p:nvSpPr>
          <p:cNvPr id="479234" name="Rectangle 2"/>
          <p:cNvSpPr>
            <a:spLocks noGrp="1" noChangeArrowheads="1"/>
          </p:cNvSpPr>
          <p:nvPr>
            <p:ph type="title"/>
          </p:nvPr>
        </p:nvSpPr>
        <p:spPr/>
        <p:txBody>
          <a:bodyPr/>
          <a:lstStyle/>
          <a:p>
            <a:pPr algn="ctr"/>
            <a:r>
              <a:rPr lang="it-IT" sz="3600"/>
              <a:t>Instradamento gerarchico</a:t>
            </a:r>
            <a:endParaRPr lang="en-US" sz="3600"/>
          </a:p>
        </p:txBody>
      </p:sp>
      <p:sp>
        <p:nvSpPr>
          <p:cNvPr id="479235" name="Rectangle 3"/>
          <p:cNvSpPr>
            <a:spLocks noGrp="1" noChangeArrowheads="1"/>
          </p:cNvSpPr>
          <p:nvPr>
            <p:ph type="body" sz="half" idx="1"/>
          </p:nvPr>
        </p:nvSpPr>
        <p:spPr>
          <a:xfrm>
            <a:off x="542925" y="1495425"/>
            <a:ext cx="3810000" cy="4799013"/>
          </a:xfrm>
        </p:spPr>
        <p:txBody>
          <a:bodyPr/>
          <a:lstStyle/>
          <a:p>
            <a:pPr>
              <a:buFont typeface="Wingdings" pitchFamily="2" charset="2"/>
              <a:buChar char="r"/>
            </a:pPr>
            <a:r>
              <a:rPr lang="it-IT" sz="2000">
                <a:solidFill>
                  <a:schemeClr val="tx2"/>
                </a:solidFill>
              </a:rPr>
              <a:t>Organizzazione di router in</a:t>
            </a:r>
            <a:r>
              <a:rPr lang="it-IT" sz="2000">
                <a:solidFill>
                  <a:srgbClr val="FF0000"/>
                </a:solidFill>
              </a:rPr>
              <a:t> </a:t>
            </a:r>
            <a:r>
              <a:rPr lang="it-IT" sz="2000" i="1">
                <a:solidFill>
                  <a:srgbClr val="FF0000"/>
                </a:solidFill>
              </a:rPr>
              <a:t>sistemi autonomi (AS, autonomous system).</a:t>
            </a:r>
          </a:p>
          <a:p>
            <a:pPr>
              <a:buFont typeface="Wingdings" pitchFamily="2" charset="2"/>
              <a:buChar char="r"/>
            </a:pPr>
            <a:r>
              <a:rPr lang="it-IT" sz="2000"/>
              <a:t>I router di un gruppo autonomo eseguono lo stesso algoritmo d’instradamento. </a:t>
            </a:r>
          </a:p>
          <a:p>
            <a:pPr lvl="1">
              <a:buFont typeface="Wingdings" pitchFamily="2" charset="2"/>
              <a:buChar char="m"/>
            </a:pPr>
            <a:r>
              <a:rPr lang="it-IT" sz="1800">
                <a:solidFill>
                  <a:srgbClr val="FF0000"/>
                </a:solidFill>
              </a:rPr>
              <a:t>Protocollo d’instradamento interno al sistema autonomo (intra-AS).</a:t>
            </a:r>
            <a:endParaRPr lang="it-IT" sz="1800"/>
          </a:p>
          <a:p>
            <a:pPr lvl="1">
              <a:buFont typeface="Wingdings" pitchFamily="2" charset="2"/>
              <a:buChar char="m"/>
            </a:pPr>
            <a:r>
              <a:rPr lang="it-IT" sz="1800"/>
              <a:t>I router appartenenti a differenti AS possono eseguire protocolli d’instradamento intra-AS diversi</a:t>
            </a:r>
            <a:endParaRPr lang="en-US" sz="1800"/>
          </a:p>
        </p:txBody>
      </p:sp>
      <p:sp>
        <p:nvSpPr>
          <p:cNvPr id="479242" name="Rectangle 10"/>
          <p:cNvSpPr>
            <a:spLocks noGrp="1" noChangeArrowheads="1"/>
          </p:cNvSpPr>
          <p:nvPr>
            <p:ph type="body" sz="half" idx="2"/>
          </p:nvPr>
        </p:nvSpPr>
        <p:spPr/>
        <p:txBody>
          <a:bodyPr/>
          <a:lstStyle/>
          <a:p>
            <a:pPr>
              <a:buFont typeface="ZapfDingbats" pitchFamily="82" charset="2"/>
              <a:buNone/>
            </a:pPr>
            <a:r>
              <a:rPr lang="en-US" altLang="it-IT" sz="2400" u="sng">
                <a:solidFill>
                  <a:srgbClr val="FF0000"/>
                </a:solidFill>
              </a:rPr>
              <a:t>Router gateway</a:t>
            </a:r>
          </a:p>
          <a:p>
            <a:pPr>
              <a:buFont typeface="Wingdings" pitchFamily="2" charset="2"/>
              <a:buChar char="r"/>
            </a:pPr>
            <a:r>
              <a:rPr lang="it-IT" sz="2000"/>
              <a:t>Hanno il compito aggiuntivo d’inoltrare pacchetti a destinazioni esterne.</a:t>
            </a:r>
            <a:endParaRPr lang="en-US" sz="240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egnaposto numero diapositiva 6"/>
          <p:cNvSpPr>
            <a:spLocks noGrp="1"/>
          </p:cNvSpPr>
          <p:nvPr>
            <p:ph type="sldNum" sz="quarter" idx="12"/>
          </p:nvPr>
        </p:nvSpPr>
        <p:spPr/>
        <p:txBody>
          <a:bodyPr/>
          <a:lstStyle/>
          <a:p>
            <a:r>
              <a:rPr lang="en-US" altLang="it-IT"/>
              <a:t>4-</a:t>
            </a:r>
            <a:fld id="{B05A525C-8CDC-466A-B34B-06E2AE4464F0}" type="slidenum">
              <a:rPr lang="en-US" altLang="it-IT"/>
              <a:pPr/>
              <a:t>94</a:t>
            </a:fld>
            <a:endParaRPr lang="en-US" altLang="it-IT"/>
          </a:p>
        </p:txBody>
      </p:sp>
      <p:sp>
        <p:nvSpPr>
          <p:cNvPr id="584706" name="Freeform 2"/>
          <p:cNvSpPr>
            <a:spLocks/>
          </p:cNvSpPr>
          <p:nvPr/>
        </p:nvSpPr>
        <p:spPr bwMode="auto">
          <a:xfrm>
            <a:off x="4084638" y="1597025"/>
            <a:ext cx="2352675" cy="1511300"/>
          </a:xfrm>
          <a:custGeom>
            <a:avLst/>
            <a:gdLst/>
            <a:ahLst/>
            <a:cxnLst>
              <a:cxn ang="0">
                <a:pos x="56" y="162"/>
              </a:cxn>
              <a:cxn ang="0">
                <a:pos x="368" y="14"/>
              </a:cxn>
              <a:cxn ang="0">
                <a:pos x="940" y="79"/>
              </a:cxn>
              <a:cxn ang="0">
                <a:pos x="1144" y="239"/>
              </a:cxn>
              <a:cxn ang="0">
                <a:pos x="1048" y="451"/>
              </a:cxn>
              <a:cxn ang="0">
                <a:pos x="586" y="541"/>
              </a:cxn>
              <a:cxn ang="0">
                <a:pos x="88" y="439"/>
              </a:cxn>
              <a:cxn ang="0">
                <a:pos x="56" y="162"/>
              </a:cxn>
            </a:cxnLst>
            <a:rect l="0" t="0" r="r" b="b"/>
            <a:pathLst>
              <a:path w="1162" h="543">
                <a:moveTo>
                  <a:pt x="56" y="162"/>
                </a:moveTo>
                <a:cubicBezTo>
                  <a:pt x="115" y="100"/>
                  <a:pt x="221" y="28"/>
                  <a:pt x="368" y="14"/>
                </a:cubicBezTo>
                <a:cubicBezTo>
                  <a:pt x="515" y="0"/>
                  <a:pt x="811" y="42"/>
                  <a:pt x="940" y="79"/>
                </a:cubicBezTo>
                <a:cubicBezTo>
                  <a:pt x="1069" y="116"/>
                  <a:pt x="1126" y="177"/>
                  <a:pt x="1144" y="239"/>
                </a:cubicBezTo>
                <a:cubicBezTo>
                  <a:pt x="1162" y="301"/>
                  <a:pt x="1141" y="401"/>
                  <a:pt x="1048" y="451"/>
                </a:cubicBezTo>
                <a:cubicBezTo>
                  <a:pt x="955" y="501"/>
                  <a:pt x="746" y="543"/>
                  <a:pt x="586" y="541"/>
                </a:cubicBezTo>
                <a:cubicBezTo>
                  <a:pt x="426" y="539"/>
                  <a:pt x="176" y="502"/>
                  <a:pt x="88" y="439"/>
                </a:cubicBezTo>
                <a:cubicBezTo>
                  <a:pt x="0" y="376"/>
                  <a:pt x="63" y="220"/>
                  <a:pt x="56" y="162"/>
                </a:cubicBezTo>
                <a:close/>
              </a:path>
            </a:pathLst>
          </a:custGeom>
          <a:solidFill>
            <a:srgbClr val="66CCFF"/>
          </a:solidFill>
          <a:ln w="9525">
            <a:noFill/>
            <a:round/>
            <a:headEnd/>
            <a:tailEnd/>
          </a:ln>
          <a:effectLst/>
        </p:spPr>
        <p:txBody>
          <a:bodyPr wrap="none" anchor="ctr"/>
          <a:lstStyle/>
          <a:p>
            <a:endParaRPr lang="it-IT"/>
          </a:p>
        </p:txBody>
      </p:sp>
      <p:sp>
        <p:nvSpPr>
          <p:cNvPr id="584707" name="Freeform 3"/>
          <p:cNvSpPr>
            <a:spLocks/>
          </p:cNvSpPr>
          <p:nvPr/>
        </p:nvSpPr>
        <p:spPr bwMode="auto">
          <a:xfrm>
            <a:off x="258763" y="1343025"/>
            <a:ext cx="1831975" cy="1498600"/>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584708" name="Freeform 4"/>
          <p:cNvSpPr>
            <a:spLocks/>
          </p:cNvSpPr>
          <p:nvPr/>
        </p:nvSpPr>
        <p:spPr bwMode="auto">
          <a:xfrm>
            <a:off x="1441450" y="2424113"/>
            <a:ext cx="2930525" cy="1168400"/>
          </a:xfrm>
          <a:custGeom>
            <a:avLst/>
            <a:gdLst/>
            <a:ahLst/>
            <a:cxnLst>
              <a:cxn ang="0">
                <a:pos x="155" y="224"/>
              </a:cxn>
              <a:cxn ang="0">
                <a:pos x="407" y="74"/>
              </a:cxn>
              <a:cxn ang="0">
                <a:pos x="785" y="20"/>
              </a:cxn>
              <a:cxn ang="0">
                <a:pos x="1157" y="194"/>
              </a:cxn>
              <a:cxn ang="0">
                <a:pos x="1564" y="428"/>
              </a:cxn>
              <a:cxn ang="0">
                <a:pos x="1272" y="644"/>
              </a:cxn>
              <a:cxn ang="0">
                <a:pos x="690" y="656"/>
              </a:cxn>
              <a:cxn ang="0">
                <a:pos x="89" y="596"/>
              </a:cxn>
              <a:cxn ang="0">
                <a:pos x="155" y="224"/>
              </a:cxn>
            </a:cxnLst>
            <a:rect l="0" t="0" r="r" b="b"/>
            <a:pathLst>
              <a:path w="1583" h="682">
                <a:moveTo>
                  <a:pt x="155" y="224"/>
                </a:moveTo>
                <a:cubicBezTo>
                  <a:pt x="208" y="137"/>
                  <a:pt x="302" y="108"/>
                  <a:pt x="407" y="74"/>
                </a:cubicBezTo>
                <a:cubicBezTo>
                  <a:pt x="512" y="40"/>
                  <a:pt x="660" y="0"/>
                  <a:pt x="785" y="20"/>
                </a:cubicBezTo>
                <a:cubicBezTo>
                  <a:pt x="910" y="40"/>
                  <a:pt x="1027" y="126"/>
                  <a:pt x="1157" y="194"/>
                </a:cubicBezTo>
                <a:cubicBezTo>
                  <a:pt x="1287" y="262"/>
                  <a:pt x="1545" y="353"/>
                  <a:pt x="1564" y="428"/>
                </a:cubicBezTo>
                <a:cubicBezTo>
                  <a:pt x="1583" y="503"/>
                  <a:pt x="1417" y="606"/>
                  <a:pt x="1272" y="644"/>
                </a:cubicBezTo>
                <a:cubicBezTo>
                  <a:pt x="1127" y="682"/>
                  <a:pt x="887" y="664"/>
                  <a:pt x="690" y="656"/>
                </a:cubicBezTo>
                <a:cubicBezTo>
                  <a:pt x="493" y="648"/>
                  <a:pt x="178" y="668"/>
                  <a:pt x="89" y="596"/>
                </a:cubicBezTo>
                <a:cubicBezTo>
                  <a:pt x="0" y="524"/>
                  <a:pt x="102" y="311"/>
                  <a:pt x="155" y="224"/>
                </a:cubicBezTo>
                <a:close/>
              </a:path>
            </a:pathLst>
          </a:custGeom>
          <a:solidFill>
            <a:srgbClr val="66CCFF"/>
          </a:solidFill>
          <a:ln w="9525">
            <a:noFill/>
            <a:round/>
            <a:headEnd/>
            <a:tailEnd/>
          </a:ln>
          <a:effectLst/>
        </p:spPr>
        <p:txBody>
          <a:bodyPr wrap="none" anchor="ctr"/>
          <a:lstStyle/>
          <a:p>
            <a:endParaRPr lang="it-IT"/>
          </a:p>
        </p:txBody>
      </p:sp>
      <p:sp>
        <p:nvSpPr>
          <p:cNvPr id="584709" name="Oval 5"/>
          <p:cNvSpPr>
            <a:spLocks noChangeArrowheads="1"/>
          </p:cNvSpPr>
          <p:nvPr/>
        </p:nvSpPr>
        <p:spPr bwMode="auto">
          <a:xfrm>
            <a:off x="639763" y="2422525"/>
            <a:ext cx="457200" cy="119063"/>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10" name="Line 6"/>
          <p:cNvSpPr>
            <a:spLocks noChangeShapeType="1"/>
          </p:cNvSpPr>
          <p:nvPr/>
        </p:nvSpPr>
        <p:spPr bwMode="auto">
          <a:xfrm>
            <a:off x="639763" y="2411413"/>
            <a:ext cx="0" cy="74612"/>
          </a:xfrm>
          <a:prstGeom prst="line">
            <a:avLst/>
          </a:prstGeom>
          <a:noFill/>
          <a:ln w="12700">
            <a:solidFill>
              <a:schemeClr val="tx1"/>
            </a:solidFill>
            <a:round/>
            <a:headEnd/>
            <a:tailEnd/>
          </a:ln>
          <a:effectLst/>
        </p:spPr>
        <p:txBody>
          <a:bodyPr wrap="none" anchor="ctr"/>
          <a:lstStyle/>
          <a:p>
            <a:endParaRPr lang="it-IT"/>
          </a:p>
        </p:txBody>
      </p:sp>
      <p:sp>
        <p:nvSpPr>
          <p:cNvPr id="584711" name="Line 7"/>
          <p:cNvSpPr>
            <a:spLocks noChangeShapeType="1"/>
          </p:cNvSpPr>
          <p:nvPr/>
        </p:nvSpPr>
        <p:spPr bwMode="auto">
          <a:xfrm>
            <a:off x="1096963" y="2411413"/>
            <a:ext cx="0" cy="74612"/>
          </a:xfrm>
          <a:prstGeom prst="line">
            <a:avLst/>
          </a:prstGeom>
          <a:noFill/>
          <a:ln w="12700">
            <a:solidFill>
              <a:schemeClr val="tx1"/>
            </a:solidFill>
            <a:round/>
            <a:headEnd/>
            <a:tailEnd/>
          </a:ln>
          <a:effectLst/>
        </p:spPr>
        <p:txBody>
          <a:bodyPr wrap="none" anchor="ctr"/>
          <a:lstStyle/>
          <a:p>
            <a:endParaRPr lang="it-IT"/>
          </a:p>
        </p:txBody>
      </p:sp>
      <p:sp>
        <p:nvSpPr>
          <p:cNvPr id="584712" name="Rectangle 8"/>
          <p:cNvSpPr>
            <a:spLocks noChangeArrowheads="1"/>
          </p:cNvSpPr>
          <p:nvPr/>
        </p:nvSpPr>
        <p:spPr bwMode="auto">
          <a:xfrm>
            <a:off x="639763" y="2411413"/>
            <a:ext cx="452437" cy="7302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13" name="Oval 9"/>
          <p:cNvSpPr>
            <a:spLocks noChangeArrowheads="1"/>
          </p:cNvSpPr>
          <p:nvPr/>
        </p:nvSpPr>
        <p:spPr bwMode="auto">
          <a:xfrm>
            <a:off x="635000" y="2325688"/>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14" name="Rectangle 10"/>
          <p:cNvSpPr>
            <a:spLocks noChangeArrowheads="1"/>
          </p:cNvSpPr>
          <p:nvPr/>
        </p:nvSpPr>
        <p:spPr bwMode="auto">
          <a:xfrm>
            <a:off x="762000" y="2344738"/>
            <a:ext cx="206375" cy="182562"/>
          </a:xfrm>
          <a:prstGeom prst="rect">
            <a:avLst/>
          </a:prstGeom>
          <a:solidFill>
            <a:schemeClr val="hlink"/>
          </a:solidFill>
          <a:ln w="9525">
            <a:noFill/>
            <a:miter lim="800000"/>
            <a:headEnd/>
            <a:tailEnd/>
          </a:ln>
          <a:effectLst/>
        </p:spPr>
        <p:txBody>
          <a:bodyPr wrap="none" anchor="ctr"/>
          <a:lstStyle/>
          <a:p>
            <a:endParaRPr lang="it-IT"/>
          </a:p>
        </p:txBody>
      </p:sp>
      <p:sp>
        <p:nvSpPr>
          <p:cNvPr id="584715" name="Text Box 11"/>
          <p:cNvSpPr txBox="1">
            <a:spLocks noChangeArrowheads="1"/>
          </p:cNvSpPr>
          <p:nvPr/>
        </p:nvSpPr>
        <p:spPr bwMode="auto">
          <a:xfrm>
            <a:off x="625475" y="2254250"/>
            <a:ext cx="490538" cy="396875"/>
          </a:xfrm>
          <a:prstGeom prst="rect">
            <a:avLst/>
          </a:prstGeom>
          <a:noFill/>
          <a:ln w="9525">
            <a:noFill/>
            <a:miter lim="800000"/>
            <a:headEnd/>
            <a:tailEnd/>
          </a:ln>
          <a:effectLst/>
        </p:spPr>
        <p:txBody>
          <a:bodyPr wrap="none">
            <a:spAutoFit/>
          </a:bodyPr>
          <a:lstStyle/>
          <a:p>
            <a:pPr algn="ctr"/>
            <a:r>
              <a:rPr lang="en-US" altLang="it-IT" sz="2000"/>
              <a:t>3b</a:t>
            </a:r>
            <a:endParaRPr lang="en-US" altLang="it-IT" sz="2400">
              <a:latin typeface="Times New Roman" pitchFamily="18" charset="0"/>
            </a:endParaRPr>
          </a:p>
        </p:txBody>
      </p:sp>
      <p:sp>
        <p:nvSpPr>
          <p:cNvPr id="584716" name="Oval 12"/>
          <p:cNvSpPr>
            <a:spLocks noChangeArrowheads="1"/>
          </p:cNvSpPr>
          <p:nvPr/>
        </p:nvSpPr>
        <p:spPr bwMode="auto">
          <a:xfrm>
            <a:off x="2417763" y="3316288"/>
            <a:ext cx="457200" cy="119062"/>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17" name="Line 13"/>
          <p:cNvSpPr>
            <a:spLocks noChangeShapeType="1"/>
          </p:cNvSpPr>
          <p:nvPr/>
        </p:nvSpPr>
        <p:spPr bwMode="auto">
          <a:xfrm>
            <a:off x="2417763" y="3305175"/>
            <a:ext cx="0" cy="74613"/>
          </a:xfrm>
          <a:prstGeom prst="line">
            <a:avLst/>
          </a:prstGeom>
          <a:noFill/>
          <a:ln w="12700">
            <a:solidFill>
              <a:schemeClr val="tx1"/>
            </a:solidFill>
            <a:round/>
            <a:headEnd/>
            <a:tailEnd/>
          </a:ln>
          <a:effectLst/>
        </p:spPr>
        <p:txBody>
          <a:bodyPr wrap="none" anchor="ctr"/>
          <a:lstStyle/>
          <a:p>
            <a:endParaRPr lang="it-IT"/>
          </a:p>
        </p:txBody>
      </p:sp>
      <p:sp>
        <p:nvSpPr>
          <p:cNvPr id="584718" name="Line 14"/>
          <p:cNvSpPr>
            <a:spLocks noChangeShapeType="1"/>
          </p:cNvSpPr>
          <p:nvPr/>
        </p:nvSpPr>
        <p:spPr bwMode="auto">
          <a:xfrm>
            <a:off x="2874963" y="3305175"/>
            <a:ext cx="0" cy="74613"/>
          </a:xfrm>
          <a:prstGeom prst="line">
            <a:avLst/>
          </a:prstGeom>
          <a:noFill/>
          <a:ln w="12700">
            <a:solidFill>
              <a:schemeClr val="tx1"/>
            </a:solidFill>
            <a:round/>
            <a:headEnd/>
            <a:tailEnd/>
          </a:ln>
          <a:effectLst/>
        </p:spPr>
        <p:txBody>
          <a:bodyPr wrap="none" anchor="ctr"/>
          <a:lstStyle/>
          <a:p>
            <a:endParaRPr lang="it-IT"/>
          </a:p>
        </p:txBody>
      </p:sp>
      <p:sp>
        <p:nvSpPr>
          <p:cNvPr id="584719" name="Rectangle 15"/>
          <p:cNvSpPr>
            <a:spLocks noChangeArrowheads="1"/>
          </p:cNvSpPr>
          <p:nvPr/>
        </p:nvSpPr>
        <p:spPr bwMode="auto">
          <a:xfrm>
            <a:off x="2417763" y="3305175"/>
            <a:ext cx="452437" cy="7302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20" name="Oval 16"/>
          <p:cNvSpPr>
            <a:spLocks noChangeArrowheads="1"/>
          </p:cNvSpPr>
          <p:nvPr/>
        </p:nvSpPr>
        <p:spPr bwMode="auto">
          <a:xfrm>
            <a:off x="2413000" y="3219450"/>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4721" name="Group 17"/>
          <p:cNvGrpSpPr>
            <a:grpSpLocks/>
          </p:cNvGrpSpPr>
          <p:nvPr/>
        </p:nvGrpSpPr>
        <p:grpSpPr bwMode="auto">
          <a:xfrm>
            <a:off x="2427288" y="3138488"/>
            <a:ext cx="447675" cy="396875"/>
            <a:chOff x="2904" y="2429"/>
            <a:chExt cx="309" cy="269"/>
          </a:xfrm>
        </p:grpSpPr>
        <p:sp>
          <p:nvSpPr>
            <p:cNvPr id="584722" name="Rectangle 1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4723" name="Text Box 19"/>
            <p:cNvSpPr txBox="1">
              <a:spLocks noChangeArrowheads="1"/>
            </p:cNvSpPr>
            <p:nvPr/>
          </p:nvSpPr>
          <p:spPr bwMode="auto">
            <a:xfrm>
              <a:off x="2904" y="2429"/>
              <a:ext cx="309" cy="269"/>
            </a:xfrm>
            <a:prstGeom prst="rect">
              <a:avLst/>
            </a:prstGeom>
            <a:noFill/>
            <a:ln w="9525">
              <a:noFill/>
              <a:miter lim="800000"/>
              <a:headEnd/>
              <a:tailEnd/>
            </a:ln>
            <a:effectLst/>
          </p:spPr>
          <p:txBody>
            <a:bodyPr wrap="none">
              <a:spAutoFit/>
            </a:bodyPr>
            <a:lstStyle/>
            <a:p>
              <a:pPr algn="ctr"/>
              <a:r>
                <a:rPr lang="en-US" altLang="it-IT" sz="2000"/>
                <a:t>1d</a:t>
              </a:r>
            </a:p>
          </p:txBody>
        </p:sp>
      </p:grpSp>
      <p:sp>
        <p:nvSpPr>
          <p:cNvPr id="584724" name="Oval 20"/>
          <p:cNvSpPr>
            <a:spLocks noChangeArrowheads="1"/>
          </p:cNvSpPr>
          <p:nvPr/>
        </p:nvSpPr>
        <p:spPr bwMode="auto">
          <a:xfrm>
            <a:off x="1458913" y="2227263"/>
            <a:ext cx="457200" cy="12065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25" name="Line 21"/>
          <p:cNvSpPr>
            <a:spLocks noChangeShapeType="1"/>
          </p:cNvSpPr>
          <p:nvPr/>
        </p:nvSpPr>
        <p:spPr bwMode="auto">
          <a:xfrm>
            <a:off x="1458913" y="2217738"/>
            <a:ext cx="0" cy="73025"/>
          </a:xfrm>
          <a:prstGeom prst="line">
            <a:avLst/>
          </a:prstGeom>
          <a:noFill/>
          <a:ln w="12700">
            <a:solidFill>
              <a:schemeClr val="tx1"/>
            </a:solidFill>
            <a:round/>
            <a:headEnd/>
            <a:tailEnd/>
          </a:ln>
          <a:effectLst/>
        </p:spPr>
        <p:txBody>
          <a:bodyPr wrap="none" anchor="ctr"/>
          <a:lstStyle/>
          <a:p>
            <a:endParaRPr lang="it-IT"/>
          </a:p>
        </p:txBody>
      </p:sp>
      <p:sp>
        <p:nvSpPr>
          <p:cNvPr id="584726" name="Line 22"/>
          <p:cNvSpPr>
            <a:spLocks noChangeShapeType="1"/>
          </p:cNvSpPr>
          <p:nvPr/>
        </p:nvSpPr>
        <p:spPr bwMode="auto">
          <a:xfrm>
            <a:off x="1916113" y="2217738"/>
            <a:ext cx="0" cy="73025"/>
          </a:xfrm>
          <a:prstGeom prst="line">
            <a:avLst/>
          </a:prstGeom>
          <a:noFill/>
          <a:ln w="12700">
            <a:solidFill>
              <a:schemeClr val="tx1"/>
            </a:solidFill>
            <a:round/>
            <a:headEnd/>
            <a:tailEnd/>
          </a:ln>
          <a:effectLst/>
        </p:spPr>
        <p:txBody>
          <a:bodyPr wrap="none" anchor="ctr"/>
          <a:lstStyle/>
          <a:p>
            <a:endParaRPr lang="it-IT"/>
          </a:p>
        </p:txBody>
      </p:sp>
      <p:sp>
        <p:nvSpPr>
          <p:cNvPr id="584727" name="Rectangle 23"/>
          <p:cNvSpPr>
            <a:spLocks noChangeArrowheads="1"/>
          </p:cNvSpPr>
          <p:nvPr/>
        </p:nvSpPr>
        <p:spPr bwMode="auto">
          <a:xfrm>
            <a:off x="1458913" y="2217738"/>
            <a:ext cx="452437" cy="7143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28" name="Oval 24"/>
          <p:cNvSpPr>
            <a:spLocks noChangeArrowheads="1"/>
          </p:cNvSpPr>
          <p:nvPr/>
        </p:nvSpPr>
        <p:spPr bwMode="auto">
          <a:xfrm>
            <a:off x="1454150" y="2130425"/>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29" name="Rectangle 25"/>
          <p:cNvSpPr>
            <a:spLocks noChangeArrowheads="1"/>
          </p:cNvSpPr>
          <p:nvPr/>
        </p:nvSpPr>
        <p:spPr bwMode="auto">
          <a:xfrm>
            <a:off x="1581150" y="2149475"/>
            <a:ext cx="207963" cy="161925"/>
          </a:xfrm>
          <a:prstGeom prst="rect">
            <a:avLst/>
          </a:prstGeom>
          <a:solidFill>
            <a:schemeClr val="hlink"/>
          </a:solidFill>
          <a:ln w="9525">
            <a:noFill/>
            <a:miter lim="800000"/>
            <a:headEnd/>
            <a:tailEnd/>
          </a:ln>
          <a:effectLst/>
        </p:spPr>
        <p:txBody>
          <a:bodyPr wrap="none" anchor="ctr"/>
          <a:lstStyle/>
          <a:p>
            <a:endParaRPr lang="it-IT"/>
          </a:p>
        </p:txBody>
      </p:sp>
      <p:sp>
        <p:nvSpPr>
          <p:cNvPr id="584730" name="Text Box 26"/>
          <p:cNvSpPr txBox="1">
            <a:spLocks noChangeArrowheads="1"/>
          </p:cNvSpPr>
          <p:nvPr/>
        </p:nvSpPr>
        <p:spPr bwMode="auto">
          <a:xfrm>
            <a:off x="1455738" y="2058988"/>
            <a:ext cx="469900" cy="396875"/>
          </a:xfrm>
          <a:prstGeom prst="rect">
            <a:avLst/>
          </a:prstGeom>
          <a:noFill/>
          <a:ln w="9525">
            <a:noFill/>
            <a:miter lim="800000"/>
            <a:headEnd/>
            <a:tailEnd/>
          </a:ln>
          <a:effectLst/>
        </p:spPr>
        <p:txBody>
          <a:bodyPr wrap="none">
            <a:spAutoFit/>
          </a:bodyPr>
          <a:lstStyle/>
          <a:p>
            <a:pPr algn="ctr"/>
            <a:r>
              <a:rPr lang="en-US" altLang="it-IT" sz="2000"/>
              <a:t>3a</a:t>
            </a:r>
            <a:endParaRPr lang="en-US" altLang="it-IT" sz="2400">
              <a:latin typeface="Times New Roman" pitchFamily="18" charset="0"/>
            </a:endParaRPr>
          </a:p>
        </p:txBody>
      </p:sp>
      <p:sp>
        <p:nvSpPr>
          <p:cNvPr id="584731" name="Oval 27"/>
          <p:cNvSpPr>
            <a:spLocks noChangeArrowheads="1"/>
          </p:cNvSpPr>
          <p:nvPr/>
        </p:nvSpPr>
        <p:spPr bwMode="auto">
          <a:xfrm>
            <a:off x="2365375" y="2732088"/>
            <a:ext cx="457200" cy="119062"/>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32" name="Line 28"/>
          <p:cNvSpPr>
            <a:spLocks noChangeShapeType="1"/>
          </p:cNvSpPr>
          <p:nvPr/>
        </p:nvSpPr>
        <p:spPr bwMode="auto">
          <a:xfrm>
            <a:off x="2365375" y="2722563"/>
            <a:ext cx="0" cy="73025"/>
          </a:xfrm>
          <a:prstGeom prst="line">
            <a:avLst/>
          </a:prstGeom>
          <a:noFill/>
          <a:ln w="12700">
            <a:solidFill>
              <a:schemeClr val="tx1"/>
            </a:solidFill>
            <a:round/>
            <a:headEnd/>
            <a:tailEnd/>
          </a:ln>
          <a:effectLst/>
        </p:spPr>
        <p:txBody>
          <a:bodyPr wrap="none" anchor="ctr"/>
          <a:lstStyle/>
          <a:p>
            <a:endParaRPr lang="it-IT"/>
          </a:p>
        </p:txBody>
      </p:sp>
      <p:sp>
        <p:nvSpPr>
          <p:cNvPr id="584733" name="Line 29"/>
          <p:cNvSpPr>
            <a:spLocks noChangeShapeType="1"/>
          </p:cNvSpPr>
          <p:nvPr/>
        </p:nvSpPr>
        <p:spPr bwMode="auto">
          <a:xfrm>
            <a:off x="2822575" y="2722563"/>
            <a:ext cx="0" cy="73025"/>
          </a:xfrm>
          <a:prstGeom prst="line">
            <a:avLst/>
          </a:prstGeom>
          <a:noFill/>
          <a:ln w="12700">
            <a:solidFill>
              <a:schemeClr val="tx1"/>
            </a:solidFill>
            <a:round/>
            <a:headEnd/>
            <a:tailEnd/>
          </a:ln>
          <a:effectLst/>
        </p:spPr>
        <p:txBody>
          <a:bodyPr wrap="none" anchor="ctr"/>
          <a:lstStyle/>
          <a:p>
            <a:endParaRPr lang="it-IT"/>
          </a:p>
        </p:txBody>
      </p:sp>
      <p:sp>
        <p:nvSpPr>
          <p:cNvPr id="584734" name="Rectangle 30"/>
          <p:cNvSpPr>
            <a:spLocks noChangeArrowheads="1"/>
          </p:cNvSpPr>
          <p:nvPr/>
        </p:nvSpPr>
        <p:spPr bwMode="auto">
          <a:xfrm>
            <a:off x="2365375" y="2722563"/>
            <a:ext cx="452438" cy="7143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35" name="Oval 31"/>
          <p:cNvSpPr>
            <a:spLocks noChangeArrowheads="1"/>
          </p:cNvSpPr>
          <p:nvPr/>
        </p:nvSpPr>
        <p:spPr bwMode="auto">
          <a:xfrm>
            <a:off x="2360613" y="2635250"/>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4736" name="Group 32"/>
          <p:cNvGrpSpPr>
            <a:grpSpLocks/>
          </p:cNvGrpSpPr>
          <p:nvPr/>
        </p:nvGrpSpPr>
        <p:grpSpPr bwMode="auto">
          <a:xfrm>
            <a:off x="2379663" y="2555875"/>
            <a:ext cx="428625" cy="396875"/>
            <a:chOff x="2907" y="2429"/>
            <a:chExt cx="302" cy="270"/>
          </a:xfrm>
        </p:grpSpPr>
        <p:sp>
          <p:nvSpPr>
            <p:cNvPr id="584737" name="Rectangle 3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4738" name="Text Box 34"/>
            <p:cNvSpPr txBox="1">
              <a:spLocks noChangeArrowheads="1"/>
            </p:cNvSpPr>
            <p:nvPr/>
          </p:nvSpPr>
          <p:spPr bwMode="auto">
            <a:xfrm>
              <a:off x="2907" y="2429"/>
              <a:ext cx="302" cy="270"/>
            </a:xfrm>
            <a:prstGeom prst="rect">
              <a:avLst/>
            </a:prstGeom>
            <a:noFill/>
            <a:ln w="9525">
              <a:noFill/>
              <a:miter lim="800000"/>
              <a:headEnd/>
              <a:tailEnd/>
            </a:ln>
            <a:effectLst/>
          </p:spPr>
          <p:txBody>
            <a:bodyPr wrap="none">
              <a:spAutoFit/>
            </a:bodyPr>
            <a:lstStyle/>
            <a:p>
              <a:pPr algn="ctr"/>
              <a:r>
                <a:rPr lang="en-US" altLang="it-IT" sz="2000"/>
                <a:t>1c</a:t>
              </a:r>
            </a:p>
          </p:txBody>
        </p:sp>
      </p:grpSp>
      <p:sp>
        <p:nvSpPr>
          <p:cNvPr id="584739" name="Line 35"/>
          <p:cNvSpPr>
            <a:spLocks noChangeShapeType="1"/>
          </p:cNvSpPr>
          <p:nvPr/>
        </p:nvSpPr>
        <p:spPr bwMode="auto">
          <a:xfrm>
            <a:off x="4986338" y="2454275"/>
            <a:ext cx="449262" cy="142875"/>
          </a:xfrm>
          <a:prstGeom prst="line">
            <a:avLst/>
          </a:prstGeom>
          <a:noFill/>
          <a:ln w="28575">
            <a:solidFill>
              <a:schemeClr val="tx1"/>
            </a:solidFill>
            <a:round/>
            <a:headEnd/>
            <a:tailEnd/>
          </a:ln>
          <a:effectLst/>
        </p:spPr>
        <p:txBody>
          <a:bodyPr wrap="none" anchor="ctr"/>
          <a:lstStyle/>
          <a:p>
            <a:endParaRPr lang="it-IT"/>
          </a:p>
        </p:txBody>
      </p:sp>
      <p:sp>
        <p:nvSpPr>
          <p:cNvPr id="584740" name="Line 36"/>
          <p:cNvSpPr>
            <a:spLocks noChangeShapeType="1"/>
          </p:cNvSpPr>
          <p:nvPr/>
        </p:nvSpPr>
        <p:spPr bwMode="auto">
          <a:xfrm>
            <a:off x="5459413" y="2343150"/>
            <a:ext cx="133350" cy="171450"/>
          </a:xfrm>
          <a:prstGeom prst="line">
            <a:avLst/>
          </a:prstGeom>
          <a:noFill/>
          <a:ln w="28575">
            <a:solidFill>
              <a:schemeClr val="tx1"/>
            </a:solidFill>
            <a:round/>
            <a:headEnd/>
            <a:tailEnd/>
          </a:ln>
          <a:effectLst/>
        </p:spPr>
        <p:txBody>
          <a:bodyPr wrap="none" anchor="ctr"/>
          <a:lstStyle/>
          <a:p>
            <a:endParaRPr lang="it-IT"/>
          </a:p>
        </p:txBody>
      </p:sp>
      <p:sp>
        <p:nvSpPr>
          <p:cNvPr id="584741" name="Line 37"/>
          <p:cNvSpPr>
            <a:spLocks noChangeShapeType="1"/>
          </p:cNvSpPr>
          <p:nvPr/>
        </p:nvSpPr>
        <p:spPr bwMode="auto">
          <a:xfrm flipV="1">
            <a:off x="4886325" y="2278063"/>
            <a:ext cx="166688" cy="112712"/>
          </a:xfrm>
          <a:prstGeom prst="line">
            <a:avLst/>
          </a:prstGeom>
          <a:noFill/>
          <a:ln w="28575">
            <a:solidFill>
              <a:schemeClr val="tx1"/>
            </a:solidFill>
            <a:round/>
            <a:headEnd/>
            <a:tailEnd/>
          </a:ln>
          <a:effectLst/>
        </p:spPr>
        <p:txBody>
          <a:bodyPr wrap="none" anchor="ctr"/>
          <a:lstStyle/>
          <a:p>
            <a:endParaRPr lang="it-IT"/>
          </a:p>
        </p:txBody>
      </p:sp>
      <p:sp>
        <p:nvSpPr>
          <p:cNvPr id="584742" name="Freeform 38"/>
          <p:cNvSpPr>
            <a:spLocks/>
          </p:cNvSpPr>
          <p:nvPr/>
        </p:nvSpPr>
        <p:spPr bwMode="auto">
          <a:xfrm>
            <a:off x="2871788" y="3213100"/>
            <a:ext cx="385762" cy="120650"/>
          </a:xfrm>
          <a:custGeom>
            <a:avLst/>
            <a:gdLst/>
            <a:ahLst/>
            <a:cxnLst>
              <a:cxn ang="0">
                <a:pos x="0" y="82"/>
              </a:cxn>
              <a:cxn ang="0">
                <a:pos x="264" y="0"/>
              </a:cxn>
            </a:cxnLst>
            <a:rect l="0" t="0" r="r" b="b"/>
            <a:pathLst>
              <a:path w="264" h="82">
                <a:moveTo>
                  <a:pt x="0" y="82"/>
                </a:moveTo>
                <a:lnTo>
                  <a:pt x="26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3" name="Freeform 39"/>
          <p:cNvSpPr>
            <a:spLocks/>
          </p:cNvSpPr>
          <p:nvPr/>
        </p:nvSpPr>
        <p:spPr bwMode="auto">
          <a:xfrm>
            <a:off x="2200275" y="3159125"/>
            <a:ext cx="222250" cy="174625"/>
          </a:xfrm>
          <a:custGeom>
            <a:avLst/>
            <a:gdLst/>
            <a:ahLst/>
            <a:cxnLst>
              <a:cxn ang="0">
                <a:pos x="0" y="0"/>
              </a:cxn>
              <a:cxn ang="0">
                <a:pos x="152" y="118"/>
              </a:cxn>
            </a:cxnLst>
            <a:rect l="0" t="0" r="r" b="b"/>
            <a:pathLst>
              <a:path w="152" h="118">
                <a:moveTo>
                  <a:pt x="0" y="0"/>
                </a:moveTo>
                <a:lnTo>
                  <a:pt x="152" y="11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4" name="Freeform 40"/>
          <p:cNvSpPr>
            <a:spLocks/>
          </p:cNvSpPr>
          <p:nvPr/>
        </p:nvSpPr>
        <p:spPr bwMode="auto">
          <a:xfrm>
            <a:off x="2381250" y="3055938"/>
            <a:ext cx="823913" cy="122237"/>
          </a:xfrm>
          <a:custGeom>
            <a:avLst/>
            <a:gdLst/>
            <a:ahLst/>
            <a:cxnLst>
              <a:cxn ang="0">
                <a:pos x="0" y="0"/>
              </a:cxn>
              <a:cxn ang="0">
                <a:pos x="564" y="82"/>
              </a:cxn>
            </a:cxnLst>
            <a:rect l="0" t="0" r="r" b="b"/>
            <a:pathLst>
              <a:path w="564" h="82">
                <a:moveTo>
                  <a:pt x="0" y="0"/>
                </a:moveTo>
                <a:lnTo>
                  <a:pt x="564" y="82"/>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5" name="Freeform 41"/>
          <p:cNvSpPr>
            <a:spLocks/>
          </p:cNvSpPr>
          <p:nvPr/>
        </p:nvSpPr>
        <p:spPr bwMode="auto">
          <a:xfrm>
            <a:off x="2290763" y="2817813"/>
            <a:ext cx="111125" cy="138112"/>
          </a:xfrm>
          <a:custGeom>
            <a:avLst/>
            <a:gdLst/>
            <a:ahLst/>
            <a:cxnLst>
              <a:cxn ang="0">
                <a:pos x="0" y="94"/>
              </a:cxn>
              <a:cxn ang="0">
                <a:pos x="76" y="0"/>
              </a:cxn>
            </a:cxnLst>
            <a:rect l="0" t="0" r="r" b="b"/>
            <a:pathLst>
              <a:path w="76" h="94">
                <a:moveTo>
                  <a:pt x="0" y="94"/>
                </a:moveTo>
                <a:lnTo>
                  <a:pt x="76"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6" name="Freeform 42"/>
          <p:cNvSpPr>
            <a:spLocks/>
          </p:cNvSpPr>
          <p:nvPr/>
        </p:nvSpPr>
        <p:spPr bwMode="auto">
          <a:xfrm>
            <a:off x="1085850" y="2263775"/>
            <a:ext cx="366713" cy="168275"/>
          </a:xfrm>
          <a:custGeom>
            <a:avLst/>
            <a:gdLst/>
            <a:ahLst/>
            <a:cxnLst>
              <a:cxn ang="0">
                <a:pos x="0" y="114"/>
              </a:cxn>
              <a:cxn ang="0">
                <a:pos x="252" y="0"/>
              </a:cxn>
            </a:cxnLst>
            <a:rect l="0" t="0" r="r" b="b"/>
            <a:pathLst>
              <a:path w="252" h="114">
                <a:moveTo>
                  <a:pt x="0" y="114"/>
                </a:moveTo>
                <a:lnTo>
                  <a:pt x="252"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7" name="Freeform 43"/>
          <p:cNvSpPr>
            <a:spLocks/>
          </p:cNvSpPr>
          <p:nvPr/>
        </p:nvSpPr>
        <p:spPr bwMode="auto">
          <a:xfrm>
            <a:off x="1720850" y="2351088"/>
            <a:ext cx="649288" cy="381000"/>
          </a:xfrm>
          <a:custGeom>
            <a:avLst/>
            <a:gdLst/>
            <a:ahLst/>
            <a:cxnLst>
              <a:cxn ang="0">
                <a:pos x="0" y="0"/>
              </a:cxn>
              <a:cxn ang="0">
                <a:pos x="444" y="258"/>
              </a:cxn>
            </a:cxnLst>
            <a:rect l="0" t="0" r="r" b="b"/>
            <a:pathLst>
              <a:path w="444" h="258">
                <a:moveTo>
                  <a:pt x="0" y="0"/>
                </a:moveTo>
                <a:lnTo>
                  <a:pt x="444" y="25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8" name="Freeform 44"/>
          <p:cNvSpPr>
            <a:spLocks/>
          </p:cNvSpPr>
          <p:nvPr/>
        </p:nvSpPr>
        <p:spPr bwMode="auto">
          <a:xfrm>
            <a:off x="3654425" y="2525713"/>
            <a:ext cx="955675" cy="619125"/>
          </a:xfrm>
          <a:custGeom>
            <a:avLst/>
            <a:gdLst/>
            <a:ahLst/>
            <a:cxnLst>
              <a:cxn ang="0">
                <a:pos x="0" y="420"/>
              </a:cxn>
              <a:cxn ang="0">
                <a:pos x="654" y="0"/>
              </a:cxn>
            </a:cxnLst>
            <a:rect l="0" t="0" r="r" b="b"/>
            <a:pathLst>
              <a:path w="654" h="420">
                <a:moveTo>
                  <a:pt x="0" y="420"/>
                </a:moveTo>
                <a:lnTo>
                  <a:pt x="65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4749" name="Oval 45"/>
          <p:cNvSpPr>
            <a:spLocks noChangeArrowheads="1"/>
          </p:cNvSpPr>
          <p:nvPr/>
        </p:nvSpPr>
        <p:spPr bwMode="auto">
          <a:xfrm>
            <a:off x="4529138" y="2432050"/>
            <a:ext cx="457200" cy="119063"/>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50" name="Line 46"/>
          <p:cNvSpPr>
            <a:spLocks noChangeShapeType="1"/>
          </p:cNvSpPr>
          <p:nvPr/>
        </p:nvSpPr>
        <p:spPr bwMode="auto">
          <a:xfrm>
            <a:off x="4529138" y="2420938"/>
            <a:ext cx="0" cy="73025"/>
          </a:xfrm>
          <a:prstGeom prst="line">
            <a:avLst/>
          </a:prstGeom>
          <a:noFill/>
          <a:ln w="12700">
            <a:solidFill>
              <a:schemeClr val="tx1"/>
            </a:solidFill>
            <a:round/>
            <a:headEnd/>
            <a:tailEnd/>
          </a:ln>
          <a:effectLst/>
        </p:spPr>
        <p:txBody>
          <a:bodyPr wrap="none" anchor="ctr"/>
          <a:lstStyle/>
          <a:p>
            <a:endParaRPr lang="it-IT"/>
          </a:p>
        </p:txBody>
      </p:sp>
      <p:sp>
        <p:nvSpPr>
          <p:cNvPr id="584751" name="Line 47"/>
          <p:cNvSpPr>
            <a:spLocks noChangeShapeType="1"/>
          </p:cNvSpPr>
          <p:nvPr/>
        </p:nvSpPr>
        <p:spPr bwMode="auto">
          <a:xfrm>
            <a:off x="4986338" y="2420938"/>
            <a:ext cx="0" cy="73025"/>
          </a:xfrm>
          <a:prstGeom prst="line">
            <a:avLst/>
          </a:prstGeom>
          <a:noFill/>
          <a:ln w="12700">
            <a:solidFill>
              <a:schemeClr val="tx1"/>
            </a:solidFill>
            <a:round/>
            <a:headEnd/>
            <a:tailEnd/>
          </a:ln>
          <a:effectLst/>
        </p:spPr>
        <p:txBody>
          <a:bodyPr wrap="none" anchor="ctr"/>
          <a:lstStyle/>
          <a:p>
            <a:endParaRPr lang="it-IT"/>
          </a:p>
        </p:txBody>
      </p:sp>
      <p:sp>
        <p:nvSpPr>
          <p:cNvPr id="584752" name="Rectangle 48"/>
          <p:cNvSpPr>
            <a:spLocks noChangeArrowheads="1"/>
          </p:cNvSpPr>
          <p:nvPr/>
        </p:nvSpPr>
        <p:spPr bwMode="auto">
          <a:xfrm>
            <a:off x="4529138" y="2420938"/>
            <a:ext cx="452437" cy="7302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53" name="Oval 49"/>
          <p:cNvSpPr>
            <a:spLocks noChangeArrowheads="1"/>
          </p:cNvSpPr>
          <p:nvPr/>
        </p:nvSpPr>
        <p:spPr bwMode="auto">
          <a:xfrm>
            <a:off x="4524375" y="2333625"/>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54" name="Rectangle 50"/>
          <p:cNvSpPr>
            <a:spLocks noChangeArrowheads="1"/>
          </p:cNvSpPr>
          <p:nvPr/>
        </p:nvSpPr>
        <p:spPr bwMode="auto">
          <a:xfrm>
            <a:off x="4651375" y="2352675"/>
            <a:ext cx="206375" cy="177800"/>
          </a:xfrm>
          <a:prstGeom prst="rect">
            <a:avLst/>
          </a:prstGeom>
          <a:solidFill>
            <a:schemeClr val="hlink"/>
          </a:solidFill>
          <a:ln w="9525">
            <a:noFill/>
            <a:miter lim="800000"/>
            <a:headEnd/>
            <a:tailEnd/>
          </a:ln>
          <a:effectLst/>
        </p:spPr>
        <p:txBody>
          <a:bodyPr wrap="none" anchor="ctr"/>
          <a:lstStyle/>
          <a:p>
            <a:endParaRPr lang="it-IT"/>
          </a:p>
        </p:txBody>
      </p:sp>
      <p:sp>
        <p:nvSpPr>
          <p:cNvPr id="584755" name="Text Box 51"/>
          <p:cNvSpPr txBox="1">
            <a:spLocks noChangeArrowheads="1"/>
          </p:cNvSpPr>
          <p:nvPr/>
        </p:nvSpPr>
        <p:spPr bwMode="auto">
          <a:xfrm>
            <a:off x="4524375" y="2263775"/>
            <a:ext cx="469900" cy="396875"/>
          </a:xfrm>
          <a:prstGeom prst="rect">
            <a:avLst/>
          </a:prstGeom>
          <a:noFill/>
          <a:ln w="9525">
            <a:noFill/>
            <a:miter lim="800000"/>
            <a:headEnd/>
            <a:tailEnd/>
          </a:ln>
          <a:effectLst/>
        </p:spPr>
        <p:txBody>
          <a:bodyPr wrap="none">
            <a:spAutoFit/>
          </a:bodyPr>
          <a:lstStyle/>
          <a:p>
            <a:pPr algn="ctr"/>
            <a:r>
              <a:rPr lang="en-US" altLang="it-IT" sz="2000"/>
              <a:t>2a</a:t>
            </a:r>
            <a:endParaRPr lang="en-US" altLang="it-IT" sz="2400">
              <a:latin typeface="Times New Roman" pitchFamily="18" charset="0"/>
            </a:endParaRPr>
          </a:p>
        </p:txBody>
      </p:sp>
      <p:sp>
        <p:nvSpPr>
          <p:cNvPr id="584756" name="Text Box 52"/>
          <p:cNvSpPr txBox="1">
            <a:spLocks noChangeArrowheads="1"/>
          </p:cNvSpPr>
          <p:nvPr/>
        </p:nvSpPr>
        <p:spPr bwMode="auto">
          <a:xfrm>
            <a:off x="1130300" y="2392363"/>
            <a:ext cx="701675" cy="396875"/>
          </a:xfrm>
          <a:prstGeom prst="rect">
            <a:avLst/>
          </a:prstGeom>
          <a:noFill/>
          <a:ln w="9525">
            <a:noFill/>
            <a:miter lim="800000"/>
            <a:headEnd/>
            <a:tailEnd/>
          </a:ln>
          <a:effectLst/>
        </p:spPr>
        <p:txBody>
          <a:bodyPr wrap="none">
            <a:spAutoFit/>
          </a:bodyPr>
          <a:lstStyle/>
          <a:p>
            <a:r>
              <a:rPr lang="en-US" altLang="it-IT" sz="2000"/>
              <a:t>AS3</a:t>
            </a:r>
            <a:endParaRPr lang="en-US" altLang="it-IT"/>
          </a:p>
        </p:txBody>
      </p:sp>
      <p:sp>
        <p:nvSpPr>
          <p:cNvPr id="584757" name="Text Box 53"/>
          <p:cNvSpPr txBox="1">
            <a:spLocks noChangeArrowheads="1"/>
          </p:cNvSpPr>
          <p:nvPr/>
        </p:nvSpPr>
        <p:spPr bwMode="auto">
          <a:xfrm>
            <a:off x="3733800" y="3065463"/>
            <a:ext cx="660400" cy="396875"/>
          </a:xfrm>
          <a:prstGeom prst="rect">
            <a:avLst/>
          </a:prstGeom>
          <a:noFill/>
          <a:ln w="9525">
            <a:noFill/>
            <a:miter lim="800000"/>
            <a:headEnd/>
            <a:tailEnd/>
          </a:ln>
          <a:effectLst/>
        </p:spPr>
        <p:txBody>
          <a:bodyPr wrap="none">
            <a:spAutoFit/>
          </a:bodyPr>
          <a:lstStyle/>
          <a:p>
            <a:r>
              <a:rPr lang="en-US" altLang="it-IT" sz="2000"/>
              <a:t>AS1</a:t>
            </a:r>
            <a:endParaRPr lang="en-US" altLang="it-IT"/>
          </a:p>
        </p:txBody>
      </p:sp>
      <p:sp>
        <p:nvSpPr>
          <p:cNvPr id="584758" name="Text Box 54"/>
          <p:cNvSpPr txBox="1">
            <a:spLocks noChangeArrowheads="1"/>
          </p:cNvSpPr>
          <p:nvPr/>
        </p:nvSpPr>
        <p:spPr bwMode="auto">
          <a:xfrm>
            <a:off x="4940300" y="2687638"/>
            <a:ext cx="649288" cy="366712"/>
          </a:xfrm>
          <a:prstGeom prst="rect">
            <a:avLst/>
          </a:prstGeom>
          <a:noFill/>
          <a:ln w="9525">
            <a:noFill/>
            <a:miter lim="800000"/>
            <a:headEnd/>
            <a:tailEnd/>
          </a:ln>
          <a:effectLst/>
        </p:spPr>
        <p:txBody>
          <a:bodyPr wrap="none">
            <a:spAutoFit/>
          </a:bodyPr>
          <a:lstStyle/>
          <a:p>
            <a:r>
              <a:rPr lang="en-US" altLang="it-IT"/>
              <a:t>AS2</a:t>
            </a:r>
          </a:p>
        </p:txBody>
      </p:sp>
      <p:sp>
        <p:nvSpPr>
          <p:cNvPr id="584759" name="Oval 55"/>
          <p:cNvSpPr>
            <a:spLocks noChangeArrowheads="1"/>
          </p:cNvSpPr>
          <p:nvPr/>
        </p:nvSpPr>
        <p:spPr bwMode="auto">
          <a:xfrm>
            <a:off x="1919288" y="3041650"/>
            <a:ext cx="457200" cy="119063"/>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60" name="Line 56"/>
          <p:cNvSpPr>
            <a:spLocks noChangeShapeType="1"/>
          </p:cNvSpPr>
          <p:nvPr/>
        </p:nvSpPr>
        <p:spPr bwMode="auto">
          <a:xfrm>
            <a:off x="1919288" y="3032125"/>
            <a:ext cx="0" cy="73025"/>
          </a:xfrm>
          <a:prstGeom prst="line">
            <a:avLst/>
          </a:prstGeom>
          <a:noFill/>
          <a:ln w="12700">
            <a:solidFill>
              <a:schemeClr val="tx1"/>
            </a:solidFill>
            <a:round/>
            <a:headEnd/>
            <a:tailEnd/>
          </a:ln>
          <a:effectLst/>
        </p:spPr>
        <p:txBody>
          <a:bodyPr wrap="none" anchor="ctr"/>
          <a:lstStyle/>
          <a:p>
            <a:endParaRPr lang="it-IT"/>
          </a:p>
        </p:txBody>
      </p:sp>
      <p:sp>
        <p:nvSpPr>
          <p:cNvPr id="584761" name="Line 57"/>
          <p:cNvSpPr>
            <a:spLocks noChangeShapeType="1"/>
          </p:cNvSpPr>
          <p:nvPr/>
        </p:nvSpPr>
        <p:spPr bwMode="auto">
          <a:xfrm>
            <a:off x="2376488" y="3032125"/>
            <a:ext cx="0" cy="73025"/>
          </a:xfrm>
          <a:prstGeom prst="line">
            <a:avLst/>
          </a:prstGeom>
          <a:noFill/>
          <a:ln w="12700">
            <a:solidFill>
              <a:schemeClr val="tx1"/>
            </a:solidFill>
            <a:round/>
            <a:headEnd/>
            <a:tailEnd/>
          </a:ln>
          <a:effectLst/>
        </p:spPr>
        <p:txBody>
          <a:bodyPr wrap="none" anchor="ctr"/>
          <a:lstStyle/>
          <a:p>
            <a:endParaRPr lang="it-IT"/>
          </a:p>
        </p:txBody>
      </p:sp>
      <p:sp>
        <p:nvSpPr>
          <p:cNvPr id="584762" name="Rectangle 58"/>
          <p:cNvSpPr>
            <a:spLocks noChangeArrowheads="1"/>
          </p:cNvSpPr>
          <p:nvPr/>
        </p:nvSpPr>
        <p:spPr bwMode="auto">
          <a:xfrm>
            <a:off x="1919288" y="3032125"/>
            <a:ext cx="452437" cy="71438"/>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63" name="Oval 59"/>
          <p:cNvSpPr>
            <a:spLocks noChangeArrowheads="1"/>
          </p:cNvSpPr>
          <p:nvPr/>
        </p:nvSpPr>
        <p:spPr bwMode="auto">
          <a:xfrm>
            <a:off x="1914525" y="2951163"/>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64" name="Rectangle 60"/>
          <p:cNvSpPr>
            <a:spLocks noChangeArrowheads="1"/>
          </p:cNvSpPr>
          <p:nvPr/>
        </p:nvSpPr>
        <p:spPr bwMode="auto">
          <a:xfrm>
            <a:off x="2038350" y="2990850"/>
            <a:ext cx="207963" cy="141288"/>
          </a:xfrm>
          <a:prstGeom prst="rect">
            <a:avLst/>
          </a:prstGeom>
          <a:solidFill>
            <a:schemeClr val="hlink"/>
          </a:solidFill>
          <a:ln w="9525">
            <a:noFill/>
            <a:miter lim="800000"/>
            <a:headEnd/>
            <a:tailEnd/>
          </a:ln>
          <a:effectLst/>
        </p:spPr>
        <p:txBody>
          <a:bodyPr wrap="none" anchor="ctr"/>
          <a:lstStyle/>
          <a:p>
            <a:endParaRPr lang="it-IT"/>
          </a:p>
        </p:txBody>
      </p:sp>
      <p:sp>
        <p:nvSpPr>
          <p:cNvPr id="584765" name="Text Box 61"/>
          <p:cNvSpPr txBox="1">
            <a:spLocks noChangeArrowheads="1"/>
          </p:cNvSpPr>
          <p:nvPr/>
        </p:nvSpPr>
        <p:spPr bwMode="auto">
          <a:xfrm>
            <a:off x="1938338" y="2870200"/>
            <a:ext cx="428625" cy="396875"/>
          </a:xfrm>
          <a:prstGeom prst="rect">
            <a:avLst/>
          </a:prstGeom>
          <a:noFill/>
          <a:ln w="9525">
            <a:noFill/>
            <a:miter lim="800000"/>
            <a:headEnd/>
            <a:tailEnd/>
          </a:ln>
          <a:effectLst/>
        </p:spPr>
        <p:txBody>
          <a:bodyPr wrap="none">
            <a:spAutoFit/>
          </a:bodyPr>
          <a:lstStyle/>
          <a:p>
            <a:pPr algn="ctr"/>
            <a:r>
              <a:rPr lang="en-US" altLang="it-IT" sz="2000"/>
              <a:t>1a</a:t>
            </a:r>
            <a:endParaRPr lang="en-US" altLang="it-IT" sz="2400">
              <a:latin typeface="Times New Roman" pitchFamily="18" charset="0"/>
            </a:endParaRPr>
          </a:p>
        </p:txBody>
      </p:sp>
      <p:grpSp>
        <p:nvGrpSpPr>
          <p:cNvPr id="584766" name="Group 62"/>
          <p:cNvGrpSpPr>
            <a:grpSpLocks/>
          </p:cNvGrpSpPr>
          <p:nvPr/>
        </p:nvGrpSpPr>
        <p:grpSpPr bwMode="auto">
          <a:xfrm>
            <a:off x="5032375" y="2095500"/>
            <a:ext cx="471488" cy="396875"/>
            <a:chOff x="4320" y="1940"/>
            <a:chExt cx="323" cy="269"/>
          </a:xfrm>
        </p:grpSpPr>
        <p:sp>
          <p:nvSpPr>
            <p:cNvPr id="584767" name="Oval 63"/>
            <p:cNvSpPr>
              <a:spLocks noChangeArrowheads="1"/>
            </p:cNvSpPr>
            <p:nvPr/>
          </p:nvSpPr>
          <p:spPr bwMode="auto">
            <a:xfrm>
              <a:off x="4323" y="20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68" name="Line 64"/>
            <p:cNvSpPr>
              <a:spLocks noChangeShapeType="1"/>
            </p:cNvSpPr>
            <p:nvPr/>
          </p:nvSpPr>
          <p:spPr bwMode="auto">
            <a:xfrm>
              <a:off x="4323" y="2047"/>
              <a:ext cx="0" cy="50"/>
            </a:xfrm>
            <a:prstGeom prst="line">
              <a:avLst/>
            </a:prstGeom>
            <a:noFill/>
            <a:ln w="12700">
              <a:solidFill>
                <a:schemeClr val="tx1"/>
              </a:solidFill>
              <a:round/>
              <a:headEnd/>
              <a:tailEnd/>
            </a:ln>
            <a:effectLst/>
          </p:spPr>
          <p:txBody>
            <a:bodyPr wrap="none" anchor="ctr"/>
            <a:lstStyle/>
            <a:p>
              <a:endParaRPr lang="it-IT"/>
            </a:p>
          </p:txBody>
        </p:sp>
        <p:sp>
          <p:nvSpPr>
            <p:cNvPr id="584769" name="Line 65"/>
            <p:cNvSpPr>
              <a:spLocks noChangeShapeType="1"/>
            </p:cNvSpPr>
            <p:nvPr/>
          </p:nvSpPr>
          <p:spPr bwMode="auto">
            <a:xfrm>
              <a:off x="4636" y="2047"/>
              <a:ext cx="0" cy="50"/>
            </a:xfrm>
            <a:prstGeom prst="line">
              <a:avLst/>
            </a:prstGeom>
            <a:noFill/>
            <a:ln w="12700">
              <a:solidFill>
                <a:schemeClr val="tx1"/>
              </a:solidFill>
              <a:round/>
              <a:headEnd/>
              <a:tailEnd/>
            </a:ln>
            <a:effectLst/>
          </p:spPr>
          <p:txBody>
            <a:bodyPr wrap="none" anchor="ctr"/>
            <a:lstStyle/>
            <a:p>
              <a:endParaRPr lang="it-IT"/>
            </a:p>
          </p:txBody>
        </p:sp>
        <p:sp>
          <p:nvSpPr>
            <p:cNvPr id="584770" name="Rectangle 66"/>
            <p:cNvSpPr>
              <a:spLocks noChangeArrowheads="1"/>
            </p:cNvSpPr>
            <p:nvPr/>
          </p:nvSpPr>
          <p:spPr bwMode="auto">
            <a:xfrm>
              <a:off x="4323" y="20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71" name="Oval 67"/>
            <p:cNvSpPr>
              <a:spLocks noChangeArrowheads="1"/>
            </p:cNvSpPr>
            <p:nvPr/>
          </p:nvSpPr>
          <p:spPr bwMode="auto">
            <a:xfrm>
              <a:off x="4320" y="19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72" name="Rectangle 68"/>
            <p:cNvSpPr>
              <a:spLocks noChangeArrowheads="1"/>
            </p:cNvSpPr>
            <p:nvPr/>
          </p:nvSpPr>
          <p:spPr bwMode="auto">
            <a:xfrm>
              <a:off x="4407" y="2001"/>
              <a:ext cx="141" cy="118"/>
            </a:xfrm>
            <a:prstGeom prst="rect">
              <a:avLst/>
            </a:prstGeom>
            <a:solidFill>
              <a:schemeClr val="hlink"/>
            </a:solidFill>
            <a:ln w="9525">
              <a:noFill/>
              <a:miter lim="800000"/>
              <a:headEnd/>
              <a:tailEnd/>
            </a:ln>
            <a:effectLst/>
          </p:spPr>
          <p:txBody>
            <a:bodyPr wrap="none" anchor="ctr"/>
            <a:lstStyle/>
            <a:p>
              <a:endParaRPr lang="it-IT"/>
            </a:p>
          </p:txBody>
        </p:sp>
        <p:sp>
          <p:nvSpPr>
            <p:cNvPr id="584773" name="Text Box 69"/>
            <p:cNvSpPr txBox="1">
              <a:spLocks noChangeArrowheads="1"/>
            </p:cNvSpPr>
            <p:nvPr/>
          </p:nvSpPr>
          <p:spPr bwMode="auto">
            <a:xfrm>
              <a:off x="4321" y="1940"/>
              <a:ext cx="322" cy="269"/>
            </a:xfrm>
            <a:prstGeom prst="rect">
              <a:avLst/>
            </a:prstGeom>
            <a:noFill/>
            <a:ln w="9525">
              <a:noFill/>
              <a:miter lim="800000"/>
              <a:headEnd/>
              <a:tailEnd/>
            </a:ln>
            <a:effectLst/>
          </p:spPr>
          <p:txBody>
            <a:bodyPr wrap="none">
              <a:spAutoFit/>
            </a:bodyPr>
            <a:lstStyle/>
            <a:p>
              <a:pPr algn="ctr"/>
              <a:r>
                <a:rPr lang="en-US" altLang="it-IT" sz="2000"/>
                <a:t>2c</a:t>
              </a:r>
              <a:endParaRPr lang="en-US" altLang="it-IT" sz="2400">
                <a:latin typeface="Times New Roman" pitchFamily="18" charset="0"/>
              </a:endParaRPr>
            </a:p>
          </p:txBody>
        </p:sp>
      </p:grpSp>
      <p:grpSp>
        <p:nvGrpSpPr>
          <p:cNvPr id="584774" name="Group 70"/>
          <p:cNvGrpSpPr>
            <a:grpSpLocks/>
          </p:cNvGrpSpPr>
          <p:nvPr/>
        </p:nvGrpSpPr>
        <p:grpSpPr bwMode="auto">
          <a:xfrm>
            <a:off x="5429250" y="2422525"/>
            <a:ext cx="490538" cy="396875"/>
            <a:chOff x="4592" y="2162"/>
            <a:chExt cx="336" cy="269"/>
          </a:xfrm>
        </p:grpSpPr>
        <p:sp>
          <p:nvSpPr>
            <p:cNvPr id="584775" name="Oval 71"/>
            <p:cNvSpPr>
              <a:spLocks noChangeArrowheads="1"/>
            </p:cNvSpPr>
            <p:nvPr/>
          </p:nvSpPr>
          <p:spPr bwMode="auto">
            <a:xfrm>
              <a:off x="4599" y="227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76" name="Line 72"/>
            <p:cNvSpPr>
              <a:spLocks noChangeShapeType="1"/>
            </p:cNvSpPr>
            <p:nvPr/>
          </p:nvSpPr>
          <p:spPr bwMode="auto">
            <a:xfrm>
              <a:off x="4599" y="2269"/>
              <a:ext cx="0" cy="50"/>
            </a:xfrm>
            <a:prstGeom prst="line">
              <a:avLst/>
            </a:prstGeom>
            <a:noFill/>
            <a:ln w="12700">
              <a:solidFill>
                <a:schemeClr val="tx1"/>
              </a:solidFill>
              <a:round/>
              <a:headEnd/>
              <a:tailEnd/>
            </a:ln>
            <a:effectLst/>
          </p:spPr>
          <p:txBody>
            <a:bodyPr wrap="none" anchor="ctr"/>
            <a:lstStyle/>
            <a:p>
              <a:endParaRPr lang="it-IT"/>
            </a:p>
          </p:txBody>
        </p:sp>
        <p:sp>
          <p:nvSpPr>
            <p:cNvPr id="584777" name="Line 73"/>
            <p:cNvSpPr>
              <a:spLocks noChangeShapeType="1"/>
            </p:cNvSpPr>
            <p:nvPr/>
          </p:nvSpPr>
          <p:spPr bwMode="auto">
            <a:xfrm>
              <a:off x="4912" y="2269"/>
              <a:ext cx="0" cy="50"/>
            </a:xfrm>
            <a:prstGeom prst="line">
              <a:avLst/>
            </a:prstGeom>
            <a:noFill/>
            <a:ln w="12700">
              <a:solidFill>
                <a:schemeClr val="tx1"/>
              </a:solidFill>
              <a:round/>
              <a:headEnd/>
              <a:tailEnd/>
            </a:ln>
            <a:effectLst/>
          </p:spPr>
          <p:txBody>
            <a:bodyPr wrap="none" anchor="ctr"/>
            <a:lstStyle/>
            <a:p>
              <a:endParaRPr lang="it-IT"/>
            </a:p>
          </p:txBody>
        </p:sp>
        <p:sp>
          <p:nvSpPr>
            <p:cNvPr id="584778" name="Rectangle 74"/>
            <p:cNvSpPr>
              <a:spLocks noChangeArrowheads="1"/>
            </p:cNvSpPr>
            <p:nvPr/>
          </p:nvSpPr>
          <p:spPr bwMode="auto">
            <a:xfrm>
              <a:off x="4599" y="226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79" name="Oval 75"/>
            <p:cNvSpPr>
              <a:spLocks noChangeArrowheads="1"/>
            </p:cNvSpPr>
            <p:nvPr/>
          </p:nvSpPr>
          <p:spPr bwMode="auto">
            <a:xfrm>
              <a:off x="4596" y="221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80" name="Rectangle 76"/>
            <p:cNvSpPr>
              <a:spLocks noChangeArrowheads="1"/>
            </p:cNvSpPr>
            <p:nvPr/>
          </p:nvSpPr>
          <p:spPr bwMode="auto">
            <a:xfrm>
              <a:off x="4683" y="2223"/>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584781" name="Text Box 77"/>
            <p:cNvSpPr txBox="1">
              <a:spLocks noChangeArrowheads="1"/>
            </p:cNvSpPr>
            <p:nvPr/>
          </p:nvSpPr>
          <p:spPr bwMode="auto">
            <a:xfrm>
              <a:off x="4592" y="2162"/>
              <a:ext cx="336" cy="269"/>
            </a:xfrm>
            <a:prstGeom prst="rect">
              <a:avLst/>
            </a:prstGeom>
            <a:noFill/>
            <a:ln w="9525">
              <a:noFill/>
              <a:miter lim="800000"/>
              <a:headEnd/>
              <a:tailEnd/>
            </a:ln>
            <a:effectLst/>
          </p:spPr>
          <p:txBody>
            <a:bodyPr wrap="none">
              <a:spAutoFit/>
            </a:bodyPr>
            <a:lstStyle/>
            <a:p>
              <a:pPr algn="ctr"/>
              <a:r>
                <a:rPr lang="en-US" altLang="it-IT" sz="2000"/>
                <a:t>2b</a:t>
              </a:r>
              <a:endParaRPr lang="en-US" altLang="it-IT" sz="2400">
                <a:latin typeface="Times New Roman" pitchFamily="18" charset="0"/>
              </a:endParaRPr>
            </a:p>
          </p:txBody>
        </p:sp>
      </p:grpSp>
      <p:grpSp>
        <p:nvGrpSpPr>
          <p:cNvPr id="584782" name="Group 78"/>
          <p:cNvGrpSpPr>
            <a:grpSpLocks/>
          </p:cNvGrpSpPr>
          <p:nvPr/>
        </p:nvGrpSpPr>
        <p:grpSpPr bwMode="auto">
          <a:xfrm>
            <a:off x="3201988" y="2968625"/>
            <a:ext cx="461962" cy="396875"/>
            <a:chOff x="2016" y="1980"/>
            <a:chExt cx="316" cy="270"/>
          </a:xfrm>
        </p:grpSpPr>
        <p:sp>
          <p:nvSpPr>
            <p:cNvPr id="584783" name="Oval 79"/>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784" name="Line 80"/>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584785" name="Line 81"/>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584786" name="Rectangle 82"/>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787" name="Oval 83"/>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4788" name="Group 84"/>
            <p:cNvGrpSpPr>
              <a:grpSpLocks/>
            </p:cNvGrpSpPr>
            <p:nvPr/>
          </p:nvGrpSpPr>
          <p:grpSpPr bwMode="auto">
            <a:xfrm>
              <a:off x="2021" y="1980"/>
              <a:ext cx="308" cy="270"/>
              <a:chOff x="2900" y="2429"/>
              <a:chExt cx="315" cy="270"/>
            </a:xfrm>
          </p:grpSpPr>
          <p:sp>
            <p:nvSpPr>
              <p:cNvPr id="584789" name="Rectangle 8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4790" name="Text Box 86"/>
              <p:cNvSpPr txBox="1">
                <a:spLocks noChangeArrowheads="1"/>
              </p:cNvSpPr>
              <p:nvPr/>
            </p:nvSpPr>
            <p:spPr bwMode="auto">
              <a:xfrm>
                <a:off x="2900" y="2429"/>
                <a:ext cx="315" cy="270"/>
              </a:xfrm>
              <a:prstGeom prst="rect">
                <a:avLst/>
              </a:prstGeom>
              <a:noFill/>
              <a:ln w="9525">
                <a:noFill/>
                <a:miter lim="800000"/>
                <a:headEnd/>
                <a:tailEnd/>
              </a:ln>
              <a:effectLst/>
            </p:spPr>
            <p:txBody>
              <a:bodyPr wrap="none">
                <a:spAutoFit/>
              </a:bodyPr>
              <a:lstStyle/>
              <a:p>
                <a:pPr algn="ctr"/>
                <a:r>
                  <a:rPr lang="en-US" altLang="it-IT" sz="2000"/>
                  <a:t>1b</a:t>
                </a:r>
                <a:endParaRPr lang="en-US" altLang="it-IT" sz="2400">
                  <a:latin typeface="Times New Roman" pitchFamily="18" charset="0"/>
                </a:endParaRPr>
              </a:p>
            </p:txBody>
          </p:sp>
        </p:grpSp>
      </p:grpSp>
      <p:sp>
        <p:nvSpPr>
          <p:cNvPr id="584792" name="Freeform 88"/>
          <p:cNvSpPr>
            <a:spLocks/>
          </p:cNvSpPr>
          <p:nvPr/>
        </p:nvSpPr>
        <p:spPr bwMode="auto">
          <a:xfrm>
            <a:off x="2386013" y="3443288"/>
            <a:ext cx="2697162" cy="609600"/>
          </a:xfrm>
          <a:custGeom>
            <a:avLst/>
            <a:gdLst/>
            <a:ahLst/>
            <a:cxnLst>
              <a:cxn ang="0">
                <a:pos x="0" y="414"/>
              </a:cxn>
              <a:cxn ang="0">
                <a:pos x="84" y="0"/>
              </a:cxn>
              <a:cxn ang="0">
                <a:pos x="384" y="6"/>
              </a:cxn>
              <a:cxn ang="0">
                <a:pos x="1848" y="414"/>
              </a:cxn>
              <a:cxn ang="0">
                <a:pos x="0" y="414"/>
              </a:cxn>
            </a:cxnLst>
            <a:rect l="0" t="0" r="r" b="b"/>
            <a:pathLst>
              <a:path w="1848" h="414">
                <a:moveTo>
                  <a:pt x="0" y="414"/>
                </a:moveTo>
                <a:lnTo>
                  <a:pt x="84" y="0"/>
                </a:lnTo>
                <a:lnTo>
                  <a:pt x="384" y="6"/>
                </a:lnTo>
                <a:lnTo>
                  <a:pt x="1848" y="414"/>
                </a:lnTo>
                <a:lnTo>
                  <a:pt x="0" y="414"/>
                </a:lnTo>
                <a:close/>
              </a:path>
            </a:pathLst>
          </a:custGeom>
          <a:solidFill>
            <a:srgbClr val="DDDDDD"/>
          </a:solidFill>
          <a:ln w="9525" cap="flat" cmpd="sng">
            <a:solidFill>
              <a:srgbClr val="DDDDDD"/>
            </a:solidFill>
            <a:prstDash val="solid"/>
            <a:round/>
            <a:headEnd/>
            <a:tailEnd/>
          </a:ln>
          <a:effectLst/>
        </p:spPr>
        <p:txBody>
          <a:bodyPr wrap="none" anchor="ctr"/>
          <a:lstStyle/>
          <a:p>
            <a:endParaRPr lang="it-IT"/>
          </a:p>
        </p:txBody>
      </p:sp>
      <p:sp>
        <p:nvSpPr>
          <p:cNvPr id="584793" name="Rectangle 89"/>
          <p:cNvSpPr>
            <a:spLocks noChangeArrowheads="1"/>
          </p:cNvSpPr>
          <p:nvPr/>
        </p:nvSpPr>
        <p:spPr bwMode="auto">
          <a:xfrm>
            <a:off x="2393950" y="4071938"/>
            <a:ext cx="2678113" cy="1647825"/>
          </a:xfrm>
          <a:prstGeom prst="rect">
            <a:avLst/>
          </a:prstGeom>
          <a:noFill/>
          <a:ln w="9525">
            <a:solidFill>
              <a:schemeClr val="tx1"/>
            </a:solidFill>
            <a:miter lim="800000"/>
            <a:headEnd/>
            <a:tailEnd/>
          </a:ln>
          <a:effectLst/>
        </p:spPr>
        <p:txBody>
          <a:bodyPr wrap="none" anchor="ctr"/>
          <a:lstStyle/>
          <a:p>
            <a:endParaRPr lang="it-IT"/>
          </a:p>
        </p:txBody>
      </p:sp>
      <p:sp>
        <p:nvSpPr>
          <p:cNvPr id="584795" name="Oval 91"/>
          <p:cNvSpPr>
            <a:spLocks noChangeArrowheads="1"/>
          </p:cNvSpPr>
          <p:nvPr/>
        </p:nvSpPr>
        <p:spPr bwMode="auto">
          <a:xfrm>
            <a:off x="2562225" y="4203700"/>
            <a:ext cx="1074738" cy="706438"/>
          </a:xfrm>
          <a:prstGeom prst="ellipse">
            <a:avLst/>
          </a:prstGeom>
          <a:noFill/>
          <a:ln w="9525">
            <a:solidFill>
              <a:schemeClr val="accent2"/>
            </a:solidFill>
            <a:round/>
            <a:headEnd/>
            <a:tailEnd/>
          </a:ln>
          <a:effectLst/>
        </p:spPr>
        <p:txBody>
          <a:bodyPr wrap="none" anchor="ctr"/>
          <a:lstStyle/>
          <a:p>
            <a:endParaRPr lang="it-IT"/>
          </a:p>
        </p:txBody>
      </p:sp>
      <p:sp>
        <p:nvSpPr>
          <p:cNvPr id="584796" name="Text Box 92"/>
          <p:cNvSpPr txBox="1">
            <a:spLocks noChangeArrowheads="1"/>
          </p:cNvSpPr>
          <p:nvPr/>
        </p:nvSpPr>
        <p:spPr bwMode="auto">
          <a:xfrm>
            <a:off x="2459038" y="4243388"/>
            <a:ext cx="1268412" cy="639762"/>
          </a:xfrm>
          <a:prstGeom prst="rect">
            <a:avLst/>
          </a:prstGeom>
          <a:noFill/>
          <a:ln w="9525">
            <a:noFill/>
            <a:miter lim="800000"/>
            <a:headEnd/>
            <a:tailEnd/>
          </a:ln>
          <a:effectLst/>
        </p:spPr>
        <p:txBody>
          <a:bodyPr wrap="none">
            <a:spAutoFit/>
          </a:bodyPr>
          <a:lstStyle/>
          <a:p>
            <a:pPr algn="ctr" eaLnBrk="1" hangingPunct="1"/>
            <a:r>
              <a:rPr lang="en-US" altLang="it-IT" sz="1200">
                <a:solidFill>
                  <a:schemeClr val="accent2"/>
                </a:solidFill>
                <a:latin typeface="Arial" charset="0"/>
              </a:rPr>
              <a:t>Algoritmo</a:t>
            </a:r>
          </a:p>
          <a:p>
            <a:pPr algn="ctr" eaLnBrk="1" hangingPunct="1"/>
            <a:r>
              <a:rPr lang="en-US" altLang="it-IT" sz="1200">
                <a:solidFill>
                  <a:schemeClr val="accent2"/>
                </a:solidFill>
                <a:latin typeface="Arial" charset="0"/>
              </a:rPr>
              <a:t>d’instradamento</a:t>
            </a:r>
          </a:p>
          <a:p>
            <a:pPr algn="ctr" eaLnBrk="1" hangingPunct="1"/>
            <a:r>
              <a:rPr lang="en-US" altLang="it-IT" sz="1200">
                <a:solidFill>
                  <a:schemeClr val="accent2"/>
                </a:solidFill>
                <a:latin typeface="Arial" charset="0"/>
              </a:rPr>
              <a:t>(intra-AS)</a:t>
            </a:r>
          </a:p>
        </p:txBody>
      </p:sp>
      <p:sp>
        <p:nvSpPr>
          <p:cNvPr id="584798" name="Oval 94"/>
          <p:cNvSpPr>
            <a:spLocks noChangeArrowheads="1"/>
          </p:cNvSpPr>
          <p:nvPr/>
        </p:nvSpPr>
        <p:spPr bwMode="auto">
          <a:xfrm>
            <a:off x="3765550" y="4216400"/>
            <a:ext cx="1074738" cy="704850"/>
          </a:xfrm>
          <a:prstGeom prst="ellipse">
            <a:avLst/>
          </a:prstGeom>
          <a:noFill/>
          <a:ln w="9525">
            <a:solidFill>
              <a:srgbClr val="FF0000"/>
            </a:solidFill>
            <a:round/>
            <a:headEnd/>
            <a:tailEnd/>
          </a:ln>
          <a:effectLst/>
        </p:spPr>
        <p:txBody>
          <a:bodyPr wrap="none" anchor="ctr"/>
          <a:lstStyle/>
          <a:p>
            <a:endParaRPr lang="it-IT"/>
          </a:p>
        </p:txBody>
      </p:sp>
      <p:sp>
        <p:nvSpPr>
          <p:cNvPr id="584799" name="Text Box 95"/>
          <p:cNvSpPr txBox="1">
            <a:spLocks noChangeArrowheads="1"/>
          </p:cNvSpPr>
          <p:nvPr/>
        </p:nvSpPr>
        <p:spPr bwMode="auto">
          <a:xfrm>
            <a:off x="3648075" y="4230688"/>
            <a:ext cx="1268413" cy="639762"/>
          </a:xfrm>
          <a:prstGeom prst="rect">
            <a:avLst/>
          </a:prstGeom>
          <a:noFill/>
          <a:ln w="9525">
            <a:noFill/>
            <a:miter lim="800000"/>
            <a:headEnd/>
            <a:tailEnd/>
          </a:ln>
          <a:effectLst/>
        </p:spPr>
        <p:txBody>
          <a:bodyPr wrap="none">
            <a:spAutoFit/>
          </a:bodyPr>
          <a:lstStyle/>
          <a:p>
            <a:pPr algn="ctr" eaLnBrk="1" hangingPunct="1"/>
            <a:r>
              <a:rPr lang="en-US" altLang="it-IT" sz="1200">
                <a:solidFill>
                  <a:srgbClr val="FF0000"/>
                </a:solidFill>
                <a:latin typeface="Arial" charset="0"/>
              </a:rPr>
              <a:t>Algoritmo</a:t>
            </a:r>
          </a:p>
          <a:p>
            <a:pPr algn="ctr" eaLnBrk="1" hangingPunct="1"/>
            <a:r>
              <a:rPr lang="en-US" altLang="it-IT" sz="1200">
                <a:solidFill>
                  <a:srgbClr val="FF0000"/>
                </a:solidFill>
                <a:latin typeface="Arial" charset="0"/>
              </a:rPr>
              <a:t>d’instradamento</a:t>
            </a:r>
          </a:p>
          <a:p>
            <a:pPr algn="ctr" eaLnBrk="1" hangingPunct="1"/>
            <a:r>
              <a:rPr lang="en-US" altLang="it-IT" sz="1200">
                <a:solidFill>
                  <a:srgbClr val="FF0000"/>
                </a:solidFill>
                <a:latin typeface="Arial" charset="0"/>
              </a:rPr>
              <a:t>(intra-AS)</a:t>
            </a:r>
            <a:endParaRPr lang="en-US" altLang="it-IT" sz="1200">
              <a:solidFill>
                <a:schemeClr val="accent2"/>
              </a:solidFill>
              <a:latin typeface="Arial" charset="0"/>
            </a:endParaRPr>
          </a:p>
        </p:txBody>
      </p:sp>
      <p:sp>
        <p:nvSpPr>
          <p:cNvPr id="584800" name="Rectangle 96"/>
          <p:cNvSpPr>
            <a:spLocks noChangeArrowheads="1"/>
          </p:cNvSpPr>
          <p:nvPr/>
        </p:nvSpPr>
        <p:spPr bwMode="auto">
          <a:xfrm>
            <a:off x="3079750" y="5130800"/>
            <a:ext cx="1138238" cy="392113"/>
          </a:xfrm>
          <a:prstGeom prst="rect">
            <a:avLst/>
          </a:prstGeom>
          <a:solidFill>
            <a:schemeClr val="accent1"/>
          </a:solidFill>
          <a:ln w="9525">
            <a:solidFill>
              <a:schemeClr val="tx1"/>
            </a:solidFill>
            <a:miter lim="800000"/>
            <a:headEnd/>
            <a:tailEnd/>
          </a:ln>
          <a:effectLst/>
        </p:spPr>
        <p:txBody>
          <a:bodyPr wrap="none" anchor="ctr"/>
          <a:lstStyle/>
          <a:p>
            <a:pPr algn="ctr" eaLnBrk="1" hangingPunct="1"/>
            <a:r>
              <a:rPr lang="en-US" altLang="it-IT" sz="1400">
                <a:latin typeface="Arial" charset="0"/>
              </a:rPr>
              <a:t>Tabella</a:t>
            </a:r>
          </a:p>
          <a:p>
            <a:pPr algn="ctr" eaLnBrk="1" hangingPunct="1"/>
            <a:r>
              <a:rPr lang="en-US" altLang="it-IT" sz="1400">
                <a:latin typeface="Arial" charset="0"/>
              </a:rPr>
              <a:t>d’inoltro</a:t>
            </a:r>
          </a:p>
        </p:txBody>
      </p:sp>
      <p:sp>
        <p:nvSpPr>
          <p:cNvPr id="584801" name="Freeform 97"/>
          <p:cNvSpPr>
            <a:spLocks/>
          </p:cNvSpPr>
          <p:nvPr/>
        </p:nvSpPr>
        <p:spPr bwMode="auto">
          <a:xfrm>
            <a:off x="2665413" y="4792663"/>
            <a:ext cx="401637" cy="508000"/>
          </a:xfrm>
          <a:custGeom>
            <a:avLst/>
            <a:gdLst/>
            <a:ahLst/>
            <a:cxnLst>
              <a:cxn ang="0">
                <a:pos x="0" y="0"/>
              </a:cxn>
              <a:cxn ang="0">
                <a:pos x="71" y="230"/>
              </a:cxn>
              <a:cxn ang="0">
                <a:pos x="275" y="345"/>
              </a:cxn>
            </a:cxnLst>
            <a:rect l="0" t="0" r="r" b="b"/>
            <a:pathLst>
              <a:path w="275" h="345">
                <a:moveTo>
                  <a:pt x="0" y="0"/>
                </a:moveTo>
                <a:cubicBezTo>
                  <a:pt x="12" y="86"/>
                  <a:pt x="25" y="173"/>
                  <a:pt x="71" y="230"/>
                </a:cubicBezTo>
                <a:cubicBezTo>
                  <a:pt x="117" y="287"/>
                  <a:pt x="241" y="326"/>
                  <a:pt x="275" y="345"/>
                </a:cubicBezTo>
              </a:path>
            </a:pathLst>
          </a:custGeom>
          <a:noFill/>
          <a:ln w="9525">
            <a:solidFill>
              <a:schemeClr val="accent2"/>
            </a:solidFill>
            <a:round/>
            <a:headEnd/>
            <a:tailEnd type="triangle" w="med" len="med"/>
          </a:ln>
          <a:effectLst/>
        </p:spPr>
        <p:txBody>
          <a:bodyPr/>
          <a:lstStyle/>
          <a:p>
            <a:endParaRPr lang="it-IT"/>
          </a:p>
        </p:txBody>
      </p:sp>
      <p:sp>
        <p:nvSpPr>
          <p:cNvPr id="584802" name="Freeform 98"/>
          <p:cNvSpPr>
            <a:spLocks/>
          </p:cNvSpPr>
          <p:nvPr/>
        </p:nvSpPr>
        <p:spPr bwMode="auto">
          <a:xfrm>
            <a:off x="4217988" y="4792663"/>
            <a:ext cx="517525" cy="547687"/>
          </a:xfrm>
          <a:custGeom>
            <a:avLst/>
            <a:gdLst/>
            <a:ahLst/>
            <a:cxnLst>
              <a:cxn ang="0">
                <a:pos x="354" y="0"/>
              </a:cxn>
              <a:cxn ang="0">
                <a:pos x="248" y="274"/>
              </a:cxn>
              <a:cxn ang="0">
                <a:pos x="0" y="372"/>
              </a:cxn>
            </a:cxnLst>
            <a:rect l="0" t="0" r="r" b="b"/>
            <a:pathLst>
              <a:path w="354" h="372">
                <a:moveTo>
                  <a:pt x="354" y="0"/>
                </a:moveTo>
                <a:cubicBezTo>
                  <a:pt x="330" y="106"/>
                  <a:pt x="307" y="212"/>
                  <a:pt x="248" y="274"/>
                </a:cubicBezTo>
                <a:cubicBezTo>
                  <a:pt x="189" y="336"/>
                  <a:pt x="41" y="354"/>
                  <a:pt x="0" y="372"/>
                </a:cubicBezTo>
              </a:path>
            </a:pathLst>
          </a:custGeom>
          <a:noFill/>
          <a:ln w="9525">
            <a:solidFill>
              <a:srgbClr val="FF0000"/>
            </a:solidFill>
            <a:round/>
            <a:headEnd/>
            <a:tailEnd type="triangle" w="med" len="med"/>
          </a:ln>
          <a:effectLst/>
        </p:spPr>
        <p:txBody>
          <a:bodyPr/>
          <a:lstStyle/>
          <a:p>
            <a:endParaRPr lang="it-IT"/>
          </a:p>
        </p:txBody>
      </p:sp>
      <p:grpSp>
        <p:nvGrpSpPr>
          <p:cNvPr id="584803" name="Group 99"/>
          <p:cNvGrpSpPr>
            <a:grpSpLocks/>
          </p:cNvGrpSpPr>
          <p:nvPr/>
        </p:nvGrpSpPr>
        <p:grpSpPr bwMode="auto">
          <a:xfrm>
            <a:off x="866775" y="1855788"/>
            <a:ext cx="469900" cy="396875"/>
            <a:chOff x="2014" y="1980"/>
            <a:chExt cx="321" cy="269"/>
          </a:xfrm>
        </p:grpSpPr>
        <p:sp>
          <p:nvSpPr>
            <p:cNvPr id="584804" name="Oval 100"/>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4805" name="Line 101"/>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584806" name="Line 102"/>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584807" name="Rectangle 103"/>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4808" name="Oval 104"/>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4809" name="Group 105"/>
            <p:cNvGrpSpPr>
              <a:grpSpLocks/>
            </p:cNvGrpSpPr>
            <p:nvPr/>
          </p:nvGrpSpPr>
          <p:grpSpPr bwMode="auto">
            <a:xfrm>
              <a:off x="2014" y="1980"/>
              <a:ext cx="321" cy="269"/>
              <a:chOff x="2893" y="2429"/>
              <a:chExt cx="328" cy="269"/>
            </a:xfrm>
          </p:grpSpPr>
          <p:sp>
            <p:nvSpPr>
              <p:cNvPr id="584810" name="Rectangle 10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4811" name="Text Box 107"/>
              <p:cNvSpPr txBox="1">
                <a:spLocks noChangeArrowheads="1"/>
              </p:cNvSpPr>
              <p:nvPr/>
            </p:nvSpPr>
            <p:spPr bwMode="auto">
              <a:xfrm>
                <a:off x="2893" y="2429"/>
                <a:ext cx="328" cy="269"/>
              </a:xfrm>
              <a:prstGeom prst="rect">
                <a:avLst/>
              </a:prstGeom>
              <a:noFill/>
              <a:ln w="9525">
                <a:noFill/>
                <a:miter lim="800000"/>
                <a:headEnd/>
                <a:tailEnd/>
              </a:ln>
              <a:effectLst/>
            </p:spPr>
            <p:txBody>
              <a:bodyPr wrap="none">
                <a:spAutoFit/>
              </a:bodyPr>
              <a:lstStyle/>
              <a:p>
                <a:pPr algn="ctr"/>
                <a:r>
                  <a:rPr lang="en-US" altLang="it-IT" sz="2000"/>
                  <a:t>3c</a:t>
                </a:r>
                <a:endParaRPr lang="en-US" altLang="it-IT" sz="2400">
                  <a:latin typeface="Times New Roman" pitchFamily="18" charset="0"/>
                </a:endParaRPr>
              </a:p>
            </p:txBody>
          </p:sp>
        </p:grpSp>
      </p:grpSp>
      <p:sp>
        <p:nvSpPr>
          <p:cNvPr id="584812" name="Line 108"/>
          <p:cNvSpPr>
            <a:spLocks noChangeShapeType="1"/>
          </p:cNvSpPr>
          <p:nvPr/>
        </p:nvSpPr>
        <p:spPr bwMode="auto">
          <a:xfrm flipH="1">
            <a:off x="904875" y="2165350"/>
            <a:ext cx="90488" cy="157163"/>
          </a:xfrm>
          <a:prstGeom prst="line">
            <a:avLst/>
          </a:prstGeom>
          <a:noFill/>
          <a:ln w="28575">
            <a:solidFill>
              <a:schemeClr val="tx1"/>
            </a:solidFill>
            <a:round/>
            <a:headEnd/>
            <a:tailEnd/>
          </a:ln>
          <a:effectLst/>
        </p:spPr>
        <p:txBody>
          <a:bodyPr/>
          <a:lstStyle/>
          <a:p>
            <a:endParaRPr lang="it-IT"/>
          </a:p>
        </p:txBody>
      </p:sp>
      <p:sp>
        <p:nvSpPr>
          <p:cNvPr id="584813" name="Line 109"/>
          <p:cNvSpPr>
            <a:spLocks noChangeShapeType="1"/>
          </p:cNvSpPr>
          <p:nvPr/>
        </p:nvSpPr>
        <p:spPr bwMode="auto">
          <a:xfrm>
            <a:off x="457200" y="2233613"/>
            <a:ext cx="211138" cy="161925"/>
          </a:xfrm>
          <a:prstGeom prst="line">
            <a:avLst/>
          </a:prstGeom>
          <a:noFill/>
          <a:ln w="9525">
            <a:solidFill>
              <a:schemeClr val="tx1"/>
            </a:solidFill>
            <a:round/>
            <a:headEnd/>
            <a:tailEnd/>
          </a:ln>
          <a:effectLst/>
        </p:spPr>
        <p:txBody>
          <a:bodyPr/>
          <a:lstStyle/>
          <a:p>
            <a:endParaRPr lang="it-IT"/>
          </a:p>
        </p:txBody>
      </p:sp>
      <p:sp>
        <p:nvSpPr>
          <p:cNvPr id="584814" name="Line 110"/>
          <p:cNvSpPr>
            <a:spLocks noChangeShapeType="1"/>
          </p:cNvSpPr>
          <p:nvPr/>
        </p:nvSpPr>
        <p:spPr bwMode="auto">
          <a:xfrm flipH="1">
            <a:off x="1185863" y="1709738"/>
            <a:ext cx="198437" cy="223837"/>
          </a:xfrm>
          <a:prstGeom prst="line">
            <a:avLst/>
          </a:prstGeom>
          <a:noFill/>
          <a:ln w="9525">
            <a:solidFill>
              <a:schemeClr val="tx1"/>
            </a:solidFill>
            <a:round/>
            <a:headEnd/>
            <a:tailEnd/>
          </a:ln>
          <a:effectLst/>
        </p:spPr>
        <p:txBody>
          <a:bodyPr/>
          <a:lstStyle/>
          <a:p>
            <a:endParaRPr lang="it-IT"/>
          </a:p>
        </p:txBody>
      </p:sp>
      <p:sp>
        <p:nvSpPr>
          <p:cNvPr id="584815" name="Line 111"/>
          <p:cNvSpPr>
            <a:spLocks noChangeShapeType="1"/>
          </p:cNvSpPr>
          <p:nvPr/>
        </p:nvSpPr>
        <p:spPr bwMode="auto">
          <a:xfrm>
            <a:off x="777875" y="1697038"/>
            <a:ext cx="173038" cy="261937"/>
          </a:xfrm>
          <a:prstGeom prst="line">
            <a:avLst/>
          </a:prstGeom>
          <a:noFill/>
          <a:ln w="9525">
            <a:solidFill>
              <a:schemeClr val="tx1"/>
            </a:solidFill>
            <a:round/>
            <a:headEnd/>
            <a:tailEnd/>
          </a:ln>
          <a:effectLst/>
        </p:spPr>
        <p:txBody>
          <a:bodyPr/>
          <a:lstStyle/>
          <a:p>
            <a:endParaRPr lang="it-IT"/>
          </a:p>
        </p:txBody>
      </p:sp>
      <p:sp>
        <p:nvSpPr>
          <p:cNvPr id="584816" name="Line 112"/>
          <p:cNvSpPr>
            <a:spLocks noChangeShapeType="1"/>
          </p:cNvSpPr>
          <p:nvPr/>
        </p:nvSpPr>
        <p:spPr bwMode="auto">
          <a:xfrm flipH="1">
            <a:off x="1741488" y="1833563"/>
            <a:ext cx="100012" cy="301625"/>
          </a:xfrm>
          <a:prstGeom prst="line">
            <a:avLst/>
          </a:prstGeom>
          <a:noFill/>
          <a:ln w="9525">
            <a:solidFill>
              <a:schemeClr val="tx1"/>
            </a:solidFill>
            <a:round/>
            <a:headEnd/>
            <a:tailEnd/>
          </a:ln>
          <a:effectLst/>
        </p:spPr>
        <p:txBody>
          <a:bodyPr/>
          <a:lstStyle/>
          <a:p>
            <a:endParaRPr lang="it-IT"/>
          </a:p>
        </p:txBody>
      </p:sp>
      <p:sp>
        <p:nvSpPr>
          <p:cNvPr id="584817" name="Line 113"/>
          <p:cNvSpPr>
            <a:spLocks noChangeShapeType="1"/>
          </p:cNvSpPr>
          <p:nvPr/>
        </p:nvSpPr>
        <p:spPr bwMode="auto">
          <a:xfrm>
            <a:off x="5884863" y="2597150"/>
            <a:ext cx="322262" cy="0"/>
          </a:xfrm>
          <a:prstGeom prst="line">
            <a:avLst/>
          </a:prstGeom>
          <a:noFill/>
          <a:ln w="9525">
            <a:solidFill>
              <a:schemeClr val="tx1"/>
            </a:solidFill>
            <a:round/>
            <a:headEnd/>
            <a:tailEnd/>
          </a:ln>
          <a:effectLst/>
        </p:spPr>
        <p:txBody>
          <a:bodyPr/>
          <a:lstStyle/>
          <a:p>
            <a:endParaRPr lang="it-IT"/>
          </a:p>
        </p:txBody>
      </p:sp>
      <p:sp>
        <p:nvSpPr>
          <p:cNvPr id="584818" name="Line 114"/>
          <p:cNvSpPr>
            <a:spLocks noChangeShapeType="1"/>
          </p:cNvSpPr>
          <p:nvPr/>
        </p:nvSpPr>
        <p:spPr bwMode="auto">
          <a:xfrm flipV="1">
            <a:off x="5799138" y="2135188"/>
            <a:ext cx="382587" cy="374650"/>
          </a:xfrm>
          <a:prstGeom prst="line">
            <a:avLst/>
          </a:prstGeom>
          <a:noFill/>
          <a:ln w="9525">
            <a:solidFill>
              <a:schemeClr val="tx1"/>
            </a:solidFill>
            <a:round/>
            <a:headEnd/>
            <a:tailEnd/>
          </a:ln>
          <a:effectLst/>
        </p:spPr>
        <p:txBody>
          <a:bodyPr/>
          <a:lstStyle/>
          <a:p>
            <a:endParaRPr lang="it-IT"/>
          </a:p>
        </p:txBody>
      </p:sp>
      <p:sp>
        <p:nvSpPr>
          <p:cNvPr id="584819" name="Line 115"/>
          <p:cNvSpPr>
            <a:spLocks noChangeShapeType="1"/>
          </p:cNvSpPr>
          <p:nvPr/>
        </p:nvSpPr>
        <p:spPr bwMode="auto">
          <a:xfrm flipH="1" flipV="1">
            <a:off x="4994275" y="1884363"/>
            <a:ext cx="185738" cy="298450"/>
          </a:xfrm>
          <a:prstGeom prst="line">
            <a:avLst/>
          </a:prstGeom>
          <a:noFill/>
          <a:ln w="9525">
            <a:solidFill>
              <a:schemeClr val="tx1"/>
            </a:solidFill>
            <a:round/>
            <a:headEnd/>
            <a:tailEnd/>
          </a:ln>
          <a:effectLst/>
        </p:spPr>
        <p:txBody>
          <a:bodyPr/>
          <a:lstStyle/>
          <a:p>
            <a:endParaRPr lang="it-IT"/>
          </a:p>
        </p:txBody>
      </p:sp>
      <p:sp>
        <p:nvSpPr>
          <p:cNvPr id="584820" name="Line 116"/>
          <p:cNvSpPr>
            <a:spLocks noChangeShapeType="1"/>
          </p:cNvSpPr>
          <p:nvPr/>
        </p:nvSpPr>
        <p:spPr bwMode="auto">
          <a:xfrm flipH="1" flipV="1">
            <a:off x="4538663" y="2035175"/>
            <a:ext cx="196850" cy="273050"/>
          </a:xfrm>
          <a:prstGeom prst="line">
            <a:avLst/>
          </a:prstGeom>
          <a:noFill/>
          <a:ln w="9525">
            <a:solidFill>
              <a:schemeClr val="tx1"/>
            </a:solidFill>
            <a:round/>
            <a:headEnd/>
            <a:tailEnd/>
          </a:ln>
          <a:effectLst/>
        </p:spPr>
        <p:txBody>
          <a:bodyPr/>
          <a:lstStyle/>
          <a:p>
            <a:endParaRPr lang="it-IT"/>
          </a:p>
        </p:txBody>
      </p:sp>
      <p:sp>
        <p:nvSpPr>
          <p:cNvPr id="584821" name="Line 117"/>
          <p:cNvSpPr>
            <a:spLocks noChangeShapeType="1"/>
          </p:cNvSpPr>
          <p:nvPr/>
        </p:nvSpPr>
        <p:spPr bwMode="auto">
          <a:xfrm flipH="1">
            <a:off x="1779588" y="3133725"/>
            <a:ext cx="196850" cy="174625"/>
          </a:xfrm>
          <a:prstGeom prst="line">
            <a:avLst/>
          </a:prstGeom>
          <a:noFill/>
          <a:ln w="9525">
            <a:solidFill>
              <a:schemeClr val="tx1"/>
            </a:solidFill>
            <a:round/>
            <a:headEnd/>
            <a:tailEnd/>
          </a:ln>
          <a:effectLst/>
        </p:spPr>
        <p:txBody>
          <a:bodyPr/>
          <a:lstStyle/>
          <a:p>
            <a:endParaRPr lang="it-IT"/>
          </a:p>
        </p:txBody>
      </p:sp>
      <p:sp>
        <p:nvSpPr>
          <p:cNvPr id="584822" name="Line 118"/>
          <p:cNvSpPr>
            <a:spLocks noChangeShapeType="1"/>
          </p:cNvSpPr>
          <p:nvPr/>
        </p:nvSpPr>
        <p:spPr bwMode="auto">
          <a:xfrm flipH="1" flipV="1">
            <a:off x="1730375" y="2984500"/>
            <a:ext cx="185738" cy="11113"/>
          </a:xfrm>
          <a:prstGeom prst="line">
            <a:avLst/>
          </a:prstGeom>
          <a:noFill/>
          <a:ln w="9525">
            <a:solidFill>
              <a:schemeClr val="tx1"/>
            </a:solidFill>
            <a:round/>
            <a:headEnd/>
            <a:tailEnd/>
          </a:ln>
          <a:effectLst/>
        </p:spPr>
        <p:txBody>
          <a:bodyPr/>
          <a:lstStyle/>
          <a:p>
            <a:endParaRPr lang="it-IT"/>
          </a:p>
        </p:txBody>
      </p:sp>
      <p:sp>
        <p:nvSpPr>
          <p:cNvPr id="584823" name="Line 119"/>
          <p:cNvSpPr>
            <a:spLocks noChangeShapeType="1"/>
          </p:cNvSpPr>
          <p:nvPr/>
        </p:nvSpPr>
        <p:spPr bwMode="auto">
          <a:xfrm flipH="1">
            <a:off x="2125663" y="3384550"/>
            <a:ext cx="309562" cy="23813"/>
          </a:xfrm>
          <a:prstGeom prst="line">
            <a:avLst/>
          </a:prstGeom>
          <a:noFill/>
          <a:ln w="9525">
            <a:solidFill>
              <a:schemeClr val="tx1"/>
            </a:solidFill>
            <a:round/>
            <a:headEnd/>
            <a:tailEnd/>
          </a:ln>
          <a:effectLst/>
        </p:spPr>
        <p:txBody>
          <a:bodyPr/>
          <a:lstStyle/>
          <a:p>
            <a:endParaRPr lang="it-IT"/>
          </a:p>
        </p:txBody>
      </p:sp>
      <p:sp>
        <p:nvSpPr>
          <p:cNvPr id="584824" name="Line 120"/>
          <p:cNvSpPr>
            <a:spLocks noChangeShapeType="1"/>
          </p:cNvSpPr>
          <p:nvPr/>
        </p:nvSpPr>
        <p:spPr bwMode="auto">
          <a:xfrm flipV="1">
            <a:off x="2830513" y="2708275"/>
            <a:ext cx="334962" cy="14288"/>
          </a:xfrm>
          <a:prstGeom prst="line">
            <a:avLst/>
          </a:prstGeom>
          <a:noFill/>
          <a:ln w="9525">
            <a:solidFill>
              <a:schemeClr val="tx1"/>
            </a:solidFill>
            <a:round/>
            <a:headEnd/>
            <a:tailEnd/>
          </a:ln>
          <a:effectLst/>
        </p:spPr>
        <p:txBody>
          <a:bodyPr/>
          <a:lstStyle/>
          <a:p>
            <a:endParaRPr lang="it-IT"/>
          </a:p>
        </p:txBody>
      </p:sp>
      <p:sp>
        <p:nvSpPr>
          <p:cNvPr id="584825" name="Line 121"/>
          <p:cNvSpPr>
            <a:spLocks noChangeShapeType="1"/>
          </p:cNvSpPr>
          <p:nvPr/>
        </p:nvSpPr>
        <p:spPr bwMode="auto">
          <a:xfrm>
            <a:off x="3498850" y="3259138"/>
            <a:ext cx="173038" cy="161925"/>
          </a:xfrm>
          <a:prstGeom prst="line">
            <a:avLst/>
          </a:prstGeom>
          <a:noFill/>
          <a:ln w="9525">
            <a:solidFill>
              <a:schemeClr val="tx1"/>
            </a:solidFill>
            <a:round/>
            <a:headEnd/>
            <a:tailEnd/>
          </a:ln>
          <a:effectLst/>
        </p:spPr>
        <p:txBody>
          <a:bodyPr/>
          <a:lstStyle/>
          <a:p>
            <a:endParaRPr lang="it-IT"/>
          </a:p>
        </p:txBody>
      </p:sp>
      <p:sp>
        <p:nvSpPr>
          <p:cNvPr id="584826" name="Line 122"/>
          <p:cNvSpPr>
            <a:spLocks noChangeShapeType="1"/>
          </p:cNvSpPr>
          <p:nvPr/>
        </p:nvSpPr>
        <p:spPr bwMode="auto">
          <a:xfrm>
            <a:off x="2794000" y="2820988"/>
            <a:ext cx="209550" cy="112712"/>
          </a:xfrm>
          <a:prstGeom prst="line">
            <a:avLst/>
          </a:prstGeom>
          <a:noFill/>
          <a:ln w="9525">
            <a:solidFill>
              <a:schemeClr val="tx1"/>
            </a:solidFill>
            <a:round/>
            <a:headEnd/>
            <a:tailEnd/>
          </a:ln>
          <a:effectLst/>
        </p:spPr>
        <p:txBody>
          <a:bodyPr/>
          <a:lstStyle/>
          <a:p>
            <a:endParaRPr lang="it-IT"/>
          </a:p>
        </p:txBody>
      </p:sp>
      <p:sp>
        <p:nvSpPr>
          <p:cNvPr id="584828" name="Rectangle 124"/>
          <p:cNvSpPr>
            <a:spLocks noGrp="1" noChangeArrowheads="1"/>
          </p:cNvSpPr>
          <p:nvPr>
            <p:ph type="title"/>
          </p:nvPr>
        </p:nvSpPr>
        <p:spPr/>
        <p:txBody>
          <a:bodyPr/>
          <a:lstStyle/>
          <a:p>
            <a:r>
              <a:rPr lang="it-IT"/>
              <a:t>Sistemi autonomi interconnessi</a:t>
            </a:r>
            <a:endParaRPr lang="en-US"/>
          </a:p>
        </p:txBody>
      </p:sp>
      <p:sp>
        <p:nvSpPr>
          <p:cNvPr id="584831" name="Rectangle 127"/>
          <p:cNvSpPr>
            <a:spLocks noGrp="1" noChangeArrowheads="1"/>
          </p:cNvSpPr>
          <p:nvPr>
            <p:ph type="body" sz="half" idx="2"/>
          </p:nvPr>
        </p:nvSpPr>
        <p:spPr>
          <a:xfrm>
            <a:off x="5114925" y="3159125"/>
            <a:ext cx="3810000" cy="3400425"/>
          </a:xfrm>
        </p:spPr>
        <p:txBody>
          <a:bodyPr/>
          <a:lstStyle/>
          <a:p>
            <a:pPr>
              <a:lnSpc>
                <a:spcPct val="90000"/>
              </a:lnSpc>
              <a:buFont typeface="Wingdings" pitchFamily="2" charset="2"/>
              <a:buChar char="r"/>
            </a:pPr>
            <a:r>
              <a:rPr lang="it-IT" sz="1800"/>
              <a:t>Ciascun sistema autonomo sa come inoltrare pacchetti lungo il percorso ottimo verso qualsiasi destinazione interna al gruppo</a:t>
            </a:r>
            <a:endParaRPr lang="it-IT" sz="2000"/>
          </a:p>
          <a:p>
            <a:pPr lvl="1">
              <a:lnSpc>
                <a:spcPct val="90000"/>
              </a:lnSpc>
              <a:buFont typeface="Wingdings" pitchFamily="2" charset="2"/>
              <a:buChar char="m"/>
            </a:pPr>
            <a:r>
              <a:rPr lang="it-IT" sz="1600"/>
              <a:t>I sistemi AS2 e AS3 hanno tre router ciascuno</a:t>
            </a:r>
          </a:p>
          <a:p>
            <a:pPr lvl="1">
              <a:lnSpc>
                <a:spcPct val="90000"/>
              </a:lnSpc>
              <a:buFont typeface="Wingdings" pitchFamily="2" charset="2"/>
              <a:buChar char="m"/>
            </a:pPr>
            <a:r>
              <a:rPr lang="it-IT" sz="1600"/>
              <a:t>I protocolli d’instradamento dei tre sistemi autonomi non sono necessariamente gli stessi</a:t>
            </a:r>
          </a:p>
          <a:p>
            <a:pPr lvl="1">
              <a:lnSpc>
                <a:spcPct val="90000"/>
              </a:lnSpc>
              <a:buFont typeface="Wingdings" pitchFamily="2" charset="2"/>
              <a:buChar char="m"/>
            </a:pPr>
            <a:r>
              <a:rPr lang="it-IT" sz="1600"/>
              <a:t>I router 1b, 1c, 2a e 3a sono gateway </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Segnaposto numero diapositiva 6"/>
          <p:cNvSpPr>
            <a:spLocks noGrp="1"/>
          </p:cNvSpPr>
          <p:nvPr>
            <p:ph type="sldNum" sz="quarter" idx="12"/>
          </p:nvPr>
        </p:nvSpPr>
        <p:spPr/>
        <p:txBody>
          <a:bodyPr/>
          <a:lstStyle/>
          <a:p>
            <a:r>
              <a:rPr lang="en-US" altLang="it-IT"/>
              <a:t>4-</a:t>
            </a:r>
            <a:fld id="{9B579929-3FEA-4981-946A-5E8575A9C192}" type="slidenum">
              <a:rPr lang="en-US" altLang="it-IT"/>
              <a:pPr/>
              <a:t>95</a:t>
            </a:fld>
            <a:endParaRPr lang="en-US" altLang="it-IT"/>
          </a:p>
        </p:txBody>
      </p:sp>
      <p:grpSp>
        <p:nvGrpSpPr>
          <p:cNvPr id="587902" name="Group 126"/>
          <p:cNvGrpSpPr>
            <a:grpSpLocks noChangeAspect="1"/>
          </p:cNvGrpSpPr>
          <p:nvPr/>
        </p:nvGrpSpPr>
        <p:grpSpPr bwMode="auto">
          <a:xfrm>
            <a:off x="1270000" y="4654550"/>
            <a:ext cx="5189538" cy="1954213"/>
            <a:chOff x="171" y="846"/>
            <a:chExt cx="3892" cy="1465"/>
          </a:xfrm>
        </p:grpSpPr>
        <p:sp>
          <p:nvSpPr>
            <p:cNvPr id="587779" name="Freeform 3"/>
            <p:cNvSpPr>
              <a:spLocks noChangeAspect="1"/>
            </p:cNvSpPr>
            <p:nvPr/>
          </p:nvSpPr>
          <p:spPr bwMode="auto">
            <a:xfrm>
              <a:off x="2581" y="1006"/>
              <a:ext cx="1482" cy="952"/>
            </a:xfrm>
            <a:custGeom>
              <a:avLst/>
              <a:gdLst/>
              <a:ahLst/>
              <a:cxnLst>
                <a:cxn ang="0">
                  <a:pos x="56" y="162"/>
                </a:cxn>
                <a:cxn ang="0">
                  <a:pos x="368" y="14"/>
                </a:cxn>
                <a:cxn ang="0">
                  <a:pos x="940" y="79"/>
                </a:cxn>
                <a:cxn ang="0">
                  <a:pos x="1144" y="239"/>
                </a:cxn>
                <a:cxn ang="0">
                  <a:pos x="1048" y="451"/>
                </a:cxn>
                <a:cxn ang="0">
                  <a:pos x="586" y="541"/>
                </a:cxn>
                <a:cxn ang="0">
                  <a:pos x="88" y="439"/>
                </a:cxn>
                <a:cxn ang="0">
                  <a:pos x="56" y="162"/>
                </a:cxn>
              </a:cxnLst>
              <a:rect l="0" t="0" r="r" b="b"/>
              <a:pathLst>
                <a:path w="1162" h="543">
                  <a:moveTo>
                    <a:pt x="56" y="162"/>
                  </a:moveTo>
                  <a:cubicBezTo>
                    <a:pt x="115" y="100"/>
                    <a:pt x="221" y="28"/>
                    <a:pt x="368" y="14"/>
                  </a:cubicBezTo>
                  <a:cubicBezTo>
                    <a:pt x="515" y="0"/>
                    <a:pt x="811" y="42"/>
                    <a:pt x="940" y="79"/>
                  </a:cubicBezTo>
                  <a:cubicBezTo>
                    <a:pt x="1069" y="116"/>
                    <a:pt x="1126" y="177"/>
                    <a:pt x="1144" y="239"/>
                  </a:cubicBezTo>
                  <a:cubicBezTo>
                    <a:pt x="1162" y="301"/>
                    <a:pt x="1141" y="401"/>
                    <a:pt x="1048" y="451"/>
                  </a:cubicBezTo>
                  <a:cubicBezTo>
                    <a:pt x="955" y="501"/>
                    <a:pt x="746" y="543"/>
                    <a:pt x="586" y="541"/>
                  </a:cubicBezTo>
                  <a:cubicBezTo>
                    <a:pt x="426" y="539"/>
                    <a:pt x="176" y="502"/>
                    <a:pt x="88" y="439"/>
                  </a:cubicBezTo>
                  <a:cubicBezTo>
                    <a:pt x="0" y="376"/>
                    <a:pt x="63" y="220"/>
                    <a:pt x="56" y="162"/>
                  </a:cubicBezTo>
                  <a:close/>
                </a:path>
              </a:pathLst>
            </a:custGeom>
            <a:solidFill>
              <a:srgbClr val="66CCFF"/>
            </a:solidFill>
            <a:ln w="9525">
              <a:noFill/>
              <a:round/>
              <a:headEnd/>
              <a:tailEnd/>
            </a:ln>
            <a:effectLst/>
          </p:spPr>
          <p:txBody>
            <a:bodyPr wrap="none" anchor="ctr"/>
            <a:lstStyle/>
            <a:p>
              <a:endParaRPr lang="it-IT"/>
            </a:p>
          </p:txBody>
        </p:sp>
        <p:sp>
          <p:nvSpPr>
            <p:cNvPr id="587780" name="Freeform 4"/>
            <p:cNvSpPr>
              <a:spLocks noChangeAspect="1"/>
            </p:cNvSpPr>
            <p:nvPr/>
          </p:nvSpPr>
          <p:spPr bwMode="auto">
            <a:xfrm>
              <a:off x="171" y="846"/>
              <a:ext cx="1154" cy="944"/>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587781" name="Freeform 5"/>
            <p:cNvSpPr>
              <a:spLocks noChangeAspect="1"/>
            </p:cNvSpPr>
            <p:nvPr/>
          </p:nvSpPr>
          <p:spPr bwMode="auto">
            <a:xfrm>
              <a:off x="916" y="1527"/>
              <a:ext cx="1846" cy="736"/>
            </a:xfrm>
            <a:custGeom>
              <a:avLst/>
              <a:gdLst/>
              <a:ahLst/>
              <a:cxnLst>
                <a:cxn ang="0">
                  <a:pos x="155" y="224"/>
                </a:cxn>
                <a:cxn ang="0">
                  <a:pos x="407" y="74"/>
                </a:cxn>
                <a:cxn ang="0">
                  <a:pos x="785" y="20"/>
                </a:cxn>
                <a:cxn ang="0">
                  <a:pos x="1157" y="194"/>
                </a:cxn>
                <a:cxn ang="0">
                  <a:pos x="1564" y="428"/>
                </a:cxn>
                <a:cxn ang="0">
                  <a:pos x="1272" y="644"/>
                </a:cxn>
                <a:cxn ang="0">
                  <a:pos x="690" y="656"/>
                </a:cxn>
                <a:cxn ang="0">
                  <a:pos x="89" y="596"/>
                </a:cxn>
                <a:cxn ang="0">
                  <a:pos x="155" y="224"/>
                </a:cxn>
              </a:cxnLst>
              <a:rect l="0" t="0" r="r" b="b"/>
              <a:pathLst>
                <a:path w="1583" h="682">
                  <a:moveTo>
                    <a:pt x="155" y="224"/>
                  </a:moveTo>
                  <a:cubicBezTo>
                    <a:pt x="208" y="137"/>
                    <a:pt x="302" y="108"/>
                    <a:pt x="407" y="74"/>
                  </a:cubicBezTo>
                  <a:cubicBezTo>
                    <a:pt x="512" y="40"/>
                    <a:pt x="660" y="0"/>
                    <a:pt x="785" y="20"/>
                  </a:cubicBezTo>
                  <a:cubicBezTo>
                    <a:pt x="910" y="40"/>
                    <a:pt x="1027" y="126"/>
                    <a:pt x="1157" y="194"/>
                  </a:cubicBezTo>
                  <a:cubicBezTo>
                    <a:pt x="1287" y="262"/>
                    <a:pt x="1545" y="353"/>
                    <a:pt x="1564" y="428"/>
                  </a:cubicBezTo>
                  <a:cubicBezTo>
                    <a:pt x="1583" y="503"/>
                    <a:pt x="1417" y="606"/>
                    <a:pt x="1272" y="644"/>
                  </a:cubicBezTo>
                  <a:cubicBezTo>
                    <a:pt x="1127" y="682"/>
                    <a:pt x="887" y="664"/>
                    <a:pt x="690" y="656"/>
                  </a:cubicBezTo>
                  <a:cubicBezTo>
                    <a:pt x="493" y="648"/>
                    <a:pt x="178" y="668"/>
                    <a:pt x="89" y="596"/>
                  </a:cubicBezTo>
                  <a:cubicBezTo>
                    <a:pt x="0" y="524"/>
                    <a:pt x="102" y="311"/>
                    <a:pt x="155" y="224"/>
                  </a:cubicBezTo>
                  <a:close/>
                </a:path>
              </a:pathLst>
            </a:custGeom>
            <a:solidFill>
              <a:srgbClr val="66CCFF"/>
            </a:solidFill>
            <a:ln w="9525">
              <a:noFill/>
              <a:round/>
              <a:headEnd/>
              <a:tailEnd/>
            </a:ln>
            <a:effectLst/>
          </p:spPr>
          <p:txBody>
            <a:bodyPr wrap="none" anchor="ctr"/>
            <a:lstStyle/>
            <a:p>
              <a:endParaRPr lang="it-IT"/>
            </a:p>
          </p:txBody>
        </p:sp>
        <p:sp>
          <p:nvSpPr>
            <p:cNvPr id="587782" name="Oval 6"/>
            <p:cNvSpPr>
              <a:spLocks noChangeAspect="1" noChangeArrowheads="1"/>
            </p:cNvSpPr>
            <p:nvPr/>
          </p:nvSpPr>
          <p:spPr bwMode="auto">
            <a:xfrm>
              <a:off x="411" y="1526"/>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783" name="Line 7"/>
            <p:cNvSpPr>
              <a:spLocks noChangeAspect="1" noChangeShapeType="1"/>
            </p:cNvSpPr>
            <p:nvPr/>
          </p:nvSpPr>
          <p:spPr bwMode="auto">
            <a:xfrm>
              <a:off x="411" y="1519"/>
              <a:ext cx="0" cy="47"/>
            </a:xfrm>
            <a:prstGeom prst="line">
              <a:avLst/>
            </a:prstGeom>
            <a:noFill/>
            <a:ln w="12700">
              <a:solidFill>
                <a:schemeClr val="tx1"/>
              </a:solidFill>
              <a:round/>
              <a:headEnd/>
              <a:tailEnd/>
            </a:ln>
            <a:effectLst/>
          </p:spPr>
          <p:txBody>
            <a:bodyPr wrap="none" anchor="ctr"/>
            <a:lstStyle/>
            <a:p>
              <a:endParaRPr lang="it-IT"/>
            </a:p>
          </p:txBody>
        </p:sp>
        <p:sp>
          <p:nvSpPr>
            <p:cNvPr id="587784" name="Line 8"/>
            <p:cNvSpPr>
              <a:spLocks noChangeAspect="1" noChangeShapeType="1"/>
            </p:cNvSpPr>
            <p:nvPr/>
          </p:nvSpPr>
          <p:spPr bwMode="auto">
            <a:xfrm>
              <a:off x="699" y="1519"/>
              <a:ext cx="0" cy="47"/>
            </a:xfrm>
            <a:prstGeom prst="line">
              <a:avLst/>
            </a:prstGeom>
            <a:noFill/>
            <a:ln w="12700">
              <a:solidFill>
                <a:schemeClr val="tx1"/>
              </a:solidFill>
              <a:round/>
              <a:headEnd/>
              <a:tailEnd/>
            </a:ln>
            <a:effectLst/>
          </p:spPr>
          <p:txBody>
            <a:bodyPr wrap="none" anchor="ctr"/>
            <a:lstStyle/>
            <a:p>
              <a:endParaRPr lang="it-IT"/>
            </a:p>
          </p:txBody>
        </p:sp>
        <p:sp>
          <p:nvSpPr>
            <p:cNvPr id="587785" name="Rectangle 9"/>
            <p:cNvSpPr>
              <a:spLocks noChangeAspect="1" noChangeArrowheads="1"/>
            </p:cNvSpPr>
            <p:nvPr/>
          </p:nvSpPr>
          <p:spPr bwMode="auto">
            <a:xfrm>
              <a:off x="411" y="1519"/>
              <a:ext cx="285" cy="4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786" name="Oval 10"/>
            <p:cNvSpPr>
              <a:spLocks noChangeAspect="1" noChangeArrowheads="1"/>
            </p:cNvSpPr>
            <p:nvPr/>
          </p:nvSpPr>
          <p:spPr bwMode="auto">
            <a:xfrm>
              <a:off x="408" y="1465"/>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787" name="Rectangle 11"/>
            <p:cNvSpPr>
              <a:spLocks noChangeAspect="1" noChangeArrowheads="1"/>
            </p:cNvSpPr>
            <p:nvPr/>
          </p:nvSpPr>
          <p:spPr bwMode="auto">
            <a:xfrm>
              <a:off x="488" y="1477"/>
              <a:ext cx="130" cy="115"/>
            </a:xfrm>
            <a:prstGeom prst="rect">
              <a:avLst/>
            </a:prstGeom>
            <a:solidFill>
              <a:schemeClr val="hlink"/>
            </a:solidFill>
            <a:ln w="9525">
              <a:noFill/>
              <a:miter lim="800000"/>
              <a:headEnd/>
              <a:tailEnd/>
            </a:ln>
            <a:effectLst/>
          </p:spPr>
          <p:txBody>
            <a:bodyPr wrap="none" anchor="ctr"/>
            <a:lstStyle/>
            <a:p>
              <a:endParaRPr lang="it-IT"/>
            </a:p>
          </p:txBody>
        </p:sp>
        <p:sp>
          <p:nvSpPr>
            <p:cNvPr id="587788" name="Text Box 12"/>
            <p:cNvSpPr txBox="1">
              <a:spLocks noChangeAspect="1" noChangeArrowheads="1"/>
            </p:cNvSpPr>
            <p:nvPr/>
          </p:nvSpPr>
          <p:spPr bwMode="auto">
            <a:xfrm>
              <a:off x="373" y="1420"/>
              <a:ext cx="368" cy="334"/>
            </a:xfrm>
            <a:prstGeom prst="rect">
              <a:avLst/>
            </a:prstGeom>
            <a:noFill/>
            <a:ln w="9525">
              <a:noFill/>
              <a:miter lim="800000"/>
              <a:headEnd/>
              <a:tailEnd/>
            </a:ln>
            <a:effectLst/>
          </p:spPr>
          <p:txBody>
            <a:bodyPr wrap="none">
              <a:spAutoFit/>
            </a:bodyPr>
            <a:lstStyle/>
            <a:p>
              <a:pPr algn="ctr"/>
              <a:r>
                <a:rPr lang="en-US" altLang="it-IT" sz="2000"/>
                <a:t>3b</a:t>
              </a:r>
              <a:endParaRPr lang="en-US" altLang="it-IT" sz="2400">
                <a:latin typeface="Times New Roman" pitchFamily="18" charset="0"/>
              </a:endParaRPr>
            </a:p>
          </p:txBody>
        </p:sp>
        <p:sp>
          <p:nvSpPr>
            <p:cNvPr id="587789" name="Oval 13"/>
            <p:cNvSpPr>
              <a:spLocks noChangeAspect="1" noChangeArrowheads="1"/>
            </p:cNvSpPr>
            <p:nvPr/>
          </p:nvSpPr>
          <p:spPr bwMode="auto">
            <a:xfrm>
              <a:off x="1531" y="2089"/>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790" name="Line 14"/>
            <p:cNvSpPr>
              <a:spLocks noChangeAspect="1" noChangeShapeType="1"/>
            </p:cNvSpPr>
            <p:nvPr/>
          </p:nvSpPr>
          <p:spPr bwMode="auto">
            <a:xfrm>
              <a:off x="1531" y="2082"/>
              <a:ext cx="0" cy="47"/>
            </a:xfrm>
            <a:prstGeom prst="line">
              <a:avLst/>
            </a:prstGeom>
            <a:noFill/>
            <a:ln w="12700">
              <a:solidFill>
                <a:schemeClr val="tx1"/>
              </a:solidFill>
              <a:round/>
              <a:headEnd/>
              <a:tailEnd/>
            </a:ln>
            <a:effectLst/>
          </p:spPr>
          <p:txBody>
            <a:bodyPr wrap="none" anchor="ctr"/>
            <a:lstStyle/>
            <a:p>
              <a:endParaRPr lang="it-IT"/>
            </a:p>
          </p:txBody>
        </p:sp>
        <p:sp>
          <p:nvSpPr>
            <p:cNvPr id="587791" name="Line 15"/>
            <p:cNvSpPr>
              <a:spLocks noChangeAspect="1" noChangeShapeType="1"/>
            </p:cNvSpPr>
            <p:nvPr/>
          </p:nvSpPr>
          <p:spPr bwMode="auto">
            <a:xfrm>
              <a:off x="1819" y="2082"/>
              <a:ext cx="0" cy="47"/>
            </a:xfrm>
            <a:prstGeom prst="line">
              <a:avLst/>
            </a:prstGeom>
            <a:noFill/>
            <a:ln w="12700">
              <a:solidFill>
                <a:schemeClr val="tx1"/>
              </a:solidFill>
              <a:round/>
              <a:headEnd/>
              <a:tailEnd/>
            </a:ln>
            <a:effectLst/>
          </p:spPr>
          <p:txBody>
            <a:bodyPr wrap="none" anchor="ctr"/>
            <a:lstStyle/>
            <a:p>
              <a:endParaRPr lang="it-IT"/>
            </a:p>
          </p:txBody>
        </p:sp>
        <p:sp>
          <p:nvSpPr>
            <p:cNvPr id="587792" name="Rectangle 16"/>
            <p:cNvSpPr>
              <a:spLocks noChangeAspect="1" noChangeArrowheads="1"/>
            </p:cNvSpPr>
            <p:nvPr/>
          </p:nvSpPr>
          <p:spPr bwMode="auto">
            <a:xfrm>
              <a:off x="1531" y="2082"/>
              <a:ext cx="285" cy="4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793" name="Oval 17"/>
            <p:cNvSpPr>
              <a:spLocks noChangeAspect="1" noChangeArrowheads="1"/>
            </p:cNvSpPr>
            <p:nvPr/>
          </p:nvSpPr>
          <p:spPr bwMode="auto">
            <a:xfrm>
              <a:off x="1528" y="2028"/>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7794" name="Group 18"/>
            <p:cNvGrpSpPr>
              <a:grpSpLocks noChangeAspect="1"/>
            </p:cNvGrpSpPr>
            <p:nvPr/>
          </p:nvGrpSpPr>
          <p:grpSpPr bwMode="auto">
            <a:xfrm>
              <a:off x="1510" y="1977"/>
              <a:ext cx="336" cy="334"/>
              <a:chOff x="2874" y="2429"/>
              <a:chExt cx="369" cy="359"/>
            </a:xfrm>
          </p:grpSpPr>
          <p:sp>
            <p:nvSpPr>
              <p:cNvPr id="587795" name="Rectangle 19"/>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7796" name="Text Box 20"/>
              <p:cNvSpPr txBox="1">
                <a:spLocks noChangeAspect="1" noChangeArrowheads="1"/>
              </p:cNvSpPr>
              <p:nvPr/>
            </p:nvSpPr>
            <p:spPr bwMode="auto">
              <a:xfrm>
                <a:off x="2874" y="2429"/>
                <a:ext cx="369" cy="359"/>
              </a:xfrm>
              <a:prstGeom prst="rect">
                <a:avLst/>
              </a:prstGeom>
              <a:noFill/>
              <a:ln w="9525">
                <a:noFill/>
                <a:miter lim="800000"/>
                <a:headEnd/>
                <a:tailEnd/>
              </a:ln>
              <a:effectLst/>
            </p:spPr>
            <p:txBody>
              <a:bodyPr wrap="none">
                <a:spAutoFit/>
              </a:bodyPr>
              <a:lstStyle/>
              <a:p>
                <a:pPr algn="ctr"/>
                <a:r>
                  <a:rPr lang="en-US" altLang="it-IT" sz="2000"/>
                  <a:t>1d</a:t>
                </a:r>
              </a:p>
            </p:txBody>
          </p:sp>
        </p:grpSp>
        <p:sp>
          <p:nvSpPr>
            <p:cNvPr id="587797" name="Oval 21"/>
            <p:cNvSpPr>
              <a:spLocks noChangeAspect="1" noChangeArrowheads="1"/>
            </p:cNvSpPr>
            <p:nvPr/>
          </p:nvSpPr>
          <p:spPr bwMode="auto">
            <a:xfrm>
              <a:off x="927" y="1403"/>
              <a:ext cx="288" cy="7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798" name="Line 22"/>
            <p:cNvSpPr>
              <a:spLocks noChangeAspect="1" noChangeShapeType="1"/>
            </p:cNvSpPr>
            <p:nvPr/>
          </p:nvSpPr>
          <p:spPr bwMode="auto">
            <a:xfrm>
              <a:off x="927" y="1397"/>
              <a:ext cx="0" cy="46"/>
            </a:xfrm>
            <a:prstGeom prst="line">
              <a:avLst/>
            </a:prstGeom>
            <a:noFill/>
            <a:ln w="12700">
              <a:solidFill>
                <a:schemeClr val="tx1"/>
              </a:solidFill>
              <a:round/>
              <a:headEnd/>
              <a:tailEnd/>
            </a:ln>
            <a:effectLst/>
          </p:spPr>
          <p:txBody>
            <a:bodyPr wrap="none" anchor="ctr"/>
            <a:lstStyle/>
            <a:p>
              <a:endParaRPr lang="it-IT"/>
            </a:p>
          </p:txBody>
        </p:sp>
        <p:sp>
          <p:nvSpPr>
            <p:cNvPr id="587799" name="Line 23"/>
            <p:cNvSpPr>
              <a:spLocks noChangeAspect="1" noChangeShapeType="1"/>
            </p:cNvSpPr>
            <p:nvPr/>
          </p:nvSpPr>
          <p:spPr bwMode="auto">
            <a:xfrm>
              <a:off x="1215" y="1397"/>
              <a:ext cx="0" cy="46"/>
            </a:xfrm>
            <a:prstGeom prst="line">
              <a:avLst/>
            </a:prstGeom>
            <a:noFill/>
            <a:ln w="12700">
              <a:solidFill>
                <a:schemeClr val="tx1"/>
              </a:solidFill>
              <a:round/>
              <a:headEnd/>
              <a:tailEnd/>
            </a:ln>
            <a:effectLst/>
          </p:spPr>
          <p:txBody>
            <a:bodyPr wrap="none" anchor="ctr"/>
            <a:lstStyle/>
            <a:p>
              <a:endParaRPr lang="it-IT"/>
            </a:p>
          </p:txBody>
        </p:sp>
        <p:sp>
          <p:nvSpPr>
            <p:cNvPr id="587800" name="Rectangle 24"/>
            <p:cNvSpPr>
              <a:spLocks noChangeAspect="1" noChangeArrowheads="1"/>
            </p:cNvSpPr>
            <p:nvPr/>
          </p:nvSpPr>
          <p:spPr bwMode="auto">
            <a:xfrm>
              <a:off x="927" y="1397"/>
              <a:ext cx="285" cy="4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01" name="Oval 25"/>
            <p:cNvSpPr>
              <a:spLocks noChangeAspect="1" noChangeArrowheads="1"/>
            </p:cNvSpPr>
            <p:nvPr/>
          </p:nvSpPr>
          <p:spPr bwMode="auto">
            <a:xfrm>
              <a:off x="924" y="1342"/>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02" name="Rectangle 26"/>
            <p:cNvSpPr>
              <a:spLocks noChangeAspect="1" noChangeArrowheads="1"/>
            </p:cNvSpPr>
            <p:nvPr/>
          </p:nvSpPr>
          <p:spPr bwMode="auto">
            <a:xfrm>
              <a:off x="1004" y="1354"/>
              <a:ext cx="131" cy="102"/>
            </a:xfrm>
            <a:prstGeom prst="rect">
              <a:avLst/>
            </a:prstGeom>
            <a:solidFill>
              <a:schemeClr val="hlink"/>
            </a:solidFill>
            <a:ln w="9525">
              <a:noFill/>
              <a:miter lim="800000"/>
              <a:headEnd/>
              <a:tailEnd/>
            </a:ln>
            <a:effectLst/>
          </p:spPr>
          <p:txBody>
            <a:bodyPr wrap="none" anchor="ctr"/>
            <a:lstStyle/>
            <a:p>
              <a:endParaRPr lang="it-IT"/>
            </a:p>
          </p:txBody>
        </p:sp>
        <p:sp>
          <p:nvSpPr>
            <p:cNvPr id="587803" name="Text Box 27"/>
            <p:cNvSpPr txBox="1">
              <a:spLocks noChangeAspect="1" noChangeArrowheads="1"/>
            </p:cNvSpPr>
            <p:nvPr/>
          </p:nvSpPr>
          <p:spPr bwMode="auto">
            <a:xfrm>
              <a:off x="897" y="1297"/>
              <a:ext cx="353" cy="335"/>
            </a:xfrm>
            <a:prstGeom prst="rect">
              <a:avLst/>
            </a:prstGeom>
            <a:noFill/>
            <a:ln w="9525">
              <a:noFill/>
              <a:miter lim="800000"/>
              <a:headEnd/>
              <a:tailEnd/>
            </a:ln>
            <a:effectLst/>
          </p:spPr>
          <p:txBody>
            <a:bodyPr wrap="none">
              <a:spAutoFit/>
            </a:bodyPr>
            <a:lstStyle/>
            <a:p>
              <a:pPr algn="ctr"/>
              <a:r>
                <a:rPr lang="en-US" altLang="it-IT" sz="2000"/>
                <a:t>3a</a:t>
              </a:r>
              <a:endParaRPr lang="en-US" altLang="it-IT" sz="2400">
                <a:latin typeface="Times New Roman" pitchFamily="18" charset="0"/>
              </a:endParaRPr>
            </a:p>
          </p:txBody>
        </p:sp>
        <p:sp>
          <p:nvSpPr>
            <p:cNvPr id="587804" name="Oval 28"/>
            <p:cNvSpPr>
              <a:spLocks noChangeAspect="1" noChangeArrowheads="1"/>
            </p:cNvSpPr>
            <p:nvPr/>
          </p:nvSpPr>
          <p:spPr bwMode="auto">
            <a:xfrm>
              <a:off x="1498" y="1721"/>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05" name="Line 29"/>
            <p:cNvSpPr>
              <a:spLocks noChangeAspect="1" noChangeShapeType="1"/>
            </p:cNvSpPr>
            <p:nvPr/>
          </p:nvSpPr>
          <p:spPr bwMode="auto">
            <a:xfrm>
              <a:off x="1498" y="1715"/>
              <a:ext cx="0" cy="46"/>
            </a:xfrm>
            <a:prstGeom prst="line">
              <a:avLst/>
            </a:prstGeom>
            <a:noFill/>
            <a:ln w="12700">
              <a:solidFill>
                <a:schemeClr val="tx1"/>
              </a:solidFill>
              <a:round/>
              <a:headEnd/>
              <a:tailEnd/>
            </a:ln>
            <a:effectLst/>
          </p:spPr>
          <p:txBody>
            <a:bodyPr wrap="none" anchor="ctr"/>
            <a:lstStyle/>
            <a:p>
              <a:endParaRPr lang="it-IT"/>
            </a:p>
          </p:txBody>
        </p:sp>
        <p:sp>
          <p:nvSpPr>
            <p:cNvPr id="587806" name="Line 30"/>
            <p:cNvSpPr>
              <a:spLocks noChangeAspect="1" noChangeShapeType="1"/>
            </p:cNvSpPr>
            <p:nvPr/>
          </p:nvSpPr>
          <p:spPr bwMode="auto">
            <a:xfrm>
              <a:off x="1786" y="1715"/>
              <a:ext cx="0" cy="46"/>
            </a:xfrm>
            <a:prstGeom prst="line">
              <a:avLst/>
            </a:prstGeom>
            <a:noFill/>
            <a:ln w="12700">
              <a:solidFill>
                <a:schemeClr val="tx1"/>
              </a:solidFill>
              <a:round/>
              <a:headEnd/>
              <a:tailEnd/>
            </a:ln>
            <a:effectLst/>
          </p:spPr>
          <p:txBody>
            <a:bodyPr wrap="none" anchor="ctr"/>
            <a:lstStyle/>
            <a:p>
              <a:endParaRPr lang="it-IT"/>
            </a:p>
          </p:txBody>
        </p:sp>
        <p:sp>
          <p:nvSpPr>
            <p:cNvPr id="587807" name="Rectangle 31"/>
            <p:cNvSpPr>
              <a:spLocks noChangeAspect="1" noChangeArrowheads="1"/>
            </p:cNvSpPr>
            <p:nvPr/>
          </p:nvSpPr>
          <p:spPr bwMode="auto">
            <a:xfrm>
              <a:off x="1498" y="1715"/>
              <a:ext cx="285" cy="4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08" name="Oval 32"/>
            <p:cNvSpPr>
              <a:spLocks noChangeAspect="1" noChangeArrowheads="1"/>
            </p:cNvSpPr>
            <p:nvPr/>
          </p:nvSpPr>
          <p:spPr bwMode="auto">
            <a:xfrm>
              <a:off x="1495" y="1660"/>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7809" name="Group 33"/>
            <p:cNvGrpSpPr>
              <a:grpSpLocks noChangeAspect="1"/>
            </p:cNvGrpSpPr>
            <p:nvPr/>
          </p:nvGrpSpPr>
          <p:grpSpPr bwMode="auto">
            <a:xfrm>
              <a:off x="1482" y="1610"/>
              <a:ext cx="321" cy="335"/>
              <a:chOff x="2879" y="2429"/>
              <a:chExt cx="359" cy="362"/>
            </a:xfrm>
          </p:grpSpPr>
          <p:sp>
            <p:nvSpPr>
              <p:cNvPr id="587810" name="Rectangle 34"/>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7811" name="Text Box 35"/>
              <p:cNvSpPr txBox="1">
                <a:spLocks noChangeAspect="1" noChangeArrowheads="1"/>
              </p:cNvSpPr>
              <p:nvPr/>
            </p:nvSpPr>
            <p:spPr bwMode="auto">
              <a:xfrm>
                <a:off x="2879" y="2429"/>
                <a:ext cx="359" cy="362"/>
              </a:xfrm>
              <a:prstGeom prst="rect">
                <a:avLst/>
              </a:prstGeom>
              <a:noFill/>
              <a:ln w="9525">
                <a:noFill/>
                <a:miter lim="800000"/>
                <a:headEnd/>
                <a:tailEnd/>
              </a:ln>
              <a:effectLst/>
            </p:spPr>
            <p:txBody>
              <a:bodyPr wrap="none">
                <a:spAutoFit/>
              </a:bodyPr>
              <a:lstStyle/>
              <a:p>
                <a:pPr algn="ctr"/>
                <a:r>
                  <a:rPr lang="en-US" altLang="it-IT" sz="2000"/>
                  <a:t>1c</a:t>
                </a:r>
              </a:p>
            </p:txBody>
          </p:sp>
        </p:grpSp>
        <p:sp>
          <p:nvSpPr>
            <p:cNvPr id="587812" name="Line 36"/>
            <p:cNvSpPr>
              <a:spLocks noChangeAspect="1" noChangeShapeType="1"/>
            </p:cNvSpPr>
            <p:nvPr/>
          </p:nvSpPr>
          <p:spPr bwMode="auto">
            <a:xfrm>
              <a:off x="3149" y="1546"/>
              <a:ext cx="283" cy="90"/>
            </a:xfrm>
            <a:prstGeom prst="line">
              <a:avLst/>
            </a:prstGeom>
            <a:noFill/>
            <a:ln w="28575">
              <a:solidFill>
                <a:schemeClr val="tx1"/>
              </a:solidFill>
              <a:round/>
              <a:headEnd/>
              <a:tailEnd/>
            </a:ln>
            <a:effectLst/>
          </p:spPr>
          <p:txBody>
            <a:bodyPr wrap="none" anchor="ctr"/>
            <a:lstStyle/>
            <a:p>
              <a:endParaRPr lang="it-IT"/>
            </a:p>
          </p:txBody>
        </p:sp>
        <p:sp>
          <p:nvSpPr>
            <p:cNvPr id="587813" name="Line 37"/>
            <p:cNvSpPr>
              <a:spLocks noChangeAspect="1" noChangeShapeType="1"/>
            </p:cNvSpPr>
            <p:nvPr/>
          </p:nvSpPr>
          <p:spPr bwMode="auto">
            <a:xfrm>
              <a:off x="3447" y="1476"/>
              <a:ext cx="84" cy="108"/>
            </a:xfrm>
            <a:prstGeom prst="line">
              <a:avLst/>
            </a:prstGeom>
            <a:noFill/>
            <a:ln w="28575">
              <a:solidFill>
                <a:schemeClr val="tx1"/>
              </a:solidFill>
              <a:round/>
              <a:headEnd/>
              <a:tailEnd/>
            </a:ln>
            <a:effectLst/>
          </p:spPr>
          <p:txBody>
            <a:bodyPr wrap="none" anchor="ctr"/>
            <a:lstStyle/>
            <a:p>
              <a:endParaRPr lang="it-IT"/>
            </a:p>
          </p:txBody>
        </p:sp>
        <p:sp>
          <p:nvSpPr>
            <p:cNvPr id="587814" name="Line 38"/>
            <p:cNvSpPr>
              <a:spLocks noChangeAspect="1" noChangeShapeType="1"/>
            </p:cNvSpPr>
            <p:nvPr/>
          </p:nvSpPr>
          <p:spPr bwMode="auto">
            <a:xfrm flipV="1">
              <a:off x="3086" y="1435"/>
              <a:ext cx="105" cy="71"/>
            </a:xfrm>
            <a:prstGeom prst="line">
              <a:avLst/>
            </a:prstGeom>
            <a:noFill/>
            <a:ln w="28575">
              <a:solidFill>
                <a:schemeClr val="tx1"/>
              </a:solidFill>
              <a:round/>
              <a:headEnd/>
              <a:tailEnd/>
            </a:ln>
            <a:effectLst/>
          </p:spPr>
          <p:txBody>
            <a:bodyPr wrap="none" anchor="ctr"/>
            <a:lstStyle/>
            <a:p>
              <a:endParaRPr lang="it-IT"/>
            </a:p>
          </p:txBody>
        </p:sp>
        <p:sp>
          <p:nvSpPr>
            <p:cNvPr id="587815" name="Freeform 39"/>
            <p:cNvSpPr>
              <a:spLocks noChangeAspect="1"/>
            </p:cNvSpPr>
            <p:nvPr/>
          </p:nvSpPr>
          <p:spPr bwMode="auto">
            <a:xfrm>
              <a:off x="1817" y="2024"/>
              <a:ext cx="243" cy="76"/>
            </a:xfrm>
            <a:custGeom>
              <a:avLst/>
              <a:gdLst/>
              <a:ahLst/>
              <a:cxnLst>
                <a:cxn ang="0">
                  <a:pos x="0" y="82"/>
                </a:cxn>
                <a:cxn ang="0">
                  <a:pos x="264" y="0"/>
                </a:cxn>
              </a:cxnLst>
              <a:rect l="0" t="0" r="r" b="b"/>
              <a:pathLst>
                <a:path w="264" h="82">
                  <a:moveTo>
                    <a:pt x="0" y="82"/>
                  </a:moveTo>
                  <a:lnTo>
                    <a:pt x="26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16" name="Freeform 40"/>
            <p:cNvSpPr>
              <a:spLocks noChangeAspect="1"/>
            </p:cNvSpPr>
            <p:nvPr/>
          </p:nvSpPr>
          <p:spPr bwMode="auto">
            <a:xfrm>
              <a:off x="1394" y="1990"/>
              <a:ext cx="140" cy="110"/>
            </a:xfrm>
            <a:custGeom>
              <a:avLst/>
              <a:gdLst/>
              <a:ahLst/>
              <a:cxnLst>
                <a:cxn ang="0">
                  <a:pos x="0" y="0"/>
                </a:cxn>
                <a:cxn ang="0">
                  <a:pos x="152" y="118"/>
                </a:cxn>
              </a:cxnLst>
              <a:rect l="0" t="0" r="r" b="b"/>
              <a:pathLst>
                <a:path w="152" h="118">
                  <a:moveTo>
                    <a:pt x="0" y="0"/>
                  </a:moveTo>
                  <a:lnTo>
                    <a:pt x="152" y="11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17" name="Freeform 41"/>
            <p:cNvSpPr>
              <a:spLocks noChangeAspect="1"/>
            </p:cNvSpPr>
            <p:nvPr/>
          </p:nvSpPr>
          <p:spPr bwMode="auto">
            <a:xfrm>
              <a:off x="1508" y="1925"/>
              <a:ext cx="519" cy="77"/>
            </a:xfrm>
            <a:custGeom>
              <a:avLst/>
              <a:gdLst/>
              <a:ahLst/>
              <a:cxnLst>
                <a:cxn ang="0">
                  <a:pos x="0" y="0"/>
                </a:cxn>
                <a:cxn ang="0">
                  <a:pos x="564" y="82"/>
                </a:cxn>
              </a:cxnLst>
              <a:rect l="0" t="0" r="r" b="b"/>
              <a:pathLst>
                <a:path w="564" h="82">
                  <a:moveTo>
                    <a:pt x="0" y="0"/>
                  </a:moveTo>
                  <a:lnTo>
                    <a:pt x="564" y="82"/>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18" name="Freeform 42"/>
            <p:cNvSpPr>
              <a:spLocks noChangeAspect="1"/>
            </p:cNvSpPr>
            <p:nvPr/>
          </p:nvSpPr>
          <p:spPr bwMode="auto">
            <a:xfrm>
              <a:off x="1451" y="1775"/>
              <a:ext cx="70" cy="87"/>
            </a:xfrm>
            <a:custGeom>
              <a:avLst/>
              <a:gdLst/>
              <a:ahLst/>
              <a:cxnLst>
                <a:cxn ang="0">
                  <a:pos x="0" y="94"/>
                </a:cxn>
                <a:cxn ang="0">
                  <a:pos x="76" y="0"/>
                </a:cxn>
              </a:cxnLst>
              <a:rect l="0" t="0" r="r" b="b"/>
              <a:pathLst>
                <a:path w="76" h="94">
                  <a:moveTo>
                    <a:pt x="0" y="94"/>
                  </a:moveTo>
                  <a:lnTo>
                    <a:pt x="76"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19" name="Freeform 43"/>
            <p:cNvSpPr>
              <a:spLocks noChangeAspect="1"/>
            </p:cNvSpPr>
            <p:nvPr/>
          </p:nvSpPr>
          <p:spPr bwMode="auto">
            <a:xfrm>
              <a:off x="692" y="1426"/>
              <a:ext cx="231" cy="106"/>
            </a:xfrm>
            <a:custGeom>
              <a:avLst/>
              <a:gdLst/>
              <a:ahLst/>
              <a:cxnLst>
                <a:cxn ang="0">
                  <a:pos x="0" y="114"/>
                </a:cxn>
                <a:cxn ang="0">
                  <a:pos x="252" y="0"/>
                </a:cxn>
              </a:cxnLst>
              <a:rect l="0" t="0" r="r" b="b"/>
              <a:pathLst>
                <a:path w="252" h="114">
                  <a:moveTo>
                    <a:pt x="0" y="114"/>
                  </a:moveTo>
                  <a:lnTo>
                    <a:pt x="252"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20" name="Freeform 44"/>
            <p:cNvSpPr>
              <a:spLocks noChangeAspect="1"/>
            </p:cNvSpPr>
            <p:nvPr/>
          </p:nvSpPr>
          <p:spPr bwMode="auto">
            <a:xfrm>
              <a:off x="1092" y="1481"/>
              <a:ext cx="409" cy="240"/>
            </a:xfrm>
            <a:custGeom>
              <a:avLst/>
              <a:gdLst/>
              <a:ahLst/>
              <a:cxnLst>
                <a:cxn ang="0">
                  <a:pos x="0" y="0"/>
                </a:cxn>
                <a:cxn ang="0">
                  <a:pos x="444" y="258"/>
                </a:cxn>
              </a:cxnLst>
              <a:rect l="0" t="0" r="r" b="b"/>
              <a:pathLst>
                <a:path w="444" h="258">
                  <a:moveTo>
                    <a:pt x="0" y="0"/>
                  </a:moveTo>
                  <a:lnTo>
                    <a:pt x="444" y="25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21" name="Freeform 45"/>
            <p:cNvSpPr>
              <a:spLocks noChangeAspect="1"/>
            </p:cNvSpPr>
            <p:nvPr/>
          </p:nvSpPr>
          <p:spPr bwMode="auto">
            <a:xfrm>
              <a:off x="2310" y="1591"/>
              <a:ext cx="602" cy="390"/>
            </a:xfrm>
            <a:custGeom>
              <a:avLst/>
              <a:gdLst/>
              <a:ahLst/>
              <a:cxnLst>
                <a:cxn ang="0">
                  <a:pos x="0" y="420"/>
                </a:cxn>
                <a:cxn ang="0">
                  <a:pos x="654" y="0"/>
                </a:cxn>
              </a:cxnLst>
              <a:rect l="0" t="0" r="r" b="b"/>
              <a:pathLst>
                <a:path w="654" h="420">
                  <a:moveTo>
                    <a:pt x="0" y="420"/>
                  </a:moveTo>
                  <a:lnTo>
                    <a:pt x="65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87822" name="Oval 46"/>
            <p:cNvSpPr>
              <a:spLocks noChangeAspect="1" noChangeArrowheads="1"/>
            </p:cNvSpPr>
            <p:nvPr/>
          </p:nvSpPr>
          <p:spPr bwMode="auto">
            <a:xfrm>
              <a:off x="2861" y="1532"/>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23" name="Line 47"/>
            <p:cNvSpPr>
              <a:spLocks noChangeAspect="1" noChangeShapeType="1"/>
            </p:cNvSpPr>
            <p:nvPr/>
          </p:nvSpPr>
          <p:spPr bwMode="auto">
            <a:xfrm>
              <a:off x="2861" y="1525"/>
              <a:ext cx="0" cy="46"/>
            </a:xfrm>
            <a:prstGeom prst="line">
              <a:avLst/>
            </a:prstGeom>
            <a:noFill/>
            <a:ln w="12700">
              <a:solidFill>
                <a:schemeClr val="tx1"/>
              </a:solidFill>
              <a:round/>
              <a:headEnd/>
              <a:tailEnd/>
            </a:ln>
            <a:effectLst/>
          </p:spPr>
          <p:txBody>
            <a:bodyPr wrap="none" anchor="ctr"/>
            <a:lstStyle/>
            <a:p>
              <a:endParaRPr lang="it-IT"/>
            </a:p>
          </p:txBody>
        </p:sp>
        <p:sp>
          <p:nvSpPr>
            <p:cNvPr id="587824" name="Line 48"/>
            <p:cNvSpPr>
              <a:spLocks noChangeAspect="1" noChangeShapeType="1"/>
            </p:cNvSpPr>
            <p:nvPr/>
          </p:nvSpPr>
          <p:spPr bwMode="auto">
            <a:xfrm>
              <a:off x="3149" y="1525"/>
              <a:ext cx="0" cy="46"/>
            </a:xfrm>
            <a:prstGeom prst="line">
              <a:avLst/>
            </a:prstGeom>
            <a:noFill/>
            <a:ln w="12700">
              <a:solidFill>
                <a:schemeClr val="tx1"/>
              </a:solidFill>
              <a:round/>
              <a:headEnd/>
              <a:tailEnd/>
            </a:ln>
            <a:effectLst/>
          </p:spPr>
          <p:txBody>
            <a:bodyPr wrap="none" anchor="ctr"/>
            <a:lstStyle/>
            <a:p>
              <a:endParaRPr lang="it-IT"/>
            </a:p>
          </p:txBody>
        </p:sp>
        <p:sp>
          <p:nvSpPr>
            <p:cNvPr id="587825" name="Rectangle 49"/>
            <p:cNvSpPr>
              <a:spLocks noChangeAspect="1" noChangeArrowheads="1"/>
            </p:cNvSpPr>
            <p:nvPr/>
          </p:nvSpPr>
          <p:spPr bwMode="auto">
            <a:xfrm>
              <a:off x="2861" y="1525"/>
              <a:ext cx="285" cy="4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26" name="Oval 50"/>
            <p:cNvSpPr>
              <a:spLocks noChangeAspect="1" noChangeArrowheads="1"/>
            </p:cNvSpPr>
            <p:nvPr/>
          </p:nvSpPr>
          <p:spPr bwMode="auto">
            <a:xfrm>
              <a:off x="2858" y="1470"/>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27" name="Rectangle 51"/>
            <p:cNvSpPr>
              <a:spLocks noChangeAspect="1" noChangeArrowheads="1"/>
            </p:cNvSpPr>
            <p:nvPr/>
          </p:nvSpPr>
          <p:spPr bwMode="auto">
            <a:xfrm>
              <a:off x="2938" y="1482"/>
              <a:ext cx="130" cy="112"/>
            </a:xfrm>
            <a:prstGeom prst="rect">
              <a:avLst/>
            </a:prstGeom>
            <a:solidFill>
              <a:schemeClr val="hlink"/>
            </a:solidFill>
            <a:ln w="9525">
              <a:noFill/>
              <a:miter lim="800000"/>
              <a:headEnd/>
              <a:tailEnd/>
            </a:ln>
            <a:effectLst/>
          </p:spPr>
          <p:txBody>
            <a:bodyPr wrap="none" anchor="ctr"/>
            <a:lstStyle/>
            <a:p>
              <a:endParaRPr lang="it-IT"/>
            </a:p>
          </p:txBody>
        </p:sp>
        <p:sp>
          <p:nvSpPr>
            <p:cNvPr id="587828" name="Text Box 52"/>
            <p:cNvSpPr txBox="1">
              <a:spLocks noChangeAspect="1" noChangeArrowheads="1"/>
            </p:cNvSpPr>
            <p:nvPr/>
          </p:nvSpPr>
          <p:spPr bwMode="auto">
            <a:xfrm>
              <a:off x="2831" y="1426"/>
              <a:ext cx="352" cy="334"/>
            </a:xfrm>
            <a:prstGeom prst="rect">
              <a:avLst/>
            </a:prstGeom>
            <a:noFill/>
            <a:ln w="9525">
              <a:noFill/>
              <a:miter lim="800000"/>
              <a:headEnd/>
              <a:tailEnd/>
            </a:ln>
            <a:effectLst/>
          </p:spPr>
          <p:txBody>
            <a:bodyPr wrap="none">
              <a:spAutoFit/>
            </a:bodyPr>
            <a:lstStyle/>
            <a:p>
              <a:pPr algn="ctr"/>
              <a:r>
                <a:rPr lang="en-US" altLang="it-IT" sz="2000"/>
                <a:t>2a</a:t>
              </a:r>
              <a:endParaRPr lang="en-US" altLang="it-IT" sz="2400">
                <a:latin typeface="Times New Roman" pitchFamily="18" charset="0"/>
              </a:endParaRPr>
            </a:p>
          </p:txBody>
        </p:sp>
        <p:sp>
          <p:nvSpPr>
            <p:cNvPr id="587829" name="Text Box 53"/>
            <p:cNvSpPr txBox="1">
              <a:spLocks noChangeAspect="1" noChangeArrowheads="1"/>
            </p:cNvSpPr>
            <p:nvPr/>
          </p:nvSpPr>
          <p:spPr bwMode="auto">
            <a:xfrm>
              <a:off x="720" y="1507"/>
              <a:ext cx="526" cy="334"/>
            </a:xfrm>
            <a:prstGeom prst="rect">
              <a:avLst/>
            </a:prstGeom>
            <a:noFill/>
            <a:ln w="9525">
              <a:noFill/>
              <a:miter lim="800000"/>
              <a:headEnd/>
              <a:tailEnd/>
            </a:ln>
            <a:effectLst/>
          </p:spPr>
          <p:txBody>
            <a:bodyPr wrap="none">
              <a:spAutoFit/>
            </a:bodyPr>
            <a:lstStyle/>
            <a:p>
              <a:r>
                <a:rPr lang="en-US" altLang="it-IT" sz="2000"/>
                <a:t>AS3</a:t>
              </a:r>
              <a:endParaRPr lang="en-US" altLang="it-IT"/>
            </a:p>
          </p:txBody>
        </p:sp>
        <p:sp>
          <p:nvSpPr>
            <p:cNvPr id="587830" name="Text Box 54"/>
            <p:cNvSpPr txBox="1">
              <a:spLocks noChangeAspect="1" noChangeArrowheads="1"/>
            </p:cNvSpPr>
            <p:nvPr/>
          </p:nvSpPr>
          <p:spPr bwMode="auto">
            <a:xfrm>
              <a:off x="2360" y="1931"/>
              <a:ext cx="496" cy="335"/>
            </a:xfrm>
            <a:prstGeom prst="rect">
              <a:avLst/>
            </a:prstGeom>
            <a:noFill/>
            <a:ln w="9525">
              <a:noFill/>
              <a:miter lim="800000"/>
              <a:headEnd/>
              <a:tailEnd/>
            </a:ln>
            <a:effectLst/>
          </p:spPr>
          <p:txBody>
            <a:bodyPr wrap="none">
              <a:spAutoFit/>
            </a:bodyPr>
            <a:lstStyle/>
            <a:p>
              <a:r>
                <a:rPr lang="en-US" altLang="it-IT" sz="2000"/>
                <a:t>AS1</a:t>
              </a:r>
              <a:endParaRPr lang="en-US" altLang="it-IT"/>
            </a:p>
          </p:txBody>
        </p:sp>
        <p:sp>
          <p:nvSpPr>
            <p:cNvPr id="587831" name="Text Box 55"/>
            <p:cNvSpPr txBox="1">
              <a:spLocks noChangeAspect="1" noChangeArrowheads="1"/>
            </p:cNvSpPr>
            <p:nvPr/>
          </p:nvSpPr>
          <p:spPr bwMode="auto">
            <a:xfrm>
              <a:off x="3120" y="1693"/>
              <a:ext cx="487" cy="308"/>
            </a:xfrm>
            <a:prstGeom prst="rect">
              <a:avLst/>
            </a:prstGeom>
            <a:noFill/>
            <a:ln w="9525">
              <a:noFill/>
              <a:miter lim="800000"/>
              <a:headEnd/>
              <a:tailEnd/>
            </a:ln>
            <a:effectLst/>
          </p:spPr>
          <p:txBody>
            <a:bodyPr wrap="none">
              <a:spAutoFit/>
            </a:bodyPr>
            <a:lstStyle/>
            <a:p>
              <a:r>
                <a:rPr lang="en-US" altLang="it-IT"/>
                <a:t>AS2</a:t>
              </a:r>
            </a:p>
          </p:txBody>
        </p:sp>
        <p:sp>
          <p:nvSpPr>
            <p:cNvPr id="587832" name="Oval 56"/>
            <p:cNvSpPr>
              <a:spLocks noChangeAspect="1" noChangeArrowheads="1"/>
            </p:cNvSpPr>
            <p:nvPr/>
          </p:nvSpPr>
          <p:spPr bwMode="auto">
            <a:xfrm>
              <a:off x="1217" y="1916"/>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33" name="Line 57"/>
            <p:cNvSpPr>
              <a:spLocks noChangeAspect="1" noChangeShapeType="1"/>
            </p:cNvSpPr>
            <p:nvPr/>
          </p:nvSpPr>
          <p:spPr bwMode="auto">
            <a:xfrm>
              <a:off x="1217" y="1910"/>
              <a:ext cx="0" cy="46"/>
            </a:xfrm>
            <a:prstGeom prst="line">
              <a:avLst/>
            </a:prstGeom>
            <a:noFill/>
            <a:ln w="12700">
              <a:solidFill>
                <a:schemeClr val="tx1"/>
              </a:solidFill>
              <a:round/>
              <a:headEnd/>
              <a:tailEnd/>
            </a:ln>
            <a:effectLst/>
          </p:spPr>
          <p:txBody>
            <a:bodyPr wrap="none" anchor="ctr"/>
            <a:lstStyle/>
            <a:p>
              <a:endParaRPr lang="it-IT"/>
            </a:p>
          </p:txBody>
        </p:sp>
        <p:sp>
          <p:nvSpPr>
            <p:cNvPr id="587834" name="Line 58"/>
            <p:cNvSpPr>
              <a:spLocks noChangeAspect="1" noChangeShapeType="1"/>
            </p:cNvSpPr>
            <p:nvPr/>
          </p:nvSpPr>
          <p:spPr bwMode="auto">
            <a:xfrm>
              <a:off x="1505" y="1910"/>
              <a:ext cx="0" cy="46"/>
            </a:xfrm>
            <a:prstGeom prst="line">
              <a:avLst/>
            </a:prstGeom>
            <a:noFill/>
            <a:ln w="12700">
              <a:solidFill>
                <a:schemeClr val="tx1"/>
              </a:solidFill>
              <a:round/>
              <a:headEnd/>
              <a:tailEnd/>
            </a:ln>
            <a:effectLst/>
          </p:spPr>
          <p:txBody>
            <a:bodyPr wrap="none" anchor="ctr"/>
            <a:lstStyle/>
            <a:p>
              <a:endParaRPr lang="it-IT"/>
            </a:p>
          </p:txBody>
        </p:sp>
        <p:sp>
          <p:nvSpPr>
            <p:cNvPr id="587835" name="Rectangle 59"/>
            <p:cNvSpPr>
              <a:spLocks noChangeAspect="1" noChangeArrowheads="1"/>
            </p:cNvSpPr>
            <p:nvPr/>
          </p:nvSpPr>
          <p:spPr bwMode="auto">
            <a:xfrm>
              <a:off x="1217" y="1910"/>
              <a:ext cx="285" cy="4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36" name="Oval 60"/>
            <p:cNvSpPr>
              <a:spLocks noChangeAspect="1" noChangeArrowheads="1"/>
            </p:cNvSpPr>
            <p:nvPr/>
          </p:nvSpPr>
          <p:spPr bwMode="auto">
            <a:xfrm>
              <a:off x="1214" y="1859"/>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37" name="Rectangle 61"/>
            <p:cNvSpPr>
              <a:spLocks noChangeAspect="1" noChangeArrowheads="1"/>
            </p:cNvSpPr>
            <p:nvPr/>
          </p:nvSpPr>
          <p:spPr bwMode="auto">
            <a:xfrm>
              <a:off x="1292" y="1884"/>
              <a:ext cx="131" cy="89"/>
            </a:xfrm>
            <a:prstGeom prst="rect">
              <a:avLst/>
            </a:prstGeom>
            <a:solidFill>
              <a:schemeClr val="hlink"/>
            </a:solidFill>
            <a:ln w="9525">
              <a:noFill/>
              <a:miter lim="800000"/>
              <a:headEnd/>
              <a:tailEnd/>
            </a:ln>
            <a:effectLst/>
          </p:spPr>
          <p:txBody>
            <a:bodyPr wrap="none" anchor="ctr"/>
            <a:lstStyle/>
            <a:p>
              <a:endParaRPr lang="it-IT"/>
            </a:p>
          </p:txBody>
        </p:sp>
        <p:sp>
          <p:nvSpPr>
            <p:cNvPr id="587838" name="Text Box 62"/>
            <p:cNvSpPr txBox="1">
              <a:spLocks noChangeAspect="1" noChangeArrowheads="1"/>
            </p:cNvSpPr>
            <p:nvPr/>
          </p:nvSpPr>
          <p:spPr bwMode="auto">
            <a:xfrm>
              <a:off x="1203" y="1808"/>
              <a:ext cx="322" cy="334"/>
            </a:xfrm>
            <a:prstGeom prst="rect">
              <a:avLst/>
            </a:prstGeom>
            <a:noFill/>
            <a:ln w="9525">
              <a:noFill/>
              <a:miter lim="800000"/>
              <a:headEnd/>
              <a:tailEnd/>
            </a:ln>
            <a:effectLst/>
          </p:spPr>
          <p:txBody>
            <a:bodyPr wrap="none">
              <a:spAutoFit/>
            </a:bodyPr>
            <a:lstStyle/>
            <a:p>
              <a:pPr algn="ctr"/>
              <a:r>
                <a:rPr lang="en-US" altLang="it-IT" sz="2000"/>
                <a:t>1a</a:t>
              </a:r>
              <a:endParaRPr lang="en-US" altLang="it-IT" sz="2400">
                <a:latin typeface="Times New Roman" pitchFamily="18" charset="0"/>
              </a:endParaRPr>
            </a:p>
          </p:txBody>
        </p:sp>
        <p:grpSp>
          <p:nvGrpSpPr>
            <p:cNvPr id="587839" name="Group 63"/>
            <p:cNvGrpSpPr>
              <a:grpSpLocks noChangeAspect="1"/>
            </p:cNvGrpSpPr>
            <p:nvPr/>
          </p:nvGrpSpPr>
          <p:grpSpPr bwMode="auto">
            <a:xfrm>
              <a:off x="3151" y="1320"/>
              <a:ext cx="352" cy="334"/>
              <a:chOff x="4291" y="1940"/>
              <a:chExt cx="382" cy="359"/>
            </a:xfrm>
          </p:grpSpPr>
          <p:sp>
            <p:nvSpPr>
              <p:cNvPr id="587840" name="Oval 64"/>
              <p:cNvSpPr>
                <a:spLocks noChangeAspect="1" noChangeArrowheads="1"/>
              </p:cNvSpPr>
              <p:nvPr/>
            </p:nvSpPr>
            <p:spPr bwMode="auto">
              <a:xfrm>
                <a:off x="4323" y="20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41" name="Line 65"/>
              <p:cNvSpPr>
                <a:spLocks noChangeAspect="1" noChangeShapeType="1"/>
              </p:cNvSpPr>
              <p:nvPr/>
            </p:nvSpPr>
            <p:spPr bwMode="auto">
              <a:xfrm>
                <a:off x="4323" y="2047"/>
                <a:ext cx="0" cy="50"/>
              </a:xfrm>
              <a:prstGeom prst="line">
                <a:avLst/>
              </a:prstGeom>
              <a:noFill/>
              <a:ln w="12700">
                <a:solidFill>
                  <a:schemeClr val="tx1"/>
                </a:solidFill>
                <a:round/>
                <a:headEnd/>
                <a:tailEnd/>
              </a:ln>
              <a:effectLst/>
            </p:spPr>
            <p:txBody>
              <a:bodyPr wrap="none" anchor="ctr"/>
              <a:lstStyle/>
              <a:p>
                <a:endParaRPr lang="it-IT"/>
              </a:p>
            </p:txBody>
          </p:sp>
          <p:sp>
            <p:nvSpPr>
              <p:cNvPr id="587842" name="Line 66"/>
              <p:cNvSpPr>
                <a:spLocks noChangeAspect="1" noChangeShapeType="1"/>
              </p:cNvSpPr>
              <p:nvPr/>
            </p:nvSpPr>
            <p:spPr bwMode="auto">
              <a:xfrm>
                <a:off x="4636" y="2047"/>
                <a:ext cx="0" cy="50"/>
              </a:xfrm>
              <a:prstGeom prst="line">
                <a:avLst/>
              </a:prstGeom>
              <a:noFill/>
              <a:ln w="12700">
                <a:solidFill>
                  <a:schemeClr val="tx1"/>
                </a:solidFill>
                <a:round/>
                <a:headEnd/>
                <a:tailEnd/>
              </a:ln>
              <a:effectLst/>
            </p:spPr>
            <p:txBody>
              <a:bodyPr wrap="none" anchor="ctr"/>
              <a:lstStyle/>
              <a:p>
                <a:endParaRPr lang="it-IT"/>
              </a:p>
            </p:txBody>
          </p:sp>
          <p:sp>
            <p:nvSpPr>
              <p:cNvPr id="587843" name="Rectangle 67"/>
              <p:cNvSpPr>
                <a:spLocks noChangeAspect="1" noChangeArrowheads="1"/>
              </p:cNvSpPr>
              <p:nvPr/>
            </p:nvSpPr>
            <p:spPr bwMode="auto">
              <a:xfrm>
                <a:off x="4323" y="20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44" name="Oval 68"/>
              <p:cNvSpPr>
                <a:spLocks noChangeAspect="1" noChangeArrowheads="1"/>
              </p:cNvSpPr>
              <p:nvPr/>
            </p:nvSpPr>
            <p:spPr bwMode="auto">
              <a:xfrm>
                <a:off x="4320" y="19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45" name="Rectangle 69"/>
              <p:cNvSpPr>
                <a:spLocks noChangeAspect="1" noChangeArrowheads="1"/>
              </p:cNvSpPr>
              <p:nvPr/>
            </p:nvSpPr>
            <p:spPr bwMode="auto">
              <a:xfrm>
                <a:off x="4407" y="2001"/>
                <a:ext cx="141" cy="118"/>
              </a:xfrm>
              <a:prstGeom prst="rect">
                <a:avLst/>
              </a:prstGeom>
              <a:solidFill>
                <a:schemeClr val="hlink"/>
              </a:solidFill>
              <a:ln w="9525">
                <a:noFill/>
                <a:miter lim="800000"/>
                <a:headEnd/>
                <a:tailEnd/>
              </a:ln>
              <a:effectLst/>
            </p:spPr>
            <p:txBody>
              <a:bodyPr wrap="none" anchor="ctr"/>
              <a:lstStyle/>
              <a:p>
                <a:endParaRPr lang="it-IT"/>
              </a:p>
            </p:txBody>
          </p:sp>
          <p:sp>
            <p:nvSpPr>
              <p:cNvPr id="587846" name="Text Box 70"/>
              <p:cNvSpPr txBox="1">
                <a:spLocks noChangeAspect="1" noChangeArrowheads="1"/>
              </p:cNvSpPr>
              <p:nvPr/>
            </p:nvSpPr>
            <p:spPr bwMode="auto">
              <a:xfrm>
                <a:off x="4291" y="1940"/>
                <a:ext cx="382" cy="359"/>
              </a:xfrm>
              <a:prstGeom prst="rect">
                <a:avLst/>
              </a:prstGeom>
              <a:noFill/>
              <a:ln w="9525">
                <a:noFill/>
                <a:miter lim="800000"/>
                <a:headEnd/>
                <a:tailEnd/>
              </a:ln>
              <a:effectLst/>
            </p:spPr>
            <p:txBody>
              <a:bodyPr wrap="none">
                <a:spAutoFit/>
              </a:bodyPr>
              <a:lstStyle/>
              <a:p>
                <a:pPr algn="ctr"/>
                <a:r>
                  <a:rPr lang="en-US" altLang="it-IT" sz="2000"/>
                  <a:t>2c</a:t>
                </a:r>
                <a:endParaRPr lang="en-US" altLang="it-IT" sz="2400">
                  <a:latin typeface="Times New Roman" pitchFamily="18" charset="0"/>
                </a:endParaRPr>
              </a:p>
            </p:txBody>
          </p:sp>
        </p:grpSp>
        <p:grpSp>
          <p:nvGrpSpPr>
            <p:cNvPr id="587847" name="Group 71"/>
            <p:cNvGrpSpPr>
              <a:grpSpLocks noChangeAspect="1"/>
            </p:cNvGrpSpPr>
            <p:nvPr/>
          </p:nvGrpSpPr>
          <p:grpSpPr bwMode="auto">
            <a:xfrm>
              <a:off x="3399" y="1526"/>
              <a:ext cx="368" cy="334"/>
              <a:chOff x="4559" y="2162"/>
              <a:chExt cx="401" cy="359"/>
            </a:xfrm>
          </p:grpSpPr>
          <p:sp>
            <p:nvSpPr>
              <p:cNvPr id="587848" name="Oval 72"/>
              <p:cNvSpPr>
                <a:spLocks noChangeAspect="1" noChangeArrowheads="1"/>
              </p:cNvSpPr>
              <p:nvPr/>
            </p:nvSpPr>
            <p:spPr bwMode="auto">
              <a:xfrm>
                <a:off x="4599" y="227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49" name="Line 73"/>
              <p:cNvSpPr>
                <a:spLocks noChangeAspect="1" noChangeShapeType="1"/>
              </p:cNvSpPr>
              <p:nvPr/>
            </p:nvSpPr>
            <p:spPr bwMode="auto">
              <a:xfrm>
                <a:off x="4599" y="2269"/>
                <a:ext cx="0" cy="50"/>
              </a:xfrm>
              <a:prstGeom prst="line">
                <a:avLst/>
              </a:prstGeom>
              <a:noFill/>
              <a:ln w="12700">
                <a:solidFill>
                  <a:schemeClr val="tx1"/>
                </a:solidFill>
                <a:round/>
                <a:headEnd/>
                <a:tailEnd/>
              </a:ln>
              <a:effectLst/>
            </p:spPr>
            <p:txBody>
              <a:bodyPr wrap="none" anchor="ctr"/>
              <a:lstStyle/>
              <a:p>
                <a:endParaRPr lang="it-IT"/>
              </a:p>
            </p:txBody>
          </p:sp>
          <p:sp>
            <p:nvSpPr>
              <p:cNvPr id="587850" name="Line 74"/>
              <p:cNvSpPr>
                <a:spLocks noChangeAspect="1" noChangeShapeType="1"/>
              </p:cNvSpPr>
              <p:nvPr/>
            </p:nvSpPr>
            <p:spPr bwMode="auto">
              <a:xfrm>
                <a:off x="4912" y="2269"/>
                <a:ext cx="0" cy="50"/>
              </a:xfrm>
              <a:prstGeom prst="line">
                <a:avLst/>
              </a:prstGeom>
              <a:noFill/>
              <a:ln w="12700">
                <a:solidFill>
                  <a:schemeClr val="tx1"/>
                </a:solidFill>
                <a:round/>
                <a:headEnd/>
                <a:tailEnd/>
              </a:ln>
              <a:effectLst/>
            </p:spPr>
            <p:txBody>
              <a:bodyPr wrap="none" anchor="ctr"/>
              <a:lstStyle/>
              <a:p>
                <a:endParaRPr lang="it-IT"/>
              </a:p>
            </p:txBody>
          </p:sp>
          <p:sp>
            <p:nvSpPr>
              <p:cNvPr id="587851" name="Rectangle 75"/>
              <p:cNvSpPr>
                <a:spLocks noChangeAspect="1" noChangeArrowheads="1"/>
              </p:cNvSpPr>
              <p:nvPr/>
            </p:nvSpPr>
            <p:spPr bwMode="auto">
              <a:xfrm>
                <a:off x="4599" y="226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52" name="Oval 76"/>
              <p:cNvSpPr>
                <a:spLocks noChangeAspect="1" noChangeArrowheads="1"/>
              </p:cNvSpPr>
              <p:nvPr/>
            </p:nvSpPr>
            <p:spPr bwMode="auto">
              <a:xfrm>
                <a:off x="4596" y="221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53" name="Rectangle 77"/>
              <p:cNvSpPr>
                <a:spLocks noChangeAspect="1" noChangeArrowheads="1"/>
              </p:cNvSpPr>
              <p:nvPr/>
            </p:nvSpPr>
            <p:spPr bwMode="auto">
              <a:xfrm>
                <a:off x="4683" y="2223"/>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587854" name="Text Box 78"/>
              <p:cNvSpPr txBox="1">
                <a:spLocks noChangeAspect="1" noChangeArrowheads="1"/>
              </p:cNvSpPr>
              <p:nvPr/>
            </p:nvSpPr>
            <p:spPr bwMode="auto">
              <a:xfrm>
                <a:off x="4559" y="2162"/>
                <a:ext cx="401" cy="359"/>
              </a:xfrm>
              <a:prstGeom prst="rect">
                <a:avLst/>
              </a:prstGeom>
              <a:noFill/>
              <a:ln w="9525">
                <a:noFill/>
                <a:miter lim="800000"/>
                <a:headEnd/>
                <a:tailEnd/>
              </a:ln>
              <a:effectLst/>
            </p:spPr>
            <p:txBody>
              <a:bodyPr wrap="none">
                <a:spAutoFit/>
              </a:bodyPr>
              <a:lstStyle/>
              <a:p>
                <a:pPr algn="ctr"/>
                <a:r>
                  <a:rPr lang="en-US" altLang="it-IT" sz="2000"/>
                  <a:t>2b</a:t>
                </a:r>
                <a:endParaRPr lang="en-US" altLang="it-IT" sz="2400">
                  <a:latin typeface="Times New Roman" pitchFamily="18" charset="0"/>
                </a:endParaRPr>
              </a:p>
            </p:txBody>
          </p:sp>
        </p:grpSp>
        <p:grpSp>
          <p:nvGrpSpPr>
            <p:cNvPr id="587855" name="Group 79"/>
            <p:cNvGrpSpPr>
              <a:grpSpLocks noChangeAspect="1"/>
            </p:cNvGrpSpPr>
            <p:nvPr/>
          </p:nvGrpSpPr>
          <p:grpSpPr bwMode="auto">
            <a:xfrm>
              <a:off x="2003" y="1869"/>
              <a:ext cx="337" cy="335"/>
              <a:chOff x="1992" y="1979"/>
              <a:chExt cx="366" cy="360"/>
            </a:xfrm>
          </p:grpSpPr>
          <p:sp>
            <p:nvSpPr>
              <p:cNvPr id="587856" name="Oval 80"/>
              <p:cNvSpPr>
                <a:spLocks noChangeAspect="1"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57" name="Line 81"/>
              <p:cNvSpPr>
                <a:spLocks noChangeAspect="1"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587858" name="Line 82"/>
              <p:cNvSpPr>
                <a:spLocks noChangeAspect="1"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587859" name="Rectangle 83"/>
              <p:cNvSpPr>
                <a:spLocks noChangeAspect="1"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60" name="Oval 84"/>
              <p:cNvSpPr>
                <a:spLocks noChangeAspect="1"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7861" name="Group 85"/>
              <p:cNvGrpSpPr>
                <a:grpSpLocks noChangeAspect="1"/>
              </p:cNvGrpSpPr>
              <p:nvPr/>
            </p:nvGrpSpPr>
            <p:grpSpPr bwMode="auto">
              <a:xfrm>
                <a:off x="1992" y="1979"/>
                <a:ext cx="366" cy="360"/>
                <a:chOff x="2870" y="2428"/>
                <a:chExt cx="375" cy="360"/>
              </a:xfrm>
            </p:grpSpPr>
            <p:sp>
              <p:nvSpPr>
                <p:cNvPr id="587862" name="Rectangle 86"/>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7863" name="Text Box 87"/>
                <p:cNvSpPr txBox="1">
                  <a:spLocks noChangeAspect="1" noChangeArrowheads="1"/>
                </p:cNvSpPr>
                <p:nvPr/>
              </p:nvSpPr>
              <p:spPr bwMode="auto">
                <a:xfrm>
                  <a:off x="2870" y="2428"/>
                  <a:ext cx="375" cy="360"/>
                </a:xfrm>
                <a:prstGeom prst="rect">
                  <a:avLst/>
                </a:prstGeom>
                <a:noFill/>
                <a:ln w="9525">
                  <a:noFill/>
                  <a:miter lim="800000"/>
                  <a:headEnd/>
                  <a:tailEnd/>
                </a:ln>
                <a:effectLst/>
              </p:spPr>
              <p:txBody>
                <a:bodyPr wrap="none">
                  <a:spAutoFit/>
                </a:bodyPr>
                <a:lstStyle/>
                <a:p>
                  <a:pPr algn="ctr"/>
                  <a:r>
                    <a:rPr lang="en-US" altLang="it-IT" sz="2000"/>
                    <a:t>1b</a:t>
                  </a:r>
                  <a:endParaRPr lang="en-US" altLang="it-IT" sz="2400">
                    <a:latin typeface="Times New Roman" pitchFamily="18" charset="0"/>
                  </a:endParaRPr>
                </a:p>
              </p:txBody>
            </p:sp>
          </p:grpSp>
        </p:grpSp>
        <p:grpSp>
          <p:nvGrpSpPr>
            <p:cNvPr id="587875" name="Group 99"/>
            <p:cNvGrpSpPr>
              <a:grpSpLocks noChangeAspect="1"/>
            </p:cNvGrpSpPr>
            <p:nvPr/>
          </p:nvGrpSpPr>
          <p:grpSpPr bwMode="auto">
            <a:xfrm>
              <a:off x="526" y="1169"/>
              <a:ext cx="352" cy="334"/>
              <a:chOff x="1984" y="1980"/>
              <a:chExt cx="381" cy="359"/>
            </a:xfrm>
          </p:grpSpPr>
          <p:sp>
            <p:nvSpPr>
              <p:cNvPr id="587876" name="Oval 100"/>
              <p:cNvSpPr>
                <a:spLocks noChangeAspect="1"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87877" name="Line 101"/>
              <p:cNvSpPr>
                <a:spLocks noChangeAspect="1"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587878" name="Line 102"/>
              <p:cNvSpPr>
                <a:spLocks noChangeAspect="1"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587879" name="Rectangle 103"/>
              <p:cNvSpPr>
                <a:spLocks noChangeAspect="1"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87880" name="Oval 104"/>
              <p:cNvSpPr>
                <a:spLocks noChangeAspect="1"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87881" name="Group 105"/>
              <p:cNvGrpSpPr>
                <a:grpSpLocks noChangeAspect="1"/>
              </p:cNvGrpSpPr>
              <p:nvPr/>
            </p:nvGrpSpPr>
            <p:grpSpPr bwMode="auto">
              <a:xfrm>
                <a:off x="1984" y="1980"/>
                <a:ext cx="381" cy="359"/>
                <a:chOff x="2862" y="2429"/>
                <a:chExt cx="390" cy="359"/>
              </a:xfrm>
            </p:grpSpPr>
            <p:sp>
              <p:nvSpPr>
                <p:cNvPr id="587882" name="Rectangle 106"/>
                <p:cNvSpPr>
                  <a:spLocks noChangeAspect="1"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87883" name="Text Box 107"/>
                <p:cNvSpPr txBox="1">
                  <a:spLocks noChangeAspect="1" noChangeArrowheads="1"/>
                </p:cNvSpPr>
                <p:nvPr/>
              </p:nvSpPr>
              <p:spPr bwMode="auto">
                <a:xfrm>
                  <a:off x="2862" y="2429"/>
                  <a:ext cx="390" cy="359"/>
                </a:xfrm>
                <a:prstGeom prst="rect">
                  <a:avLst/>
                </a:prstGeom>
                <a:noFill/>
                <a:ln w="9525">
                  <a:noFill/>
                  <a:miter lim="800000"/>
                  <a:headEnd/>
                  <a:tailEnd/>
                </a:ln>
                <a:effectLst/>
              </p:spPr>
              <p:txBody>
                <a:bodyPr wrap="none">
                  <a:spAutoFit/>
                </a:bodyPr>
                <a:lstStyle/>
                <a:p>
                  <a:pPr algn="ctr"/>
                  <a:r>
                    <a:rPr lang="en-US" altLang="it-IT" sz="2000"/>
                    <a:t>3c</a:t>
                  </a:r>
                  <a:endParaRPr lang="en-US" altLang="it-IT" sz="2400">
                    <a:latin typeface="Times New Roman" pitchFamily="18" charset="0"/>
                  </a:endParaRPr>
                </a:p>
              </p:txBody>
            </p:sp>
          </p:grpSp>
        </p:grpSp>
        <p:sp>
          <p:nvSpPr>
            <p:cNvPr id="587884" name="Line 108"/>
            <p:cNvSpPr>
              <a:spLocks noChangeAspect="1" noChangeShapeType="1"/>
            </p:cNvSpPr>
            <p:nvPr/>
          </p:nvSpPr>
          <p:spPr bwMode="auto">
            <a:xfrm flipH="1">
              <a:off x="578" y="1364"/>
              <a:ext cx="57" cy="99"/>
            </a:xfrm>
            <a:prstGeom prst="line">
              <a:avLst/>
            </a:prstGeom>
            <a:noFill/>
            <a:ln w="28575">
              <a:solidFill>
                <a:schemeClr val="tx1"/>
              </a:solidFill>
              <a:round/>
              <a:headEnd/>
              <a:tailEnd/>
            </a:ln>
            <a:effectLst/>
          </p:spPr>
          <p:txBody>
            <a:bodyPr/>
            <a:lstStyle/>
            <a:p>
              <a:endParaRPr lang="it-IT"/>
            </a:p>
          </p:txBody>
        </p:sp>
        <p:sp>
          <p:nvSpPr>
            <p:cNvPr id="587885" name="Line 109"/>
            <p:cNvSpPr>
              <a:spLocks noChangeAspect="1" noChangeShapeType="1"/>
            </p:cNvSpPr>
            <p:nvPr/>
          </p:nvSpPr>
          <p:spPr bwMode="auto">
            <a:xfrm>
              <a:off x="296" y="1407"/>
              <a:ext cx="133" cy="102"/>
            </a:xfrm>
            <a:prstGeom prst="line">
              <a:avLst/>
            </a:prstGeom>
            <a:noFill/>
            <a:ln w="9525">
              <a:solidFill>
                <a:schemeClr val="tx1"/>
              </a:solidFill>
              <a:round/>
              <a:headEnd/>
              <a:tailEnd/>
            </a:ln>
            <a:effectLst/>
          </p:spPr>
          <p:txBody>
            <a:bodyPr/>
            <a:lstStyle/>
            <a:p>
              <a:endParaRPr lang="it-IT"/>
            </a:p>
          </p:txBody>
        </p:sp>
        <p:sp>
          <p:nvSpPr>
            <p:cNvPr id="587886" name="Line 110"/>
            <p:cNvSpPr>
              <a:spLocks noChangeAspect="1" noChangeShapeType="1"/>
            </p:cNvSpPr>
            <p:nvPr/>
          </p:nvSpPr>
          <p:spPr bwMode="auto">
            <a:xfrm flipH="1">
              <a:off x="755" y="1077"/>
              <a:ext cx="125" cy="141"/>
            </a:xfrm>
            <a:prstGeom prst="line">
              <a:avLst/>
            </a:prstGeom>
            <a:noFill/>
            <a:ln w="9525">
              <a:solidFill>
                <a:schemeClr val="tx1"/>
              </a:solidFill>
              <a:round/>
              <a:headEnd/>
              <a:tailEnd/>
            </a:ln>
            <a:effectLst/>
          </p:spPr>
          <p:txBody>
            <a:bodyPr/>
            <a:lstStyle/>
            <a:p>
              <a:endParaRPr lang="it-IT"/>
            </a:p>
          </p:txBody>
        </p:sp>
        <p:sp>
          <p:nvSpPr>
            <p:cNvPr id="587887" name="Line 111"/>
            <p:cNvSpPr>
              <a:spLocks noChangeAspect="1" noChangeShapeType="1"/>
            </p:cNvSpPr>
            <p:nvPr/>
          </p:nvSpPr>
          <p:spPr bwMode="auto">
            <a:xfrm>
              <a:off x="498" y="1069"/>
              <a:ext cx="109" cy="165"/>
            </a:xfrm>
            <a:prstGeom prst="line">
              <a:avLst/>
            </a:prstGeom>
            <a:noFill/>
            <a:ln w="9525">
              <a:solidFill>
                <a:schemeClr val="tx1"/>
              </a:solidFill>
              <a:round/>
              <a:headEnd/>
              <a:tailEnd/>
            </a:ln>
            <a:effectLst/>
          </p:spPr>
          <p:txBody>
            <a:bodyPr/>
            <a:lstStyle/>
            <a:p>
              <a:endParaRPr lang="it-IT"/>
            </a:p>
          </p:txBody>
        </p:sp>
        <p:sp>
          <p:nvSpPr>
            <p:cNvPr id="587888" name="Line 112"/>
            <p:cNvSpPr>
              <a:spLocks noChangeAspect="1" noChangeShapeType="1"/>
            </p:cNvSpPr>
            <p:nvPr/>
          </p:nvSpPr>
          <p:spPr bwMode="auto">
            <a:xfrm flipH="1">
              <a:off x="1105" y="1155"/>
              <a:ext cx="63" cy="190"/>
            </a:xfrm>
            <a:prstGeom prst="line">
              <a:avLst/>
            </a:prstGeom>
            <a:noFill/>
            <a:ln w="9525">
              <a:solidFill>
                <a:schemeClr val="tx1"/>
              </a:solidFill>
              <a:round/>
              <a:headEnd/>
              <a:tailEnd/>
            </a:ln>
            <a:effectLst/>
          </p:spPr>
          <p:txBody>
            <a:bodyPr/>
            <a:lstStyle/>
            <a:p>
              <a:endParaRPr lang="it-IT"/>
            </a:p>
          </p:txBody>
        </p:sp>
        <p:sp>
          <p:nvSpPr>
            <p:cNvPr id="587889" name="Line 113"/>
            <p:cNvSpPr>
              <a:spLocks noChangeAspect="1" noChangeShapeType="1"/>
            </p:cNvSpPr>
            <p:nvPr/>
          </p:nvSpPr>
          <p:spPr bwMode="auto">
            <a:xfrm>
              <a:off x="3715" y="1636"/>
              <a:ext cx="203" cy="0"/>
            </a:xfrm>
            <a:prstGeom prst="line">
              <a:avLst/>
            </a:prstGeom>
            <a:noFill/>
            <a:ln w="9525">
              <a:solidFill>
                <a:schemeClr val="tx1"/>
              </a:solidFill>
              <a:round/>
              <a:headEnd/>
              <a:tailEnd/>
            </a:ln>
            <a:effectLst/>
          </p:spPr>
          <p:txBody>
            <a:bodyPr/>
            <a:lstStyle/>
            <a:p>
              <a:endParaRPr lang="it-IT"/>
            </a:p>
          </p:txBody>
        </p:sp>
        <p:sp>
          <p:nvSpPr>
            <p:cNvPr id="587890" name="Line 114"/>
            <p:cNvSpPr>
              <a:spLocks noChangeAspect="1" noChangeShapeType="1"/>
            </p:cNvSpPr>
            <p:nvPr/>
          </p:nvSpPr>
          <p:spPr bwMode="auto">
            <a:xfrm flipV="1">
              <a:off x="3661" y="1345"/>
              <a:ext cx="241" cy="236"/>
            </a:xfrm>
            <a:prstGeom prst="line">
              <a:avLst/>
            </a:prstGeom>
            <a:noFill/>
            <a:ln w="9525">
              <a:solidFill>
                <a:schemeClr val="tx1"/>
              </a:solidFill>
              <a:round/>
              <a:headEnd/>
              <a:tailEnd/>
            </a:ln>
            <a:effectLst/>
          </p:spPr>
          <p:txBody>
            <a:bodyPr/>
            <a:lstStyle/>
            <a:p>
              <a:endParaRPr lang="it-IT"/>
            </a:p>
          </p:txBody>
        </p:sp>
        <p:sp>
          <p:nvSpPr>
            <p:cNvPr id="587891" name="Line 115"/>
            <p:cNvSpPr>
              <a:spLocks noChangeAspect="1" noChangeShapeType="1"/>
            </p:cNvSpPr>
            <p:nvPr/>
          </p:nvSpPr>
          <p:spPr bwMode="auto">
            <a:xfrm flipH="1" flipV="1">
              <a:off x="3154" y="1187"/>
              <a:ext cx="117" cy="188"/>
            </a:xfrm>
            <a:prstGeom prst="line">
              <a:avLst/>
            </a:prstGeom>
            <a:noFill/>
            <a:ln w="9525">
              <a:solidFill>
                <a:schemeClr val="tx1"/>
              </a:solidFill>
              <a:round/>
              <a:headEnd/>
              <a:tailEnd/>
            </a:ln>
            <a:effectLst/>
          </p:spPr>
          <p:txBody>
            <a:bodyPr/>
            <a:lstStyle/>
            <a:p>
              <a:endParaRPr lang="it-IT"/>
            </a:p>
          </p:txBody>
        </p:sp>
        <p:sp>
          <p:nvSpPr>
            <p:cNvPr id="587892" name="Line 116"/>
            <p:cNvSpPr>
              <a:spLocks noChangeAspect="1" noChangeShapeType="1"/>
            </p:cNvSpPr>
            <p:nvPr/>
          </p:nvSpPr>
          <p:spPr bwMode="auto">
            <a:xfrm flipH="1" flipV="1">
              <a:off x="2867" y="1282"/>
              <a:ext cx="124" cy="172"/>
            </a:xfrm>
            <a:prstGeom prst="line">
              <a:avLst/>
            </a:prstGeom>
            <a:noFill/>
            <a:ln w="9525">
              <a:solidFill>
                <a:schemeClr val="tx1"/>
              </a:solidFill>
              <a:round/>
              <a:headEnd/>
              <a:tailEnd/>
            </a:ln>
            <a:effectLst/>
          </p:spPr>
          <p:txBody>
            <a:bodyPr/>
            <a:lstStyle/>
            <a:p>
              <a:endParaRPr lang="it-IT"/>
            </a:p>
          </p:txBody>
        </p:sp>
        <p:sp>
          <p:nvSpPr>
            <p:cNvPr id="587893" name="Line 117"/>
            <p:cNvSpPr>
              <a:spLocks noChangeAspect="1" noChangeShapeType="1"/>
            </p:cNvSpPr>
            <p:nvPr/>
          </p:nvSpPr>
          <p:spPr bwMode="auto">
            <a:xfrm flipH="1">
              <a:off x="1129" y="1974"/>
              <a:ext cx="124" cy="110"/>
            </a:xfrm>
            <a:prstGeom prst="line">
              <a:avLst/>
            </a:prstGeom>
            <a:noFill/>
            <a:ln w="9525">
              <a:solidFill>
                <a:schemeClr val="tx1"/>
              </a:solidFill>
              <a:round/>
              <a:headEnd/>
              <a:tailEnd/>
            </a:ln>
            <a:effectLst/>
          </p:spPr>
          <p:txBody>
            <a:bodyPr/>
            <a:lstStyle/>
            <a:p>
              <a:endParaRPr lang="it-IT"/>
            </a:p>
          </p:txBody>
        </p:sp>
        <p:sp>
          <p:nvSpPr>
            <p:cNvPr id="587894" name="Line 118"/>
            <p:cNvSpPr>
              <a:spLocks noChangeAspect="1" noChangeShapeType="1"/>
            </p:cNvSpPr>
            <p:nvPr/>
          </p:nvSpPr>
          <p:spPr bwMode="auto">
            <a:xfrm flipH="1" flipV="1">
              <a:off x="1098" y="1880"/>
              <a:ext cx="117" cy="7"/>
            </a:xfrm>
            <a:prstGeom prst="line">
              <a:avLst/>
            </a:prstGeom>
            <a:noFill/>
            <a:ln w="9525">
              <a:solidFill>
                <a:schemeClr val="tx1"/>
              </a:solidFill>
              <a:round/>
              <a:headEnd/>
              <a:tailEnd/>
            </a:ln>
            <a:effectLst/>
          </p:spPr>
          <p:txBody>
            <a:bodyPr/>
            <a:lstStyle/>
            <a:p>
              <a:endParaRPr lang="it-IT"/>
            </a:p>
          </p:txBody>
        </p:sp>
        <p:sp>
          <p:nvSpPr>
            <p:cNvPr id="587895" name="Line 119"/>
            <p:cNvSpPr>
              <a:spLocks noChangeAspect="1" noChangeShapeType="1"/>
            </p:cNvSpPr>
            <p:nvPr/>
          </p:nvSpPr>
          <p:spPr bwMode="auto">
            <a:xfrm flipH="1">
              <a:off x="1347" y="2132"/>
              <a:ext cx="195" cy="15"/>
            </a:xfrm>
            <a:prstGeom prst="line">
              <a:avLst/>
            </a:prstGeom>
            <a:noFill/>
            <a:ln w="9525">
              <a:solidFill>
                <a:schemeClr val="tx1"/>
              </a:solidFill>
              <a:round/>
              <a:headEnd/>
              <a:tailEnd/>
            </a:ln>
            <a:effectLst/>
          </p:spPr>
          <p:txBody>
            <a:bodyPr/>
            <a:lstStyle/>
            <a:p>
              <a:endParaRPr lang="it-IT"/>
            </a:p>
          </p:txBody>
        </p:sp>
        <p:sp>
          <p:nvSpPr>
            <p:cNvPr id="587896" name="Line 120"/>
            <p:cNvSpPr>
              <a:spLocks noChangeAspect="1" noChangeShapeType="1"/>
            </p:cNvSpPr>
            <p:nvPr/>
          </p:nvSpPr>
          <p:spPr bwMode="auto">
            <a:xfrm flipV="1">
              <a:off x="1791" y="1706"/>
              <a:ext cx="211" cy="9"/>
            </a:xfrm>
            <a:prstGeom prst="line">
              <a:avLst/>
            </a:prstGeom>
            <a:noFill/>
            <a:ln w="9525">
              <a:solidFill>
                <a:schemeClr val="tx1"/>
              </a:solidFill>
              <a:round/>
              <a:headEnd/>
              <a:tailEnd/>
            </a:ln>
            <a:effectLst/>
          </p:spPr>
          <p:txBody>
            <a:bodyPr/>
            <a:lstStyle/>
            <a:p>
              <a:endParaRPr lang="it-IT"/>
            </a:p>
          </p:txBody>
        </p:sp>
        <p:sp>
          <p:nvSpPr>
            <p:cNvPr id="587897" name="Line 121"/>
            <p:cNvSpPr>
              <a:spLocks noChangeAspect="1" noChangeShapeType="1"/>
            </p:cNvSpPr>
            <p:nvPr/>
          </p:nvSpPr>
          <p:spPr bwMode="auto">
            <a:xfrm>
              <a:off x="2212" y="2053"/>
              <a:ext cx="109" cy="102"/>
            </a:xfrm>
            <a:prstGeom prst="line">
              <a:avLst/>
            </a:prstGeom>
            <a:noFill/>
            <a:ln w="9525">
              <a:solidFill>
                <a:schemeClr val="tx1"/>
              </a:solidFill>
              <a:round/>
              <a:headEnd/>
              <a:tailEnd/>
            </a:ln>
            <a:effectLst/>
          </p:spPr>
          <p:txBody>
            <a:bodyPr/>
            <a:lstStyle/>
            <a:p>
              <a:endParaRPr lang="it-IT"/>
            </a:p>
          </p:txBody>
        </p:sp>
        <p:sp>
          <p:nvSpPr>
            <p:cNvPr id="587898" name="Line 122"/>
            <p:cNvSpPr>
              <a:spLocks noChangeAspect="1" noChangeShapeType="1"/>
            </p:cNvSpPr>
            <p:nvPr/>
          </p:nvSpPr>
          <p:spPr bwMode="auto">
            <a:xfrm>
              <a:off x="1768" y="1777"/>
              <a:ext cx="132" cy="71"/>
            </a:xfrm>
            <a:prstGeom prst="line">
              <a:avLst/>
            </a:prstGeom>
            <a:noFill/>
            <a:ln w="9525">
              <a:solidFill>
                <a:schemeClr val="tx1"/>
              </a:solidFill>
              <a:round/>
              <a:headEnd/>
              <a:tailEnd/>
            </a:ln>
            <a:effectLst/>
          </p:spPr>
          <p:txBody>
            <a:bodyPr/>
            <a:lstStyle/>
            <a:p>
              <a:endParaRPr lang="it-IT"/>
            </a:p>
          </p:txBody>
        </p:sp>
      </p:grpSp>
      <p:sp>
        <p:nvSpPr>
          <p:cNvPr id="587899" name="Rectangle 123"/>
          <p:cNvSpPr>
            <a:spLocks noGrp="1" noChangeArrowheads="1"/>
          </p:cNvSpPr>
          <p:nvPr>
            <p:ph type="title"/>
          </p:nvPr>
        </p:nvSpPr>
        <p:spPr>
          <a:xfrm>
            <a:off x="0" y="0"/>
            <a:ext cx="8647113" cy="1143000"/>
          </a:xfrm>
        </p:spPr>
        <p:txBody>
          <a:bodyPr/>
          <a:lstStyle/>
          <a:p>
            <a:pPr algn="ctr"/>
            <a:r>
              <a:rPr lang="it-IT" sz="3600"/>
              <a:t>Instradamento tra sistemi autonomi</a:t>
            </a:r>
            <a:endParaRPr lang="en-US"/>
          </a:p>
        </p:txBody>
      </p:sp>
      <p:sp>
        <p:nvSpPr>
          <p:cNvPr id="587903" name="Rectangle 127"/>
          <p:cNvSpPr>
            <a:spLocks noGrp="1" noChangeArrowheads="1"/>
          </p:cNvSpPr>
          <p:nvPr>
            <p:ph type="body" sz="half" idx="1"/>
          </p:nvPr>
        </p:nvSpPr>
        <p:spPr>
          <a:xfrm>
            <a:off x="263525" y="1365250"/>
            <a:ext cx="3810000" cy="2625725"/>
          </a:xfrm>
        </p:spPr>
        <p:txBody>
          <a:bodyPr/>
          <a:lstStyle/>
          <a:p>
            <a:pPr>
              <a:lnSpc>
                <a:spcPct val="90000"/>
              </a:lnSpc>
              <a:buFont typeface="Wingdings" pitchFamily="2" charset="2"/>
              <a:buChar char="r"/>
            </a:pPr>
            <a:r>
              <a:rPr lang="it-IT" sz="2000"/>
              <a:t>Supponiamo che un router in AS1 riceva un datagramma la cui destinazione ricade al di fuori di AS1</a:t>
            </a:r>
            <a:endParaRPr lang="it-IT" sz="2400"/>
          </a:p>
          <a:p>
            <a:pPr lvl="1">
              <a:lnSpc>
                <a:spcPct val="90000"/>
              </a:lnSpc>
              <a:buFont typeface="Wingdings" pitchFamily="2" charset="2"/>
              <a:buChar char="m"/>
            </a:pPr>
            <a:r>
              <a:rPr lang="it-IT" sz="1800"/>
              <a:t>Il router dovrebbe inoltrare il pacchetto verso uno dei due gateway. Ma quale??</a:t>
            </a:r>
          </a:p>
        </p:txBody>
      </p:sp>
      <p:sp>
        <p:nvSpPr>
          <p:cNvPr id="587904" name="Rectangle 128"/>
          <p:cNvSpPr>
            <a:spLocks noGrp="1" noChangeArrowheads="1"/>
          </p:cNvSpPr>
          <p:nvPr>
            <p:ph type="body" sz="half" idx="2"/>
          </p:nvPr>
        </p:nvSpPr>
        <p:spPr>
          <a:xfrm>
            <a:off x="4483100" y="1149350"/>
            <a:ext cx="4206875" cy="4052888"/>
          </a:xfrm>
        </p:spPr>
        <p:txBody>
          <a:bodyPr/>
          <a:lstStyle/>
          <a:p>
            <a:pPr marL="457200" indent="-457200">
              <a:buFont typeface="ZapfDingbats" pitchFamily="82" charset="2"/>
              <a:buNone/>
            </a:pPr>
            <a:r>
              <a:rPr lang="it-IT" sz="2400" u="sng" dirty="0">
                <a:solidFill>
                  <a:srgbClr val="FF0000"/>
                </a:solidFill>
              </a:rPr>
              <a:t>AS1 deve:</a:t>
            </a:r>
          </a:p>
          <a:p>
            <a:pPr marL="457200" indent="-457200">
              <a:buFont typeface="Wingdings" pitchFamily="2" charset="2"/>
              <a:buAutoNum type="arabicPeriod"/>
            </a:pPr>
            <a:r>
              <a:rPr lang="it-IT" sz="1800" dirty="0"/>
              <a:t>Sapere quali destinazioni sono raggiungibili attraverso AS2 e quali attraverso AS3</a:t>
            </a:r>
          </a:p>
          <a:p>
            <a:pPr marL="457200" indent="-457200">
              <a:buFont typeface="Wingdings" pitchFamily="2" charset="2"/>
              <a:buAutoNum type="arabicPeriod"/>
            </a:pPr>
            <a:r>
              <a:rPr lang="it-IT" sz="1800" dirty="0"/>
              <a:t>Informare tutti i router all’interno del sistema in modo che ciascuno possa configurare la propria tabella d’inoltro per gestire destinazioni esterne</a:t>
            </a:r>
            <a:endParaRPr lang="it-IT" sz="2000" dirty="0"/>
          </a:p>
          <a:p>
            <a:pPr marL="457200" indent="-457200">
              <a:buFont typeface="ZapfDingbats" pitchFamily="82" charset="2"/>
              <a:buNone/>
            </a:pPr>
            <a:r>
              <a:rPr lang="it-IT" sz="2000" dirty="0">
                <a:solidFill>
                  <a:srgbClr val="FF0000"/>
                </a:solidFill>
              </a:rPr>
              <a:t>Ed ecco a voi l’instradamento 				</a:t>
            </a:r>
            <a:r>
              <a:rPr lang="it-IT" sz="2000" dirty="0" err="1">
                <a:solidFill>
                  <a:srgbClr val="FF0000"/>
                </a:solidFill>
              </a:rPr>
              <a:t>inter-AS</a:t>
            </a:r>
            <a:r>
              <a:rPr lang="it-IT" sz="2000" dirty="0">
                <a:solidFill>
                  <a:srgbClr val="FF0000"/>
                </a:solidFill>
              </a:rPr>
              <a:t>!</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egnaposto numero diapositiva 5"/>
          <p:cNvSpPr>
            <a:spLocks noGrp="1"/>
          </p:cNvSpPr>
          <p:nvPr>
            <p:ph type="sldNum" sz="quarter" idx="12"/>
          </p:nvPr>
        </p:nvSpPr>
        <p:spPr/>
        <p:txBody>
          <a:bodyPr/>
          <a:lstStyle/>
          <a:p>
            <a:r>
              <a:rPr lang="en-US" altLang="it-IT"/>
              <a:t>4-</a:t>
            </a:r>
            <a:fld id="{164049F3-484A-46F6-83EF-89BB71379E58}" type="slidenum">
              <a:rPr lang="en-US" altLang="it-IT"/>
              <a:pPr/>
              <a:t>96</a:t>
            </a:fld>
            <a:endParaRPr lang="en-US" altLang="it-IT"/>
          </a:p>
        </p:txBody>
      </p:sp>
      <p:sp>
        <p:nvSpPr>
          <p:cNvPr id="590852" name="Rectangle 4"/>
          <p:cNvSpPr>
            <a:spLocks noGrp="1" noChangeArrowheads="1"/>
          </p:cNvSpPr>
          <p:nvPr>
            <p:ph type="title"/>
          </p:nvPr>
        </p:nvSpPr>
        <p:spPr>
          <a:xfrm>
            <a:off x="258763" y="0"/>
            <a:ext cx="8726487" cy="920750"/>
          </a:xfrm>
        </p:spPr>
        <p:txBody>
          <a:bodyPr/>
          <a:lstStyle/>
          <a:p>
            <a:r>
              <a:rPr lang="it-IT" sz="2600" b="1"/>
              <a:t>Esempio: impostare la tabella d’inoltro nel router 1d</a:t>
            </a:r>
            <a:endParaRPr lang="en-US" sz="3600"/>
          </a:p>
        </p:txBody>
      </p:sp>
      <p:sp>
        <p:nvSpPr>
          <p:cNvPr id="590853" name="Rectangle 5"/>
          <p:cNvSpPr>
            <a:spLocks noGrp="1" noChangeArrowheads="1"/>
          </p:cNvSpPr>
          <p:nvPr>
            <p:ph type="body" idx="1"/>
          </p:nvPr>
        </p:nvSpPr>
        <p:spPr>
          <a:xfrm>
            <a:off x="517525" y="838200"/>
            <a:ext cx="8232775" cy="4648200"/>
          </a:xfrm>
        </p:spPr>
        <p:txBody>
          <a:bodyPr/>
          <a:lstStyle/>
          <a:p>
            <a:pPr>
              <a:lnSpc>
                <a:spcPct val="90000"/>
              </a:lnSpc>
              <a:buFont typeface="Wingdings" pitchFamily="2" charset="2"/>
              <a:buChar char="r"/>
            </a:pPr>
            <a:r>
              <a:rPr lang="it-IT" sz="2000" dirty="0"/>
              <a:t>Supponiamo che AS1 apprenda dal proprio protocollo d’instradamento </a:t>
            </a:r>
            <a:r>
              <a:rPr lang="it-IT" sz="2000" dirty="0" err="1"/>
              <a:t>inter-AS</a:t>
            </a:r>
            <a:r>
              <a:rPr lang="it-IT" sz="2000" dirty="0"/>
              <a:t> che la sottorete </a:t>
            </a:r>
            <a:r>
              <a:rPr lang="it-IT" sz="2000" i="1" dirty="0">
                <a:solidFill>
                  <a:srgbClr val="FF0000"/>
                </a:solidFill>
              </a:rPr>
              <a:t>x</a:t>
            </a:r>
            <a:r>
              <a:rPr lang="it-IT" sz="2000" dirty="0"/>
              <a:t> è raggiungibile da AS3 (gateway 1c), ma non da AS2.</a:t>
            </a:r>
          </a:p>
          <a:p>
            <a:pPr>
              <a:lnSpc>
                <a:spcPct val="90000"/>
              </a:lnSpc>
              <a:buFont typeface="Wingdings" pitchFamily="2" charset="2"/>
              <a:buChar char="r"/>
            </a:pPr>
            <a:r>
              <a:rPr lang="it-IT" sz="2000" dirty="0"/>
              <a:t>Il protocollo </a:t>
            </a:r>
            <a:r>
              <a:rPr lang="it-IT" sz="2000" dirty="0" err="1"/>
              <a:t>inter-AS</a:t>
            </a:r>
            <a:r>
              <a:rPr lang="it-IT" sz="2000" dirty="0"/>
              <a:t> propaga questa informazione a tutti i propri router.</a:t>
            </a:r>
          </a:p>
          <a:p>
            <a:pPr>
              <a:lnSpc>
                <a:spcPct val="90000"/>
              </a:lnSpc>
              <a:buFont typeface="Wingdings" pitchFamily="2" charset="2"/>
              <a:buChar char="r"/>
            </a:pPr>
            <a:r>
              <a:rPr lang="it-IT" sz="2000" dirty="0"/>
              <a:t>Il router 1d determina, partendo dall’informazione fornita dal protocollo </a:t>
            </a:r>
            <a:r>
              <a:rPr lang="it-IT" sz="2000" dirty="0" err="1"/>
              <a:t>intra-AS</a:t>
            </a:r>
            <a:r>
              <a:rPr lang="it-IT" sz="2000" dirty="0"/>
              <a:t>, l’interfaccia </a:t>
            </a:r>
            <a:r>
              <a:rPr lang="it-IT" sz="2000" i="1" dirty="0">
                <a:solidFill>
                  <a:srgbClr val="FF0000"/>
                </a:solidFill>
              </a:rPr>
              <a:t>I </a:t>
            </a:r>
            <a:r>
              <a:rPr lang="it-IT" sz="2000" dirty="0"/>
              <a:t>del router sul percorso a costo minimo dal router 1d al gateway 1c.</a:t>
            </a:r>
          </a:p>
          <a:p>
            <a:pPr>
              <a:lnSpc>
                <a:spcPct val="90000"/>
              </a:lnSpc>
              <a:buFont typeface="Wingdings" pitchFamily="2" charset="2"/>
              <a:buChar char="r"/>
            </a:pPr>
            <a:r>
              <a:rPr lang="it-IT" sz="2000" dirty="0"/>
              <a:t>Il router 1d può inserire la riga </a:t>
            </a:r>
            <a:r>
              <a:rPr lang="it-IT" sz="2000" i="1" dirty="0">
                <a:solidFill>
                  <a:srgbClr val="FF0000"/>
                </a:solidFill>
              </a:rPr>
              <a:t>(x,I) </a:t>
            </a:r>
            <a:r>
              <a:rPr lang="it-IT" sz="2000" dirty="0"/>
              <a:t>nella propria tabella d’inoltro.</a:t>
            </a:r>
            <a:endParaRPr lang="it-IT" sz="2400" dirty="0"/>
          </a:p>
        </p:txBody>
      </p:sp>
      <p:sp>
        <p:nvSpPr>
          <p:cNvPr id="590855" name="Freeform 7"/>
          <p:cNvSpPr>
            <a:spLocks/>
          </p:cNvSpPr>
          <p:nvPr/>
        </p:nvSpPr>
        <p:spPr bwMode="auto">
          <a:xfrm>
            <a:off x="5157788" y="4581525"/>
            <a:ext cx="2352675" cy="1511300"/>
          </a:xfrm>
          <a:custGeom>
            <a:avLst/>
            <a:gdLst/>
            <a:ahLst/>
            <a:cxnLst>
              <a:cxn ang="0">
                <a:pos x="56" y="162"/>
              </a:cxn>
              <a:cxn ang="0">
                <a:pos x="368" y="14"/>
              </a:cxn>
              <a:cxn ang="0">
                <a:pos x="940" y="79"/>
              </a:cxn>
              <a:cxn ang="0">
                <a:pos x="1144" y="239"/>
              </a:cxn>
              <a:cxn ang="0">
                <a:pos x="1048" y="451"/>
              </a:cxn>
              <a:cxn ang="0">
                <a:pos x="586" y="541"/>
              </a:cxn>
              <a:cxn ang="0">
                <a:pos x="88" y="439"/>
              </a:cxn>
              <a:cxn ang="0">
                <a:pos x="56" y="162"/>
              </a:cxn>
            </a:cxnLst>
            <a:rect l="0" t="0" r="r" b="b"/>
            <a:pathLst>
              <a:path w="1162" h="543">
                <a:moveTo>
                  <a:pt x="56" y="162"/>
                </a:moveTo>
                <a:cubicBezTo>
                  <a:pt x="115" y="100"/>
                  <a:pt x="221" y="28"/>
                  <a:pt x="368" y="14"/>
                </a:cubicBezTo>
                <a:cubicBezTo>
                  <a:pt x="515" y="0"/>
                  <a:pt x="811" y="42"/>
                  <a:pt x="940" y="79"/>
                </a:cubicBezTo>
                <a:cubicBezTo>
                  <a:pt x="1069" y="116"/>
                  <a:pt x="1126" y="177"/>
                  <a:pt x="1144" y="239"/>
                </a:cubicBezTo>
                <a:cubicBezTo>
                  <a:pt x="1162" y="301"/>
                  <a:pt x="1141" y="401"/>
                  <a:pt x="1048" y="451"/>
                </a:cubicBezTo>
                <a:cubicBezTo>
                  <a:pt x="955" y="501"/>
                  <a:pt x="746" y="543"/>
                  <a:pt x="586" y="541"/>
                </a:cubicBezTo>
                <a:cubicBezTo>
                  <a:pt x="426" y="539"/>
                  <a:pt x="176" y="502"/>
                  <a:pt x="88" y="439"/>
                </a:cubicBezTo>
                <a:cubicBezTo>
                  <a:pt x="0" y="376"/>
                  <a:pt x="63" y="220"/>
                  <a:pt x="56" y="162"/>
                </a:cubicBezTo>
                <a:close/>
              </a:path>
            </a:pathLst>
          </a:custGeom>
          <a:solidFill>
            <a:srgbClr val="66CCFF"/>
          </a:solidFill>
          <a:ln w="9525">
            <a:noFill/>
            <a:round/>
            <a:headEnd/>
            <a:tailEnd/>
          </a:ln>
          <a:effectLst/>
        </p:spPr>
        <p:txBody>
          <a:bodyPr wrap="none" anchor="ctr"/>
          <a:lstStyle/>
          <a:p>
            <a:endParaRPr lang="it-IT"/>
          </a:p>
        </p:txBody>
      </p:sp>
      <p:sp>
        <p:nvSpPr>
          <p:cNvPr id="590856" name="Freeform 8"/>
          <p:cNvSpPr>
            <a:spLocks/>
          </p:cNvSpPr>
          <p:nvPr/>
        </p:nvSpPr>
        <p:spPr bwMode="auto">
          <a:xfrm>
            <a:off x="1331913" y="4327525"/>
            <a:ext cx="1831975" cy="1498600"/>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590857" name="Freeform 9"/>
          <p:cNvSpPr>
            <a:spLocks/>
          </p:cNvSpPr>
          <p:nvPr/>
        </p:nvSpPr>
        <p:spPr bwMode="auto">
          <a:xfrm>
            <a:off x="2514600" y="5408613"/>
            <a:ext cx="2930525" cy="1168400"/>
          </a:xfrm>
          <a:custGeom>
            <a:avLst/>
            <a:gdLst/>
            <a:ahLst/>
            <a:cxnLst>
              <a:cxn ang="0">
                <a:pos x="155" y="224"/>
              </a:cxn>
              <a:cxn ang="0">
                <a:pos x="407" y="74"/>
              </a:cxn>
              <a:cxn ang="0">
                <a:pos x="785" y="20"/>
              </a:cxn>
              <a:cxn ang="0">
                <a:pos x="1157" y="194"/>
              </a:cxn>
              <a:cxn ang="0">
                <a:pos x="1564" y="428"/>
              </a:cxn>
              <a:cxn ang="0">
                <a:pos x="1272" y="644"/>
              </a:cxn>
              <a:cxn ang="0">
                <a:pos x="690" y="656"/>
              </a:cxn>
              <a:cxn ang="0">
                <a:pos x="89" y="596"/>
              </a:cxn>
              <a:cxn ang="0">
                <a:pos x="155" y="224"/>
              </a:cxn>
            </a:cxnLst>
            <a:rect l="0" t="0" r="r" b="b"/>
            <a:pathLst>
              <a:path w="1583" h="682">
                <a:moveTo>
                  <a:pt x="155" y="224"/>
                </a:moveTo>
                <a:cubicBezTo>
                  <a:pt x="208" y="137"/>
                  <a:pt x="302" y="108"/>
                  <a:pt x="407" y="74"/>
                </a:cubicBezTo>
                <a:cubicBezTo>
                  <a:pt x="512" y="40"/>
                  <a:pt x="660" y="0"/>
                  <a:pt x="785" y="20"/>
                </a:cubicBezTo>
                <a:cubicBezTo>
                  <a:pt x="910" y="40"/>
                  <a:pt x="1027" y="126"/>
                  <a:pt x="1157" y="194"/>
                </a:cubicBezTo>
                <a:cubicBezTo>
                  <a:pt x="1287" y="262"/>
                  <a:pt x="1545" y="353"/>
                  <a:pt x="1564" y="428"/>
                </a:cubicBezTo>
                <a:cubicBezTo>
                  <a:pt x="1583" y="503"/>
                  <a:pt x="1417" y="606"/>
                  <a:pt x="1272" y="644"/>
                </a:cubicBezTo>
                <a:cubicBezTo>
                  <a:pt x="1127" y="682"/>
                  <a:pt x="887" y="664"/>
                  <a:pt x="690" y="656"/>
                </a:cubicBezTo>
                <a:cubicBezTo>
                  <a:pt x="493" y="648"/>
                  <a:pt x="178" y="668"/>
                  <a:pt x="89" y="596"/>
                </a:cubicBezTo>
                <a:cubicBezTo>
                  <a:pt x="0" y="524"/>
                  <a:pt x="102" y="311"/>
                  <a:pt x="155" y="224"/>
                </a:cubicBezTo>
                <a:close/>
              </a:path>
            </a:pathLst>
          </a:custGeom>
          <a:solidFill>
            <a:srgbClr val="66CCFF"/>
          </a:solidFill>
          <a:ln w="9525">
            <a:noFill/>
            <a:round/>
            <a:headEnd/>
            <a:tailEnd/>
          </a:ln>
          <a:effectLst/>
        </p:spPr>
        <p:txBody>
          <a:bodyPr wrap="none" anchor="ctr"/>
          <a:lstStyle/>
          <a:p>
            <a:endParaRPr lang="it-IT"/>
          </a:p>
        </p:txBody>
      </p:sp>
      <p:sp>
        <p:nvSpPr>
          <p:cNvPr id="590858" name="Oval 10"/>
          <p:cNvSpPr>
            <a:spLocks noChangeArrowheads="1"/>
          </p:cNvSpPr>
          <p:nvPr/>
        </p:nvSpPr>
        <p:spPr bwMode="auto">
          <a:xfrm>
            <a:off x="1712913" y="5407025"/>
            <a:ext cx="457200" cy="119063"/>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59" name="Line 11"/>
          <p:cNvSpPr>
            <a:spLocks noChangeShapeType="1"/>
          </p:cNvSpPr>
          <p:nvPr/>
        </p:nvSpPr>
        <p:spPr bwMode="auto">
          <a:xfrm>
            <a:off x="1712913" y="5395913"/>
            <a:ext cx="0" cy="74612"/>
          </a:xfrm>
          <a:prstGeom prst="line">
            <a:avLst/>
          </a:prstGeom>
          <a:noFill/>
          <a:ln w="12700">
            <a:solidFill>
              <a:schemeClr val="tx1"/>
            </a:solidFill>
            <a:round/>
            <a:headEnd/>
            <a:tailEnd/>
          </a:ln>
          <a:effectLst/>
        </p:spPr>
        <p:txBody>
          <a:bodyPr wrap="none" anchor="ctr"/>
          <a:lstStyle/>
          <a:p>
            <a:endParaRPr lang="it-IT"/>
          </a:p>
        </p:txBody>
      </p:sp>
      <p:sp>
        <p:nvSpPr>
          <p:cNvPr id="590860" name="Line 12"/>
          <p:cNvSpPr>
            <a:spLocks noChangeShapeType="1"/>
          </p:cNvSpPr>
          <p:nvPr/>
        </p:nvSpPr>
        <p:spPr bwMode="auto">
          <a:xfrm>
            <a:off x="2170113" y="5395913"/>
            <a:ext cx="0" cy="74612"/>
          </a:xfrm>
          <a:prstGeom prst="line">
            <a:avLst/>
          </a:prstGeom>
          <a:noFill/>
          <a:ln w="12700">
            <a:solidFill>
              <a:schemeClr val="tx1"/>
            </a:solidFill>
            <a:round/>
            <a:headEnd/>
            <a:tailEnd/>
          </a:ln>
          <a:effectLst/>
        </p:spPr>
        <p:txBody>
          <a:bodyPr wrap="none" anchor="ctr"/>
          <a:lstStyle/>
          <a:p>
            <a:endParaRPr lang="it-IT"/>
          </a:p>
        </p:txBody>
      </p:sp>
      <p:sp>
        <p:nvSpPr>
          <p:cNvPr id="590861" name="Rectangle 13"/>
          <p:cNvSpPr>
            <a:spLocks noChangeArrowheads="1"/>
          </p:cNvSpPr>
          <p:nvPr/>
        </p:nvSpPr>
        <p:spPr bwMode="auto">
          <a:xfrm>
            <a:off x="1712913" y="5395913"/>
            <a:ext cx="452437" cy="7302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862" name="Oval 14"/>
          <p:cNvSpPr>
            <a:spLocks noChangeArrowheads="1"/>
          </p:cNvSpPr>
          <p:nvPr/>
        </p:nvSpPr>
        <p:spPr bwMode="auto">
          <a:xfrm>
            <a:off x="1708150" y="5310188"/>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63" name="Rectangle 15"/>
          <p:cNvSpPr>
            <a:spLocks noChangeArrowheads="1"/>
          </p:cNvSpPr>
          <p:nvPr/>
        </p:nvSpPr>
        <p:spPr bwMode="auto">
          <a:xfrm>
            <a:off x="1835150" y="5329238"/>
            <a:ext cx="206375" cy="182562"/>
          </a:xfrm>
          <a:prstGeom prst="rect">
            <a:avLst/>
          </a:prstGeom>
          <a:solidFill>
            <a:schemeClr val="hlink"/>
          </a:solidFill>
          <a:ln w="9525">
            <a:noFill/>
            <a:miter lim="800000"/>
            <a:headEnd/>
            <a:tailEnd/>
          </a:ln>
          <a:effectLst/>
        </p:spPr>
        <p:txBody>
          <a:bodyPr wrap="none" anchor="ctr"/>
          <a:lstStyle/>
          <a:p>
            <a:endParaRPr lang="it-IT"/>
          </a:p>
        </p:txBody>
      </p:sp>
      <p:sp>
        <p:nvSpPr>
          <p:cNvPr id="590864" name="Text Box 16"/>
          <p:cNvSpPr txBox="1">
            <a:spLocks noChangeArrowheads="1"/>
          </p:cNvSpPr>
          <p:nvPr/>
        </p:nvSpPr>
        <p:spPr bwMode="auto">
          <a:xfrm>
            <a:off x="1698625" y="5238750"/>
            <a:ext cx="490538" cy="396875"/>
          </a:xfrm>
          <a:prstGeom prst="rect">
            <a:avLst/>
          </a:prstGeom>
          <a:noFill/>
          <a:ln w="9525">
            <a:noFill/>
            <a:miter lim="800000"/>
            <a:headEnd/>
            <a:tailEnd/>
          </a:ln>
          <a:effectLst/>
        </p:spPr>
        <p:txBody>
          <a:bodyPr wrap="none">
            <a:spAutoFit/>
          </a:bodyPr>
          <a:lstStyle/>
          <a:p>
            <a:pPr algn="ctr"/>
            <a:r>
              <a:rPr lang="en-US" altLang="it-IT" sz="2000"/>
              <a:t>3b</a:t>
            </a:r>
            <a:endParaRPr lang="en-US" altLang="it-IT" sz="2400">
              <a:latin typeface="Times New Roman" pitchFamily="18" charset="0"/>
            </a:endParaRPr>
          </a:p>
        </p:txBody>
      </p:sp>
      <p:sp>
        <p:nvSpPr>
          <p:cNvPr id="590865" name="Oval 17"/>
          <p:cNvSpPr>
            <a:spLocks noChangeArrowheads="1"/>
          </p:cNvSpPr>
          <p:nvPr/>
        </p:nvSpPr>
        <p:spPr bwMode="auto">
          <a:xfrm>
            <a:off x="3490913" y="6300788"/>
            <a:ext cx="457200" cy="119062"/>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66" name="Line 18"/>
          <p:cNvSpPr>
            <a:spLocks noChangeShapeType="1"/>
          </p:cNvSpPr>
          <p:nvPr/>
        </p:nvSpPr>
        <p:spPr bwMode="auto">
          <a:xfrm>
            <a:off x="3490913" y="6289675"/>
            <a:ext cx="0" cy="74613"/>
          </a:xfrm>
          <a:prstGeom prst="line">
            <a:avLst/>
          </a:prstGeom>
          <a:noFill/>
          <a:ln w="12700">
            <a:solidFill>
              <a:schemeClr val="tx1"/>
            </a:solidFill>
            <a:round/>
            <a:headEnd/>
            <a:tailEnd/>
          </a:ln>
          <a:effectLst/>
        </p:spPr>
        <p:txBody>
          <a:bodyPr wrap="none" anchor="ctr"/>
          <a:lstStyle/>
          <a:p>
            <a:endParaRPr lang="it-IT"/>
          </a:p>
        </p:txBody>
      </p:sp>
      <p:sp>
        <p:nvSpPr>
          <p:cNvPr id="590867" name="Line 19"/>
          <p:cNvSpPr>
            <a:spLocks noChangeShapeType="1"/>
          </p:cNvSpPr>
          <p:nvPr/>
        </p:nvSpPr>
        <p:spPr bwMode="auto">
          <a:xfrm>
            <a:off x="3948113" y="6289675"/>
            <a:ext cx="0" cy="74613"/>
          </a:xfrm>
          <a:prstGeom prst="line">
            <a:avLst/>
          </a:prstGeom>
          <a:noFill/>
          <a:ln w="12700">
            <a:solidFill>
              <a:schemeClr val="tx1"/>
            </a:solidFill>
            <a:round/>
            <a:headEnd/>
            <a:tailEnd/>
          </a:ln>
          <a:effectLst/>
        </p:spPr>
        <p:txBody>
          <a:bodyPr wrap="none" anchor="ctr"/>
          <a:lstStyle/>
          <a:p>
            <a:endParaRPr lang="it-IT"/>
          </a:p>
        </p:txBody>
      </p:sp>
      <p:sp>
        <p:nvSpPr>
          <p:cNvPr id="590868" name="Rectangle 20"/>
          <p:cNvSpPr>
            <a:spLocks noChangeArrowheads="1"/>
          </p:cNvSpPr>
          <p:nvPr/>
        </p:nvSpPr>
        <p:spPr bwMode="auto">
          <a:xfrm>
            <a:off x="3490913" y="6289675"/>
            <a:ext cx="452437" cy="7302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869" name="Oval 21"/>
          <p:cNvSpPr>
            <a:spLocks noChangeArrowheads="1"/>
          </p:cNvSpPr>
          <p:nvPr/>
        </p:nvSpPr>
        <p:spPr bwMode="auto">
          <a:xfrm>
            <a:off x="3486150" y="6203950"/>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90870" name="Group 22"/>
          <p:cNvGrpSpPr>
            <a:grpSpLocks/>
          </p:cNvGrpSpPr>
          <p:nvPr/>
        </p:nvGrpSpPr>
        <p:grpSpPr bwMode="auto">
          <a:xfrm>
            <a:off x="3500438" y="6122988"/>
            <a:ext cx="447675" cy="396875"/>
            <a:chOff x="2904" y="2429"/>
            <a:chExt cx="309" cy="269"/>
          </a:xfrm>
        </p:grpSpPr>
        <p:sp>
          <p:nvSpPr>
            <p:cNvPr id="590871" name="Rectangle 23"/>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90872" name="Text Box 24"/>
            <p:cNvSpPr txBox="1">
              <a:spLocks noChangeArrowheads="1"/>
            </p:cNvSpPr>
            <p:nvPr/>
          </p:nvSpPr>
          <p:spPr bwMode="auto">
            <a:xfrm>
              <a:off x="2904" y="2429"/>
              <a:ext cx="309" cy="269"/>
            </a:xfrm>
            <a:prstGeom prst="rect">
              <a:avLst/>
            </a:prstGeom>
            <a:noFill/>
            <a:ln w="9525">
              <a:noFill/>
              <a:miter lim="800000"/>
              <a:headEnd/>
              <a:tailEnd/>
            </a:ln>
            <a:effectLst/>
          </p:spPr>
          <p:txBody>
            <a:bodyPr wrap="none">
              <a:spAutoFit/>
            </a:bodyPr>
            <a:lstStyle/>
            <a:p>
              <a:pPr algn="ctr"/>
              <a:r>
                <a:rPr lang="en-US" altLang="it-IT" sz="2000"/>
                <a:t>1d</a:t>
              </a:r>
            </a:p>
          </p:txBody>
        </p:sp>
      </p:grpSp>
      <p:sp>
        <p:nvSpPr>
          <p:cNvPr id="590873" name="Oval 25"/>
          <p:cNvSpPr>
            <a:spLocks noChangeArrowheads="1"/>
          </p:cNvSpPr>
          <p:nvPr/>
        </p:nvSpPr>
        <p:spPr bwMode="auto">
          <a:xfrm>
            <a:off x="2532063" y="5211763"/>
            <a:ext cx="457200" cy="12065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74" name="Line 26"/>
          <p:cNvSpPr>
            <a:spLocks noChangeShapeType="1"/>
          </p:cNvSpPr>
          <p:nvPr/>
        </p:nvSpPr>
        <p:spPr bwMode="auto">
          <a:xfrm>
            <a:off x="2532063" y="5202238"/>
            <a:ext cx="0" cy="73025"/>
          </a:xfrm>
          <a:prstGeom prst="line">
            <a:avLst/>
          </a:prstGeom>
          <a:noFill/>
          <a:ln w="12700">
            <a:solidFill>
              <a:schemeClr val="tx1"/>
            </a:solidFill>
            <a:round/>
            <a:headEnd/>
            <a:tailEnd/>
          </a:ln>
          <a:effectLst/>
        </p:spPr>
        <p:txBody>
          <a:bodyPr wrap="none" anchor="ctr"/>
          <a:lstStyle/>
          <a:p>
            <a:endParaRPr lang="it-IT"/>
          </a:p>
        </p:txBody>
      </p:sp>
      <p:sp>
        <p:nvSpPr>
          <p:cNvPr id="590875" name="Line 27"/>
          <p:cNvSpPr>
            <a:spLocks noChangeShapeType="1"/>
          </p:cNvSpPr>
          <p:nvPr/>
        </p:nvSpPr>
        <p:spPr bwMode="auto">
          <a:xfrm>
            <a:off x="2989263" y="5202238"/>
            <a:ext cx="0" cy="73025"/>
          </a:xfrm>
          <a:prstGeom prst="line">
            <a:avLst/>
          </a:prstGeom>
          <a:noFill/>
          <a:ln w="12700">
            <a:solidFill>
              <a:schemeClr val="tx1"/>
            </a:solidFill>
            <a:round/>
            <a:headEnd/>
            <a:tailEnd/>
          </a:ln>
          <a:effectLst/>
        </p:spPr>
        <p:txBody>
          <a:bodyPr wrap="none" anchor="ctr"/>
          <a:lstStyle/>
          <a:p>
            <a:endParaRPr lang="it-IT"/>
          </a:p>
        </p:txBody>
      </p:sp>
      <p:sp>
        <p:nvSpPr>
          <p:cNvPr id="590876" name="Rectangle 28"/>
          <p:cNvSpPr>
            <a:spLocks noChangeArrowheads="1"/>
          </p:cNvSpPr>
          <p:nvPr/>
        </p:nvSpPr>
        <p:spPr bwMode="auto">
          <a:xfrm>
            <a:off x="2532063" y="5202238"/>
            <a:ext cx="452437" cy="7143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877" name="Oval 29"/>
          <p:cNvSpPr>
            <a:spLocks noChangeArrowheads="1"/>
          </p:cNvSpPr>
          <p:nvPr/>
        </p:nvSpPr>
        <p:spPr bwMode="auto">
          <a:xfrm>
            <a:off x="2527300" y="5114925"/>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78" name="Rectangle 30"/>
          <p:cNvSpPr>
            <a:spLocks noChangeArrowheads="1"/>
          </p:cNvSpPr>
          <p:nvPr/>
        </p:nvSpPr>
        <p:spPr bwMode="auto">
          <a:xfrm>
            <a:off x="2654300" y="5133975"/>
            <a:ext cx="207963" cy="161925"/>
          </a:xfrm>
          <a:prstGeom prst="rect">
            <a:avLst/>
          </a:prstGeom>
          <a:solidFill>
            <a:schemeClr val="hlink"/>
          </a:solidFill>
          <a:ln w="9525">
            <a:noFill/>
            <a:miter lim="800000"/>
            <a:headEnd/>
            <a:tailEnd/>
          </a:ln>
          <a:effectLst/>
        </p:spPr>
        <p:txBody>
          <a:bodyPr wrap="none" anchor="ctr"/>
          <a:lstStyle/>
          <a:p>
            <a:endParaRPr lang="it-IT"/>
          </a:p>
        </p:txBody>
      </p:sp>
      <p:sp>
        <p:nvSpPr>
          <p:cNvPr id="590879" name="Text Box 31"/>
          <p:cNvSpPr txBox="1">
            <a:spLocks noChangeArrowheads="1"/>
          </p:cNvSpPr>
          <p:nvPr/>
        </p:nvSpPr>
        <p:spPr bwMode="auto">
          <a:xfrm>
            <a:off x="2528888" y="5043488"/>
            <a:ext cx="469900" cy="396875"/>
          </a:xfrm>
          <a:prstGeom prst="rect">
            <a:avLst/>
          </a:prstGeom>
          <a:noFill/>
          <a:ln w="9525">
            <a:noFill/>
            <a:miter lim="800000"/>
            <a:headEnd/>
            <a:tailEnd/>
          </a:ln>
          <a:effectLst/>
        </p:spPr>
        <p:txBody>
          <a:bodyPr wrap="none">
            <a:spAutoFit/>
          </a:bodyPr>
          <a:lstStyle/>
          <a:p>
            <a:pPr algn="ctr"/>
            <a:r>
              <a:rPr lang="en-US" altLang="it-IT" sz="2000"/>
              <a:t>3a</a:t>
            </a:r>
            <a:endParaRPr lang="en-US" altLang="it-IT" sz="2400">
              <a:latin typeface="Times New Roman" pitchFamily="18" charset="0"/>
            </a:endParaRPr>
          </a:p>
        </p:txBody>
      </p:sp>
      <p:sp>
        <p:nvSpPr>
          <p:cNvPr id="590880" name="Oval 32"/>
          <p:cNvSpPr>
            <a:spLocks noChangeArrowheads="1"/>
          </p:cNvSpPr>
          <p:nvPr/>
        </p:nvSpPr>
        <p:spPr bwMode="auto">
          <a:xfrm>
            <a:off x="3438525" y="5716588"/>
            <a:ext cx="457200" cy="119062"/>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81" name="Line 33"/>
          <p:cNvSpPr>
            <a:spLocks noChangeShapeType="1"/>
          </p:cNvSpPr>
          <p:nvPr/>
        </p:nvSpPr>
        <p:spPr bwMode="auto">
          <a:xfrm>
            <a:off x="3438525" y="5707063"/>
            <a:ext cx="0" cy="73025"/>
          </a:xfrm>
          <a:prstGeom prst="line">
            <a:avLst/>
          </a:prstGeom>
          <a:noFill/>
          <a:ln w="12700">
            <a:solidFill>
              <a:schemeClr val="tx1"/>
            </a:solidFill>
            <a:round/>
            <a:headEnd/>
            <a:tailEnd/>
          </a:ln>
          <a:effectLst/>
        </p:spPr>
        <p:txBody>
          <a:bodyPr wrap="none" anchor="ctr"/>
          <a:lstStyle/>
          <a:p>
            <a:endParaRPr lang="it-IT"/>
          </a:p>
        </p:txBody>
      </p:sp>
      <p:sp>
        <p:nvSpPr>
          <p:cNvPr id="590882" name="Line 34"/>
          <p:cNvSpPr>
            <a:spLocks noChangeShapeType="1"/>
          </p:cNvSpPr>
          <p:nvPr/>
        </p:nvSpPr>
        <p:spPr bwMode="auto">
          <a:xfrm>
            <a:off x="3895725" y="5707063"/>
            <a:ext cx="0" cy="73025"/>
          </a:xfrm>
          <a:prstGeom prst="line">
            <a:avLst/>
          </a:prstGeom>
          <a:noFill/>
          <a:ln w="12700">
            <a:solidFill>
              <a:schemeClr val="tx1"/>
            </a:solidFill>
            <a:round/>
            <a:headEnd/>
            <a:tailEnd/>
          </a:ln>
          <a:effectLst/>
        </p:spPr>
        <p:txBody>
          <a:bodyPr wrap="none" anchor="ctr"/>
          <a:lstStyle/>
          <a:p>
            <a:endParaRPr lang="it-IT"/>
          </a:p>
        </p:txBody>
      </p:sp>
      <p:sp>
        <p:nvSpPr>
          <p:cNvPr id="590883" name="Rectangle 35"/>
          <p:cNvSpPr>
            <a:spLocks noChangeArrowheads="1"/>
          </p:cNvSpPr>
          <p:nvPr/>
        </p:nvSpPr>
        <p:spPr bwMode="auto">
          <a:xfrm>
            <a:off x="3438525" y="5707063"/>
            <a:ext cx="452438" cy="71437"/>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884" name="Oval 36"/>
          <p:cNvSpPr>
            <a:spLocks noChangeArrowheads="1"/>
          </p:cNvSpPr>
          <p:nvPr/>
        </p:nvSpPr>
        <p:spPr bwMode="auto">
          <a:xfrm>
            <a:off x="3433763" y="5619750"/>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90885" name="Group 37"/>
          <p:cNvGrpSpPr>
            <a:grpSpLocks/>
          </p:cNvGrpSpPr>
          <p:nvPr/>
        </p:nvGrpSpPr>
        <p:grpSpPr bwMode="auto">
          <a:xfrm>
            <a:off x="3452813" y="5540375"/>
            <a:ext cx="427037" cy="395288"/>
            <a:chOff x="2907" y="2429"/>
            <a:chExt cx="301" cy="269"/>
          </a:xfrm>
        </p:grpSpPr>
        <p:sp>
          <p:nvSpPr>
            <p:cNvPr id="590886" name="Rectangle 38"/>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90887" name="Text Box 39"/>
            <p:cNvSpPr txBox="1">
              <a:spLocks noChangeArrowheads="1"/>
            </p:cNvSpPr>
            <p:nvPr/>
          </p:nvSpPr>
          <p:spPr bwMode="auto">
            <a:xfrm>
              <a:off x="2907" y="2429"/>
              <a:ext cx="301" cy="269"/>
            </a:xfrm>
            <a:prstGeom prst="rect">
              <a:avLst/>
            </a:prstGeom>
            <a:noFill/>
            <a:ln w="9525">
              <a:noFill/>
              <a:miter lim="800000"/>
              <a:headEnd/>
              <a:tailEnd/>
            </a:ln>
            <a:effectLst/>
          </p:spPr>
          <p:txBody>
            <a:bodyPr wrap="none">
              <a:spAutoFit/>
            </a:bodyPr>
            <a:lstStyle/>
            <a:p>
              <a:pPr algn="ctr"/>
              <a:r>
                <a:rPr lang="en-US" altLang="it-IT" sz="2000"/>
                <a:t>1c</a:t>
              </a:r>
            </a:p>
          </p:txBody>
        </p:sp>
      </p:grpSp>
      <p:sp>
        <p:nvSpPr>
          <p:cNvPr id="590888" name="Line 40"/>
          <p:cNvSpPr>
            <a:spLocks noChangeShapeType="1"/>
          </p:cNvSpPr>
          <p:nvPr/>
        </p:nvSpPr>
        <p:spPr bwMode="auto">
          <a:xfrm>
            <a:off x="6059488" y="5438775"/>
            <a:ext cx="449262" cy="142875"/>
          </a:xfrm>
          <a:prstGeom prst="line">
            <a:avLst/>
          </a:prstGeom>
          <a:noFill/>
          <a:ln w="28575">
            <a:solidFill>
              <a:schemeClr val="tx1"/>
            </a:solidFill>
            <a:round/>
            <a:headEnd/>
            <a:tailEnd/>
          </a:ln>
          <a:effectLst/>
        </p:spPr>
        <p:txBody>
          <a:bodyPr wrap="none" anchor="ctr"/>
          <a:lstStyle/>
          <a:p>
            <a:endParaRPr lang="it-IT"/>
          </a:p>
        </p:txBody>
      </p:sp>
      <p:sp>
        <p:nvSpPr>
          <p:cNvPr id="590889" name="Line 41"/>
          <p:cNvSpPr>
            <a:spLocks noChangeShapeType="1"/>
          </p:cNvSpPr>
          <p:nvPr/>
        </p:nvSpPr>
        <p:spPr bwMode="auto">
          <a:xfrm>
            <a:off x="6532563" y="5327650"/>
            <a:ext cx="133350" cy="171450"/>
          </a:xfrm>
          <a:prstGeom prst="line">
            <a:avLst/>
          </a:prstGeom>
          <a:noFill/>
          <a:ln w="28575">
            <a:solidFill>
              <a:schemeClr val="tx1"/>
            </a:solidFill>
            <a:round/>
            <a:headEnd/>
            <a:tailEnd/>
          </a:ln>
          <a:effectLst/>
        </p:spPr>
        <p:txBody>
          <a:bodyPr wrap="none" anchor="ctr"/>
          <a:lstStyle/>
          <a:p>
            <a:endParaRPr lang="it-IT"/>
          </a:p>
        </p:txBody>
      </p:sp>
      <p:sp>
        <p:nvSpPr>
          <p:cNvPr id="590890" name="Line 42"/>
          <p:cNvSpPr>
            <a:spLocks noChangeShapeType="1"/>
          </p:cNvSpPr>
          <p:nvPr/>
        </p:nvSpPr>
        <p:spPr bwMode="auto">
          <a:xfrm flipV="1">
            <a:off x="5959475" y="5262563"/>
            <a:ext cx="166688" cy="112712"/>
          </a:xfrm>
          <a:prstGeom prst="line">
            <a:avLst/>
          </a:prstGeom>
          <a:noFill/>
          <a:ln w="28575">
            <a:solidFill>
              <a:schemeClr val="tx1"/>
            </a:solidFill>
            <a:round/>
            <a:headEnd/>
            <a:tailEnd/>
          </a:ln>
          <a:effectLst/>
        </p:spPr>
        <p:txBody>
          <a:bodyPr wrap="none" anchor="ctr"/>
          <a:lstStyle/>
          <a:p>
            <a:endParaRPr lang="it-IT"/>
          </a:p>
        </p:txBody>
      </p:sp>
      <p:sp>
        <p:nvSpPr>
          <p:cNvPr id="590891" name="Freeform 43"/>
          <p:cNvSpPr>
            <a:spLocks/>
          </p:cNvSpPr>
          <p:nvPr/>
        </p:nvSpPr>
        <p:spPr bwMode="auto">
          <a:xfrm>
            <a:off x="3944938" y="6197600"/>
            <a:ext cx="385762" cy="120650"/>
          </a:xfrm>
          <a:custGeom>
            <a:avLst/>
            <a:gdLst/>
            <a:ahLst/>
            <a:cxnLst>
              <a:cxn ang="0">
                <a:pos x="0" y="82"/>
              </a:cxn>
              <a:cxn ang="0">
                <a:pos x="264" y="0"/>
              </a:cxn>
            </a:cxnLst>
            <a:rect l="0" t="0" r="r" b="b"/>
            <a:pathLst>
              <a:path w="264" h="82">
                <a:moveTo>
                  <a:pt x="0" y="82"/>
                </a:moveTo>
                <a:lnTo>
                  <a:pt x="26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2" name="Freeform 44"/>
          <p:cNvSpPr>
            <a:spLocks/>
          </p:cNvSpPr>
          <p:nvPr/>
        </p:nvSpPr>
        <p:spPr bwMode="auto">
          <a:xfrm>
            <a:off x="3273425" y="6143625"/>
            <a:ext cx="222250" cy="174625"/>
          </a:xfrm>
          <a:custGeom>
            <a:avLst/>
            <a:gdLst/>
            <a:ahLst/>
            <a:cxnLst>
              <a:cxn ang="0">
                <a:pos x="0" y="0"/>
              </a:cxn>
              <a:cxn ang="0">
                <a:pos x="152" y="118"/>
              </a:cxn>
            </a:cxnLst>
            <a:rect l="0" t="0" r="r" b="b"/>
            <a:pathLst>
              <a:path w="152" h="118">
                <a:moveTo>
                  <a:pt x="0" y="0"/>
                </a:moveTo>
                <a:lnTo>
                  <a:pt x="152" y="11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3" name="Freeform 45"/>
          <p:cNvSpPr>
            <a:spLocks/>
          </p:cNvSpPr>
          <p:nvPr/>
        </p:nvSpPr>
        <p:spPr bwMode="auto">
          <a:xfrm>
            <a:off x="3454400" y="6040438"/>
            <a:ext cx="823913" cy="122237"/>
          </a:xfrm>
          <a:custGeom>
            <a:avLst/>
            <a:gdLst/>
            <a:ahLst/>
            <a:cxnLst>
              <a:cxn ang="0">
                <a:pos x="0" y="0"/>
              </a:cxn>
              <a:cxn ang="0">
                <a:pos x="564" y="82"/>
              </a:cxn>
            </a:cxnLst>
            <a:rect l="0" t="0" r="r" b="b"/>
            <a:pathLst>
              <a:path w="564" h="82">
                <a:moveTo>
                  <a:pt x="0" y="0"/>
                </a:moveTo>
                <a:lnTo>
                  <a:pt x="564" y="82"/>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4" name="Freeform 46"/>
          <p:cNvSpPr>
            <a:spLocks/>
          </p:cNvSpPr>
          <p:nvPr/>
        </p:nvSpPr>
        <p:spPr bwMode="auto">
          <a:xfrm>
            <a:off x="3363913" y="5802313"/>
            <a:ext cx="111125" cy="138112"/>
          </a:xfrm>
          <a:custGeom>
            <a:avLst/>
            <a:gdLst/>
            <a:ahLst/>
            <a:cxnLst>
              <a:cxn ang="0">
                <a:pos x="0" y="94"/>
              </a:cxn>
              <a:cxn ang="0">
                <a:pos x="76" y="0"/>
              </a:cxn>
            </a:cxnLst>
            <a:rect l="0" t="0" r="r" b="b"/>
            <a:pathLst>
              <a:path w="76" h="94">
                <a:moveTo>
                  <a:pt x="0" y="94"/>
                </a:moveTo>
                <a:lnTo>
                  <a:pt x="76"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5" name="Freeform 47"/>
          <p:cNvSpPr>
            <a:spLocks/>
          </p:cNvSpPr>
          <p:nvPr/>
        </p:nvSpPr>
        <p:spPr bwMode="auto">
          <a:xfrm>
            <a:off x="2159000" y="5248275"/>
            <a:ext cx="366713" cy="168275"/>
          </a:xfrm>
          <a:custGeom>
            <a:avLst/>
            <a:gdLst/>
            <a:ahLst/>
            <a:cxnLst>
              <a:cxn ang="0">
                <a:pos x="0" y="114"/>
              </a:cxn>
              <a:cxn ang="0">
                <a:pos x="252" y="0"/>
              </a:cxn>
            </a:cxnLst>
            <a:rect l="0" t="0" r="r" b="b"/>
            <a:pathLst>
              <a:path w="252" h="114">
                <a:moveTo>
                  <a:pt x="0" y="114"/>
                </a:moveTo>
                <a:lnTo>
                  <a:pt x="252"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6" name="Freeform 48"/>
          <p:cNvSpPr>
            <a:spLocks/>
          </p:cNvSpPr>
          <p:nvPr/>
        </p:nvSpPr>
        <p:spPr bwMode="auto">
          <a:xfrm>
            <a:off x="2794000" y="5335588"/>
            <a:ext cx="649288" cy="381000"/>
          </a:xfrm>
          <a:custGeom>
            <a:avLst/>
            <a:gdLst/>
            <a:ahLst/>
            <a:cxnLst>
              <a:cxn ang="0">
                <a:pos x="0" y="0"/>
              </a:cxn>
              <a:cxn ang="0">
                <a:pos x="444" y="258"/>
              </a:cxn>
            </a:cxnLst>
            <a:rect l="0" t="0" r="r" b="b"/>
            <a:pathLst>
              <a:path w="444" h="258">
                <a:moveTo>
                  <a:pt x="0" y="0"/>
                </a:moveTo>
                <a:lnTo>
                  <a:pt x="444" y="25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7" name="Freeform 49"/>
          <p:cNvSpPr>
            <a:spLocks/>
          </p:cNvSpPr>
          <p:nvPr/>
        </p:nvSpPr>
        <p:spPr bwMode="auto">
          <a:xfrm>
            <a:off x="4727575" y="5510213"/>
            <a:ext cx="955675" cy="619125"/>
          </a:xfrm>
          <a:custGeom>
            <a:avLst/>
            <a:gdLst/>
            <a:ahLst/>
            <a:cxnLst>
              <a:cxn ang="0">
                <a:pos x="0" y="420"/>
              </a:cxn>
              <a:cxn ang="0">
                <a:pos x="654" y="0"/>
              </a:cxn>
            </a:cxnLst>
            <a:rect l="0" t="0" r="r" b="b"/>
            <a:pathLst>
              <a:path w="654" h="420">
                <a:moveTo>
                  <a:pt x="0" y="420"/>
                </a:moveTo>
                <a:lnTo>
                  <a:pt x="65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590898" name="Oval 50"/>
          <p:cNvSpPr>
            <a:spLocks noChangeArrowheads="1"/>
          </p:cNvSpPr>
          <p:nvPr/>
        </p:nvSpPr>
        <p:spPr bwMode="auto">
          <a:xfrm>
            <a:off x="5602288" y="5416550"/>
            <a:ext cx="457200" cy="119063"/>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899" name="Line 51"/>
          <p:cNvSpPr>
            <a:spLocks noChangeShapeType="1"/>
          </p:cNvSpPr>
          <p:nvPr/>
        </p:nvSpPr>
        <p:spPr bwMode="auto">
          <a:xfrm>
            <a:off x="5602288" y="5405438"/>
            <a:ext cx="0" cy="73025"/>
          </a:xfrm>
          <a:prstGeom prst="line">
            <a:avLst/>
          </a:prstGeom>
          <a:noFill/>
          <a:ln w="12700">
            <a:solidFill>
              <a:schemeClr val="tx1"/>
            </a:solidFill>
            <a:round/>
            <a:headEnd/>
            <a:tailEnd/>
          </a:ln>
          <a:effectLst/>
        </p:spPr>
        <p:txBody>
          <a:bodyPr wrap="none" anchor="ctr"/>
          <a:lstStyle/>
          <a:p>
            <a:endParaRPr lang="it-IT"/>
          </a:p>
        </p:txBody>
      </p:sp>
      <p:sp>
        <p:nvSpPr>
          <p:cNvPr id="590900" name="Line 52"/>
          <p:cNvSpPr>
            <a:spLocks noChangeShapeType="1"/>
          </p:cNvSpPr>
          <p:nvPr/>
        </p:nvSpPr>
        <p:spPr bwMode="auto">
          <a:xfrm>
            <a:off x="6059488" y="5405438"/>
            <a:ext cx="0" cy="73025"/>
          </a:xfrm>
          <a:prstGeom prst="line">
            <a:avLst/>
          </a:prstGeom>
          <a:noFill/>
          <a:ln w="12700">
            <a:solidFill>
              <a:schemeClr val="tx1"/>
            </a:solidFill>
            <a:round/>
            <a:headEnd/>
            <a:tailEnd/>
          </a:ln>
          <a:effectLst/>
        </p:spPr>
        <p:txBody>
          <a:bodyPr wrap="none" anchor="ctr"/>
          <a:lstStyle/>
          <a:p>
            <a:endParaRPr lang="it-IT"/>
          </a:p>
        </p:txBody>
      </p:sp>
      <p:sp>
        <p:nvSpPr>
          <p:cNvPr id="590901" name="Rectangle 53"/>
          <p:cNvSpPr>
            <a:spLocks noChangeArrowheads="1"/>
          </p:cNvSpPr>
          <p:nvPr/>
        </p:nvSpPr>
        <p:spPr bwMode="auto">
          <a:xfrm>
            <a:off x="5602288" y="5405438"/>
            <a:ext cx="452437" cy="7302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902" name="Oval 54"/>
          <p:cNvSpPr>
            <a:spLocks noChangeArrowheads="1"/>
          </p:cNvSpPr>
          <p:nvPr/>
        </p:nvSpPr>
        <p:spPr bwMode="auto">
          <a:xfrm>
            <a:off x="5597525" y="5318125"/>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03" name="Rectangle 55"/>
          <p:cNvSpPr>
            <a:spLocks noChangeArrowheads="1"/>
          </p:cNvSpPr>
          <p:nvPr/>
        </p:nvSpPr>
        <p:spPr bwMode="auto">
          <a:xfrm>
            <a:off x="5724525" y="5337175"/>
            <a:ext cx="206375" cy="177800"/>
          </a:xfrm>
          <a:prstGeom prst="rect">
            <a:avLst/>
          </a:prstGeom>
          <a:solidFill>
            <a:schemeClr val="hlink"/>
          </a:solidFill>
          <a:ln w="9525">
            <a:noFill/>
            <a:miter lim="800000"/>
            <a:headEnd/>
            <a:tailEnd/>
          </a:ln>
          <a:effectLst/>
        </p:spPr>
        <p:txBody>
          <a:bodyPr wrap="none" anchor="ctr"/>
          <a:lstStyle/>
          <a:p>
            <a:endParaRPr lang="it-IT"/>
          </a:p>
        </p:txBody>
      </p:sp>
      <p:sp>
        <p:nvSpPr>
          <p:cNvPr id="590904" name="Text Box 56"/>
          <p:cNvSpPr txBox="1">
            <a:spLocks noChangeArrowheads="1"/>
          </p:cNvSpPr>
          <p:nvPr/>
        </p:nvSpPr>
        <p:spPr bwMode="auto">
          <a:xfrm>
            <a:off x="5597525" y="5248275"/>
            <a:ext cx="469900" cy="396875"/>
          </a:xfrm>
          <a:prstGeom prst="rect">
            <a:avLst/>
          </a:prstGeom>
          <a:noFill/>
          <a:ln w="9525">
            <a:noFill/>
            <a:miter lim="800000"/>
            <a:headEnd/>
            <a:tailEnd/>
          </a:ln>
          <a:effectLst/>
        </p:spPr>
        <p:txBody>
          <a:bodyPr wrap="none">
            <a:spAutoFit/>
          </a:bodyPr>
          <a:lstStyle/>
          <a:p>
            <a:pPr algn="ctr"/>
            <a:r>
              <a:rPr lang="en-US" altLang="it-IT" sz="2000"/>
              <a:t>2a</a:t>
            </a:r>
            <a:endParaRPr lang="en-US" altLang="it-IT" sz="2400">
              <a:latin typeface="Times New Roman" pitchFamily="18" charset="0"/>
            </a:endParaRPr>
          </a:p>
        </p:txBody>
      </p:sp>
      <p:sp>
        <p:nvSpPr>
          <p:cNvPr id="590905" name="Text Box 57"/>
          <p:cNvSpPr txBox="1">
            <a:spLocks noChangeArrowheads="1"/>
          </p:cNvSpPr>
          <p:nvPr/>
        </p:nvSpPr>
        <p:spPr bwMode="auto">
          <a:xfrm>
            <a:off x="2146300" y="5376863"/>
            <a:ext cx="701675" cy="396875"/>
          </a:xfrm>
          <a:prstGeom prst="rect">
            <a:avLst/>
          </a:prstGeom>
          <a:noFill/>
          <a:ln w="9525">
            <a:noFill/>
            <a:miter lim="800000"/>
            <a:headEnd/>
            <a:tailEnd/>
          </a:ln>
          <a:effectLst/>
        </p:spPr>
        <p:txBody>
          <a:bodyPr wrap="none">
            <a:spAutoFit/>
          </a:bodyPr>
          <a:lstStyle/>
          <a:p>
            <a:r>
              <a:rPr lang="en-US" altLang="it-IT" sz="2000">
                <a:solidFill>
                  <a:schemeClr val="bg1"/>
                </a:solidFill>
              </a:rPr>
              <a:t>AS3</a:t>
            </a:r>
            <a:endParaRPr lang="en-US" altLang="it-IT">
              <a:solidFill>
                <a:schemeClr val="bg1"/>
              </a:solidFill>
            </a:endParaRPr>
          </a:p>
        </p:txBody>
      </p:sp>
      <p:sp>
        <p:nvSpPr>
          <p:cNvPr id="590906" name="Text Box 58"/>
          <p:cNvSpPr txBox="1">
            <a:spLocks noChangeArrowheads="1"/>
          </p:cNvSpPr>
          <p:nvPr/>
        </p:nvSpPr>
        <p:spPr bwMode="auto">
          <a:xfrm>
            <a:off x="4721225" y="6049963"/>
            <a:ext cx="660400" cy="396875"/>
          </a:xfrm>
          <a:prstGeom prst="rect">
            <a:avLst/>
          </a:prstGeom>
          <a:noFill/>
          <a:ln w="9525">
            <a:noFill/>
            <a:miter lim="800000"/>
            <a:headEnd/>
            <a:tailEnd/>
          </a:ln>
          <a:effectLst/>
        </p:spPr>
        <p:txBody>
          <a:bodyPr wrap="none">
            <a:spAutoFit/>
          </a:bodyPr>
          <a:lstStyle/>
          <a:p>
            <a:r>
              <a:rPr lang="en-US" altLang="it-IT" sz="2000">
                <a:solidFill>
                  <a:schemeClr val="bg1"/>
                </a:solidFill>
              </a:rPr>
              <a:t>AS1</a:t>
            </a:r>
            <a:endParaRPr lang="en-US" altLang="it-IT">
              <a:solidFill>
                <a:schemeClr val="bg1"/>
              </a:solidFill>
            </a:endParaRPr>
          </a:p>
        </p:txBody>
      </p:sp>
      <p:sp>
        <p:nvSpPr>
          <p:cNvPr id="590907" name="Text Box 59"/>
          <p:cNvSpPr txBox="1">
            <a:spLocks noChangeArrowheads="1"/>
          </p:cNvSpPr>
          <p:nvPr/>
        </p:nvSpPr>
        <p:spPr bwMode="auto">
          <a:xfrm>
            <a:off x="6013450" y="5648325"/>
            <a:ext cx="701675" cy="396875"/>
          </a:xfrm>
          <a:prstGeom prst="rect">
            <a:avLst/>
          </a:prstGeom>
          <a:noFill/>
          <a:ln w="9525">
            <a:noFill/>
            <a:miter lim="800000"/>
            <a:headEnd/>
            <a:tailEnd/>
          </a:ln>
          <a:effectLst/>
        </p:spPr>
        <p:txBody>
          <a:bodyPr wrap="none">
            <a:spAutoFit/>
          </a:bodyPr>
          <a:lstStyle/>
          <a:p>
            <a:r>
              <a:rPr lang="en-US" altLang="it-IT" sz="2000">
                <a:solidFill>
                  <a:schemeClr val="bg1"/>
                </a:solidFill>
              </a:rPr>
              <a:t>AS2</a:t>
            </a:r>
          </a:p>
        </p:txBody>
      </p:sp>
      <p:sp>
        <p:nvSpPr>
          <p:cNvPr id="590908" name="Oval 60"/>
          <p:cNvSpPr>
            <a:spLocks noChangeArrowheads="1"/>
          </p:cNvSpPr>
          <p:nvPr/>
        </p:nvSpPr>
        <p:spPr bwMode="auto">
          <a:xfrm>
            <a:off x="2992438" y="6026150"/>
            <a:ext cx="457200" cy="119063"/>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09" name="Line 61"/>
          <p:cNvSpPr>
            <a:spLocks noChangeShapeType="1"/>
          </p:cNvSpPr>
          <p:nvPr/>
        </p:nvSpPr>
        <p:spPr bwMode="auto">
          <a:xfrm>
            <a:off x="2992438" y="6016625"/>
            <a:ext cx="0" cy="73025"/>
          </a:xfrm>
          <a:prstGeom prst="line">
            <a:avLst/>
          </a:prstGeom>
          <a:noFill/>
          <a:ln w="12700">
            <a:solidFill>
              <a:schemeClr val="tx1"/>
            </a:solidFill>
            <a:round/>
            <a:headEnd/>
            <a:tailEnd/>
          </a:ln>
          <a:effectLst/>
        </p:spPr>
        <p:txBody>
          <a:bodyPr wrap="none" anchor="ctr"/>
          <a:lstStyle/>
          <a:p>
            <a:endParaRPr lang="it-IT"/>
          </a:p>
        </p:txBody>
      </p:sp>
      <p:sp>
        <p:nvSpPr>
          <p:cNvPr id="590910" name="Line 62"/>
          <p:cNvSpPr>
            <a:spLocks noChangeShapeType="1"/>
          </p:cNvSpPr>
          <p:nvPr/>
        </p:nvSpPr>
        <p:spPr bwMode="auto">
          <a:xfrm>
            <a:off x="3449638" y="6016625"/>
            <a:ext cx="0" cy="73025"/>
          </a:xfrm>
          <a:prstGeom prst="line">
            <a:avLst/>
          </a:prstGeom>
          <a:noFill/>
          <a:ln w="12700">
            <a:solidFill>
              <a:schemeClr val="tx1"/>
            </a:solidFill>
            <a:round/>
            <a:headEnd/>
            <a:tailEnd/>
          </a:ln>
          <a:effectLst/>
        </p:spPr>
        <p:txBody>
          <a:bodyPr wrap="none" anchor="ctr"/>
          <a:lstStyle/>
          <a:p>
            <a:endParaRPr lang="it-IT"/>
          </a:p>
        </p:txBody>
      </p:sp>
      <p:sp>
        <p:nvSpPr>
          <p:cNvPr id="590911" name="Rectangle 63"/>
          <p:cNvSpPr>
            <a:spLocks noChangeArrowheads="1"/>
          </p:cNvSpPr>
          <p:nvPr/>
        </p:nvSpPr>
        <p:spPr bwMode="auto">
          <a:xfrm>
            <a:off x="2992438" y="6016625"/>
            <a:ext cx="452437" cy="71438"/>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912" name="Oval 64"/>
          <p:cNvSpPr>
            <a:spLocks noChangeArrowheads="1"/>
          </p:cNvSpPr>
          <p:nvPr/>
        </p:nvSpPr>
        <p:spPr bwMode="auto">
          <a:xfrm>
            <a:off x="2987675" y="5935663"/>
            <a:ext cx="457200" cy="139700"/>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13" name="Rectangle 65"/>
          <p:cNvSpPr>
            <a:spLocks noChangeArrowheads="1"/>
          </p:cNvSpPr>
          <p:nvPr/>
        </p:nvSpPr>
        <p:spPr bwMode="auto">
          <a:xfrm>
            <a:off x="3111500" y="5975350"/>
            <a:ext cx="207963" cy="141288"/>
          </a:xfrm>
          <a:prstGeom prst="rect">
            <a:avLst/>
          </a:prstGeom>
          <a:solidFill>
            <a:schemeClr val="hlink"/>
          </a:solidFill>
          <a:ln w="9525">
            <a:noFill/>
            <a:miter lim="800000"/>
            <a:headEnd/>
            <a:tailEnd/>
          </a:ln>
          <a:effectLst/>
        </p:spPr>
        <p:txBody>
          <a:bodyPr wrap="none" anchor="ctr"/>
          <a:lstStyle/>
          <a:p>
            <a:endParaRPr lang="it-IT"/>
          </a:p>
        </p:txBody>
      </p:sp>
      <p:sp>
        <p:nvSpPr>
          <p:cNvPr id="590914" name="Text Box 66"/>
          <p:cNvSpPr txBox="1">
            <a:spLocks noChangeArrowheads="1"/>
          </p:cNvSpPr>
          <p:nvPr/>
        </p:nvSpPr>
        <p:spPr bwMode="auto">
          <a:xfrm>
            <a:off x="3011488" y="5854700"/>
            <a:ext cx="428625" cy="396875"/>
          </a:xfrm>
          <a:prstGeom prst="rect">
            <a:avLst/>
          </a:prstGeom>
          <a:noFill/>
          <a:ln w="9525">
            <a:noFill/>
            <a:miter lim="800000"/>
            <a:headEnd/>
            <a:tailEnd/>
          </a:ln>
          <a:effectLst/>
        </p:spPr>
        <p:txBody>
          <a:bodyPr wrap="none">
            <a:spAutoFit/>
          </a:bodyPr>
          <a:lstStyle/>
          <a:p>
            <a:pPr algn="ctr"/>
            <a:r>
              <a:rPr lang="en-US" altLang="it-IT" sz="2000"/>
              <a:t>1a</a:t>
            </a:r>
            <a:endParaRPr lang="en-US" altLang="it-IT" sz="2400">
              <a:latin typeface="Times New Roman" pitchFamily="18" charset="0"/>
            </a:endParaRPr>
          </a:p>
        </p:txBody>
      </p:sp>
      <p:grpSp>
        <p:nvGrpSpPr>
          <p:cNvPr id="590915" name="Group 67"/>
          <p:cNvGrpSpPr>
            <a:grpSpLocks/>
          </p:cNvGrpSpPr>
          <p:nvPr/>
        </p:nvGrpSpPr>
        <p:grpSpPr bwMode="auto">
          <a:xfrm>
            <a:off x="6105525" y="5080000"/>
            <a:ext cx="471488" cy="396875"/>
            <a:chOff x="4320" y="1940"/>
            <a:chExt cx="323" cy="269"/>
          </a:xfrm>
        </p:grpSpPr>
        <p:sp>
          <p:nvSpPr>
            <p:cNvPr id="590916" name="Oval 68"/>
            <p:cNvSpPr>
              <a:spLocks noChangeArrowheads="1"/>
            </p:cNvSpPr>
            <p:nvPr/>
          </p:nvSpPr>
          <p:spPr bwMode="auto">
            <a:xfrm>
              <a:off x="4323" y="20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17" name="Line 69"/>
            <p:cNvSpPr>
              <a:spLocks noChangeShapeType="1"/>
            </p:cNvSpPr>
            <p:nvPr/>
          </p:nvSpPr>
          <p:spPr bwMode="auto">
            <a:xfrm>
              <a:off x="4323" y="2047"/>
              <a:ext cx="0" cy="50"/>
            </a:xfrm>
            <a:prstGeom prst="line">
              <a:avLst/>
            </a:prstGeom>
            <a:noFill/>
            <a:ln w="12700">
              <a:solidFill>
                <a:schemeClr val="tx1"/>
              </a:solidFill>
              <a:round/>
              <a:headEnd/>
              <a:tailEnd/>
            </a:ln>
            <a:effectLst/>
          </p:spPr>
          <p:txBody>
            <a:bodyPr wrap="none" anchor="ctr"/>
            <a:lstStyle/>
            <a:p>
              <a:endParaRPr lang="it-IT"/>
            </a:p>
          </p:txBody>
        </p:sp>
        <p:sp>
          <p:nvSpPr>
            <p:cNvPr id="590918" name="Line 70"/>
            <p:cNvSpPr>
              <a:spLocks noChangeShapeType="1"/>
            </p:cNvSpPr>
            <p:nvPr/>
          </p:nvSpPr>
          <p:spPr bwMode="auto">
            <a:xfrm>
              <a:off x="4636" y="2047"/>
              <a:ext cx="0" cy="50"/>
            </a:xfrm>
            <a:prstGeom prst="line">
              <a:avLst/>
            </a:prstGeom>
            <a:noFill/>
            <a:ln w="12700">
              <a:solidFill>
                <a:schemeClr val="tx1"/>
              </a:solidFill>
              <a:round/>
              <a:headEnd/>
              <a:tailEnd/>
            </a:ln>
            <a:effectLst/>
          </p:spPr>
          <p:txBody>
            <a:bodyPr wrap="none" anchor="ctr"/>
            <a:lstStyle/>
            <a:p>
              <a:endParaRPr lang="it-IT"/>
            </a:p>
          </p:txBody>
        </p:sp>
        <p:sp>
          <p:nvSpPr>
            <p:cNvPr id="590919" name="Rectangle 71"/>
            <p:cNvSpPr>
              <a:spLocks noChangeArrowheads="1"/>
            </p:cNvSpPr>
            <p:nvPr/>
          </p:nvSpPr>
          <p:spPr bwMode="auto">
            <a:xfrm>
              <a:off x="4323" y="20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920" name="Oval 72"/>
            <p:cNvSpPr>
              <a:spLocks noChangeArrowheads="1"/>
            </p:cNvSpPr>
            <p:nvPr/>
          </p:nvSpPr>
          <p:spPr bwMode="auto">
            <a:xfrm>
              <a:off x="4320" y="19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21" name="Rectangle 73"/>
            <p:cNvSpPr>
              <a:spLocks noChangeArrowheads="1"/>
            </p:cNvSpPr>
            <p:nvPr/>
          </p:nvSpPr>
          <p:spPr bwMode="auto">
            <a:xfrm>
              <a:off x="4407" y="2001"/>
              <a:ext cx="141" cy="118"/>
            </a:xfrm>
            <a:prstGeom prst="rect">
              <a:avLst/>
            </a:prstGeom>
            <a:solidFill>
              <a:schemeClr val="hlink"/>
            </a:solidFill>
            <a:ln w="9525">
              <a:noFill/>
              <a:miter lim="800000"/>
              <a:headEnd/>
              <a:tailEnd/>
            </a:ln>
            <a:effectLst/>
          </p:spPr>
          <p:txBody>
            <a:bodyPr wrap="none" anchor="ctr"/>
            <a:lstStyle/>
            <a:p>
              <a:endParaRPr lang="it-IT"/>
            </a:p>
          </p:txBody>
        </p:sp>
        <p:sp>
          <p:nvSpPr>
            <p:cNvPr id="590922" name="Text Box 74"/>
            <p:cNvSpPr txBox="1">
              <a:spLocks noChangeArrowheads="1"/>
            </p:cNvSpPr>
            <p:nvPr/>
          </p:nvSpPr>
          <p:spPr bwMode="auto">
            <a:xfrm>
              <a:off x="4320" y="1940"/>
              <a:ext cx="323" cy="269"/>
            </a:xfrm>
            <a:prstGeom prst="rect">
              <a:avLst/>
            </a:prstGeom>
            <a:noFill/>
            <a:ln w="9525">
              <a:noFill/>
              <a:miter lim="800000"/>
              <a:headEnd/>
              <a:tailEnd/>
            </a:ln>
            <a:effectLst/>
          </p:spPr>
          <p:txBody>
            <a:bodyPr wrap="none">
              <a:spAutoFit/>
            </a:bodyPr>
            <a:lstStyle/>
            <a:p>
              <a:pPr algn="ctr"/>
              <a:r>
                <a:rPr lang="en-US" altLang="it-IT" sz="2000"/>
                <a:t>2c</a:t>
              </a:r>
              <a:endParaRPr lang="en-US" altLang="it-IT" sz="2400">
                <a:latin typeface="Times New Roman" pitchFamily="18" charset="0"/>
              </a:endParaRPr>
            </a:p>
          </p:txBody>
        </p:sp>
      </p:grpSp>
      <p:grpSp>
        <p:nvGrpSpPr>
          <p:cNvPr id="590923" name="Group 75"/>
          <p:cNvGrpSpPr>
            <a:grpSpLocks/>
          </p:cNvGrpSpPr>
          <p:nvPr/>
        </p:nvGrpSpPr>
        <p:grpSpPr bwMode="auto">
          <a:xfrm>
            <a:off x="6500813" y="5407025"/>
            <a:ext cx="492125" cy="396875"/>
            <a:chOff x="4590" y="2162"/>
            <a:chExt cx="337" cy="269"/>
          </a:xfrm>
        </p:grpSpPr>
        <p:sp>
          <p:nvSpPr>
            <p:cNvPr id="590924" name="Oval 76"/>
            <p:cNvSpPr>
              <a:spLocks noChangeArrowheads="1"/>
            </p:cNvSpPr>
            <p:nvPr/>
          </p:nvSpPr>
          <p:spPr bwMode="auto">
            <a:xfrm>
              <a:off x="4599" y="227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25" name="Line 77"/>
            <p:cNvSpPr>
              <a:spLocks noChangeShapeType="1"/>
            </p:cNvSpPr>
            <p:nvPr/>
          </p:nvSpPr>
          <p:spPr bwMode="auto">
            <a:xfrm>
              <a:off x="4599" y="2269"/>
              <a:ext cx="0" cy="50"/>
            </a:xfrm>
            <a:prstGeom prst="line">
              <a:avLst/>
            </a:prstGeom>
            <a:noFill/>
            <a:ln w="12700">
              <a:solidFill>
                <a:schemeClr val="tx1"/>
              </a:solidFill>
              <a:round/>
              <a:headEnd/>
              <a:tailEnd/>
            </a:ln>
            <a:effectLst/>
          </p:spPr>
          <p:txBody>
            <a:bodyPr wrap="none" anchor="ctr"/>
            <a:lstStyle/>
            <a:p>
              <a:endParaRPr lang="it-IT"/>
            </a:p>
          </p:txBody>
        </p:sp>
        <p:sp>
          <p:nvSpPr>
            <p:cNvPr id="590926" name="Line 78"/>
            <p:cNvSpPr>
              <a:spLocks noChangeShapeType="1"/>
            </p:cNvSpPr>
            <p:nvPr/>
          </p:nvSpPr>
          <p:spPr bwMode="auto">
            <a:xfrm>
              <a:off x="4912" y="2269"/>
              <a:ext cx="0" cy="50"/>
            </a:xfrm>
            <a:prstGeom prst="line">
              <a:avLst/>
            </a:prstGeom>
            <a:noFill/>
            <a:ln w="12700">
              <a:solidFill>
                <a:schemeClr val="tx1"/>
              </a:solidFill>
              <a:round/>
              <a:headEnd/>
              <a:tailEnd/>
            </a:ln>
            <a:effectLst/>
          </p:spPr>
          <p:txBody>
            <a:bodyPr wrap="none" anchor="ctr"/>
            <a:lstStyle/>
            <a:p>
              <a:endParaRPr lang="it-IT"/>
            </a:p>
          </p:txBody>
        </p:sp>
        <p:sp>
          <p:nvSpPr>
            <p:cNvPr id="590927" name="Rectangle 79"/>
            <p:cNvSpPr>
              <a:spLocks noChangeArrowheads="1"/>
            </p:cNvSpPr>
            <p:nvPr/>
          </p:nvSpPr>
          <p:spPr bwMode="auto">
            <a:xfrm>
              <a:off x="4599" y="226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928" name="Oval 80"/>
            <p:cNvSpPr>
              <a:spLocks noChangeArrowheads="1"/>
            </p:cNvSpPr>
            <p:nvPr/>
          </p:nvSpPr>
          <p:spPr bwMode="auto">
            <a:xfrm>
              <a:off x="4596" y="221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29" name="Rectangle 81"/>
            <p:cNvSpPr>
              <a:spLocks noChangeArrowheads="1"/>
            </p:cNvSpPr>
            <p:nvPr/>
          </p:nvSpPr>
          <p:spPr bwMode="auto">
            <a:xfrm>
              <a:off x="4683" y="2223"/>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590930" name="Text Box 82"/>
            <p:cNvSpPr txBox="1">
              <a:spLocks noChangeArrowheads="1"/>
            </p:cNvSpPr>
            <p:nvPr/>
          </p:nvSpPr>
          <p:spPr bwMode="auto">
            <a:xfrm>
              <a:off x="4590" y="2162"/>
              <a:ext cx="337" cy="269"/>
            </a:xfrm>
            <a:prstGeom prst="rect">
              <a:avLst/>
            </a:prstGeom>
            <a:noFill/>
            <a:ln w="9525">
              <a:noFill/>
              <a:miter lim="800000"/>
              <a:headEnd/>
              <a:tailEnd/>
            </a:ln>
            <a:effectLst/>
          </p:spPr>
          <p:txBody>
            <a:bodyPr wrap="none">
              <a:spAutoFit/>
            </a:bodyPr>
            <a:lstStyle/>
            <a:p>
              <a:pPr algn="ctr"/>
              <a:r>
                <a:rPr lang="en-US" altLang="it-IT" sz="2000"/>
                <a:t>2b</a:t>
              </a:r>
              <a:endParaRPr lang="en-US" altLang="it-IT" sz="2400">
                <a:latin typeface="Times New Roman" pitchFamily="18" charset="0"/>
              </a:endParaRPr>
            </a:p>
          </p:txBody>
        </p:sp>
      </p:grpSp>
      <p:grpSp>
        <p:nvGrpSpPr>
          <p:cNvPr id="590931" name="Group 83"/>
          <p:cNvGrpSpPr>
            <a:grpSpLocks/>
          </p:cNvGrpSpPr>
          <p:nvPr/>
        </p:nvGrpSpPr>
        <p:grpSpPr bwMode="auto">
          <a:xfrm>
            <a:off x="4275138" y="5953125"/>
            <a:ext cx="461962" cy="396875"/>
            <a:chOff x="2016" y="1980"/>
            <a:chExt cx="316" cy="269"/>
          </a:xfrm>
        </p:grpSpPr>
        <p:sp>
          <p:nvSpPr>
            <p:cNvPr id="590932" name="Oval 84"/>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33" name="Line 85"/>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590934" name="Line 86"/>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590935" name="Rectangle 87"/>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936" name="Oval 88"/>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90937" name="Group 89"/>
            <p:cNvGrpSpPr>
              <a:grpSpLocks/>
            </p:cNvGrpSpPr>
            <p:nvPr/>
          </p:nvGrpSpPr>
          <p:grpSpPr bwMode="auto">
            <a:xfrm>
              <a:off x="2022" y="1980"/>
              <a:ext cx="306" cy="269"/>
              <a:chOff x="2901" y="2429"/>
              <a:chExt cx="313" cy="269"/>
            </a:xfrm>
          </p:grpSpPr>
          <p:sp>
            <p:nvSpPr>
              <p:cNvPr id="590938" name="Rectangle 90"/>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90939" name="Text Box 91"/>
              <p:cNvSpPr txBox="1">
                <a:spLocks noChangeArrowheads="1"/>
              </p:cNvSpPr>
              <p:nvPr/>
            </p:nvSpPr>
            <p:spPr bwMode="auto">
              <a:xfrm>
                <a:off x="2901" y="2429"/>
                <a:ext cx="313" cy="269"/>
              </a:xfrm>
              <a:prstGeom prst="rect">
                <a:avLst/>
              </a:prstGeom>
              <a:noFill/>
              <a:ln w="9525">
                <a:noFill/>
                <a:miter lim="800000"/>
                <a:headEnd/>
                <a:tailEnd/>
              </a:ln>
              <a:effectLst/>
            </p:spPr>
            <p:txBody>
              <a:bodyPr wrap="none">
                <a:spAutoFit/>
              </a:bodyPr>
              <a:lstStyle/>
              <a:p>
                <a:pPr algn="ctr"/>
                <a:r>
                  <a:rPr lang="en-US" altLang="it-IT" sz="2000"/>
                  <a:t>1b</a:t>
                </a:r>
                <a:endParaRPr lang="en-US" altLang="it-IT" sz="2400">
                  <a:latin typeface="Times New Roman" pitchFamily="18" charset="0"/>
                </a:endParaRPr>
              </a:p>
            </p:txBody>
          </p:sp>
        </p:grpSp>
      </p:grpSp>
      <p:grpSp>
        <p:nvGrpSpPr>
          <p:cNvPr id="590940" name="Group 92"/>
          <p:cNvGrpSpPr>
            <a:grpSpLocks/>
          </p:cNvGrpSpPr>
          <p:nvPr/>
        </p:nvGrpSpPr>
        <p:grpSpPr bwMode="auto">
          <a:xfrm>
            <a:off x="1939925" y="4840288"/>
            <a:ext cx="469900" cy="396875"/>
            <a:chOff x="2014" y="1980"/>
            <a:chExt cx="321" cy="269"/>
          </a:xfrm>
        </p:grpSpPr>
        <p:sp>
          <p:nvSpPr>
            <p:cNvPr id="590941" name="Oval 93"/>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590942" name="Line 94"/>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590943" name="Line 95"/>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590944" name="Rectangle 96"/>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590945" name="Oval 97"/>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590946" name="Group 98"/>
            <p:cNvGrpSpPr>
              <a:grpSpLocks/>
            </p:cNvGrpSpPr>
            <p:nvPr/>
          </p:nvGrpSpPr>
          <p:grpSpPr bwMode="auto">
            <a:xfrm>
              <a:off x="2014" y="1980"/>
              <a:ext cx="321" cy="269"/>
              <a:chOff x="2893" y="2429"/>
              <a:chExt cx="328" cy="269"/>
            </a:xfrm>
          </p:grpSpPr>
          <p:sp>
            <p:nvSpPr>
              <p:cNvPr id="590947" name="Rectangle 9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590948" name="Text Box 100"/>
              <p:cNvSpPr txBox="1">
                <a:spLocks noChangeArrowheads="1"/>
              </p:cNvSpPr>
              <p:nvPr/>
            </p:nvSpPr>
            <p:spPr bwMode="auto">
              <a:xfrm>
                <a:off x="2893" y="2429"/>
                <a:ext cx="328" cy="269"/>
              </a:xfrm>
              <a:prstGeom prst="rect">
                <a:avLst/>
              </a:prstGeom>
              <a:noFill/>
              <a:ln w="9525">
                <a:noFill/>
                <a:miter lim="800000"/>
                <a:headEnd/>
                <a:tailEnd/>
              </a:ln>
              <a:effectLst/>
            </p:spPr>
            <p:txBody>
              <a:bodyPr wrap="none">
                <a:spAutoFit/>
              </a:bodyPr>
              <a:lstStyle/>
              <a:p>
                <a:pPr algn="ctr"/>
                <a:r>
                  <a:rPr lang="en-US" altLang="it-IT" sz="2000"/>
                  <a:t>3c</a:t>
                </a:r>
                <a:endParaRPr lang="en-US" altLang="it-IT" sz="2400">
                  <a:latin typeface="Times New Roman" pitchFamily="18" charset="0"/>
                </a:endParaRPr>
              </a:p>
            </p:txBody>
          </p:sp>
        </p:grpSp>
      </p:grpSp>
      <p:sp>
        <p:nvSpPr>
          <p:cNvPr id="590949" name="Line 101"/>
          <p:cNvSpPr>
            <a:spLocks noChangeShapeType="1"/>
          </p:cNvSpPr>
          <p:nvPr/>
        </p:nvSpPr>
        <p:spPr bwMode="auto">
          <a:xfrm flipH="1">
            <a:off x="1978025" y="5149850"/>
            <a:ext cx="90488" cy="157163"/>
          </a:xfrm>
          <a:prstGeom prst="line">
            <a:avLst/>
          </a:prstGeom>
          <a:noFill/>
          <a:ln w="28575">
            <a:solidFill>
              <a:schemeClr val="tx1"/>
            </a:solidFill>
            <a:round/>
            <a:headEnd/>
            <a:tailEnd/>
          </a:ln>
          <a:effectLst/>
        </p:spPr>
        <p:txBody>
          <a:bodyPr/>
          <a:lstStyle/>
          <a:p>
            <a:endParaRPr lang="it-IT"/>
          </a:p>
        </p:txBody>
      </p:sp>
      <p:sp>
        <p:nvSpPr>
          <p:cNvPr id="590950" name="Line 102"/>
          <p:cNvSpPr>
            <a:spLocks noChangeShapeType="1"/>
          </p:cNvSpPr>
          <p:nvPr/>
        </p:nvSpPr>
        <p:spPr bwMode="auto">
          <a:xfrm>
            <a:off x="1530350" y="5218113"/>
            <a:ext cx="211138" cy="161925"/>
          </a:xfrm>
          <a:prstGeom prst="line">
            <a:avLst/>
          </a:prstGeom>
          <a:noFill/>
          <a:ln w="9525">
            <a:solidFill>
              <a:schemeClr val="tx1"/>
            </a:solidFill>
            <a:round/>
            <a:headEnd/>
            <a:tailEnd/>
          </a:ln>
          <a:effectLst/>
        </p:spPr>
        <p:txBody>
          <a:bodyPr/>
          <a:lstStyle/>
          <a:p>
            <a:endParaRPr lang="it-IT"/>
          </a:p>
        </p:txBody>
      </p:sp>
      <p:sp>
        <p:nvSpPr>
          <p:cNvPr id="590951" name="Line 103"/>
          <p:cNvSpPr>
            <a:spLocks noChangeShapeType="1"/>
          </p:cNvSpPr>
          <p:nvPr/>
        </p:nvSpPr>
        <p:spPr bwMode="auto">
          <a:xfrm flipH="1">
            <a:off x="2259013" y="4694238"/>
            <a:ext cx="198437" cy="223837"/>
          </a:xfrm>
          <a:prstGeom prst="line">
            <a:avLst/>
          </a:prstGeom>
          <a:noFill/>
          <a:ln w="9525">
            <a:solidFill>
              <a:schemeClr val="tx1"/>
            </a:solidFill>
            <a:round/>
            <a:headEnd/>
            <a:tailEnd/>
          </a:ln>
          <a:effectLst/>
        </p:spPr>
        <p:txBody>
          <a:bodyPr/>
          <a:lstStyle/>
          <a:p>
            <a:endParaRPr lang="it-IT"/>
          </a:p>
        </p:txBody>
      </p:sp>
      <p:sp>
        <p:nvSpPr>
          <p:cNvPr id="590952" name="Line 104"/>
          <p:cNvSpPr>
            <a:spLocks noChangeShapeType="1"/>
          </p:cNvSpPr>
          <p:nvPr/>
        </p:nvSpPr>
        <p:spPr bwMode="auto">
          <a:xfrm>
            <a:off x="1851025" y="4681538"/>
            <a:ext cx="173038" cy="261937"/>
          </a:xfrm>
          <a:prstGeom prst="line">
            <a:avLst/>
          </a:prstGeom>
          <a:noFill/>
          <a:ln w="9525">
            <a:solidFill>
              <a:schemeClr val="tx1"/>
            </a:solidFill>
            <a:round/>
            <a:headEnd/>
            <a:tailEnd/>
          </a:ln>
          <a:effectLst/>
        </p:spPr>
        <p:txBody>
          <a:bodyPr/>
          <a:lstStyle/>
          <a:p>
            <a:endParaRPr lang="it-IT"/>
          </a:p>
        </p:txBody>
      </p:sp>
      <p:sp>
        <p:nvSpPr>
          <p:cNvPr id="590953" name="Line 105"/>
          <p:cNvSpPr>
            <a:spLocks noChangeShapeType="1"/>
          </p:cNvSpPr>
          <p:nvPr/>
        </p:nvSpPr>
        <p:spPr bwMode="auto">
          <a:xfrm flipH="1">
            <a:off x="2814638" y="4818063"/>
            <a:ext cx="100012" cy="301625"/>
          </a:xfrm>
          <a:prstGeom prst="line">
            <a:avLst/>
          </a:prstGeom>
          <a:noFill/>
          <a:ln w="9525">
            <a:solidFill>
              <a:schemeClr val="tx1"/>
            </a:solidFill>
            <a:round/>
            <a:headEnd/>
            <a:tailEnd/>
          </a:ln>
          <a:effectLst/>
        </p:spPr>
        <p:txBody>
          <a:bodyPr/>
          <a:lstStyle/>
          <a:p>
            <a:endParaRPr lang="it-IT"/>
          </a:p>
        </p:txBody>
      </p:sp>
      <p:sp>
        <p:nvSpPr>
          <p:cNvPr id="590954" name="Line 106"/>
          <p:cNvSpPr>
            <a:spLocks noChangeShapeType="1"/>
          </p:cNvSpPr>
          <p:nvPr/>
        </p:nvSpPr>
        <p:spPr bwMode="auto">
          <a:xfrm>
            <a:off x="6958013" y="5581650"/>
            <a:ext cx="322262" cy="0"/>
          </a:xfrm>
          <a:prstGeom prst="line">
            <a:avLst/>
          </a:prstGeom>
          <a:noFill/>
          <a:ln w="9525">
            <a:solidFill>
              <a:schemeClr val="tx1"/>
            </a:solidFill>
            <a:round/>
            <a:headEnd/>
            <a:tailEnd/>
          </a:ln>
          <a:effectLst/>
        </p:spPr>
        <p:txBody>
          <a:bodyPr/>
          <a:lstStyle/>
          <a:p>
            <a:endParaRPr lang="it-IT"/>
          </a:p>
        </p:txBody>
      </p:sp>
      <p:sp>
        <p:nvSpPr>
          <p:cNvPr id="590955" name="Line 107"/>
          <p:cNvSpPr>
            <a:spLocks noChangeShapeType="1"/>
          </p:cNvSpPr>
          <p:nvPr/>
        </p:nvSpPr>
        <p:spPr bwMode="auto">
          <a:xfrm flipV="1">
            <a:off x="6872288" y="5119688"/>
            <a:ext cx="382587" cy="374650"/>
          </a:xfrm>
          <a:prstGeom prst="line">
            <a:avLst/>
          </a:prstGeom>
          <a:noFill/>
          <a:ln w="9525">
            <a:solidFill>
              <a:schemeClr val="tx1"/>
            </a:solidFill>
            <a:round/>
            <a:headEnd/>
            <a:tailEnd/>
          </a:ln>
          <a:effectLst/>
        </p:spPr>
        <p:txBody>
          <a:bodyPr/>
          <a:lstStyle/>
          <a:p>
            <a:endParaRPr lang="it-IT"/>
          </a:p>
        </p:txBody>
      </p:sp>
      <p:sp>
        <p:nvSpPr>
          <p:cNvPr id="590956" name="Line 108"/>
          <p:cNvSpPr>
            <a:spLocks noChangeShapeType="1"/>
          </p:cNvSpPr>
          <p:nvPr/>
        </p:nvSpPr>
        <p:spPr bwMode="auto">
          <a:xfrm flipH="1" flipV="1">
            <a:off x="6067425" y="4868863"/>
            <a:ext cx="185738" cy="298450"/>
          </a:xfrm>
          <a:prstGeom prst="line">
            <a:avLst/>
          </a:prstGeom>
          <a:noFill/>
          <a:ln w="9525">
            <a:solidFill>
              <a:schemeClr val="tx1"/>
            </a:solidFill>
            <a:round/>
            <a:headEnd/>
            <a:tailEnd/>
          </a:ln>
          <a:effectLst/>
        </p:spPr>
        <p:txBody>
          <a:bodyPr/>
          <a:lstStyle/>
          <a:p>
            <a:endParaRPr lang="it-IT"/>
          </a:p>
        </p:txBody>
      </p:sp>
      <p:sp>
        <p:nvSpPr>
          <p:cNvPr id="590957" name="Line 109"/>
          <p:cNvSpPr>
            <a:spLocks noChangeShapeType="1"/>
          </p:cNvSpPr>
          <p:nvPr/>
        </p:nvSpPr>
        <p:spPr bwMode="auto">
          <a:xfrm flipH="1" flipV="1">
            <a:off x="5611813" y="5019675"/>
            <a:ext cx="196850" cy="273050"/>
          </a:xfrm>
          <a:prstGeom prst="line">
            <a:avLst/>
          </a:prstGeom>
          <a:noFill/>
          <a:ln w="9525">
            <a:solidFill>
              <a:schemeClr val="tx1"/>
            </a:solidFill>
            <a:round/>
            <a:headEnd/>
            <a:tailEnd/>
          </a:ln>
          <a:effectLst/>
        </p:spPr>
        <p:txBody>
          <a:bodyPr/>
          <a:lstStyle/>
          <a:p>
            <a:endParaRPr lang="it-IT"/>
          </a:p>
        </p:txBody>
      </p:sp>
      <p:sp>
        <p:nvSpPr>
          <p:cNvPr id="590958" name="Line 110"/>
          <p:cNvSpPr>
            <a:spLocks noChangeShapeType="1"/>
          </p:cNvSpPr>
          <p:nvPr/>
        </p:nvSpPr>
        <p:spPr bwMode="auto">
          <a:xfrm flipH="1">
            <a:off x="2852738" y="6118225"/>
            <a:ext cx="196850" cy="174625"/>
          </a:xfrm>
          <a:prstGeom prst="line">
            <a:avLst/>
          </a:prstGeom>
          <a:noFill/>
          <a:ln w="9525">
            <a:solidFill>
              <a:schemeClr val="tx1"/>
            </a:solidFill>
            <a:round/>
            <a:headEnd/>
            <a:tailEnd/>
          </a:ln>
          <a:effectLst/>
        </p:spPr>
        <p:txBody>
          <a:bodyPr/>
          <a:lstStyle/>
          <a:p>
            <a:endParaRPr lang="it-IT"/>
          </a:p>
        </p:txBody>
      </p:sp>
      <p:sp>
        <p:nvSpPr>
          <p:cNvPr id="590959" name="Line 111"/>
          <p:cNvSpPr>
            <a:spLocks noChangeShapeType="1"/>
          </p:cNvSpPr>
          <p:nvPr/>
        </p:nvSpPr>
        <p:spPr bwMode="auto">
          <a:xfrm flipH="1" flipV="1">
            <a:off x="2803525" y="5969000"/>
            <a:ext cx="185738" cy="11113"/>
          </a:xfrm>
          <a:prstGeom prst="line">
            <a:avLst/>
          </a:prstGeom>
          <a:noFill/>
          <a:ln w="9525">
            <a:solidFill>
              <a:schemeClr val="tx1"/>
            </a:solidFill>
            <a:round/>
            <a:headEnd/>
            <a:tailEnd/>
          </a:ln>
          <a:effectLst/>
        </p:spPr>
        <p:txBody>
          <a:bodyPr/>
          <a:lstStyle/>
          <a:p>
            <a:endParaRPr lang="it-IT"/>
          </a:p>
        </p:txBody>
      </p:sp>
      <p:sp>
        <p:nvSpPr>
          <p:cNvPr id="590960" name="Line 112"/>
          <p:cNvSpPr>
            <a:spLocks noChangeShapeType="1"/>
          </p:cNvSpPr>
          <p:nvPr/>
        </p:nvSpPr>
        <p:spPr bwMode="auto">
          <a:xfrm flipH="1">
            <a:off x="3198813" y="6369050"/>
            <a:ext cx="309562" cy="23813"/>
          </a:xfrm>
          <a:prstGeom prst="line">
            <a:avLst/>
          </a:prstGeom>
          <a:noFill/>
          <a:ln w="9525">
            <a:solidFill>
              <a:schemeClr val="tx1"/>
            </a:solidFill>
            <a:round/>
            <a:headEnd/>
            <a:tailEnd/>
          </a:ln>
          <a:effectLst/>
        </p:spPr>
        <p:txBody>
          <a:bodyPr/>
          <a:lstStyle/>
          <a:p>
            <a:endParaRPr lang="it-IT"/>
          </a:p>
        </p:txBody>
      </p:sp>
      <p:sp>
        <p:nvSpPr>
          <p:cNvPr id="590961" name="Line 113"/>
          <p:cNvSpPr>
            <a:spLocks noChangeShapeType="1"/>
          </p:cNvSpPr>
          <p:nvPr/>
        </p:nvSpPr>
        <p:spPr bwMode="auto">
          <a:xfrm flipV="1">
            <a:off x="3903663" y="5692775"/>
            <a:ext cx="334962" cy="14288"/>
          </a:xfrm>
          <a:prstGeom prst="line">
            <a:avLst/>
          </a:prstGeom>
          <a:noFill/>
          <a:ln w="9525">
            <a:solidFill>
              <a:schemeClr val="tx1"/>
            </a:solidFill>
            <a:round/>
            <a:headEnd/>
            <a:tailEnd/>
          </a:ln>
          <a:effectLst/>
        </p:spPr>
        <p:txBody>
          <a:bodyPr/>
          <a:lstStyle/>
          <a:p>
            <a:endParaRPr lang="it-IT"/>
          </a:p>
        </p:txBody>
      </p:sp>
      <p:sp>
        <p:nvSpPr>
          <p:cNvPr id="590962" name="Line 114"/>
          <p:cNvSpPr>
            <a:spLocks noChangeShapeType="1"/>
          </p:cNvSpPr>
          <p:nvPr/>
        </p:nvSpPr>
        <p:spPr bwMode="auto">
          <a:xfrm>
            <a:off x="4572000" y="6243638"/>
            <a:ext cx="173038" cy="161925"/>
          </a:xfrm>
          <a:prstGeom prst="line">
            <a:avLst/>
          </a:prstGeom>
          <a:noFill/>
          <a:ln w="9525">
            <a:solidFill>
              <a:schemeClr val="tx1"/>
            </a:solidFill>
            <a:round/>
            <a:headEnd/>
            <a:tailEnd/>
          </a:ln>
          <a:effectLst/>
        </p:spPr>
        <p:txBody>
          <a:bodyPr/>
          <a:lstStyle/>
          <a:p>
            <a:endParaRPr lang="it-IT"/>
          </a:p>
        </p:txBody>
      </p:sp>
      <p:sp>
        <p:nvSpPr>
          <p:cNvPr id="590963" name="Line 115"/>
          <p:cNvSpPr>
            <a:spLocks noChangeShapeType="1"/>
          </p:cNvSpPr>
          <p:nvPr/>
        </p:nvSpPr>
        <p:spPr bwMode="auto">
          <a:xfrm>
            <a:off x="3867150" y="5805488"/>
            <a:ext cx="209550" cy="112712"/>
          </a:xfrm>
          <a:prstGeom prst="line">
            <a:avLst/>
          </a:prstGeom>
          <a:noFill/>
          <a:ln w="9525">
            <a:solidFill>
              <a:schemeClr val="tx1"/>
            </a:solidFill>
            <a:round/>
            <a:headEnd/>
            <a:tailEnd/>
          </a:ln>
          <a:effectLst/>
        </p:spPr>
        <p:txBody>
          <a:bodyPr/>
          <a:lstStyle/>
          <a:p>
            <a:endParaRPr lang="it-IT"/>
          </a:p>
        </p:txBody>
      </p:sp>
      <p:sp>
        <p:nvSpPr>
          <p:cNvPr id="590964" name="Freeform 116"/>
          <p:cNvSpPr>
            <a:spLocks/>
          </p:cNvSpPr>
          <p:nvPr/>
        </p:nvSpPr>
        <p:spPr bwMode="auto">
          <a:xfrm>
            <a:off x="3641725" y="4198938"/>
            <a:ext cx="973138" cy="795337"/>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590965" name="Text Box 117"/>
          <p:cNvSpPr txBox="1">
            <a:spLocks noChangeArrowheads="1"/>
          </p:cNvSpPr>
          <p:nvPr/>
        </p:nvSpPr>
        <p:spPr bwMode="auto">
          <a:xfrm>
            <a:off x="3963988" y="4362450"/>
            <a:ext cx="363537" cy="457200"/>
          </a:xfrm>
          <a:prstGeom prst="rect">
            <a:avLst/>
          </a:prstGeom>
          <a:noFill/>
          <a:ln w="9525">
            <a:noFill/>
            <a:miter lim="800000"/>
            <a:headEnd/>
            <a:tailEnd/>
          </a:ln>
          <a:effectLst/>
        </p:spPr>
        <p:txBody>
          <a:bodyPr wrap="none">
            <a:spAutoFit/>
          </a:bodyPr>
          <a:lstStyle/>
          <a:p>
            <a:r>
              <a:rPr lang="en-US" altLang="it-IT" sz="2400">
                <a:solidFill>
                  <a:schemeClr val="bg1"/>
                </a:solidFill>
              </a:rPr>
              <a:t>x</a:t>
            </a:r>
          </a:p>
        </p:txBody>
      </p:sp>
      <p:sp>
        <p:nvSpPr>
          <p:cNvPr id="590966" name="Text Box 118"/>
          <p:cNvSpPr txBox="1">
            <a:spLocks noChangeArrowheads="1"/>
          </p:cNvSpPr>
          <p:nvPr/>
        </p:nvSpPr>
        <p:spPr bwMode="auto">
          <a:xfrm rot="-1061543">
            <a:off x="3009900" y="4089400"/>
            <a:ext cx="647700" cy="914400"/>
          </a:xfrm>
          <a:prstGeom prst="rect">
            <a:avLst/>
          </a:prstGeom>
          <a:noFill/>
          <a:ln w="9525">
            <a:noFill/>
            <a:miter lim="800000"/>
            <a:headEnd/>
            <a:tailEnd/>
          </a:ln>
          <a:effectLst/>
        </p:spPr>
        <p:txBody>
          <a:bodyPr wrap="none">
            <a:spAutoFit/>
          </a:bodyPr>
          <a:lstStyle/>
          <a:p>
            <a:r>
              <a:rPr lang="en-US" altLang="it-IT" sz="5400"/>
              <a:t>…</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Segnaposto numero diapositiva 3"/>
          <p:cNvSpPr>
            <a:spLocks noGrp="1"/>
          </p:cNvSpPr>
          <p:nvPr>
            <p:ph type="sldNum" sz="quarter" idx="12"/>
          </p:nvPr>
        </p:nvSpPr>
        <p:spPr/>
        <p:txBody>
          <a:bodyPr/>
          <a:lstStyle/>
          <a:p>
            <a:r>
              <a:rPr lang="en-US" altLang="it-IT"/>
              <a:t>4-</a:t>
            </a:r>
            <a:fld id="{803F1E20-3A69-4AF0-966F-848A78E3F835}" type="slidenum">
              <a:rPr lang="en-US" altLang="it-IT"/>
              <a:pPr/>
              <a:t>97</a:t>
            </a:fld>
            <a:endParaRPr lang="en-US" altLang="it-IT"/>
          </a:p>
        </p:txBody>
      </p:sp>
      <p:grpSp>
        <p:nvGrpSpPr>
          <p:cNvPr id="631810" name="Group 2"/>
          <p:cNvGrpSpPr>
            <a:grpSpLocks/>
          </p:cNvGrpSpPr>
          <p:nvPr/>
        </p:nvGrpSpPr>
        <p:grpSpPr bwMode="auto">
          <a:xfrm>
            <a:off x="1298575" y="4414838"/>
            <a:ext cx="6178550" cy="2249487"/>
            <a:chOff x="171" y="846"/>
            <a:chExt cx="3892" cy="1417"/>
          </a:xfrm>
        </p:grpSpPr>
        <p:sp>
          <p:nvSpPr>
            <p:cNvPr id="631811" name="Freeform 3"/>
            <p:cNvSpPr>
              <a:spLocks/>
            </p:cNvSpPr>
            <p:nvPr/>
          </p:nvSpPr>
          <p:spPr bwMode="auto">
            <a:xfrm>
              <a:off x="2581" y="1006"/>
              <a:ext cx="1482" cy="952"/>
            </a:xfrm>
            <a:custGeom>
              <a:avLst/>
              <a:gdLst/>
              <a:ahLst/>
              <a:cxnLst>
                <a:cxn ang="0">
                  <a:pos x="56" y="162"/>
                </a:cxn>
                <a:cxn ang="0">
                  <a:pos x="368" y="14"/>
                </a:cxn>
                <a:cxn ang="0">
                  <a:pos x="940" y="79"/>
                </a:cxn>
                <a:cxn ang="0">
                  <a:pos x="1144" y="239"/>
                </a:cxn>
                <a:cxn ang="0">
                  <a:pos x="1048" y="451"/>
                </a:cxn>
                <a:cxn ang="0">
                  <a:pos x="586" y="541"/>
                </a:cxn>
                <a:cxn ang="0">
                  <a:pos x="88" y="439"/>
                </a:cxn>
                <a:cxn ang="0">
                  <a:pos x="56" y="162"/>
                </a:cxn>
              </a:cxnLst>
              <a:rect l="0" t="0" r="r" b="b"/>
              <a:pathLst>
                <a:path w="1162" h="543">
                  <a:moveTo>
                    <a:pt x="56" y="162"/>
                  </a:moveTo>
                  <a:cubicBezTo>
                    <a:pt x="115" y="100"/>
                    <a:pt x="221" y="28"/>
                    <a:pt x="368" y="14"/>
                  </a:cubicBezTo>
                  <a:cubicBezTo>
                    <a:pt x="515" y="0"/>
                    <a:pt x="811" y="42"/>
                    <a:pt x="940" y="79"/>
                  </a:cubicBezTo>
                  <a:cubicBezTo>
                    <a:pt x="1069" y="116"/>
                    <a:pt x="1126" y="177"/>
                    <a:pt x="1144" y="239"/>
                  </a:cubicBezTo>
                  <a:cubicBezTo>
                    <a:pt x="1162" y="301"/>
                    <a:pt x="1141" y="401"/>
                    <a:pt x="1048" y="451"/>
                  </a:cubicBezTo>
                  <a:cubicBezTo>
                    <a:pt x="955" y="501"/>
                    <a:pt x="746" y="543"/>
                    <a:pt x="586" y="541"/>
                  </a:cubicBezTo>
                  <a:cubicBezTo>
                    <a:pt x="426" y="539"/>
                    <a:pt x="176" y="502"/>
                    <a:pt x="88" y="439"/>
                  </a:cubicBezTo>
                  <a:cubicBezTo>
                    <a:pt x="0" y="376"/>
                    <a:pt x="63" y="220"/>
                    <a:pt x="56" y="162"/>
                  </a:cubicBezTo>
                  <a:close/>
                </a:path>
              </a:pathLst>
            </a:custGeom>
            <a:solidFill>
              <a:srgbClr val="66CCFF"/>
            </a:solidFill>
            <a:ln w="9525">
              <a:noFill/>
              <a:round/>
              <a:headEnd/>
              <a:tailEnd/>
            </a:ln>
            <a:effectLst/>
          </p:spPr>
          <p:txBody>
            <a:bodyPr wrap="none" anchor="ctr"/>
            <a:lstStyle/>
            <a:p>
              <a:endParaRPr lang="it-IT"/>
            </a:p>
          </p:txBody>
        </p:sp>
        <p:sp>
          <p:nvSpPr>
            <p:cNvPr id="631812" name="Freeform 4"/>
            <p:cNvSpPr>
              <a:spLocks/>
            </p:cNvSpPr>
            <p:nvPr/>
          </p:nvSpPr>
          <p:spPr bwMode="auto">
            <a:xfrm>
              <a:off x="171" y="846"/>
              <a:ext cx="1154" cy="944"/>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631813" name="Freeform 5"/>
            <p:cNvSpPr>
              <a:spLocks/>
            </p:cNvSpPr>
            <p:nvPr/>
          </p:nvSpPr>
          <p:spPr bwMode="auto">
            <a:xfrm>
              <a:off x="916" y="1527"/>
              <a:ext cx="1846" cy="736"/>
            </a:xfrm>
            <a:custGeom>
              <a:avLst/>
              <a:gdLst/>
              <a:ahLst/>
              <a:cxnLst>
                <a:cxn ang="0">
                  <a:pos x="155" y="224"/>
                </a:cxn>
                <a:cxn ang="0">
                  <a:pos x="407" y="74"/>
                </a:cxn>
                <a:cxn ang="0">
                  <a:pos x="785" y="20"/>
                </a:cxn>
                <a:cxn ang="0">
                  <a:pos x="1157" y="194"/>
                </a:cxn>
                <a:cxn ang="0">
                  <a:pos x="1564" y="428"/>
                </a:cxn>
                <a:cxn ang="0">
                  <a:pos x="1272" y="644"/>
                </a:cxn>
                <a:cxn ang="0">
                  <a:pos x="690" y="656"/>
                </a:cxn>
                <a:cxn ang="0">
                  <a:pos x="89" y="596"/>
                </a:cxn>
                <a:cxn ang="0">
                  <a:pos x="155" y="224"/>
                </a:cxn>
              </a:cxnLst>
              <a:rect l="0" t="0" r="r" b="b"/>
              <a:pathLst>
                <a:path w="1583" h="682">
                  <a:moveTo>
                    <a:pt x="155" y="224"/>
                  </a:moveTo>
                  <a:cubicBezTo>
                    <a:pt x="208" y="137"/>
                    <a:pt x="302" y="108"/>
                    <a:pt x="407" y="74"/>
                  </a:cubicBezTo>
                  <a:cubicBezTo>
                    <a:pt x="512" y="40"/>
                    <a:pt x="660" y="0"/>
                    <a:pt x="785" y="20"/>
                  </a:cubicBezTo>
                  <a:cubicBezTo>
                    <a:pt x="910" y="40"/>
                    <a:pt x="1027" y="126"/>
                    <a:pt x="1157" y="194"/>
                  </a:cubicBezTo>
                  <a:cubicBezTo>
                    <a:pt x="1287" y="262"/>
                    <a:pt x="1545" y="353"/>
                    <a:pt x="1564" y="428"/>
                  </a:cubicBezTo>
                  <a:cubicBezTo>
                    <a:pt x="1583" y="503"/>
                    <a:pt x="1417" y="606"/>
                    <a:pt x="1272" y="644"/>
                  </a:cubicBezTo>
                  <a:cubicBezTo>
                    <a:pt x="1127" y="682"/>
                    <a:pt x="887" y="664"/>
                    <a:pt x="690" y="656"/>
                  </a:cubicBezTo>
                  <a:cubicBezTo>
                    <a:pt x="493" y="648"/>
                    <a:pt x="178" y="668"/>
                    <a:pt x="89" y="596"/>
                  </a:cubicBezTo>
                  <a:cubicBezTo>
                    <a:pt x="0" y="524"/>
                    <a:pt x="102" y="311"/>
                    <a:pt x="155" y="224"/>
                  </a:cubicBezTo>
                  <a:close/>
                </a:path>
              </a:pathLst>
            </a:custGeom>
            <a:solidFill>
              <a:srgbClr val="66CCFF"/>
            </a:solidFill>
            <a:ln w="9525">
              <a:noFill/>
              <a:round/>
              <a:headEnd/>
              <a:tailEnd/>
            </a:ln>
            <a:effectLst/>
          </p:spPr>
          <p:txBody>
            <a:bodyPr wrap="none" anchor="ctr"/>
            <a:lstStyle/>
            <a:p>
              <a:endParaRPr lang="it-IT"/>
            </a:p>
          </p:txBody>
        </p:sp>
        <p:sp>
          <p:nvSpPr>
            <p:cNvPr id="631814" name="Oval 6"/>
            <p:cNvSpPr>
              <a:spLocks noChangeArrowheads="1"/>
            </p:cNvSpPr>
            <p:nvPr/>
          </p:nvSpPr>
          <p:spPr bwMode="auto">
            <a:xfrm>
              <a:off x="411" y="1526"/>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15" name="Line 7"/>
            <p:cNvSpPr>
              <a:spLocks noChangeShapeType="1"/>
            </p:cNvSpPr>
            <p:nvPr/>
          </p:nvSpPr>
          <p:spPr bwMode="auto">
            <a:xfrm>
              <a:off x="411" y="1519"/>
              <a:ext cx="0" cy="47"/>
            </a:xfrm>
            <a:prstGeom prst="line">
              <a:avLst/>
            </a:prstGeom>
            <a:noFill/>
            <a:ln w="12700">
              <a:solidFill>
                <a:schemeClr val="tx1"/>
              </a:solidFill>
              <a:round/>
              <a:headEnd/>
              <a:tailEnd/>
            </a:ln>
            <a:effectLst/>
          </p:spPr>
          <p:txBody>
            <a:bodyPr wrap="none" anchor="ctr"/>
            <a:lstStyle/>
            <a:p>
              <a:endParaRPr lang="it-IT"/>
            </a:p>
          </p:txBody>
        </p:sp>
        <p:sp>
          <p:nvSpPr>
            <p:cNvPr id="631816" name="Line 8"/>
            <p:cNvSpPr>
              <a:spLocks noChangeShapeType="1"/>
            </p:cNvSpPr>
            <p:nvPr/>
          </p:nvSpPr>
          <p:spPr bwMode="auto">
            <a:xfrm>
              <a:off x="699" y="1519"/>
              <a:ext cx="0" cy="47"/>
            </a:xfrm>
            <a:prstGeom prst="line">
              <a:avLst/>
            </a:prstGeom>
            <a:noFill/>
            <a:ln w="12700">
              <a:solidFill>
                <a:schemeClr val="tx1"/>
              </a:solidFill>
              <a:round/>
              <a:headEnd/>
              <a:tailEnd/>
            </a:ln>
            <a:effectLst/>
          </p:spPr>
          <p:txBody>
            <a:bodyPr wrap="none" anchor="ctr"/>
            <a:lstStyle/>
            <a:p>
              <a:endParaRPr lang="it-IT"/>
            </a:p>
          </p:txBody>
        </p:sp>
        <p:sp>
          <p:nvSpPr>
            <p:cNvPr id="631817" name="Rectangle 9"/>
            <p:cNvSpPr>
              <a:spLocks noChangeArrowheads="1"/>
            </p:cNvSpPr>
            <p:nvPr/>
          </p:nvSpPr>
          <p:spPr bwMode="auto">
            <a:xfrm>
              <a:off x="411" y="1519"/>
              <a:ext cx="285" cy="4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18" name="Oval 10"/>
            <p:cNvSpPr>
              <a:spLocks noChangeArrowheads="1"/>
            </p:cNvSpPr>
            <p:nvPr/>
          </p:nvSpPr>
          <p:spPr bwMode="auto">
            <a:xfrm>
              <a:off x="408" y="1465"/>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19" name="Rectangle 11"/>
            <p:cNvSpPr>
              <a:spLocks noChangeArrowheads="1"/>
            </p:cNvSpPr>
            <p:nvPr/>
          </p:nvSpPr>
          <p:spPr bwMode="auto">
            <a:xfrm>
              <a:off x="488" y="1477"/>
              <a:ext cx="130" cy="115"/>
            </a:xfrm>
            <a:prstGeom prst="rect">
              <a:avLst/>
            </a:prstGeom>
            <a:solidFill>
              <a:schemeClr val="hlink"/>
            </a:solidFill>
            <a:ln w="9525">
              <a:noFill/>
              <a:miter lim="800000"/>
              <a:headEnd/>
              <a:tailEnd/>
            </a:ln>
            <a:effectLst/>
          </p:spPr>
          <p:txBody>
            <a:bodyPr wrap="none" anchor="ctr"/>
            <a:lstStyle/>
            <a:p>
              <a:endParaRPr lang="it-IT"/>
            </a:p>
          </p:txBody>
        </p:sp>
        <p:sp>
          <p:nvSpPr>
            <p:cNvPr id="631820" name="Text Box 12"/>
            <p:cNvSpPr txBox="1">
              <a:spLocks noChangeArrowheads="1"/>
            </p:cNvSpPr>
            <p:nvPr/>
          </p:nvSpPr>
          <p:spPr bwMode="auto">
            <a:xfrm>
              <a:off x="402" y="1420"/>
              <a:ext cx="309" cy="281"/>
            </a:xfrm>
            <a:prstGeom prst="rect">
              <a:avLst/>
            </a:prstGeom>
            <a:noFill/>
            <a:ln w="9525">
              <a:noFill/>
              <a:miter lim="800000"/>
              <a:headEnd/>
              <a:tailEnd/>
            </a:ln>
            <a:effectLst/>
          </p:spPr>
          <p:txBody>
            <a:bodyPr wrap="none">
              <a:spAutoFit/>
            </a:bodyPr>
            <a:lstStyle/>
            <a:p>
              <a:pPr algn="ctr"/>
              <a:r>
                <a:rPr lang="en-US" altLang="it-IT" sz="2000"/>
                <a:t>3b</a:t>
              </a:r>
              <a:endParaRPr lang="en-US" altLang="it-IT" sz="2400">
                <a:latin typeface="Times New Roman" pitchFamily="18" charset="0"/>
              </a:endParaRPr>
            </a:p>
          </p:txBody>
        </p:sp>
        <p:sp>
          <p:nvSpPr>
            <p:cNvPr id="631821" name="Oval 13"/>
            <p:cNvSpPr>
              <a:spLocks noChangeArrowheads="1"/>
            </p:cNvSpPr>
            <p:nvPr/>
          </p:nvSpPr>
          <p:spPr bwMode="auto">
            <a:xfrm>
              <a:off x="1531" y="2089"/>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22" name="Line 14"/>
            <p:cNvSpPr>
              <a:spLocks noChangeShapeType="1"/>
            </p:cNvSpPr>
            <p:nvPr/>
          </p:nvSpPr>
          <p:spPr bwMode="auto">
            <a:xfrm>
              <a:off x="1531" y="2082"/>
              <a:ext cx="0" cy="47"/>
            </a:xfrm>
            <a:prstGeom prst="line">
              <a:avLst/>
            </a:prstGeom>
            <a:noFill/>
            <a:ln w="12700">
              <a:solidFill>
                <a:schemeClr val="tx1"/>
              </a:solidFill>
              <a:round/>
              <a:headEnd/>
              <a:tailEnd/>
            </a:ln>
            <a:effectLst/>
          </p:spPr>
          <p:txBody>
            <a:bodyPr wrap="none" anchor="ctr"/>
            <a:lstStyle/>
            <a:p>
              <a:endParaRPr lang="it-IT"/>
            </a:p>
          </p:txBody>
        </p:sp>
        <p:sp>
          <p:nvSpPr>
            <p:cNvPr id="631823" name="Line 15"/>
            <p:cNvSpPr>
              <a:spLocks noChangeShapeType="1"/>
            </p:cNvSpPr>
            <p:nvPr/>
          </p:nvSpPr>
          <p:spPr bwMode="auto">
            <a:xfrm>
              <a:off x="1819" y="2082"/>
              <a:ext cx="0" cy="47"/>
            </a:xfrm>
            <a:prstGeom prst="line">
              <a:avLst/>
            </a:prstGeom>
            <a:noFill/>
            <a:ln w="12700">
              <a:solidFill>
                <a:schemeClr val="tx1"/>
              </a:solidFill>
              <a:round/>
              <a:headEnd/>
              <a:tailEnd/>
            </a:ln>
            <a:effectLst/>
          </p:spPr>
          <p:txBody>
            <a:bodyPr wrap="none" anchor="ctr"/>
            <a:lstStyle/>
            <a:p>
              <a:endParaRPr lang="it-IT"/>
            </a:p>
          </p:txBody>
        </p:sp>
        <p:sp>
          <p:nvSpPr>
            <p:cNvPr id="631824" name="Rectangle 16"/>
            <p:cNvSpPr>
              <a:spLocks noChangeArrowheads="1"/>
            </p:cNvSpPr>
            <p:nvPr/>
          </p:nvSpPr>
          <p:spPr bwMode="auto">
            <a:xfrm>
              <a:off x="1531" y="2082"/>
              <a:ext cx="285" cy="4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25" name="Oval 17"/>
            <p:cNvSpPr>
              <a:spLocks noChangeArrowheads="1"/>
            </p:cNvSpPr>
            <p:nvPr/>
          </p:nvSpPr>
          <p:spPr bwMode="auto">
            <a:xfrm>
              <a:off x="1528" y="2028"/>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31826" name="Group 18"/>
            <p:cNvGrpSpPr>
              <a:grpSpLocks/>
            </p:cNvGrpSpPr>
            <p:nvPr/>
          </p:nvGrpSpPr>
          <p:grpSpPr bwMode="auto">
            <a:xfrm>
              <a:off x="1537" y="1977"/>
              <a:ext cx="282" cy="281"/>
              <a:chOff x="2904" y="2429"/>
              <a:chExt cx="309" cy="302"/>
            </a:xfrm>
          </p:grpSpPr>
          <p:sp>
            <p:nvSpPr>
              <p:cNvPr id="631827" name="Rectangle 19"/>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1828" name="Text Box 20"/>
              <p:cNvSpPr txBox="1">
                <a:spLocks noChangeArrowheads="1"/>
              </p:cNvSpPr>
              <p:nvPr/>
            </p:nvSpPr>
            <p:spPr bwMode="auto">
              <a:xfrm>
                <a:off x="2904" y="2429"/>
                <a:ext cx="309" cy="302"/>
              </a:xfrm>
              <a:prstGeom prst="rect">
                <a:avLst/>
              </a:prstGeom>
              <a:noFill/>
              <a:ln w="9525">
                <a:noFill/>
                <a:miter lim="800000"/>
                <a:headEnd/>
                <a:tailEnd/>
              </a:ln>
              <a:effectLst/>
            </p:spPr>
            <p:txBody>
              <a:bodyPr wrap="none">
                <a:spAutoFit/>
              </a:bodyPr>
              <a:lstStyle/>
              <a:p>
                <a:pPr algn="ctr"/>
                <a:r>
                  <a:rPr lang="en-US" altLang="it-IT" sz="2000"/>
                  <a:t>1d</a:t>
                </a:r>
              </a:p>
            </p:txBody>
          </p:sp>
        </p:grpSp>
        <p:sp>
          <p:nvSpPr>
            <p:cNvPr id="631829" name="Oval 21"/>
            <p:cNvSpPr>
              <a:spLocks noChangeArrowheads="1"/>
            </p:cNvSpPr>
            <p:nvPr/>
          </p:nvSpPr>
          <p:spPr bwMode="auto">
            <a:xfrm>
              <a:off x="927" y="1403"/>
              <a:ext cx="288" cy="76"/>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30" name="Line 22"/>
            <p:cNvSpPr>
              <a:spLocks noChangeShapeType="1"/>
            </p:cNvSpPr>
            <p:nvPr/>
          </p:nvSpPr>
          <p:spPr bwMode="auto">
            <a:xfrm>
              <a:off x="927" y="1397"/>
              <a:ext cx="0" cy="46"/>
            </a:xfrm>
            <a:prstGeom prst="line">
              <a:avLst/>
            </a:prstGeom>
            <a:noFill/>
            <a:ln w="12700">
              <a:solidFill>
                <a:schemeClr val="tx1"/>
              </a:solidFill>
              <a:round/>
              <a:headEnd/>
              <a:tailEnd/>
            </a:ln>
            <a:effectLst/>
          </p:spPr>
          <p:txBody>
            <a:bodyPr wrap="none" anchor="ctr"/>
            <a:lstStyle/>
            <a:p>
              <a:endParaRPr lang="it-IT"/>
            </a:p>
          </p:txBody>
        </p:sp>
        <p:sp>
          <p:nvSpPr>
            <p:cNvPr id="631831" name="Line 23"/>
            <p:cNvSpPr>
              <a:spLocks noChangeShapeType="1"/>
            </p:cNvSpPr>
            <p:nvPr/>
          </p:nvSpPr>
          <p:spPr bwMode="auto">
            <a:xfrm>
              <a:off x="1215" y="1397"/>
              <a:ext cx="0" cy="46"/>
            </a:xfrm>
            <a:prstGeom prst="line">
              <a:avLst/>
            </a:prstGeom>
            <a:noFill/>
            <a:ln w="12700">
              <a:solidFill>
                <a:schemeClr val="tx1"/>
              </a:solidFill>
              <a:round/>
              <a:headEnd/>
              <a:tailEnd/>
            </a:ln>
            <a:effectLst/>
          </p:spPr>
          <p:txBody>
            <a:bodyPr wrap="none" anchor="ctr"/>
            <a:lstStyle/>
            <a:p>
              <a:endParaRPr lang="it-IT"/>
            </a:p>
          </p:txBody>
        </p:sp>
        <p:sp>
          <p:nvSpPr>
            <p:cNvPr id="631832" name="Rectangle 24"/>
            <p:cNvSpPr>
              <a:spLocks noChangeArrowheads="1"/>
            </p:cNvSpPr>
            <p:nvPr/>
          </p:nvSpPr>
          <p:spPr bwMode="auto">
            <a:xfrm>
              <a:off x="927" y="1397"/>
              <a:ext cx="285" cy="4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33" name="Oval 25"/>
            <p:cNvSpPr>
              <a:spLocks noChangeArrowheads="1"/>
            </p:cNvSpPr>
            <p:nvPr/>
          </p:nvSpPr>
          <p:spPr bwMode="auto">
            <a:xfrm>
              <a:off x="924" y="1342"/>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34" name="Rectangle 26"/>
            <p:cNvSpPr>
              <a:spLocks noChangeArrowheads="1"/>
            </p:cNvSpPr>
            <p:nvPr/>
          </p:nvSpPr>
          <p:spPr bwMode="auto">
            <a:xfrm>
              <a:off x="1004" y="1354"/>
              <a:ext cx="131" cy="102"/>
            </a:xfrm>
            <a:prstGeom prst="rect">
              <a:avLst/>
            </a:prstGeom>
            <a:solidFill>
              <a:schemeClr val="hlink"/>
            </a:solidFill>
            <a:ln w="9525">
              <a:noFill/>
              <a:miter lim="800000"/>
              <a:headEnd/>
              <a:tailEnd/>
            </a:ln>
            <a:effectLst/>
          </p:spPr>
          <p:txBody>
            <a:bodyPr wrap="none" anchor="ctr"/>
            <a:lstStyle/>
            <a:p>
              <a:endParaRPr lang="it-IT"/>
            </a:p>
          </p:txBody>
        </p:sp>
        <p:sp>
          <p:nvSpPr>
            <p:cNvPr id="631835" name="Text Box 27"/>
            <p:cNvSpPr txBox="1">
              <a:spLocks noChangeArrowheads="1"/>
            </p:cNvSpPr>
            <p:nvPr/>
          </p:nvSpPr>
          <p:spPr bwMode="auto">
            <a:xfrm>
              <a:off x="925" y="1297"/>
              <a:ext cx="296" cy="281"/>
            </a:xfrm>
            <a:prstGeom prst="rect">
              <a:avLst/>
            </a:prstGeom>
            <a:noFill/>
            <a:ln w="9525">
              <a:noFill/>
              <a:miter lim="800000"/>
              <a:headEnd/>
              <a:tailEnd/>
            </a:ln>
            <a:effectLst/>
          </p:spPr>
          <p:txBody>
            <a:bodyPr wrap="none">
              <a:spAutoFit/>
            </a:bodyPr>
            <a:lstStyle/>
            <a:p>
              <a:pPr algn="ctr"/>
              <a:r>
                <a:rPr lang="en-US" altLang="it-IT" sz="2000"/>
                <a:t>3a</a:t>
              </a:r>
              <a:endParaRPr lang="en-US" altLang="it-IT" sz="2400">
                <a:latin typeface="Times New Roman" pitchFamily="18" charset="0"/>
              </a:endParaRPr>
            </a:p>
          </p:txBody>
        </p:sp>
        <p:sp>
          <p:nvSpPr>
            <p:cNvPr id="631836" name="Oval 28"/>
            <p:cNvSpPr>
              <a:spLocks noChangeArrowheads="1"/>
            </p:cNvSpPr>
            <p:nvPr/>
          </p:nvSpPr>
          <p:spPr bwMode="auto">
            <a:xfrm>
              <a:off x="1498" y="1721"/>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37" name="Line 29"/>
            <p:cNvSpPr>
              <a:spLocks noChangeShapeType="1"/>
            </p:cNvSpPr>
            <p:nvPr/>
          </p:nvSpPr>
          <p:spPr bwMode="auto">
            <a:xfrm>
              <a:off x="1498" y="1715"/>
              <a:ext cx="0" cy="46"/>
            </a:xfrm>
            <a:prstGeom prst="line">
              <a:avLst/>
            </a:prstGeom>
            <a:noFill/>
            <a:ln w="12700">
              <a:solidFill>
                <a:schemeClr val="tx1"/>
              </a:solidFill>
              <a:round/>
              <a:headEnd/>
              <a:tailEnd/>
            </a:ln>
            <a:effectLst/>
          </p:spPr>
          <p:txBody>
            <a:bodyPr wrap="none" anchor="ctr"/>
            <a:lstStyle/>
            <a:p>
              <a:endParaRPr lang="it-IT"/>
            </a:p>
          </p:txBody>
        </p:sp>
        <p:sp>
          <p:nvSpPr>
            <p:cNvPr id="631838" name="Line 30"/>
            <p:cNvSpPr>
              <a:spLocks noChangeShapeType="1"/>
            </p:cNvSpPr>
            <p:nvPr/>
          </p:nvSpPr>
          <p:spPr bwMode="auto">
            <a:xfrm>
              <a:off x="1786" y="1715"/>
              <a:ext cx="0" cy="46"/>
            </a:xfrm>
            <a:prstGeom prst="line">
              <a:avLst/>
            </a:prstGeom>
            <a:noFill/>
            <a:ln w="12700">
              <a:solidFill>
                <a:schemeClr val="tx1"/>
              </a:solidFill>
              <a:round/>
              <a:headEnd/>
              <a:tailEnd/>
            </a:ln>
            <a:effectLst/>
          </p:spPr>
          <p:txBody>
            <a:bodyPr wrap="none" anchor="ctr"/>
            <a:lstStyle/>
            <a:p>
              <a:endParaRPr lang="it-IT"/>
            </a:p>
          </p:txBody>
        </p:sp>
        <p:sp>
          <p:nvSpPr>
            <p:cNvPr id="631839" name="Rectangle 31"/>
            <p:cNvSpPr>
              <a:spLocks noChangeArrowheads="1"/>
            </p:cNvSpPr>
            <p:nvPr/>
          </p:nvSpPr>
          <p:spPr bwMode="auto">
            <a:xfrm>
              <a:off x="1498" y="1715"/>
              <a:ext cx="285" cy="4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40" name="Oval 32"/>
            <p:cNvSpPr>
              <a:spLocks noChangeArrowheads="1"/>
            </p:cNvSpPr>
            <p:nvPr/>
          </p:nvSpPr>
          <p:spPr bwMode="auto">
            <a:xfrm>
              <a:off x="1495" y="1660"/>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31841" name="Group 33"/>
            <p:cNvGrpSpPr>
              <a:grpSpLocks/>
            </p:cNvGrpSpPr>
            <p:nvPr/>
          </p:nvGrpSpPr>
          <p:grpSpPr bwMode="auto">
            <a:xfrm>
              <a:off x="1507" y="1610"/>
              <a:ext cx="270" cy="281"/>
              <a:chOff x="2907" y="2429"/>
              <a:chExt cx="302" cy="304"/>
            </a:xfrm>
          </p:grpSpPr>
          <p:sp>
            <p:nvSpPr>
              <p:cNvPr id="631842" name="Rectangle 34"/>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1843" name="Text Box 35"/>
              <p:cNvSpPr txBox="1">
                <a:spLocks noChangeArrowheads="1"/>
              </p:cNvSpPr>
              <p:nvPr/>
            </p:nvSpPr>
            <p:spPr bwMode="auto">
              <a:xfrm>
                <a:off x="2907" y="2429"/>
                <a:ext cx="302" cy="304"/>
              </a:xfrm>
              <a:prstGeom prst="rect">
                <a:avLst/>
              </a:prstGeom>
              <a:noFill/>
              <a:ln w="9525">
                <a:noFill/>
                <a:miter lim="800000"/>
                <a:headEnd/>
                <a:tailEnd/>
              </a:ln>
              <a:effectLst/>
            </p:spPr>
            <p:txBody>
              <a:bodyPr wrap="none">
                <a:spAutoFit/>
              </a:bodyPr>
              <a:lstStyle/>
              <a:p>
                <a:pPr algn="ctr"/>
                <a:r>
                  <a:rPr lang="en-US" altLang="it-IT" sz="2000"/>
                  <a:t>1c</a:t>
                </a:r>
              </a:p>
            </p:txBody>
          </p:sp>
        </p:grpSp>
        <p:sp>
          <p:nvSpPr>
            <p:cNvPr id="631844" name="Line 36"/>
            <p:cNvSpPr>
              <a:spLocks noChangeShapeType="1"/>
            </p:cNvSpPr>
            <p:nvPr/>
          </p:nvSpPr>
          <p:spPr bwMode="auto">
            <a:xfrm>
              <a:off x="3149" y="1546"/>
              <a:ext cx="283" cy="90"/>
            </a:xfrm>
            <a:prstGeom prst="line">
              <a:avLst/>
            </a:prstGeom>
            <a:noFill/>
            <a:ln w="28575">
              <a:solidFill>
                <a:schemeClr val="tx1"/>
              </a:solidFill>
              <a:round/>
              <a:headEnd/>
              <a:tailEnd/>
            </a:ln>
            <a:effectLst/>
          </p:spPr>
          <p:txBody>
            <a:bodyPr wrap="none" anchor="ctr"/>
            <a:lstStyle/>
            <a:p>
              <a:endParaRPr lang="it-IT"/>
            </a:p>
          </p:txBody>
        </p:sp>
        <p:sp>
          <p:nvSpPr>
            <p:cNvPr id="631845" name="Line 37"/>
            <p:cNvSpPr>
              <a:spLocks noChangeShapeType="1"/>
            </p:cNvSpPr>
            <p:nvPr/>
          </p:nvSpPr>
          <p:spPr bwMode="auto">
            <a:xfrm>
              <a:off x="3447" y="1476"/>
              <a:ext cx="84" cy="108"/>
            </a:xfrm>
            <a:prstGeom prst="line">
              <a:avLst/>
            </a:prstGeom>
            <a:noFill/>
            <a:ln w="28575">
              <a:solidFill>
                <a:schemeClr val="tx1"/>
              </a:solidFill>
              <a:round/>
              <a:headEnd/>
              <a:tailEnd/>
            </a:ln>
            <a:effectLst/>
          </p:spPr>
          <p:txBody>
            <a:bodyPr wrap="none" anchor="ctr"/>
            <a:lstStyle/>
            <a:p>
              <a:endParaRPr lang="it-IT"/>
            </a:p>
          </p:txBody>
        </p:sp>
        <p:sp>
          <p:nvSpPr>
            <p:cNvPr id="631846" name="Line 38"/>
            <p:cNvSpPr>
              <a:spLocks noChangeShapeType="1"/>
            </p:cNvSpPr>
            <p:nvPr/>
          </p:nvSpPr>
          <p:spPr bwMode="auto">
            <a:xfrm flipV="1">
              <a:off x="3086" y="1435"/>
              <a:ext cx="105" cy="71"/>
            </a:xfrm>
            <a:prstGeom prst="line">
              <a:avLst/>
            </a:prstGeom>
            <a:noFill/>
            <a:ln w="28575">
              <a:solidFill>
                <a:schemeClr val="tx1"/>
              </a:solidFill>
              <a:round/>
              <a:headEnd/>
              <a:tailEnd/>
            </a:ln>
            <a:effectLst/>
          </p:spPr>
          <p:txBody>
            <a:bodyPr wrap="none" anchor="ctr"/>
            <a:lstStyle/>
            <a:p>
              <a:endParaRPr lang="it-IT"/>
            </a:p>
          </p:txBody>
        </p:sp>
        <p:sp>
          <p:nvSpPr>
            <p:cNvPr id="631847" name="Freeform 39"/>
            <p:cNvSpPr>
              <a:spLocks/>
            </p:cNvSpPr>
            <p:nvPr/>
          </p:nvSpPr>
          <p:spPr bwMode="auto">
            <a:xfrm>
              <a:off x="1817" y="2024"/>
              <a:ext cx="243" cy="76"/>
            </a:xfrm>
            <a:custGeom>
              <a:avLst/>
              <a:gdLst/>
              <a:ahLst/>
              <a:cxnLst>
                <a:cxn ang="0">
                  <a:pos x="0" y="82"/>
                </a:cxn>
                <a:cxn ang="0">
                  <a:pos x="264" y="0"/>
                </a:cxn>
              </a:cxnLst>
              <a:rect l="0" t="0" r="r" b="b"/>
              <a:pathLst>
                <a:path w="264" h="82">
                  <a:moveTo>
                    <a:pt x="0" y="82"/>
                  </a:moveTo>
                  <a:lnTo>
                    <a:pt x="26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48" name="Freeform 40"/>
            <p:cNvSpPr>
              <a:spLocks/>
            </p:cNvSpPr>
            <p:nvPr/>
          </p:nvSpPr>
          <p:spPr bwMode="auto">
            <a:xfrm>
              <a:off x="1394" y="1990"/>
              <a:ext cx="140" cy="110"/>
            </a:xfrm>
            <a:custGeom>
              <a:avLst/>
              <a:gdLst/>
              <a:ahLst/>
              <a:cxnLst>
                <a:cxn ang="0">
                  <a:pos x="0" y="0"/>
                </a:cxn>
                <a:cxn ang="0">
                  <a:pos x="152" y="118"/>
                </a:cxn>
              </a:cxnLst>
              <a:rect l="0" t="0" r="r" b="b"/>
              <a:pathLst>
                <a:path w="152" h="118">
                  <a:moveTo>
                    <a:pt x="0" y="0"/>
                  </a:moveTo>
                  <a:lnTo>
                    <a:pt x="152" y="11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49" name="Freeform 41"/>
            <p:cNvSpPr>
              <a:spLocks/>
            </p:cNvSpPr>
            <p:nvPr/>
          </p:nvSpPr>
          <p:spPr bwMode="auto">
            <a:xfrm>
              <a:off x="1508" y="1925"/>
              <a:ext cx="519" cy="77"/>
            </a:xfrm>
            <a:custGeom>
              <a:avLst/>
              <a:gdLst/>
              <a:ahLst/>
              <a:cxnLst>
                <a:cxn ang="0">
                  <a:pos x="0" y="0"/>
                </a:cxn>
                <a:cxn ang="0">
                  <a:pos x="564" y="82"/>
                </a:cxn>
              </a:cxnLst>
              <a:rect l="0" t="0" r="r" b="b"/>
              <a:pathLst>
                <a:path w="564" h="82">
                  <a:moveTo>
                    <a:pt x="0" y="0"/>
                  </a:moveTo>
                  <a:lnTo>
                    <a:pt x="564" y="82"/>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50" name="Freeform 42"/>
            <p:cNvSpPr>
              <a:spLocks/>
            </p:cNvSpPr>
            <p:nvPr/>
          </p:nvSpPr>
          <p:spPr bwMode="auto">
            <a:xfrm>
              <a:off x="1451" y="1775"/>
              <a:ext cx="70" cy="87"/>
            </a:xfrm>
            <a:custGeom>
              <a:avLst/>
              <a:gdLst/>
              <a:ahLst/>
              <a:cxnLst>
                <a:cxn ang="0">
                  <a:pos x="0" y="94"/>
                </a:cxn>
                <a:cxn ang="0">
                  <a:pos x="76" y="0"/>
                </a:cxn>
              </a:cxnLst>
              <a:rect l="0" t="0" r="r" b="b"/>
              <a:pathLst>
                <a:path w="76" h="94">
                  <a:moveTo>
                    <a:pt x="0" y="94"/>
                  </a:moveTo>
                  <a:lnTo>
                    <a:pt x="76"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51" name="Freeform 43"/>
            <p:cNvSpPr>
              <a:spLocks/>
            </p:cNvSpPr>
            <p:nvPr/>
          </p:nvSpPr>
          <p:spPr bwMode="auto">
            <a:xfrm>
              <a:off x="692" y="1426"/>
              <a:ext cx="231" cy="106"/>
            </a:xfrm>
            <a:custGeom>
              <a:avLst/>
              <a:gdLst/>
              <a:ahLst/>
              <a:cxnLst>
                <a:cxn ang="0">
                  <a:pos x="0" y="114"/>
                </a:cxn>
                <a:cxn ang="0">
                  <a:pos x="252" y="0"/>
                </a:cxn>
              </a:cxnLst>
              <a:rect l="0" t="0" r="r" b="b"/>
              <a:pathLst>
                <a:path w="252" h="114">
                  <a:moveTo>
                    <a:pt x="0" y="114"/>
                  </a:moveTo>
                  <a:lnTo>
                    <a:pt x="252"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52" name="Freeform 44"/>
            <p:cNvSpPr>
              <a:spLocks/>
            </p:cNvSpPr>
            <p:nvPr/>
          </p:nvSpPr>
          <p:spPr bwMode="auto">
            <a:xfrm>
              <a:off x="1092" y="1481"/>
              <a:ext cx="409" cy="240"/>
            </a:xfrm>
            <a:custGeom>
              <a:avLst/>
              <a:gdLst/>
              <a:ahLst/>
              <a:cxnLst>
                <a:cxn ang="0">
                  <a:pos x="0" y="0"/>
                </a:cxn>
                <a:cxn ang="0">
                  <a:pos x="444" y="258"/>
                </a:cxn>
              </a:cxnLst>
              <a:rect l="0" t="0" r="r" b="b"/>
              <a:pathLst>
                <a:path w="444" h="258">
                  <a:moveTo>
                    <a:pt x="0" y="0"/>
                  </a:moveTo>
                  <a:lnTo>
                    <a:pt x="444" y="258"/>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53" name="Freeform 45"/>
            <p:cNvSpPr>
              <a:spLocks/>
            </p:cNvSpPr>
            <p:nvPr/>
          </p:nvSpPr>
          <p:spPr bwMode="auto">
            <a:xfrm>
              <a:off x="2310" y="1591"/>
              <a:ext cx="602" cy="390"/>
            </a:xfrm>
            <a:custGeom>
              <a:avLst/>
              <a:gdLst/>
              <a:ahLst/>
              <a:cxnLst>
                <a:cxn ang="0">
                  <a:pos x="0" y="420"/>
                </a:cxn>
                <a:cxn ang="0">
                  <a:pos x="654" y="0"/>
                </a:cxn>
              </a:cxnLst>
              <a:rect l="0" t="0" r="r" b="b"/>
              <a:pathLst>
                <a:path w="654" h="420">
                  <a:moveTo>
                    <a:pt x="0" y="420"/>
                  </a:moveTo>
                  <a:lnTo>
                    <a:pt x="654" y="0"/>
                  </a:lnTo>
                </a:path>
              </a:pathLst>
            </a:custGeom>
            <a:noFill/>
            <a:ln w="28575" cap="flat" cmpd="sng">
              <a:solidFill>
                <a:schemeClr val="tx1"/>
              </a:solidFill>
              <a:prstDash val="solid"/>
              <a:round/>
              <a:headEnd type="none" w="med" len="med"/>
              <a:tailEnd type="none" w="med" len="med"/>
            </a:ln>
            <a:effectLst/>
          </p:spPr>
          <p:txBody>
            <a:bodyPr wrap="none" anchor="ctr"/>
            <a:lstStyle/>
            <a:p>
              <a:endParaRPr lang="it-IT"/>
            </a:p>
          </p:txBody>
        </p:sp>
        <p:sp>
          <p:nvSpPr>
            <p:cNvPr id="631854" name="Oval 46"/>
            <p:cNvSpPr>
              <a:spLocks noChangeArrowheads="1"/>
            </p:cNvSpPr>
            <p:nvPr/>
          </p:nvSpPr>
          <p:spPr bwMode="auto">
            <a:xfrm>
              <a:off x="2861" y="1532"/>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55" name="Line 47"/>
            <p:cNvSpPr>
              <a:spLocks noChangeShapeType="1"/>
            </p:cNvSpPr>
            <p:nvPr/>
          </p:nvSpPr>
          <p:spPr bwMode="auto">
            <a:xfrm>
              <a:off x="2861" y="1525"/>
              <a:ext cx="0" cy="46"/>
            </a:xfrm>
            <a:prstGeom prst="line">
              <a:avLst/>
            </a:prstGeom>
            <a:noFill/>
            <a:ln w="12700">
              <a:solidFill>
                <a:schemeClr val="tx1"/>
              </a:solidFill>
              <a:round/>
              <a:headEnd/>
              <a:tailEnd/>
            </a:ln>
            <a:effectLst/>
          </p:spPr>
          <p:txBody>
            <a:bodyPr wrap="none" anchor="ctr"/>
            <a:lstStyle/>
            <a:p>
              <a:endParaRPr lang="it-IT"/>
            </a:p>
          </p:txBody>
        </p:sp>
        <p:sp>
          <p:nvSpPr>
            <p:cNvPr id="631856" name="Line 48"/>
            <p:cNvSpPr>
              <a:spLocks noChangeShapeType="1"/>
            </p:cNvSpPr>
            <p:nvPr/>
          </p:nvSpPr>
          <p:spPr bwMode="auto">
            <a:xfrm>
              <a:off x="3149" y="1525"/>
              <a:ext cx="0" cy="46"/>
            </a:xfrm>
            <a:prstGeom prst="line">
              <a:avLst/>
            </a:prstGeom>
            <a:noFill/>
            <a:ln w="12700">
              <a:solidFill>
                <a:schemeClr val="tx1"/>
              </a:solidFill>
              <a:round/>
              <a:headEnd/>
              <a:tailEnd/>
            </a:ln>
            <a:effectLst/>
          </p:spPr>
          <p:txBody>
            <a:bodyPr wrap="none" anchor="ctr"/>
            <a:lstStyle/>
            <a:p>
              <a:endParaRPr lang="it-IT"/>
            </a:p>
          </p:txBody>
        </p:sp>
        <p:sp>
          <p:nvSpPr>
            <p:cNvPr id="631857" name="Rectangle 49"/>
            <p:cNvSpPr>
              <a:spLocks noChangeArrowheads="1"/>
            </p:cNvSpPr>
            <p:nvPr/>
          </p:nvSpPr>
          <p:spPr bwMode="auto">
            <a:xfrm>
              <a:off x="2861" y="1525"/>
              <a:ext cx="285" cy="46"/>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58" name="Oval 50"/>
            <p:cNvSpPr>
              <a:spLocks noChangeArrowheads="1"/>
            </p:cNvSpPr>
            <p:nvPr/>
          </p:nvSpPr>
          <p:spPr bwMode="auto">
            <a:xfrm>
              <a:off x="2858" y="1470"/>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59" name="Rectangle 51"/>
            <p:cNvSpPr>
              <a:spLocks noChangeArrowheads="1"/>
            </p:cNvSpPr>
            <p:nvPr/>
          </p:nvSpPr>
          <p:spPr bwMode="auto">
            <a:xfrm>
              <a:off x="2938" y="1482"/>
              <a:ext cx="130" cy="112"/>
            </a:xfrm>
            <a:prstGeom prst="rect">
              <a:avLst/>
            </a:prstGeom>
            <a:solidFill>
              <a:schemeClr val="hlink"/>
            </a:solidFill>
            <a:ln w="9525">
              <a:noFill/>
              <a:miter lim="800000"/>
              <a:headEnd/>
              <a:tailEnd/>
            </a:ln>
            <a:effectLst/>
          </p:spPr>
          <p:txBody>
            <a:bodyPr wrap="none" anchor="ctr"/>
            <a:lstStyle/>
            <a:p>
              <a:endParaRPr lang="it-IT"/>
            </a:p>
          </p:txBody>
        </p:sp>
        <p:sp>
          <p:nvSpPr>
            <p:cNvPr id="631860" name="Text Box 52"/>
            <p:cNvSpPr txBox="1">
              <a:spLocks noChangeArrowheads="1"/>
            </p:cNvSpPr>
            <p:nvPr/>
          </p:nvSpPr>
          <p:spPr bwMode="auto">
            <a:xfrm>
              <a:off x="2858" y="1426"/>
              <a:ext cx="296" cy="281"/>
            </a:xfrm>
            <a:prstGeom prst="rect">
              <a:avLst/>
            </a:prstGeom>
            <a:noFill/>
            <a:ln w="9525">
              <a:noFill/>
              <a:miter lim="800000"/>
              <a:headEnd/>
              <a:tailEnd/>
            </a:ln>
            <a:effectLst/>
          </p:spPr>
          <p:txBody>
            <a:bodyPr wrap="none">
              <a:spAutoFit/>
            </a:bodyPr>
            <a:lstStyle/>
            <a:p>
              <a:pPr algn="ctr"/>
              <a:r>
                <a:rPr lang="en-US" altLang="it-IT" sz="2000"/>
                <a:t>2a</a:t>
              </a:r>
              <a:endParaRPr lang="en-US" altLang="it-IT" sz="2400">
                <a:latin typeface="Times New Roman" pitchFamily="18" charset="0"/>
              </a:endParaRPr>
            </a:p>
          </p:txBody>
        </p:sp>
        <p:sp>
          <p:nvSpPr>
            <p:cNvPr id="631861" name="Text Box 53"/>
            <p:cNvSpPr txBox="1">
              <a:spLocks noChangeArrowheads="1"/>
            </p:cNvSpPr>
            <p:nvPr/>
          </p:nvSpPr>
          <p:spPr bwMode="auto">
            <a:xfrm>
              <a:off x="720" y="1507"/>
              <a:ext cx="442" cy="281"/>
            </a:xfrm>
            <a:prstGeom prst="rect">
              <a:avLst/>
            </a:prstGeom>
            <a:noFill/>
            <a:ln w="9525">
              <a:noFill/>
              <a:miter lim="800000"/>
              <a:headEnd/>
              <a:tailEnd/>
            </a:ln>
            <a:effectLst/>
          </p:spPr>
          <p:txBody>
            <a:bodyPr wrap="none">
              <a:spAutoFit/>
            </a:bodyPr>
            <a:lstStyle/>
            <a:p>
              <a:r>
                <a:rPr lang="en-US" altLang="it-IT" sz="2000"/>
                <a:t>AS3</a:t>
              </a:r>
              <a:endParaRPr lang="en-US" altLang="it-IT"/>
            </a:p>
          </p:txBody>
        </p:sp>
        <p:sp>
          <p:nvSpPr>
            <p:cNvPr id="631862" name="Text Box 54"/>
            <p:cNvSpPr txBox="1">
              <a:spLocks noChangeArrowheads="1"/>
            </p:cNvSpPr>
            <p:nvPr/>
          </p:nvSpPr>
          <p:spPr bwMode="auto">
            <a:xfrm>
              <a:off x="2360" y="1931"/>
              <a:ext cx="416" cy="281"/>
            </a:xfrm>
            <a:prstGeom prst="rect">
              <a:avLst/>
            </a:prstGeom>
            <a:noFill/>
            <a:ln w="9525">
              <a:noFill/>
              <a:miter lim="800000"/>
              <a:headEnd/>
              <a:tailEnd/>
            </a:ln>
            <a:effectLst/>
          </p:spPr>
          <p:txBody>
            <a:bodyPr wrap="none">
              <a:spAutoFit/>
            </a:bodyPr>
            <a:lstStyle/>
            <a:p>
              <a:r>
                <a:rPr lang="en-US" altLang="it-IT" sz="2000"/>
                <a:t>AS1</a:t>
              </a:r>
              <a:endParaRPr lang="en-US" altLang="it-IT"/>
            </a:p>
          </p:txBody>
        </p:sp>
        <p:sp>
          <p:nvSpPr>
            <p:cNvPr id="631863" name="Text Box 55"/>
            <p:cNvSpPr txBox="1">
              <a:spLocks noChangeArrowheads="1"/>
            </p:cNvSpPr>
            <p:nvPr/>
          </p:nvSpPr>
          <p:spPr bwMode="auto">
            <a:xfrm>
              <a:off x="3120" y="1693"/>
              <a:ext cx="409" cy="259"/>
            </a:xfrm>
            <a:prstGeom prst="rect">
              <a:avLst/>
            </a:prstGeom>
            <a:noFill/>
            <a:ln w="9525">
              <a:noFill/>
              <a:miter lim="800000"/>
              <a:headEnd/>
              <a:tailEnd/>
            </a:ln>
            <a:effectLst/>
          </p:spPr>
          <p:txBody>
            <a:bodyPr wrap="none">
              <a:spAutoFit/>
            </a:bodyPr>
            <a:lstStyle/>
            <a:p>
              <a:r>
                <a:rPr lang="en-US" altLang="it-IT"/>
                <a:t>AS2</a:t>
              </a:r>
            </a:p>
          </p:txBody>
        </p:sp>
        <p:sp>
          <p:nvSpPr>
            <p:cNvPr id="631864" name="Oval 56"/>
            <p:cNvSpPr>
              <a:spLocks noChangeArrowheads="1"/>
            </p:cNvSpPr>
            <p:nvPr/>
          </p:nvSpPr>
          <p:spPr bwMode="auto">
            <a:xfrm>
              <a:off x="1217" y="1916"/>
              <a:ext cx="288" cy="7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65" name="Line 57"/>
            <p:cNvSpPr>
              <a:spLocks noChangeShapeType="1"/>
            </p:cNvSpPr>
            <p:nvPr/>
          </p:nvSpPr>
          <p:spPr bwMode="auto">
            <a:xfrm>
              <a:off x="1217" y="1910"/>
              <a:ext cx="0" cy="46"/>
            </a:xfrm>
            <a:prstGeom prst="line">
              <a:avLst/>
            </a:prstGeom>
            <a:noFill/>
            <a:ln w="12700">
              <a:solidFill>
                <a:schemeClr val="tx1"/>
              </a:solidFill>
              <a:round/>
              <a:headEnd/>
              <a:tailEnd/>
            </a:ln>
            <a:effectLst/>
          </p:spPr>
          <p:txBody>
            <a:bodyPr wrap="none" anchor="ctr"/>
            <a:lstStyle/>
            <a:p>
              <a:endParaRPr lang="it-IT"/>
            </a:p>
          </p:txBody>
        </p:sp>
        <p:sp>
          <p:nvSpPr>
            <p:cNvPr id="631866" name="Line 58"/>
            <p:cNvSpPr>
              <a:spLocks noChangeShapeType="1"/>
            </p:cNvSpPr>
            <p:nvPr/>
          </p:nvSpPr>
          <p:spPr bwMode="auto">
            <a:xfrm>
              <a:off x="1505" y="1910"/>
              <a:ext cx="0" cy="46"/>
            </a:xfrm>
            <a:prstGeom prst="line">
              <a:avLst/>
            </a:prstGeom>
            <a:noFill/>
            <a:ln w="12700">
              <a:solidFill>
                <a:schemeClr val="tx1"/>
              </a:solidFill>
              <a:round/>
              <a:headEnd/>
              <a:tailEnd/>
            </a:ln>
            <a:effectLst/>
          </p:spPr>
          <p:txBody>
            <a:bodyPr wrap="none" anchor="ctr"/>
            <a:lstStyle/>
            <a:p>
              <a:endParaRPr lang="it-IT"/>
            </a:p>
          </p:txBody>
        </p:sp>
        <p:sp>
          <p:nvSpPr>
            <p:cNvPr id="631867" name="Rectangle 59"/>
            <p:cNvSpPr>
              <a:spLocks noChangeArrowheads="1"/>
            </p:cNvSpPr>
            <p:nvPr/>
          </p:nvSpPr>
          <p:spPr bwMode="auto">
            <a:xfrm>
              <a:off x="1217" y="1910"/>
              <a:ext cx="285" cy="45"/>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68" name="Oval 60"/>
            <p:cNvSpPr>
              <a:spLocks noChangeArrowheads="1"/>
            </p:cNvSpPr>
            <p:nvPr/>
          </p:nvSpPr>
          <p:spPr bwMode="auto">
            <a:xfrm>
              <a:off x="1214" y="1859"/>
              <a:ext cx="288" cy="88"/>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69" name="Rectangle 61"/>
            <p:cNvSpPr>
              <a:spLocks noChangeArrowheads="1"/>
            </p:cNvSpPr>
            <p:nvPr/>
          </p:nvSpPr>
          <p:spPr bwMode="auto">
            <a:xfrm>
              <a:off x="1292" y="1884"/>
              <a:ext cx="131" cy="89"/>
            </a:xfrm>
            <a:prstGeom prst="rect">
              <a:avLst/>
            </a:prstGeom>
            <a:solidFill>
              <a:schemeClr val="hlink"/>
            </a:solidFill>
            <a:ln w="9525">
              <a:noFill/>
              <a:miter lim="800000"/>
              <a:headEnd/>
              <a:tailEnd/>
            </a:ln>
            <a:effectLst/>
          </p:spPr>
          <p:txBody>
            <a:bodyPr wrap="none" anchor="ctr"/>
            <a:lstStyle/>
            <a:p>
              <a:endParaRPr lang="it-IT"/>
            </a:p>
          </p:txBody>
        </p:sp>
        <p:sp>
          <p:nvSpPr>
            <p:cNvPr id="631870" name="Text Box 62"/>
            <p:cNvSpPr txBox="1">
              <a:spLocks noChangeArrowheads="1"/>
            </p:cNvSpPr>
            <p:nvPr/>
          </p:nvSpPr>
          <p:spPr bwMode="auto">
            <a:xfrm>
              <a:off x="1229" y="1808"/>
              <a:ext cx="270" cy="281"/>
            </a:xfrm>
            <a:prstGeom prst="rect">
              <a:avLst/>
            </a:prstGeom>
            <a:noFill/>
            <a:ln w="9525">
              <a:noFill/>
              <a:miter lim="800000"/>
              <a:headEnd/>
              <a:tailEnd/>
            </a:ln>
            <a:effectLst/>
          </p:spPr>
          <p:txBody>
            <a:bodyPr wrap="none">
              <a:spAutoFit/>
            </a:bodyPr>
            <a:lstStyle/>
            <a:p>
              <a:pPr algn="ctr"/>
              <a:r>
                <a:rPr lang="en-US" altLang="it-IT" sz="2000"/>
                <a:t>1a</a:t>
              </a:r>
              <a:endParaRPr lang="en-US" altLang="it-IT" sz="2400">
                <a:latin typeface="Times New Roman" pitchFamily="18" charset="0"/>
              </a:endParaRPr>
            </a:p>
          </p:txBody>
        </p:sp>
        <p:grpSp>
          <p:nvGrpSpPr>
            <p:cNvPr id="631871" name="Group 63"/>
            <p:cNvGrpSpPr>
              <a:grpSpLocks/>
            </p:cNvGrpSpPr>
            <p:nvPr/>
          </p:nvGrpSpPr>
          <p:grpSpPr bwMode="auto">
            <a:xfrm>
              <a:off x="3178" y="1320"/>
              <a:ext cx="296" cy="281"/>
              <a:chOff x="4320" y="1940"/>
              <a:chExt cx="322" cy="302"/>
            </a:xfrm>
          </p:grpSpPr>
          <p:sp>
            <p:nvSpPr>
              <p:cNvPr id="631872" name="Oval 64"/>
              <p:cNvSpPr>
                <a:spLocks noChangeArrowheads="1"/>
              </p:cNvSpPr>
              <p:nvPr/>
            </p:nvSpPr>
            <p:spPr bwMode="auto">
              <a:xfrm>
                <a:off x="4323" y="2054"/>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73" name="Line 65"/>
              <p:cNvSpPr>
                <a:spLocks noChangeShapeType="1"/>
              </p:cNvSpPr>
              <p:nvPr/>
            </p:nvSpPr>
            <p:spPr bwMode="auto">
              <a:xfrm>
                <a:off x="4323" y="2047"/>
                <a:ext cx="0" cy="50"/>
              </a:xfrm>
              <a:prstGeom prst="line">
                <a:avLst/>
              </a:prstGeom>
              <a:noFill/>
              <a:ln w="12700">
                <a:solidFill>
                  <a:schemeClr val="tx1"/>
                </a:solidFill>
                <a:round/>
                <a:headEnd/>
                <a:tailEnd/>
              </a:ln>
              <a:effectLst/>
            </p:spPr>
            <p:txBody>
              <a:bodyPr wrap="none" anchor="ctr"/>
              <a:lstStyle/>
              <a:p>
                <a:endParaRPr lang="it-IT"/>
              </a:p>
            </p:txBody>
          </p:sp>
          <p:sp>
            <p:nvSpPr>
              <p:cNvPr id="631874" name="Line 66"/>
              <p:cNvSpPr>
                <a:spLocks noChangeShapeType="1"/>
              </p:cNvSpPr>
              <p:nvPr/>
            </p:nvSpPr>
            <p:spPr bwMode="auto">
              <a:xfrm>
                <a:off x="4636" y="2047"/>
                <a:ext cx="0" cy="50"/>
              </a:xfrm>
              <a:prstGeom prst="line">
                <a:avLst/>
              </a:prstGeom>
              <a:noFill/>
              <a:ln w="12700">
                <a:solidFill>
                  <a:schemeClr val="tx1"/>
                </a:solidFill>
                <a:round/>
                <a:headEnd/>
                <a:tailEnd/>
              </a:ln>
              <a:effectLst/>
            </p:spPr>
            <p:txBody>
              <a:bodyPr wrap="none" anchor="ctr"/>
              <a:lstStyle/>
              <a:p>
                <a:endParaRPr lang="it-IT"/>
              </a:p>
            </p:txBody>
          </p:sp>
          <p:sp>
            <p:nvSpPr>
              <p:cNvPr id="631875" name="Rectangle 67"/>
              <p:cNvSpPr>
                <a:spLocks noChangeArrowheads="1"/>
              </p:cNvSpPr>
              <p:nvPr/>
            </p:nvSpPr>
            <p:spPr bwMode="auto">
              <a:xfrm>
                <a:off x="4323" y="2047"/>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76" name="Oval 68"/>
              <p:cNvSpPr>
                <a:spLocks noChangeArrowheads="1"/>
              </p:cNvSpPr>
              <p:nvPr/>
            </p:nvSpPr>
            <p:spPr bwMode="auto">
              <a:xfrm>
                <a:off x="4320" y="1988"/>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77" name="Rectangle 69"/>
              <p:cNvSpPr>
                <a:spLocks noChangeArrowheads="1"/>
              </p:cNvSpPr>
              <p:nvPr/>
            </p:nvSpPr>
            <p:spPr bwMode="auto">
              <a:xfrm>
                <a:off x="4407" y="2001"/>
                <a:ext cx="141" cy="118"/>
              </a:xfrm>
              <a:prstGeom prst="rect">
                <a:avLst/>
              </a:prstGeom>
              <a:solidFill>
                <a:schemeClr val="hlink"/>
              </a:solidFill>
              <a:ln w="9525">
                <a:noFill/>
                <a:miter lim="800000"/>
                <a:headEnd/>
                <a:tailEnd/>
              </a:ln>
              <a:effectLst/>
            </p:spPr>
            <p:txBody>
              <a:bodyPr wrap="none" anchor="ctr"/>
              <a:lstStyle/>
              <a:p>
                <a:endParaRPr lang="it-IT"/>
              </a:p>
            </p:txBody>
          </p:sp>
          <p:sp>
            <p:nvSpPr>
              <p:cNvPr id="631878" name="Text Box 70"/>
              <p:cNvSpPr txBox="1">
                <a:spLocks noChangeArrowheads="1"/>
              </p:cNvSpPr>
              <p:nvPr/>
            </p:nvSpPr>
            <p:spPr bwMode="auto">
              <a:xfrm>
                <a:off x="4320" y="1940"/>
                <a:ext cx="322" cy="302"/>
              </a:xfrm>
              <a:prstGeom prst="rect">
                <a:avLst/>
              </a:prstGeom>
              <a:noFill/>
              <a:ln w="9525">
                <a:noFill/>
                <a:miter lim="800000"/>
                <a:headEnd/>
                <a:tailEnd/>
              </a:ln>
              <a:effectLst/>
            </p:spPr>
            <p:txBody>
              <a:bodyPr wrap="none">
                <a:spAutoFit/>
              </a:bodyPr>
              <a:lstStyle/>
              <a:p>
                <a:pPr algn="ctr"/>
                <a:r>
                  <a:rPr lang="en-US" altLang="it-IT" sz="2000"/>
                  <a:t>2c</a:t>
                </a:r>
                <a:endParaRPr lang="en-US" altLang="it-IT" sz="2400">
                  <a:latin typeface="Times New Roman" pitchFamily="18" charset="0"/>
                </a:endParaRPr>
              </a:p>
            </p:txBody>
          </p:sp>
        </p:grpSp>
        <p:grpSp>
          <p:nvGrpSpPr>
            <p:cNvPr id="631879" name="Group 71"/>
            <p:cNvGrpSpPr>
              <a:grpSpLocks/>
            </p:cNvGrpSpPr>
            <p:nvPr/>
          </p:nvGrpSpPr>
          <p:grpSpPr bwMode="auto">
            <a:xfrm>
              <a:off x="3427" y="1526"/>
              <a:ext cx="309" cy="281"/>
              <a:chOff x="4590" y="2162"/>
              <a:chExt cx="336" cy="302"/>
            </a:xfrm>
          </p:grpSpPr>
          <p:sp>
            <p:nvSpPr>
              <p:cNvPr id="631880" name="Oval 72"/>
              <p:cNvSpPr>
                <a:spLocks noChangeArrowheads="1"/>
              </p:cNvSpPr>
              <p:nvPr/>
            </p:nvSpPr>
            <p:spPr bwMode="auto">
              <a:xfrm>
                <a:off x="4599" y="2276"/>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81" name="Line 73"/>
              <p:cNvSpPr>
                <a:spLocks noChangeShapeType="1"/>
              </p:cNvSpPr>
              <p:nvPr/>
            </p:nvSpPr>
            <p:spPr bwMode="auto">
              <a:xfrm>
                <a:off x="4599" y="2269"/>
                <a:ext cx="0" cy="50"/>
              </a:xfrm>
              <a:prstGeom prst="line">
                <a:avLst/>
              </a:prstGeom>
              <a:noFill/>
              <a:ln w="12700">
                <a:solidFill>
                  <a:schemeClr val="tx1"/>
                </a:solidFill>
                <a:round/>
                <a:headEnd/>
                <a:tailEnd/>
              </a:ln>
              <a:effectLst/>
            </p:spPr>
            <p:txBody>
              <a:bodyPr wrap="none" anchor="ctr"/>
              <a:lstStyle/>
              <a:p>
                <a:endParaRPr lang="it-IT"/>
              </a:p>
            </p:txBody>
          </p:sp>
          <p:sp>
            <p:nvSpPr>
              <p:cNvPr id="631882" name="Line 74"/>
              <p:cNvSpPr>
                <a:spLocks noChangeShapeType="1"/>
              </p:cNvSpPr>
              <p:nvPr/>
            </p:nvSpPr>
            <p:spPr bwMode="auto">
              <a:xfrm>
                <a:off x="4912" y="2269"/>
                <a:ext cx="0" cy="50"/>
              </a:xfrm>
              <a:prstGeom prst="line">
                <a:avLst/>
              </a:prstGeom>
              <a:noFill/>
              <a:ln w="12700">
                <a:solidFill>
                  <a:schemeClr val="tx1"/>
                </a:solidFill>
                <a:round/>
                <a:headEnd/>
                <a:tailEnd/>
              </a:ln>
              <a:effectLst/>
            </p:spPr>
            <p:txBody>
              <a:bodyPr wrap="none" anchor="ctr"/>
              <a:lstStyle/>
              <a:p>
                <a:endParaRPr lang="it-IT"/>
              </a:p>
            </p:txBody>
          </p:sp>
          <p:sp>
            <p:nvSpPr>
              <p:cNvPr id="631883" name="Rectangle 75"/>
              <p:cNvSpPr>
                <a:spLocks noChangeArrowheads="1"/>
              </p:cNvSpPr>
              <p:nvPr/>
            </p:nvSpPr>
            <p:spPr bwMode="auto">
              <a:xfrm>
                <a:off x="4599" y="2269"/>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84" name="Oval 76"/>
              <p:cNvSpPr>
                <a:spLocks noChangeArrowheads="1"/>
              </p:cNvSpPr>
              <p:nvPr/>
            </p:nvSpPr>
            <p:spPr bwMode="auto">
              <a:xfrm>
                <a:off x="4596" y="2210"/>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85" name="Rectangle 77"/>
              <p:cNvSpPr>
                <a:spLocks noChangeArrowheads="1"/>
              </p:cNvSpPr>
              <p:nvPr/>
            </p:nvSpPr>
            <p:spPr bwMode="auto">
              <a:xfrm>
                <a:off x="4683" y="2223"/>
                <a:ext cx="142" cy="110"/>
              </a:xfrm>
              <a:prstGeom prst="rect">
                <a:avLst/>
              </a:prstGeom>
              <a:solidFill>
                <a:schemeClr val="hlink"/>
              </a:solidFill>
              <a:ln w="9525">
                <a:noFill/>
                <a:miter lim="800000"/>
                <a:headEnd/>
                <a:tailEnd/>
              </a:ln>
              <a:effectLst/>
            </p:spPr>
            <p:txBody>
              <a:bodyPr wrap="none" anchor="ctr"/>
              <a:lstStyle/>
              <a:p>
                <a:endParaRPr lang="it-IT"/>
              </a:p>
            </p:txBody>
          </p:sp>
          <p:sp>
            <p:nvSpPr>
              <p:cNvPr id="631886" name="Text Box 78"/>
              <p:cNvSpPr txBox="1">
                <a:spLocks noChangeArrowheads="1"/>
              </p:cNvSpPr>
              <p:nvPr/>
            </p:nvSpPr>
            <p:spPr bwMode="auto">
              <a:xfrm>
                <a:off x="4590" y="2162"/>
                <a:ext cx="336" cy="302"/>
              </a:xfrm>
              <a:prstGeom prst="rect">
                <a:avLst/>
              </a:prstGeom>
              <a:noFill/>
              <a:ln w="9525">
                <a:noFill/>
                <a:miter lim="800000"/>
                <a:headEnd/>
                <a:tailEnd/>
              </a:ln>
              <a:effectLst/>
            </p:spPr>
            <p:txBody>
              <a:bodyPr wrap="none">
                <a:spAutoFit/>
              </a:bodyPr>
              <a:lstStyle/>
              <a:p>
                <a:pPr algn="ctr"/>
                <a:r>
                  <a:rPr lang="en-US" altLang="it-IT" sz="2000"/>
                  <a:t>2b</a:t>
                </a:r>
                <a:endParaRPr lang="en-US" altLang="it-IT" sz="2400">
                  <a:latin typeface="Times New Roman" pitchFamily="18" charset="0"/>
                </a:endParaRPr>
              </a:p>
            </p:txBody>
          </p:sp>
        </p:grpSp>
        <p:grpSp>
          <p:nvGrpSpPr>
            <p:cNvPr id="631887" name="Group 79"/>
            <p:cNvGrpSpPr>
              <a:grpSpLocks/>
            </p:cNvGrpSpPr>
            <p:nvPr/>
          </p:nvGrpSpPr>
          <p:grpSpPr bwMode="auto">
            <a:xfrm>
              <a:off x="2025" y="1870"/>
              <a:ext cx="291" cy="281"/>
              <a:chOff x="2016" y="1980"/>
              <a:chExt cx="316" cy="302"/>
            </a:xfrm>
          </p:grpSpPr>
          <p:sp>
            <p:nvSpPr>
              <p:cNvPr id="631888" name="Oval 80"/>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89" name="Line 81"/>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631890" name="Line 82"/>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631891" name="Rectangle 83"/>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892" name="Oval 84"/>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31893" name="Group 85"/>
              <p:cNvGrpSpPr>
                <a:grpSpLocks/>
              </p:cNvGrpSpPr>
              <p:nvPr/>
            </p:nvGrpSpPr>
            <p:grpSpPr bwMode="auto">
              <a:xfrm>
                <a:off x="2021" y="1980"/>
                <a:ext cx="308" cy="302"/>
                <a:chOff x="2900" y="2429"/>
                <a:chExt cx="315" cy="302"/>
              </a:xfrm>
            </p:grpSpPr>
            <p:sp>
              <p:nvSpPr>
                <p:cNvPr id="631894" name="Rectangle 86"/>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1895" name="Text Box 87"/>
                <p:cNvSpPr txBox="1">
                  <a:spLocks noChangeArrowheads="1"/>
                </p:cNvSpPr>
                <p:nvPr/>
              </p:nvSpPr>
              <p:spPr bwMode="auto">
                <a:xfrm>
                  <a:off x="2900" y="2429"/>
                  <a:ext cx="315" cy="302"/>
                </a:xfrm>
                <a:prstGeom prst="rect">
                  <a:avLst/>
                </a:prstGeom>
                <a:noFill/>
                <a:ln w="9525">
                  <a:noFill/>
                  <a:miter lim="800000"/>
                  <a:headEnd/>
                  <a:tailEnd/>
                </a:ln>
                <a:effectLst/>
              </p:spPr>
              <p:txBody>
                <a:bodyPr wrap="none">
                  <a:spAutoFit/>
                </a:bodyPr>
                <a:lstStyle/>
                <a:p>
                  <a:pPr algn="ctr"/>
                  <a:r>
                    <a:rPr lang="en-US" altLang="it-IT" sz="2000"/>
                    <a:t>1b</a:t>
                  </a:r>
                  <a:endParaRPr lang="en-US" altLang="it-IT" sz="2400">
                    <a:latin typeface="Times New Roman" pitchFamily="18" charset="0"/>
                  </a:endParaRPr>
                </a:p>
              </p:txBody>
            </p:sp>
          </p:grpSp>
        </p:grpSp>
        <p:grpSp>
          <p:nvGrpSpPr>
            <p:cNvPr id="631896" name="Group 88"/>
            <p:cNvGrpSpPr>
              <a:grpSpLocks/>
            </p:cNvGrpSpPr>
            <p:nvPr/>
          </p:nvGrpSpPr>
          <p:grpSpPr bwMode="auto">
            <a:xfrm>
              <a:off x="554" y="1169"/>
              <a:ext cx="296" cy="281"/>
              <a:chOff x="2014" y="1980"/>
              <a:chExt cx="321" cy="302"/>
            </a:xfrm>
          </p:grpSpPr>
          <p:sp>
            <p:nvSpPr>
              <p:cNvPr id="631897" name="Oval 89"/>
              <p:cNvSpPr>
                <a:spLocks noChangeArrowheads="1"/>
              </p:cNvSpPr>
              <p:nvPr/>
            </p:nvSpPr>
            <p:spPr bwMode="auto">
              <a:xfrm>
                <a:off x="2019" y="2102"/>
                <a:ext cx="313" cy="81"/>
              </a:xfrm>
              <a:prstGeom prst="ellipse">
                <a:avLst/>
              </a:prstGeom>
              <a:solidFill>
                <a:schemeClr val="hlink"/>
              </a:solidFill>
              <a:ln w="12700">
                <a:solidFill>
                  <a:schemeClr val="tx1"/>
                </a:solidFill>
                <a:round/>
                <a:headEnd/>
                <a:tailEnd/>
              </a:ln>
              <a:effectLst/>
            </p:spPr>
            <p:txBody>
              <a:bodyPr wrap="none" anchor="ctr"/>
              <a:lstStyle/>
              <a:p>
                <a:endParaRPr lang="it-IT"/>
              </a:p>
            </p:txBody>
          </p:sp>
          <p:sp>
            <p:nvSpPr>
              <p:cNvPr id="631898" name="Line 90"/>
              <p:cNvSpPr>
                <a:spLocks noChangeShapeType="1"/>
              </p:cNvSpPr>
              <p:nvPr/>
            </p:nvSpPr>
            <p:spPr bwMode="auto">
              <a:xfrm>
                <a:off x="2019" y="2095"/>
                <a:ext cx="0" cy="50"/>
              </a:xfrm>
              <a:prstGeom prst="line">
                <a:avLst/>
              </a:prstGeom>
              <a:noFill/>
              <a:ln w="12700">
                <a:solidFill>
                  <a:schemeClr val="tx1"/>
                </a:solidFill>
                <a:round/>
                <a:headEnd/>
                <a:tailEnd/>
              </a:ln>
              <a:effectLst/>
            </p:spPr>
            <p:txBody>
              <a:bodyPr wrap="none" anchor="ctr"/>
              <a:lstStyle/>
              <a:p>
                <a:endParaRPr lang="it-IT"/>
              </a:p>
            </p:txBody>
          </p:sp>
          <p:sp>
            <p:nvSpPr>
              <p:cNvPr id="631899" name="Line 91"/>
              <p:cNvSpPr>
                <a:spLocks noChangeShapeType="1"/>
              </p:cNvSpPr>
              <p:nvPr/>
            </p:nvSpPr>
            <p:spPr bwMode="auto">
              <a:xfrm>
                <a:off x="2332" y="2095"/>
                <a:ext cx="0" cy="50"/>
              </a:xfrm>
              <a:prstGeom prst="line">
                <a:avLst/>
              </a:prstGeom>
              <a:noFill/>
              <a:ln w="12700">
                <a:solidFill>
                  <a:schemeClr val="tx1"/>
                </a:solidFill>
                <a:round/>
                <a:headEnd/>
                <a:tailEnd/>
              </a:ln>
              <a:effectLst/>
            </p:spPr>
            <p:txBody>
              <a:bodyPr wrap="none" anchor="ctr"/>
              <a:lstStyle/>
              <a:p>
                <a:endParaRPr lang="it-IT"/>
              </a:p>
            </p:txBody>
          </p:sp>
          <p:sp>
            <p:nvSpPr>
              <p:cNvPr id="631900" name="Rectangle 92"/>
              <p:cNvSpPr>
                <a:spLocks noChangeArrowheads="1"/>
              </p:cNvSpPr>
              <p:nvPr/>
            </p:nvSpPr>
            <p:spPr bwMode="auto">
              <a:xfrm>
                <a:off x="2019" y="2095"/>
                <a:ext cx="310" cy="49"/>
              </a:xfrm>
              <a:prstGeom prst="rect">
                <a:avLst/>
              </a:prstGeom>
              <a:solidFill>
                <a:schemeClr val="hlink"/>
              </a:solidFill>
              <a:ln w="12700">
                <a:noFill/>
                <a:miter lim="800000"/>
                <a:headEnd/>
                <a:tailEnd/>
              </a:ln>
              <a:effectLst/>
            </p:spPr>
            <p:txBody>
              <a:bodyPr wrap="none" anchor="ctr"/>
              <a:lstStyle/>
              <a:p>
                <a:pPr algn="ctr"/>
                <a:endParaRPr lang="it-IT" sz="2400">
                  <a:latin typeface="Times New Roman" pitchFamily="18" charset="0"/>
                </a:endParaRPr>
              </a:p>
            </p:txBody>
          </p:sp>
          <p:sp>
            <p:nvSpPr>
              <p:cNvPr id="631901" name="Oval 93"/>
              <p:cNvSpPr>
                <a:spLocks noChangeArrowheads="1"/>
              </p:cNvSpPr>
              <p:nvPr/>
            </p:nvSpPr>
            <p:spPr bwMode="auto">
              <a:xfrm>
                <a:off x="2016" y="2036"/>
                <a:ext cx="313" cy="95"/>
              </a:xfrm>
              <a:prstGeom prst="ellipse">
                <a:avLst/>
              </a:prstGeom>
              <a:solidFill>
                <a:schemeClr val="hlink"/>
              </a:solidFill>
              <a:ln w="12700">
                <a:solidFill>
                  <a:schemeClr val="tx1"/>
                </a:solidFill>
                <a:round/>
                <a:headEnd/>
                <a:tailEnd/>
              </a:ln>
              <a:effectLst/>
            </p:spPr>
            <p:txBody>
              <a:bodyPr wrap="none" anchor="ctr"/>
              <a:lstStyle/>
              <a:p>
                <a:endParaRPr lang="it-IT"/>
              </a:p>
            </p:txBody>
          </p:sp>
          <p:grpSp>
            <p:nvGrpSpPr>
              <p:cNvPr id="631902" name="Group 94"/>
              <p:cNvGrpSpPr>
                <a:grpSpLocks/>
              </p:cNvGrpSpPr>
              <p:nvPr/>
            </p:nvGrpSpPr>
            <p:grpSpPr bwMode="auto">
              <a:xfrm>
                <a:off x="2014" y="1980"/>
                <a:ext cx="321" cy="302"/>
                <a:chOff x="2893" y="2429"/>
                <a:chExt cx="328" cy="302"/>
              </a:xfrm>
            </p:grpSpPr>
            <p:sp>
              <p:nvSpPr>
                <p:cNvPr id="631903" name="Rectangle 95"/>
                <p:cNvSpPr>
                  <a:spLocks noChangeArrowheads="1"/>
                </p:cNvSpPr>
                <p:nvPr/>
              </p:nvSpPr>
              <p:spPr bwMode="auto">
                <a:xfrm>
                  <a:off x="2982" y="2490"/>
                  <a:ext cx="144" cy="132"/>
                </a:xfrm>
                <a:prstGeom prst="rect">
                  <a:avLst/>
                </a:prstGeom>
                <a:solidFill>
                  <a:schemeClr val="hlink"/>
                </a:solidFill>
                <a:ln w="9525">
                  <a:noFill/>
                  <a:miter lim="800000"/>
                  <a:headEnd/>
                  <a:tailEnd/>
                </a:ln>
                <a:effectLst/>
              </p:spPr>
              <p:txBody>
                <a:bodyPr wrap="none" anchor="ctr"/>
                <a:lstStyle/>
                <a:p>
                  <a:endParaRPr lang="it-IT"/>
                </a:p>
              </p:txBody>
            </p:sp>
            <p:sp>
              <p:nvSpPr>
                <p:cNvPr id="631904" name="Text Box 96"/>
                <p:cNvSpPr txBox="1">
                  <a:spLocks noChangeArrowheads="1"/>
                </p:cNvSpPr>
                <p:nvPr/>
              </p:nvSpPr>
              <p:spPr bwMode="auto">
                <a:xfrm>
                  <a:off x="2893" y="2429"/>
                  <a:ext cx="328" cy="302"/>
                </a:xfrm>
                <a:prstGeom prst="rect">
                  <a:avLst/>
                </a:prstGeom>
                <a:noFill/>
                <a:ln w="9525">
                  <a:noFill/>
                  <a:miter lim="800000"/>
                  <a:headEnd/>
                  <a:tailEnd/>
                </a:ln>
                <a:effectLst/>
              </p:spPr>
              <p:txBody>
                <a:bodyPr wrap="none">
                  <a:spAutoFit/>
                </a:bodyPr>
                <a:lstStyle/>
                <a:p>
                  <a:pPr algn="ctr"/>
                  <a:r>
                    <a:rPr lang="en-US" altLang="it-IT" sz="2000"/>
                    <a:t>3c</a:t>
                  </a:r>
                  <a:endParaRPr lang="en-US" altLang="it-IT" sz="2400">
                    <a:latin typeface="Times New Roman" pitchFamily="18" charset="0"/>
                  </a:endParaRPr>
                </a:p>
              </p:txBody>
            </p:sp>
          </p:grpSp>
        </p:grpSp>
        <p:sp>
          <p:nvSpPr>
            <p:cNvPr id="631905" name="Line 97"/>
            <p:cNvSpPr>
              <a:spLocks noChangeShapeType="1"/>
            </p:cNvSpPr>
            <p:nvPr/>
          </p:nvSpPr>
          <p:spPr bwMode="auto">
            <a:xfrm flipH="1">
              <a:off x="578" y="1364"/>
              <a:ext cx="57" cy="99"/>
            </a:xfrm>
            <a:prstGeom prst="line">
              <a:avLst/>
            </a:prstGeom>
            <a:noFill/>
            <a:ln w="28575">
              <a:solidFill>
                <a:schemeClr val="tx1"/>
              </a:solidFill>
              <a:round/>
              <a:headEnd/>
              <a:tailEnd/>
            </a:ln>
            <a:effectLst/>
          </p:spPr>
          <p:txBody>
            <a:bodyPr/>
            <a:lstStyle/>
            <a:p>
              <a:endParaRPr lang="it-IT"/>
            </a:p>
          </p:txBody>
        </p:sp>
        <p:sp>
          <p:nvSpPr>
            <p:cNvPr id="631906" name="Line 98"/>
            <p:cNvSpPr>
              <a:spLocks noChangeShapeType="1"/>
            </p:cNvSpPr>
            <p:nvPr/>
          </p:nvSpPr>
          <p:spPr bwMode="auto">
            <a:xfrm>
              <a:off x="296" y="1407"/>
              <a:ext cx="133" cy="102"/>
            </a:xfrm>
            <a:prstGeom prst="line">
              <a:avLst/>
            </a:prstGeom>
            <a:noFill/>
            <a:ln w="9525">
              <a:solidFill>
                <a:schemeClr val="tx1"/>
              </a:solidFill>
              <a:round/>
              <a:headEnd/>
              <a:tailEnd/>
            </a:ln>
            <a:effectLst/>
          </p:spPr>
          <p:txBody>
            <a:bodyPr/>
            <a:lstStyle/>
            <a:p>
              <a:endParaRPr lang="it-IT"/>
            </a:p>
          </p:txBody>
        </p:sp>
        <p:sp>
          <p:nvSpPr>
            <p:cNvPr id="631907" name="Line 99"/>
            <p:cNvSpPr>
              <a:spLocks noChangeShapeType="1"/>
            </p:cNvSpPr>
            <p:nvPr/>
          </p:nvSpPr>
          <p:spPr bwMode="auto">
            <a:xfrm flipH="1">
              <a:off x="755" y="1077"/>
              <a:ext cx="125" cy="141"/>
            </a:xfrm>
            <a:prstGeom prst="line">
              <a:avLst/>
            </a:prstGeom>
            <a:noFill/>
            <a:ln w="9525">
              <a:solidFill>
                <a:schemeClr val="tx1"/>
              </a:solidFill>
              <a:round/>
              <a:headEnd/>
              <a:tailEnd/>
            </a:ln>
            <a:effectLst/>
          </p:spPr>
          <p:txBody>
            <a:bodyPr/>
            <a:lstStyle/>
            <a:p>
              <a:endParaRPr lang="it-IT"/>
            </a:p>
          </p:txBody>
        </p:sp>
        <p:sp>
          <p:nvSpPr>
            <p:cNvPr id="631908" name="Line 100"/>
            <p:cNvSpPr>
              <a:spLocks noChangeShapeType="1"/>
            </p:cNvSpPr>
            <p:nvPr/>
          </p:nvSpPr>
          <p:spPr bwMode="auto">
            <a:xfrm>
              <a:off x="498" y="1069"/>
              <a:ext cx="109" cy="165"/>
            </a:xfrm>
            <a:prstGeom prst="line">
              <a:avLst/>
            </a:prstGeom>
            <a:noFill/>
            <a:ln w="9525">
              <a:solidFill>
                <a:schemeClr val="tx1"/>
              </a:solidFill>
              <a:round/>
              <a:headEnd/>
              <a:tailEnd/>
            </a:ln>
            <a:effectLst/>
          </p:spPr>
          <p:txBody>
            <a:bodyPr/>
            <a:lstStyle/>
            <a:p>
              <a:endParaRPr lang="it-IT"/>
            </a:p>
          </p:txBody>
        </p:sp>
        <p:sp>
          <p:nvSpPr>
            <p:cNvPr id="631909" name="Line 101"/>
            <p:cNvSpPr>
              <a:spLocks noChangeShapeType="1"/>
            </p:cNvSpPr>
            <p:nvPr/>
          </p:nvSpPr>
          <p:spPr bwMode="auto">
            <a:xfrm flipH="1">
              <a:off x="1105" y="1155"/>
              <a:ext cx="63" cy="190"/>
            </a:xfrm>
            <a:prstGeom prst="line">
              <a:avLst/>
            </a:prstGeom>
            <a:noFill/>
            <a:ln w="9525">
              <a:solidFill>
                <a:schemeClr val="tx1"/>
              </a:solidFill>
              <a:round/>
              <a:headEnd/>
              <a:tailEnd/>
            </a:ln>
            <a:effectLst/>
          </p:spPr>
          <p:txBody>
            <a:bodyPr/>
            <a:lstStyle/>
            <a:p>
              <a:endParaRPr lang="it-IT"/>
            </a:p>
          </p:txBody>
        </p:sp>
        <p:sp>
          <p:nvSpPr>
            <p:cNvPr id="631910" name="Line 102"/>
            <p:cNvSpPr>
              <a:spLocks noChangeShapeType="1"/>
            </p:cNvSpPr>
            <p:nvPr/>
          </p:nvSpPr>
          <p:spPr bwMode="auto">
            <a:xfrm>
              <a:off x="3715" y="1636"/>
              <a:ext cx="203" cy="0"/>
            </a:xfrm>
            <a:prstGeom prst="line">
              <a:avLst/>
            </a:prstGeom>
            <a:noFill/>
            <a:ln w="9525">
              <a:solidFill>
                <a:schemeClr val="tx1"/>
              </a:solidFill>
              <a:round/>
              <a:headEnd/>
              <a:tailEnd/>
            </a:ln>
            <a:effectLst/>
          </p:spPr>
          <p:txBody>
            <a:bodyPr/>
            <a:lstStyle/>
            <a:p>
              <a:endParaRPr lang="it-IT"/>
            </a:p>
          </p:txBody>
        </p:sp>
        <p:sp>
          <p:nvSpPr>
            <p:cNvPr id="631911" name="Line 103"/>
            <p:cNvSpPr>
              <a:spLocks noChangeShapeType="1"/>
            </p:cNvSpPr>
            <p:nvPr/>
          </p:nvSpPr>
          <p:spPr bwMode="auto">
            <a:xfrm flipV="1">
              <a:off x="3661" y="1345"/>
              <a:ext cx="241" cy="236"/>
            </a:xfrm>
            <a:prstGeom prst="line">
              <a:avLst/>
            </a:prstGeom>
            <a:noFill/>
            <a:ln w="9525">
              <a:solidFill>
                <a:schemeClr val="tx1"/>
              </a:solidFill>
              <a:round/>
              <a:headEnd/>
              <a:tailEnd/>
            </a:ln>
            <a:effectLst/>
          </p:spPr>
          <p:txBody>
            <a:bodyPr/>
            <a:lstStyle/>
            <a:p>
              <a:endParaRPr lang="it-IT"/>
            </a:p>
          </p:txBody>
        </p:sp>
        <p:sp>
          <p:nvSpPr>
            <p:cNvPr id="631912" name="Line 104"/>
            <p:cNvSpPr>
              <a:spLocks noChangeShapeType="1"/>
            </p:cNvSpPr>
            <p:nvPr/>
          </p:nvSpPr>
          <p:spPr bwMode="auto">
            <a:xfrm flipH="1" flipV="1">
              <a:off x="3154" y="1187"/>
              <a:ext cx="117" cy="188"/>
            </a:xfrm>
            <a:prstGeom prst="line">
              <a:avLst/>
            </a:prstGeom>
            <a:noFill/>
            <a:ln w="9525">
              <a:solidFill>
                <a:schemeClr val="tx1"/>
              </a:solidFill>
              <a:round/>
              <a:headEnd/>
              <a:tailEnd/>
            </a:ln>
            <a:effectLst/>
          </p:spPr>
          <p:txBody>
            <a:bodyPr/>
            <a:lstStyle/>
            <a:p>
              <a:endParaRPr lang="it-IT"/>
            </a:p>
          </p:txBody>
        </p:sp>
        <p:sp>
          <p:nvSpPr>
            <p:cNvPr id="631913" name="Line 105"/>
            <p:cNvSpPr>
              <a:spLocks noChangeShapeType="1"/>
            </p:cNvSpPr>
            <p:nvPr/>
          </p:nvSpPr>
          <p:spPr bwMode="auto">
            <a:xfrm flipH="1" flipV="1">
              <a:off x="2867" y="1282"/>
              <a:ext cx="124" cy="172"/>
            </a:xfrm>
            <a:prstGeom prst="line">
              <a:avLst/>
            </a:prstGeom>
            <a:noFill/>
            <a:ln w="9525">
              <a:solidFill>
                <a:schemeClr val="tx1"/>
              </a:solidFill>
              <a:round/>
              <a:headEnd/>
              <a:tailEnd/>
            </a:ln>
            <a:effectLst/>
          </p:spPr>
          <p:txBody>
            <a:bodyPr/>
            <a:lstStyle/>
            <a:p>
              <a:endParaRPr lang="it-IT"/>
            </a:p>
          </p:txBody>
        </p:sp>
        <p:sp>
          <p:nvSpPr>
            <p:cNvPr id="631914" name="Line 106"/>
            <p:cNvSpPr>
              <a:spLocks noChangeShapeType="1"/>
            </p:cNvSpPr>
            <p:nvPr/>
          </p:nvSpPr>
          <p:spPr bwMode="auto">
            <a:xfrm flipH="1">
              <a:off x="1129" y="1974"/>
              <a:ext cx="124" cy="110"/>
            </a:xfrm>
            <a:prstGeom prst="line">
              <a:avLst/>
            </a:prstGeom>
            <a:noFill/>
            <a:ln w="9525">
              <a:solidFill>
                <a:schemeClr val="tx1"/>
              </a:solidFill>
              <a:round/>
              <a:headEnd/>
              <a:tailEnd/>
            </a:ln>
            <a:effectLst/>
          </p:spPr>
          <p:txBody>
            <a:bodyPr/>
            <a:lstStyle/>
            <a:p>
              <a:endParaRPr lang="it-IT"/>
            </a:p>
          </p:txBody>
        </p:sp>
        <p:sp>
          <p:nvSpPr>
            <p:cNvPr id="631915" name="Line 107"/>
            <p:cNvSpPr>
              <a:spLocks noChangeShapeType="1"/>
            </p:cNvSpPr>
            <p:nvPr/>
          </p:nvSpPr>
          <p:spPr bwMode="auto">
            <a:xfrm flipH="1" flipV="1">
              <a:off x="1098" y="1880"/>
              <a:ext cx="117" cy="7"/>
            </a:xfrm>
            <a:prstGeom prst="line">
              <a:avLst/>
            </a:prstGeom>
            <a:noFill/>
            <a:ln w="9525">
              <a:solidFill>
                <a:schemeClr val="tx1"/>
              </a:solidFill>
              <a:round/>
              <a:headEnd/>
              <a:tailEnd/>
            </a:ln>
            <a:effectLst/>
          </p:spPr>
          <p:txBody>
            <a:bodyPr/>
            <a:lstStyle/>
            <a:p>
              <a:endParaRPr lang="it-IT"/>
            </a:p>
          </p:txBody>
        </p:sp>
        <p:sp>
          <p:nvSpPr>
            <p:cNvPr id="631916" name="Line 108"/>
            <p:cNvSpPr>
              <a:spLocks noChangeShapeType="1"/>
            </p:cNvSpPr>
            <p:nvPr/>
          </p:nvSpPr>
          <p:spPr bwMode="auto">
            <a:xfrm flipH="1">
              <a:off x="1347" y="2132"/>
              <a:ext cx="195" cy="15"/>
            </a:xfrm>
            <a:prstGeom prst="line">
              <a:avLst/>
            </a:prstGeom>
            <a:noFill/>
            <a:ln w="9525">
              <a:solidFill>
                <a:schemeClr val="tx1"/>
              </a:solidFill>
              <a:round/>
              <a:headEnd/>
              <a:tailEnd/>
            </a:ln>
            <a:effectLst/>
          </p:spPr>
          <p:txBody>
            <a:bodyPr/>
            <a:lstStyle/>
            <a:p>
              <a:endParaRPr lang="it-IT"/>
            </a:p>
          </p:txBody>
        </p:sp>
        <p:sp>
          <p:nvSpPr>
            <p:cNvPr id="631917" name="Line 109"/>
            <p:cNvSpPr>
              <a:spLocks noChangeShapeType="1"/>
            </p:cNvSpPr>
            <p:nvPr/>
          </p:nvSpPr>
          <p:spPr bwMode="auto">
            <a:xfrm flipV="1">
              <a:off x="1791" y="1706"/>
              <a:ext cx="211" cy="9"/>
            </a:xfrm>
            <a:prstGeom prst="line">
              <a:avLst/>
            </a:prstGeom>
            <a:noFill/>
            <a:ln w="9525">
              <a:solidFill>
                <a:schemeClr val="tx1"/>
              </a:solidFill>
              <a:round/>
              <a:headEnd/>
              <a:tailEnd/>
            </a:ln>
            <a:effectLst/>
          </p:spPr>
          <p:txBody>
            <a:bodyPr/>
            <a:lstStyle/>
            <a:p>
              <a:endParaRPr lang="it-IT"/>
            </a:p>
          </p:txBody>
        </p:sp>
        <p:sp>
          <p:nvSpPr>
            <p:cNvPr id="631918" name="Line 110"/>
            <p:cNvSpPr>
              <a:spLocks noChangeShapeType="1"/>
            </p:cNvSpPr>
            <p:nvPr/>
          </p:nvSpPr>
          <p:spPr bwMode="auto">
            <a:xfrm>
              <a:off x="2212" y="2053"/>
              <a:ext cx="109" cy="102"/>
            </a:xfrm>
            <a:prstGeom prst="line">
              <a:avLst/>
            </a:prstGeom>
            <a:noFill/>
            <a:ln w="9525">
              <a:solidFill>
                <a:schemeClr val="tx1"/>
              </a:solidFill>
              <a:round/>
              <a:headEnd/>
              <a:tailEnd/>
            </a:ln>
            <a:effectLst/>
          </p:spPr>
          <p:txBody>
            <a:bodyPr/>
            <a:lstStyle/>
            <a:p>
              <a:endParaRPr lang="it-IT"/>
            </a:p>
          </p:txBody>
        </p:sp>
        <p:sp>
          <p:nvSpPr>
            <p:cNvPr id="631919" name="Line 111"/>
            <p:cNvSpPr>
              <a:spLocks noChangeShapeType="1"/>
            </p:cNvSpPr>
            <p:nvPr/>
          </p:nvSpPr>
          <p:spPr bwMode="auto">
            <a:xfrm>
              <a:off x="1768" y="1777"/>
              <a:ext cx="132" cy="71"/>
            </a:xfrm>
            <a:prstGeom prst="line">
              <a:avLst/>
            </a:prstGeom>
            <a:noFill/>
            <a:ln w="9525">
              <a:solidFill>
                <a:schemeClr val="tx1"/>
              </a:solidFill>
              <a:round/>
              <a:headEnd/>
              <a:tailEnd/>
            </a:ln>
            <a:effectLst/>
          </p:spPr>
          <p:txBody>
            <a:bodyPr/>
            <a:lstStyle/>
            <a:p>
              <a:endParaRPr lang="it-IT"/>
            </a:p>
          </p:txBody>
        </p:sp>
      </p:grpSp>
      <p:sp>
        <p:nvSpPr>
          <p:cNvPr id="631920" name="Freeform 112"/>
          <p:cNvSpPr>
            <a:spLocks/>
          </p:cNvSpPr>
          <p:nvPr/>
        </p:nvSpPr>
        <p:spPr bwMode="auto">
          <a:xfrm>
            <a:off x="3641725" y="4459288"/>
            <a:ext cx="973138" cy="795337"/>
          </a:xfrm>
          <a:custGeom>
            <a:avLst/>
            <a:gdLst/>
            <a:ahLst/>
            <a:cxnLst>
              <a:cxn ang="0">
                <a:pos x="88" y="181"/>
              </a:cxn>
              <a:cxn ang="0">
                <a:pos x="180" y="89"/>
              </a:cxn>
              <a:cxn ang="0">
                <a:pos x="448" y="49"/>
              </a:cxn>
              <a:cxn ang="0">
                <a:pos x="988" y="25"/>
              </a:cxn>
              <a:cxn ang="0">
                <a:pos x="1181" y="197"/>
              </a:cxn>
              <a:cxn ang="0">
                <a:pos x="889" y="413"/>
              </a:cxn>
              <a:cxn ang="0">
                <a:pos x="307" y="425"/>
              </a:cxn>
              <a:cxn ang="0">
                <a:pos x="36" y="337"/>
              </a:cxn>
              <a:cxn ang="0">
                <a:pos x="88" y="181"/>
              </a:cxn>
            </a:cxnLst>
            <a:rect l="0" t="0" r="r" b="b"/>
            <a:pathLst>
              <a:path w="1198" h="451">
                <a:moveTo>
                  <a:pt x="88" y="181"/>
                </a:moveTo>
                <a:cubicBezTo>
                  <a:pt x="159" y="143"/>
                  <a:pt x="120" y="111"/>
                  <a:pt x="180" y="89"/>
                </a:cubicBezTo>
                <a:cubicBezTo>
                  <a:pt x="240" y="67"/>
                  <a:pt x="313" y="60"/>
                  <a:pt x="448" y="49"/>
                </a:cubicBezTo>
                <a:cubicBezTo>
                  <a:pt x="583" y="38"/>
                  <a:pt x="866" y="0"/>
                  <a:pt x="988" y="25"/>
                </a:cubicBezTo>
                <a:cubicBezTo>
                  <a:pt x="1110" y="50"/>
                  <a:pt x="1198" y="132"/>
                  <a:pt x="1181" y="197"/>
                </a:cubicBezTo>
                <a:cubicBezTo>
                  <a:pt x="1164" y="262"/>
                  <a:pt x="1034" y="375"/>
                  <a:pt x="889" y="413"/>
                </a:cubicBezTo>
                <a:cubicBezTo>
                  <a:pt x="744" y="451"/>
                  <a:pt x="449" y="438"/>
                  <a:pt x="307" y="425"/>
                </a:cubicBezTo>
                <a:cubicBezTo>
                  <a:pt x="165" y="412"/>
                  <a:pt x="72" y="378"/>
                  <a:pt x="36" y="337"/>
                </a:cubicBezTo>
                <a:cubicBezTo>
                  <a:pt x="0" y="296"/>
                  <a:pt x="77" y="213"/>
                  <a:pt x="88" y="181"/>
                </a:cubicBezTo>
                <a:close/>
              </a:path>
            </a:pathLst>
          </a:custGeom>
          <a:solidFill>
            <a:srgbClr val="66CCFF"/>
          </a:solidFill>
          <a:ln w="9525">
            <a:noFill/>
            <a:round/>
            <a:headEnd/>
            <a:tailEnd/>
          </a:ln>
          <a:effectLst/>
        </p:spPr>
        <p:txBody>
          <a:bodyPr wrap="none" anchor="ctr"/>
          <a:lstStyle/>
          <a:p>
            <a:endParaRPr lang="it-IT"/>
          </a:p>
        </p:txBody>
      </p:sp>
      <p:sp>
        <p:nvSpPr>
          <p:cNvPr id="631921" name="Text Box 113"/>
          <p:cNvSpPr txBox="1">
            <a:spLocks noChangeArrowheads="1"/>
          </p:cNvSpPr>
          <p:nvPr/>
        </p:nvSpPr>
        <p:spPr bwMode="auto">
          <a:xfrm>
            <a:off x="3963988" y="4622800"/>
            <a:ext cx="363537" cy="517525"/>
          </a:xfrm>
          <a:prstGeom prst="rect">
            <a:avLst/>
          </a:prstGeom>
          <a:noFill/>
          <a:ln w="9525">
            <a:noFill/>
            <a:miter lim="800000"/>
            <a:headEnd/>
            <a:tailEnd/>
          </a:ln>
          <a:effectLst/>
        </p:spPr>
        <p:txBody>
          <a:bodyPr wrap="none">
            <a:spAutoFit/>
          </a:bodyPr>
          <a:lstStyle/>
          <a:p>
            <a:r>
              <a:rPr lang="en-US" altLang="it-IT" sz="2400">
                <a:solidFill>
                  <a:schemeClr val="bg1"/>
                </a:solidFill>
              </a:rPr>
              <a:t>x</a:t>
            </a:r>
          </a:p>
        </p:txBody>
      </p:sp>
      <p:sp>
        <p:nvSpPr>
          <p:cNvPr id="631922" name="Text Box 114"/>
          <p:cNvSpPr txBox="1">
            <a:spLocks noChangeArrowheads="1"/>
          </p:cNvSpPr>
          <p:nvPr/>
        </p:nvSpPr>
        <p:spPr bwMode="auto">
          <a:xfrm rot="-1061543">
            <a:off x="3030538" y="4346575"/>
            <a:ext cx="647700" cy="1047750"/>
          </a:xfrm>
          <a:prstGeom prst="rect">
            <a:avLst/>
          </a:prstGeom>
          <a:noFill/>
          <a:ln w="9525">
            <a:noFill/>
            <a:miter lim="800000"/>
            <a:headEnd/>
            <a:tailEnd/>
          </a:ln>
          <a:effectLst/>
        </p:spPr>
        <p:txBody>
          <a:bodyPr wrap="none">
            <a:spAutoFit/>
          </a:bodyPr>
          <a:lstStyle/>
          <a:p>
            <a:r>
              <a:rPr lang="en-US" altLang="it-IT" sz="5400"/>
              <a:t>…</a:t>
            </a:r>
          </a:p>
        </p:txBody>
      </p:sp>
      <p:sp>
        <p:nvSpPr>
          <p:cNvPr id="631923" name="Text Box 115"/>
          <p:cNvSpPr txBox="1">
            <a:spLocks noChangeArrowheads="1"/>
          </p:cNvSpPr>
          <p:nvPr/>
        </p:nvSpPr>
        <p:spPr bwMode="auto">
          <a:xfrm rot="1644044">
            <a:off x="4654550" y="4368800"/>
            <a:ext cx="647700" cy="1047750"/>
          </a:xfrm>
          <a:prstGeom prst="rect">
            <a:avLst/>
          </a:prstGeom>
          <a:noFill/>
          <a:ln w="9525">
            <a:noFill/>
            <a:miter lim="800000"/>
            <a:headEnd/>
            <a:tailEnd/>
          </a:ln>
          <a:effectLst/>
        </p:spPr>
        <p:txBody>
          <a:bodyPr wrap="none">
            <a:spAutoFit/>
          </a:bodyPr>
          <a:lstStyle/>
          <a:p>
            <a:r>
              <a:rPr lang="en-US" altLang="it-IT" sz="5400"/>
              <a:t>…</a:t>
            </a:r>
          </a:p>
        </p:txBody>
      </p:sp>
      <p:sp>
        <p:nvSpPr>
          <p:cNvPr id="631924" name="Rectangle 116"/>
          <p:cNvSpPr>
            <a:spLocks noChangeArrowheads="1"/>
          </p:cNvSpPr>
          <p:nvPr/>
        </p:nvSpPr>
        <p:spPr bwMode="auto">
          <a:xfrm>
            <a:off x="173038" y="190500"/>
            <a:ext cx="8764587" cy="1143000"/>
          </a:xfrm>
          <a:prstGeom prst="rect">
            <a:avLst/>
          </a:prstGeom>
          <a:noFill/>
          <a:ln w="9525">
            <a:noFill/>
            <a:miter lim="800000"/>
            <a:headEnd/>
            <a:tailEnd/>
          </a:ln>
          <a:effectLst/>
        </p:spPr>
        <p:txBody>
          <a:bodyPr anchor="ctr"/>
          <a:lstStyle/>
          <a:p>
            <a:pPr algn="ctr"/>
            <a:r>
              <a:rPr lang="it-IT" sz="3600" u="sng">
                <a:solidFill>
                  <a:schemeClr val="accent2"/>
                </a:solidFill>
              </a:rPr>
              <a:t>Esempio: scegliere fra più AS</a:t>
            </a:r>
            <a:endParaRPr lang="en-US" sz="3600" u="sng">
              <a:solidFill>
                <a:schemeClr val="accent2"/>
              </a:solidFill>
            </a:endParaRPr>
          </a:p>
        </p:txBody>
      </p:sp>
      <p:sp>
        <p:nvSpPr>
          <p:cNvPr id="631925" name="Rectangle 117"/>
          <p:cNvSpPr>
            <a:spLocks noChangeArrowheads="1"/>
          </p:cNvSpPr>
          <p:nvPr/>
        </p:nvSpPr>
        <p:spPr bwMode="auto">
          <a:xfrm>
            <a:off x="442913" y="1254125"/>
            <a:ext cx="7991475" cy="3198813"/>
          </a:xfrm>
          <a:prstGeom prst="rect">
            <a:avLst/>
          </a:prstGeom>
          <a:noFill/>
          <a:ln w="9525">
            <a:noFill/>
            <a:miter lim="800000"/>
            <a:headEnd/>
            <a:tailEnd/>
          </a:ln>
          <a:effectLst/>
        </p:spPr>
        <p:txBody>
          <a:bodyPr/>
          <a:lstStyle/>
          <a:p>
            <a:pPr marL="342900" indent="-342900">
              <a:lnSpc>
                <a:spcPct val="90000"/>
              </a:lnSpc>
              <a:spcBef>
                <a:spcPct val="20000"/>
              </a:spcBef>
              <a:buClr>
                <a:schemeClr val="accent2"/>
              </a:buClr>
              <a:buSzPct val="85000"/>
              <a:buFont typeface="Wingdings" pitchFamily="2" charset="2"/>
              <a:buChar char="r"/>
            </a:pPr>
            <a:r>
              <a:rPr lang="it-IT" sz="2200"/>
              <a:t>Supponiamo inoltre che AS1 apprenda dal protocollo d’instradamento tra sistemi autonomi che la sottorete </a:t>
            </a:r>
            <a:r>
              <a:rPr lang="it-IT" sz="2200" i="1">
                <a:solidFill>
                  <a:srgbClr val="FF0000"/>
                </a:solidFill>
              </a:rPr>
              <a:t>x</a:t>
            </a:r>
            <a:r>
              <a:rPr lang="it-IT" sz="2200"/>
              <a:t> è raggiungibile da AS2 </a:t>
            </a:r>
            <a:r>
              <a:rPr lang="it-IT" sz="2200" i="1"/>
              <a:t>e</a:t>
            </a:r>
            <a:r>
              <a:rPr lang="it-IT" sz="2200"/>
              <a:t> da AS3. </a:t>
            </a:r>
          </a:p>
          <a:p>
            <a:pPr marL="342900" indent="-342900">
              <a:lnSpc>
                <a:spcPct val="90000"/>
              </a:lnSpc>
              <a:spcBef>
                <a:spcPct val="20000"/>
              </a:spcBef>
              <a:buClr>
                <a:schemeClr val="accent2"/>
              </a:buClr>
              <a:buSzPct val="85000"/>
              <a:buFont typeface="Wingdings" pitchFamily="2" charset="2"/>
              <a:buChar char="r"/>
            </a:pPr>
            <a:r>
              <a:rPr lang="it-IT" sz="2200"/>
              <a:t>Al fine di configurare la propria tabella d’inoltro, il router 1D dovrebbe determinare a quale gateway, 1b o 1c, indirizzare i pacchetti destinati alla sottorete </a:t>
            </a:r>
            <a:r>
              <a:rPr lang="it-IT" sz="2200" i="1">
                <a:solidFill>
                  <a:srgbClr val="FF0000"/>
                </a:solidFill>
              </a:rPr>
              <a:t>x</a:t>
            </a:r>
            <a:r>
              <a:rPr lang="it-IT" sz="2200"/>
              <a:t>. </a:t>
            </a:r>
          </a:p>
          <a:p>
            <a:pPr marL="342900" indent="-342900">
              <a:lnSpc>
                <a:spcPct val="90000"/>
              </a:lnSpc>
              <a:spcBef>
                <a:spcPct val="20000"/>
              </a:spcBef>
              <a:buClr>
                <a:schemeClr val="accent2"/>
              </a:buClr>
              <a:buSzPct val="85000"/>
              <a:buFont typeface="Wingdings" pitchFamily="2" charset="2"/>
              <a:buChar char="r"/>
            </a:pPr>
            <a:r>
              <a:rPr lang="it-IT" sz="2200"/>
              <a:t>Anche questo è un compito che spetta al protocollo d’instradamento inter-AS!</a:t>
            </a:r>
            <a:endParaRPr lang="it-IT" sz="240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5"/>
          <p:cNvSpPr>
            <a:spLocks noGrp="1"/>
          </p:cNvSpPr>
          <p:nvPr>
            <p:ph type="sldNum" sz="quarter" idx="12"/>
          </p:nvPr>
        </p:nvSpPr>
        <p:spPr/>
        <p:txBody>
          <a:bodyPr/>
          <a:lstStyle/>
          <a:p>
            <a:r>
              <a:rPr lang="en-US" altLang="it-IT"/>
              <a:t>4-</a:t>
            </a:r>
            <a:fld id="{9F119906-87B7-435F-AC91-BD8DF5D6F9DF}" type="slidenum">
              <a:rPr lang="en-US" altLang="it-IT"/>
              <a:pPr/>
              <a:t>98</a:t>
            </a:fld>
            <a:endParaRPr lang="en-US" altLang="it-IT"/>
          </a:p>
        </p:txBody>
      </p:sp>
      <p:sp>
        <p:nvSpPr>
          <p:cNvPr id="592898" name="Rectangle 2"/>
          <p:cNvSpPr>
            <a:spLocks noChangeArrowheads="1"/>
          </p:cNvSpPr>
          <p:nvPr/>
        </p:nvSpPr>
        <p:spPr bwMode="auto">
          <a:xfrm>
            <a:off x="265113" y="4514850"/>
            <a:ext cx="1787525" cy="1836738"/>
          </a:xfrm>
          <a:prstGeom prst="rect">
            <a:avLst/>
          </a:prstGeom>
          <a:noFill/>
          <a:ln w="9525">
            <a:solidFill>
              <a:schemeClr val="tx1"/>
            </a:solidFill>
            <a:miter lim="800000"/>
            <a:headEnd/>
            <a:tailEnd/>
          </a:ln>
          <a:effectLst/>
        </p:spPr>
        <p:txBody>
          <a:bodyPr wrap="none" anchor="ctr"/>
          <a:lstStyle/>
          <a:p>
            <a:endParaRPr lang="it-IT"/>
          </a:p>
        </p:txBody>
      </p:sp>
      <p:sp>
        <p:nvSpPr>
          <p:cNvPr id="592899" name="Text Box 3"/>
          <p:cNvSpPr txBox="1">
            <a:spLocks noChangeArrowheads="1"/>
          </p:cNvSpPr>
          <p:nvPr/>
        </p:nvSpPr>
        <p:spPr bwMode="auto">
          <a:xfrm>
            <a:off x="523875" y="4718050"/>
            <a:ext cx="184150" cy="304800"/>
          </a:xfrm>
          <a:prstGeom prst="rect">
            <a:avLst/>
          </a:prstGeom>
          <a:noFill/>
          <a:ln w="9525">
            <a:noFill/>
            <a:miter lim="800000"/>
            <a:headEnd/>
            <a:tailEnd/>
          </a:ln>
          <a:effectLst/>
        </p:spPr>
        <p:txBody>
          <a:bodyPr wrap="none">
            <a:spAutoFit/>
          </a:bodyPr>
          <a:lstStyle/>
          <a:p>
            <a:pPr eaLnBrk="1" hangingPunct="1"/>
            <a:endParaRPr lang="it-IT" sz="1400">
              <a:latin typeface="Arial" charset="0"/>
            </a:endParaRPr>
          </a:p>
        </p:txBody>
      </p:sp>
      <p:sp>
        <p:nvSpPr>
          <p:cNvPr id="592900" name="Text Box 4"/>
          <p:cNvSpPr txBox="1">
            <a:spLocks noChangeArrowheads="1"/>
          </p:cNvSpPr>
          <p:nvPr/>
        </p:nvSpPr>
        <p:spPr bwMode="auto">
          <a:xfrm>
            <a:off x="273050" y="4775200"/>
            <a:ext cx="1804988" cy="1368425"/>
          </a:xfrm>
          <a:prstGeom prst="rect">
            <a:avLst/>
          </a:prstGeom>
          <a:noFill/>
          <a:ln w="9525">
            <a:noFill/>
            <a:miter lim="800000"/>
            <a:headEnd/>
            <a:tailEnd/>
          </a:ln>
          <a:effectLst/>
        </p:spPr>
        <p:txBody>
          <a:bodyPr wrap="none">
            <a:spAutoFit/>
          </a:bodyPr>
          <a:lstStyle/>
          <a:p>
            <a:pPr algn="ctr" eaLnBrk="1" hangingPunct="1"/>
            <a:r>
              <a:rPr lang="it-IT" sz="1400">
                <a:latin typeface="Arial" charset="0"/>
              </a:rPr>
              <a:t>Dal protocollo </a:t>
            </a:r>
          </a:p>
          <a:p>
            <a:pPr algn="ctr" eaLnBrk="1" hangingPunct="1"/>
            <a:r>
              <a:rPr lang="it-IT" sz="1400">
                <a:latin typeface="Arial" charset="0"/>
              </a:rPr>
              <a:t>inter-AS si apprende</a:t>
            </a:r>
          </a:p>
          <a:p>
            <a:pPr algn="ctr" eaLnBrk="1" hangingPunct="1"/>
            <a:r>
              <a:rPr lang="it-IT" sz="1400">
                <a:latin typeface="Arial" charset="0"/>
              </a:rPr>
              <a:t>che la sottorete x</a:t>
            </a:r>
          </a:p>
          <a:p>
            <a:pPr algn="ctr" eaLnBrk="1" hangingPunct="1"/>
            <a:r>
              <a:rPr lang="it-IT" sz="1400">
                <a:latin typeface="Arial" charset="0"/>
              </a:rPr>
              <a:t>è raggiungibile</a:t>
            </a:r>
          </a:p>
          <a:p>
            <a:pPr algn="ctr" eaLnBrk="1" hangingPunct="1"/>
            <a:r>
              <a:rPr lang="it-IT" sz="1400">
                <a:latin typeface="Arial" charset="0"/>
              </a:rPr>
              <a:t>attraverso</a:t>
            </a:r>
          </a:p>
          <a:p>
            <a:pPr algn="ctr" eaLnBrk="1" hangingPunct="1"/>
            <a:r>
              <a:rPr lang="it-IT" sz="1400">
                <a:latin typeface="Arial" charset="0"/>
              </a:rPr>
              <a:t>più gateway.</a:t>
            </a:r>
          </a:p>
        </p:txBody>
      </p:sp>
      <p:sp>
        <p:nvSpPr>
          <p:cNvPr id="592901" name="Rectangle 5"/>
          <p:cNvSpPr>
            <a:spLocks noChangeArrowheads="1"/>
          </p:cNvSpPr>
          <p:nvPr/>
        </p:nvSpPr>
        <p:spPr bwMode="auto">
          <a:xfrm>
            <a:off x="4567238" y="4527550"/>
            <a:ext cx="1800225" cy="1835150"/>
          </a:xfrm>
          <a:prstGeom prst="rect">
            <a:avLst/>
          </a:prstGeom>
          <a:noFill/>
          <a:ln w="9525">
            <a:solidFill>
              <a:schemeClr val="tx1"/>
            </a:solidFill>
            <a:miter lim="800000"/>
            <a:headEnd/>
            <a:tailEnd/>
          </a:ln>
          <a:effectLst/>
        </p:spPr>
        <p:txBody>
          <a:bodyPr wrap="none" anchor="ctr"/>
          <a:lstStyle/>
          <a:p>
            <a:endParaRPr lang="it-IT"/>
          </a:p>
        </p:txBody>
      </p:sp>
      <p:sp>
        <p:nvSpPr>
          <p:cNvPr id="592902" name="Rectangle 6"/>
          <p:cNvSpPr>
            <a:spLocks noChangeArrowheads="1"/>
          </p:cNvSpPr>
          <p:nvPr/>
        </p:nvSpPr>
        <p:spPr bwMode="auto">
          <a:xfrm>
            <a:off x="2370138" y="4538663"/>
            <a:ext cx="1825625" cy="1824037"/>
          </a:xfrm>
          <a:prstGeom prst="rect">
            <a:avLst/>
          </a:prstGeom>
          <a:noFill/>
          <a:ln w="9525">
            <a:solidFill>
              <a:schemeClr val="tx1"/>
            </a:solidFill>
            <a:miter lim="800000"/>
            <a:headEnd/>
            <a:tailEnd/>
          </a:ln>
          <a:effectLst/>
        </p:spPr>
        <p:txBody>
          <a:bodyPr wrap="none" anchor="ctr"/>
          <a:lstStyle/>
          <a:p>
            <a:endParaRPr lang="it-IT"/>
          </a:p>
        </p:txBody>
      </p:sp>
      <p:sp>
        <p:nvSpPr>
          <p:cNvPr id="592903" name="Rectangle 7"/>
          <p:cNvSpPr>
            <a:spLocks noChangeArrowheads="1"/>
          </p:cNvSpPr>
          <p:nvPr/>
        </p:nvSpPr>
        <p:spPr bwMode="auto">
          <a:xfrm>
            <a:off x="6762750" y="4513263"/>
            <a:ext cx="1812925" cy="1836737"/>
          </a:xfrm>
          <a:prstGeom prst="rect">
            <a:avLst/>
          </a:prstGeom>
          <a:noFill/>
          <a:ln w="9525">
            <a:solidFill>
              <a:schemeClr val="tx1"/>
            </a:solidFill>
            <a:miter lim="800000"/>
            <a:headEnd/>
            <a:tailEnd/>
          </a:ln>
          <a:effectLst/>
        </p:spPr>
        <p:txBody>
          <a:bodyPr wrap="none" anchor="ctr"/>
          <a:lstStyle/>
          <a:p>
            <a:endParaRPr lang="it-IT"/>
          </a:p>
        </p:txBody>
      </p:sp>
      <p:sp>
        <p:nvSpPr>
          <p:cNvPr id="592904" name="Text Box 8"/>
          <p:cNvSpPr txBox="1">
            <a:spLocks noChangeArrowheads="1"/>
          </p:cNvSpPr>
          <p:nvPr/>
        </p:nvSpPr>
        <p:spPr bwMode="auto">
          <a:xfrm>
            <a:off x="2339975" y="4567238"/>
            <a:ext cx="1847850" cy="2006600"/>
          </a:xfrm>
          <a:prstGeom prst="rect">
            <a:avLst/>
          </a:prstGeom>
          <a:noFill/>
          <a:ln w="9525">
            <a:noFill/>
            <a:miter lim="800000"/>
            <a:headEnd/>
            <a:tailEnd/>
          </a:ln>
          <a:effectLst/>
        </p:spPr>
        <p:txBody>
          <a:bodyPr>
            <a:spAutoFit/>
          </a:bodyPr>
          <a:lstStyle/>
          <a:p>
            <a:pPr algn="ctr" eaLnBrk="1" hangingPunct="1"/>
            <a:r>
              <a:rPr lang="it-IT" sz="1400">
                <a:latin typeface="Arial" charset="0"/>
              </a:rPr>
              <a:t>Si usa l’informazione</a:t>
            </a:r>
          </a:p>
          <a:p>
            <a:pPr algn="ctr" eaLnBrk="1" hangingPunct="1"/>
            <a:r>
              <a:rPr lang="it-IT" sz="1400">
                <a:latin typeface="Arial" charset="0"/>
              </a:rPr>
              <a:t>d’instradamento</a:t>
            </a:r>
          </a:p>
          <a:p>
            <a:pPr algn="ctr" eaLnBrk="1" hangingPunct="1"/>
            <a:r>
              <a:rPr lang="it-IT" sz="1400">
                <a:latin typeface="Arial" charset="0"/>
              </a:rPr>
              <a:t>proveniente dal</a:t>
            </a:r>
          </a:p>
          <a:p>
            <a:pPr algn="ctr" eaLnBrk="1" hangingPunct="1"/>
            <a:r>
              <a:rPr lang="it-IT" sz="1400">
                <a:latin typeface="Arial" charset="0"/>
              </a:rPr>
              <a:t>protocollo intra-AS</a:t>
            </a:r>
          </a:p>
          <a:p>
            <a:pPr algn="ctr" eaLnBrk="1" hangingPunct="1"/>
            <a:r>
              <a:rPr lang="it-IT" sz="1400">
                <a:latin typeface="Arial" charset="0"/>
              </a:rPr>
              <a:t>per determinare i costi dei percorsi a costo minimo verso i gateway.</a:t>
            </a:r>
          </a:p>
          <a:p>
            <a:pPr algn="ctr" eaLnBrk="1" hangingPunct="1"/>
            <a:endParaRPr lang="it-IT" sz="1400">
              <a:latin typeface="Arial" charset="0"/>
            </a:endParaRPr>
          </a:p>
        </p:txBody>
      </p:sp>
      <p:sp>
        <p:nvSpPr>
          <p:cNvPr id="592905" name="Text Box 9"/>
          <p:cNvSpPr txBox="1">
            <a:spLocks noChangeArrowheads="1"/>
          </p:cNvSpPr>
          <p:nvPr/>
        </p:nvSpPr>
        <p:spPr bwMode="auto">
          <a:xfrm>
            <a:off x="4576763" y="4903788"/>
            <a:ext cx="1800225" cy="1155700"/>
          </a:xfrm>
          <a:prstGeom prst="rect">
            <a:avLst/>
          </a:prstGeom>
          <a:noFill/>
          <a:ln w="9525">
            <a:noFill/>
            <a:miter lim="800000"/>
            <a:headEnd/>
            <a:tailEnd/>
          </a:ln>
          <a:effectLst/>
        </p:spPr>
        <p:txBody>
          <a:bodyPr>
            <a:spAutoFit/>
          </a:bodyPr>
          <a:lstStyle/>
          <a:p>
            <a:pPr algn="ctr" eaLnBrk="1" hangingPunct="1"/>
            <a:r>
              <a:rPr lang="it-IT" sz="1400">
                <a:latin typeface="Arial" charset="0"/>
              </a:rPr>
              <a:t>Instradamento a “patata bollente”: si sceglie il gateway che ha il costo minimo inferiore.</a:t>
            </a:r>
          </a:p>
        </p:txBody>
      </p:sp>
      <p:sp>
        <p:nvSpPr>
          <p:cNvPr id="592906" name="Text Box 10"/>
          <p:cNvSpPr txBox="1">
            <a:spLocks noChangeArrowheads="1"/>
          </p:cNvSpPr>
          <p:nvPr/>
        </p:nvSpPr>
        <p:spPr bwMode="auto">
          <a:xfrm>
            <a:off x="6742113" y="4635500"/>
            <a:ext cx="1884362" cy="1581150"/>
          </a:xfrm>
          <a:prstGeom prst="rect">
            <a:avLst/>
          </a:prstGeom>
          <a:noFill/>
          <a:ln w="9525">
            <a:noFill/>
            <a:miter lim="800000"/>
            <a:headEnd/>
            <a:tailEnd/>
          </a:ln>
          <a:effectLst/>
        </p:spPr>
        <p:txBody>
          <a:bodyPr wrap="none">
            <a:spAutoFit/>
          </a:bodyPr>
          <a:lstStyle/>
          <a:p>
            <a:pPr algn="ctr" eaLnBrk="1" hangingPunct="1"/>
            <a:r>
              <a:rPr lang="it-IT" sz="1400">
                <a:latin typeface="Arial" charset="0"/>
              </a:rPr>
              <a:t>Della tabella d’inoltro </a:t>
            </a:r>
          </a:p>
          <a:p>
            <a:pPr algn="ctr" eaLnBrk="1" hangingPunct="1"/>
            <a:r>
              <a:rPr lang="it-IT" sz="1400">
                <a:latin typeface="Arial" charset="0"/>
              </a:rPr>
              <a:t>si determina </a:t>
            </a:r>
          </a:p>
          <a:p>
            <a:pPr algn="ctr" eaLnBrk="1" hangingPunct="1"/>
            <a:r>
              <a:rPr lang="it-IT" sz="1400">
                <a:latin typeface="Arial" charset="0"/>
              </a:rPr>
              <a:t>l’interfaccia I che </a:t>
            </a:r>
          </a:p>
          <a:p>
            <a:pPr algn="ctr" eaLnBrk="1" hangingPunct="1"/>
            <a:r>
              <a:rPr lang="it-IT" sz="1400">
                <a:latin typeface="Arial" charset="0"/>
              </a:rPr>
              <a:t>conduce al gateway</a:t>
            </a:r>
          </a:p>
          <a:p>
            <a:pPr algn="ctr" eaLnBrk="1" hangingPunct="1"/>
            <a:r>
              <a:rPr lang="it-IT" sz="1400">
                <a:latin typeface="Arial" charset="0"/>
              </a:rPr>
              <a:t>a costo minimo.</a:t>
            </a:r>
          </a:p>
          <a:p>
            <a:pPr algn="ctr" eaLnBrk="1" hangingPunct="1"/>
            <a:r>
              <a:rPr lang="it-IT" sz="1400">
                <a:latin typeface="Arial" charset="0"/>
              </a:rPr>
              <a:t>Si scrive (x,I)</a:t>
            </a:r>
          </a:p>
          <a:p>
            <a:pPr algn="ctr" eaLnBrk="1" hangingPunct="1"/>
            <a:r>
              <a:rPr lang="it-IT" sz="1400">
                <a:latin typeface="Arial" charset="0"/>
              </a:rPr>
              <a:t>nella tabella d’inoltro.</a:t>
            </a:r>
          </a:p>
        </p:txBody>
      </p:sp>
      <p:sp>
        <p:nvSpPr>
          <p:cNvPr id="592907" name="Line 11"/>
          <p:cNvSpPr>
            <a:spLocks noChangeShapeType="1"/>
          </p:cNvSpPr>
          <p:nvPr/>
        </p:nvSpPr>
        <p:spPr bwMode="auto">
          <a:xfrm flipV="1">
            <a:off x="2065338" y="5176838"/>
            <a:ext cx="295275" cy="12700"/>
          </a:xfrm>
          <a:prstGeom prst="line">
            <a:avLst/>
          </a:prstGeom>
          <a:noFill/>
          <a:ln w="9525">
            <a:solidFill>
              <a:schemeClr val="tx1"/>
            </a:solidFill>
            <a:round/>
            <a:headEnd/>
            <a:tailEnd type="triangle" w="med" len="med"/>
          </a:ln>
          <a:effectLst/>
        </p:spPr>
        <p:txBody>
          <a:bodyPr/>
          <a:lstStyle/>
          <a:p>
            <a:endParaRPr lang="it-IT"/>
          </a:p>
        </p:txBody>
      </p:sp>
      <p:sp>
        <p:nvSpPr>
          <p:cNvPr id="592908" name="Line 12"/>
          <p:cNvSpPr>
            <a:spLocks noChangeShapeType="1"/>
          </p:cNvSpPr>
          <p:nvPr/>
        </p:nvSpPr>
        <p:spPr bwMode="auto">
          <a:xfrm>
            <a:off x="4176713" y="5176838"/>
            <a:ext cx="379412" cy="0"/>
          </a:xfrm>
          <a:prstGeom prst="line">
            <a:avLst/>
          </a:prstGeom>
          <a:noFill/>
          <a:ln w="9525">
            <a:solidFill>
              <a:schemeClr val="tx1"/>
            </a:solidFill>
            <a:round/>
            <a:headEnd/>
            <a:tailEnd type="triangle" w="med" len="med"/>
          </a:ln>
          <a:effectLst/>
        </p:spPr>
        <p:txBody>
          <a:bodyPr/>
          <a:lstStyle/>
          <a:p>
            <a:endParaRPr lang="it-IT"/>
          </a:p>
        </p:txBody>
      </p:sp>
      <p:sp>
        <p:nvSpPr>
          <p:cNvPr id="592909" name="Line 13"/>
          <p:cNvSpPr>
            <a:spLocks noChangeShapeType="1"/>
          </p:cNvSpPr>
          <p:nvPr/>
        </p:nvSpPr>
        <p:spPr bwMode="auto">
          <a:xfrm>
            <a:off x="6370638" y="5203825"/>
            <a:ext cx="407987" cy="0"/>
          </a:xfrm>
          <a:prstGeom prst="line">
            <a:avLst/>
          </a:prstGeom>
          <a:noFill/>
          <a:ln w="9525">
            <a:solidFill>
              <a:schemeClr val="tx1"/>
            </a:solidFill>
            <a:round/>
            <a:headEnd/>
            <a:tailEnd type="triangle" w="med" len="med"/>
          </a:ln>
          <a:effectLst/>
        </p:spPr>
        <p:txBody>
          <a:bodyPr/>
          <a:lstStyle/>
          <a:p>
            <a:endParaRPr lang="it-IT"/>
          </a:p>
        </p:txBody>
      </p:sp>
      <p:sp>
        <p:nvSpPr>
          <p:cNvPr id="592911" name="Rectangle 15"/>
          <p:cNvSpPr>
            <a:spLocks noGrp="1" noChangeArrowheads="1"/>
          </p:cNvSpPr>
          <p:nvPr>
            <p:ph type="title"/>
          </p:nvPr>
        </p:nvSpPr>
        <p:spPr>
          <a:xfrm>
            <a:off x="173038" y="190500"/>
            <a:ext cx="8764587" cy="1143000"/>
          </a:xfrm>
        </p:spPr>
        <p:txBody>
          <a:bodyPr/>
          <a:lstStyle/>
          <a:p>
            <a:pPr algn="ctr"/>
            <a:r>
              <a:rPr lang="it-IT" sz="3600"/>
              <a:t>Esempio: scegliere fra più AS</a:t>
            </a:r>
            <a:endParaRPr lang="en-US" sz="3600"/>
          </a:p>
        </p:txBody>
      </p:sp>
      <p:sp>
        <p:nvSpPr>
          <p:cNvPr id="592912" name="Rectangle 16"/>
          <p:cNvSpPr>
            <a:spLocks noGrp="1" noChangeArrowheads="1"/>
          </p:cNvSpPr>
          <p:nvPr>
            <p:ph type="body" idx="1"/>
          </p:nvPr>
        </p:nvSpPr>
        <p:spPr>
          <a:xfrm>
            <a:off x="442913" y="1254125"/>
            <a:ext cx="7991475" cy="2754313"/>
          </a:xfrm>
        </p:spPr>
        <p:txBody>
          <a:bodyPr/>
          <a:lstStyle/>
          <a:p>
            <a:pPr>
              <a:lnSpc>
                <a:spcPct val="80000"/>
              </a:lnSpc>
              <a:buFont typeface="Wingdings" pitchFamily="2" charset="2"/>
              <a:buChar char="r"/>
            </a:pPr>
            <a:r>
              <a:rPr lang="it-IT" sz="2000"/>
              <a:t>Supponiamo inoltre che AS1 apprenda dal protocollo d’instradamento tra sistemi autonomi che la sottorete </a:t>
            </a:r>
            <a:r>
              <a:rPr lang="it-IT" sz="2000" i="1">
                <a:solidFill>
                  <a:srgbClr val="FF0000"/>
                </a:solidFill>
              </a:rPr>
              <a:t>x</a:t>
            </a:r>
            <a:r>
              <a:rPr lang="it-IT" sz="2000"/>
              <a:t> è raggiungibile da AS2 </a:t>
            </a:r>
            <a:r>
              <a:rPr lang="it-IT" sz="2000" i="1"/>
              <a:t>e</a:t>
            </a:r>
            <a:r>
              <a:rPr lang="it-IT" sz="2000"/>
              <a:t> da AS3. </a:t>
            </a:r>
          </a:p>
          <a:p>
            <a:pPr>
              <a:lnSpc>
                <a:spcPct val="80000"/>
              </a:lnSpc>
              <a:buFont typeface="Wingdings" pitchFamily="2" charset="2"/>
              <a:buChar char="r"/>
            </a:pPr>
            <a:r>
              <a:rPr lang="it-IT" sz="2000"/>
              <a:t>Al fine di configurare la propria tabella d’inoltro, il router 1D dovrebbe determinare a quale gateway, 1b o 1c, indirizzare i pacchetti destinati alla sottorete </a:t>
            </a:r>
            <a:r>
              <a:rPr lang="it-IT" sz="2000" i="1">
                <a:solidFill>
                  <a:srgbClr val="FF0000"/>
                </a:solidFill>
              </a:rPr>
              <a:t>x</a:t>
            </a:r>
            <a:r>
              <a:rPr lang="it-IT" sz="2000"/>
              <a:t>. </a:t>
            </a:r>
          </a:p>
          <a:p>
            <a:pPr>
              <a:lnSpc>
                <a:spcPct val="80000"/>
              </a:lnSpc>
              <a:buFont typeface="Wingdings" pitchFamily="2" charset="2"/>
              <a:buChar char="r"/>
            </a:pPr>
            <a:r>
              <a:rPr lang="it-IT" sz="2000"/>
              <a:t>Anche questo è un compito che spetta al protocollo d’instradamento inter-AS!</a:t>
            </a:r>
          </a:p>
          <a:p>
            <a:pPr>
              <a:lnSpc>
                <a:spcPct val="80000"/>
              </a:lnSpc>
              <a:buFont typeface="Wingdings" pitchFamily="2" charset="2"/>
              <a:buChar char="r"/>
            </a:pPr>
            <a:r>
              <a:rPr lang="it-IT" sz="2000">
                <a:solidFill>
                  <a:srgbClr val="FF0000"/>
                </a:solidFill>
              </a:rPr>
              <a:t>Instradamento a patata bollente:</a:t>
            </a:r>
            <a:r>
              <a:rPr lang="it-IT" sz="2000"/>
              <a:t> il sistema autonomo si sbarazza del pacchetto (patata bollente) non appena possibile.</a:t>
            </a:r>
          </a:p>
          <a:p>
            <a:pPr>
              <a:lnSpc>
                <a:spcPct val="80000"/>
              </a:lnSpc>
              <a:buFont typeface="Wingdings" pitchFamily="2" charset="2"/>
              <a:buChar char="r"/>
            </a:pPr>
            <a:endParaRPr lang="it-IT" sz="240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4-</a:t>
            </a:r>
            <a:fld id="{EF17F38A-6EF0-45DB-AC40-1425336725B6}" type="slidenum">
              <a:rPr lang="en-US" altLang="it-IT"/>
              <a:pPr/>
              <a:t>99</a:t>
            </a:fld>
            <a:endParaRPr lang="en-US" altLang="it-IT"/>
          </a:p>
        </p:txBody>
      </p:sp>
      <p:sp>
        <p:nvSpPr>
          <p:cNvPr id="595974" name="Rectangle 6"/>
          <p:cNvSpPr>
            <a:spLocks noGrp="1" noChangeArrowheads="1"/>
          </p:cNvSpPr>
          <p:nvPr>
            <p:ph type="title"/>
          </p:nvPr>
        </p:nvSpPr>
        <p:spPr>
          <a:noFill/>
          <a:ln/>
        </p:spPr>
        <p:txBody>
          <a:bodyPr/>
          <a:lstStyle/>
          <a:p>
            <a:r>
              <a:rPr lang="en-US" altLang="it-IT"/>
              <a:t>Capitolo 4: Livello di rete</a:t>
            </a:r>
          </a:p>
        </p:txBody>
      </p:sp>
      <p:sp>
        <p:nvSpPr>
          <p:cNvPr id="595976" name="Rectangle 8"/>
          <p:cNvSpPr>
            <a:spLocks noGrp="1" noChangeArrowheads="1"/>
          </p:cNvSpPr>
          <p:nvPr>
            <p:ph type="body" sz="half" idx="1"/>
          </p:nvPr>
        </p:nvSpPr>
        <p:spPr>
          <a:noFill/>
          <a:ln/>
        </p:spPr>
        <p:txBody>
          <a:bodyPr/>
          <a:lstStyle/>
          <a:p>
            <a:pPr>
              <a:lnSpc>
                <a:spcPct val="90000"/>
              </a:lnSpc>
              <a:buFont typeface="ZapfDingbats" pitchFamily="82" charset="2"/>
              <a:buNone/>
            </a:pPr>
            <a:r>
              <a:rPr lang="it-IT" sz="2400">
                <a:solidFill>
                  <a:schemeClr val="accent2"/>
                </a:solidFill>
              </a:rPr>
              <a:t>4. 1</a:t>
            </a:r>
            <a:r>
              <a:rPr lang="it-IT" sz="2400"/>
              <a:t> Introduzione</a:t>
            </a:r>
          </a:p>
          <a:p>
            <a:pPr>
              <a:lnSpc>
                <a:spcPct val="90000"/>
              </a:lnSpc>
              <a:buFont typeface="ZapfDingbats" pitchFamily="82" charset="2"/>
              <a:buNone/>
            </a:pPr>
            <a:r>
              <a:rPr lang="it-IT" sz="2400">
                <a:solidFill>
                  <a:schemeClr val="accent2"/>
                </a:solidFill>
              </a:rPr>
              <a:t>4.2</a:t>
            </a:r>
            <a:r>
              <a:rPr lang="it-IT" sz="2400">
                <a:solidFill>
                  <a:srgbClr val="FF0000"/>
                </a:solidFill>
              </a:rPr>
              <a:t> </a:t>
            </a:r>
            <a:r>
              <a:rPr lang="it-IT" sz="2400"/>
              <a:t>Reti a circuito virtuale e</a:t>
            </a:r>
            <a:br>
              <a:rPr lang="it-IT" sz="2400"/>
            </a:br>
            <a:r>
              <a:rPr lang="it-IT" sz="2400"/>
              <a:t>a datagramma</a:t>
            </a:r>
            <a:endParaRPr lang="it-IT" sz="2400">
              <a:solidFill>
                <a:srgbClr val="FF0000"/>
              </a:solidFill>
            </a:endParaRPr>
          </a:p>
          <a:p>
            <a:pPr>
              <a:lnSpc>
                <a:spcPct val="90000"/>
              </a:lnSpc>
              <a:buFont typeface="ZapfDingbats" pitchFamily="82" charset="2"/>
              <a:buNone/>
            </a:pPr>
            <a:r>
              <a:rPr lang="it-IT" sz="2400">
                <a:solidFill>
                  <a:schemeClr val="accent2"/>
                </a:solidFill>
              </a:rPr>
              <a:t>4.3</a:t>
            </a:r>
            <a:r>
              <a:rPr lang="it-IT" sz="2400">
                <a:solidFill>
                  <a:srgbClr val="FF0000"/>
                </a:solidFill>
              </a:rPr>
              <a:t> </a:t>
            </a:r>
            <a:r>
              <a:rPr lang="it-IT" sz="2400"/>
              <a:t>Che cosa si trova all’interno di un router?</a:t>
            </a:r>
          </a:p>
          <a:p>
            <a:pPr>
              <a:lnSpc>
                <a:spcPct val="90000"/>
              </a:lnSpc>
              <a:buFont typeface="ZapfDingbats" pitchFamily="82" charset="2"/>
              <a:buNone/>
            </a:pPr>
            <a:r>
              <a:rPr lang="it-IT" sz="2400">
                <a:solidFill>
                  <a:schemeClr val="accent2"/>
                </a:solidFill>
              </a:rPr>
              <a:t>4.4</a:t>
            </a:r>
            <a:r>
              <a:rPr lang="it-IT" sz="2400">
                <a:solidFill>
                  <a:srgbClr val="FF0000"/>
                </a:solidFill>
              </a:rPr>
              <a:t> </a:t>
            </a:r>
            <a:r>
              <a:rPr lang="it-IT" sz="2400"/>
              <a:t>Protocollo Internet (IP)</a:t>
            </a:r>
            <a:endParaRPr lang="it-IT" sz="2400">
              <a:solidFill>
                <a:srgbClr val="FF0000"/>
              </a:solidFill>
            </a:endParaRPr>
          </a:p>
          <a:p>
            <a:pPr lvl="1">
              <a:lnSpc>
                <a:spcPct val="90000"/>
              </a:lnSpc>
              <a:buFont typeface="Wingdings" pitchFamily="2" charset="2"/>
              <a:buChar char="m"/>
            </a:pPr>
            <a:r>
              <a:rPr lang="it-IT" sz="2000"/>
              <a:t>Formato dei datagrammi</a:t>
            </a:r>
          </a:p>
          <a:p>
            <a:pPr lvl="1">
              <a:lnSpc>
                <a:spcPct val="90000"/>
              </a:lnSpc>
              <a:buFont typeface="Wingdings" pitchFamily="2" charset="2"/>
              <a:buChar char="m"/>
            </a:pPr>
            <a:r>
              <a:rPr lang="it-IT" sz="2000"/>
              <a:t>Indirizzamento IPv4</a:t>
            </a:r>
            <a:endParaRPr lang="it-IT" sz="2000">
              <a:solidFill>
                <a:srgbClr val="FF0000"/>
              </a:solidFill>
            </a:endParaRPr>
          </a:p>
          <a:p>
            <a:pPr lvl="1">
              <a:lnSpc>
                <a:spcPct val="90000"/>
              </a:lnSpc>
              <a:buFont typeface="Wingdings" pitchFamily="2" charset="2"/>
              <a:buChar char="m"/>
            </a:pPr>
            <a:r>
              <a:rPr lang="it-IT" sz="2000"/>
              <a:t>ICMP</a:t>
            </a:r>
          </a:p>
          <a:p>
            <a:pPr lvl="1">
              <a:lnSpc>
                <a:spcPct val="90000"/>
              </a:lnSpc>
              <a:buFont typeface="Wingdings" pitchFamily="2" charset="2"/>
              <a:buChar char="m"/>
            </a:pPr>
            <a:r>
              <a:rPr lang="it-IT" sz="2000"/>
              <a:t>IPv6</a:t>
            </a:r>
            <a:endParaRPr lang="it-IT" sz="2000">
              <a:solidFill>
                <a:srgbClr val="FF0000"/>
              </a:solidFill>
            </a:endParaRPr>
          </a:p>
        </p:txBody>
      </p:sp>
      <p:sp>
        <p:nvSpPr>
          <p:cNvPr id="595978" name="Rectangle 10"/>
          <p:cNvSpPr>
            <a:spLocks noGrp="1" noChangeArrowheads="1"/>
          </p:cNvSpPr>
          <p:nvPr>
            <p:ph type="body" sz="half" idx="2"/>
          </p:nvPr>
        </p:nvSpPr>
        <p:spPr>
          <a:xfrm>
            <a:off x="4495800" y="1612900"/>
            <a:ext cx="3810000" cy="4648200"/>
          </a:xfrm>
          <a:noFill/>
          <a:ln/>
        </p:spPr>
        <p:txBody>
          <a:bodyPr/>
          <a:lstStyle/>
          <a:p>
            <a:pPr>
              <a:lnSpc>
                <a:spcPct val="90000"/>
              </a:lnSpc>
              <a:buFont typeface="ZapfDingbats" pitchFamily="82" charset="2"/>
              <a:buNone/>
            </a:pPr>
            <a:r>
              <a:rPr lang="it-IT" sz="2400" dirty="0">
                <a:solidFill>
                  <a:schemeClr val="accent2"/>
                </a:solidFill>
              </a:rPr>
              <a:t>4.5</a:t>
            </a:r>
            <a:r>
              <a:rPr lang="it-IT" sz="2000" dirty="0"/>
              <a:t> </a:t>
            </a:r>
            <a:r>
              <a:rPr lang="it-IT" sz="2400" dirty="0"/>
              <a:t>Algoritmi di instradamento</a:t>
            </a:r>
            <a:endParaRPr lang="it-IT" sz="2000" dirty="0"/>
          </a:p>
          <a:p>
            <a:pPr lvl="1">
              <a:lnSpc>
                <a:spcPct val="90000"/>
              </a:lnSpc>
              <a:buFont typeface="Wingdings" pitchFamily="2" charset="2"/>
              <a:buChar char="m"/>
            </a:pPr>
            <a:r>
              <a:rPr lang="it-IT" sz="2000" dirty="0"/>
              <a:t>Stato del collegamento</a:t>
            </a:r>
            <a:endParaRPr lang="it-IT" sz="2000" dirty="0">
              <a:solidFill>
                <a:srgbClr val="FF0000"/>
              </a:solidFill>
            </a:endParaRPr>
          </a:p>
          <a:p>
            <a:pPr lvl="1">
              <a:lnSpc>
                <a:spcPct val="90000"/>
              </a:lnSpc>
              <a:buFont typeface="Wingdings" pitchFamily="2" charset="2"/>
              <a:buChar char="m"/>
            </a:pPr>
            <a:r>
              <a:rPr lang="it-IT" sz="2000" dirty="0"/>
              <a:t>Vettore distanza</a:t>
            </a:r>
          </a:p>
          <a:p>
            <a:pPr lvl="1">
              <a:lnSpc>
                <a:spcPct val="90000"/>
              </a:lnSpc>
              <a:buFont typeface="Wingdings" pitchFamily="2" charset="2"/>
              <a:buChar char="m"/>
            </a:pPr>
            <a:r>
              <a:rPr lang="it-IT" sz="2000" dirty="0"/>
              <a:t>Instradamento gerarchico</a:t>
            </a:r>
            <a:endParaRPr lang="it-IT" sz="2000" dirty="0">
              <a:solidFill>
                <a:srgbClr val="FF0000"/>
              </a:solidFill>
            </a:endParaRPr>
          </a:p>
          <a:p>
            <a:pPr>
              <a:lnSpc>
                <a:spcPct val="90000"/>
              </a:lnSpc>
              <a:buFont typeface="ZapfDingbats" pitchFamily="82" charset="2"/>
              <a:buNone/>
            </a:pPr>
            <a:r>
              <a:rPr lang="it-IT" sz="2400" dirty="0">
                <a:solidFill>
                  <a:srgbClr val="FF0000"/>
                </a:solidFill>
              </a:rPr>
              <a:t>4.6</a:t>
            </a:r>
            <a:r>
              <a:rPr lang="it-IT" sz="2000" dirty="0">
                <a:solidFill>
                  <a:srgbClr val="FF0000"/>
                </a:solidFill>
              </a:rPr>
              <a:t> </a:t>
            </a:r>
            <a:r>
              <a:rPr lang="it-IT" sz="2400" dirty="0">
                <a:solidFill>
                  <a:srgbClr val="FF0000"/>
                </a:solidFill>
              </a:rPr>
              <a:t>Instradamento in Internet</a:t>
            </a:r>
            <a:endParaRPr lang="it-IT" sz="2000" dirty="0">
              <a:solidFill>
                <a:schemeClr val="accent2"/>
              </a:solidFill>
            </a:endParaRPr>
          </a:p>
          <a:p>
            <a:pPr lvl="1">
              <a:lnSpc>
                <a:spcPct val="90000"/>
              </a:lnSpc>
              <a:buFont typeface="Wingdings" pitchFamily="2" charset="2"/>
              <a:buChar char="m"/>
            </a:pPr>
            <a:r>
              <a:rPr lang="it-IT" sz="2000" dirty="0"/>
              <a:t>RIP</a:t>
            </a:r>
          </a:p>
          <a:p>
            <a:pPr lvl="1">
              <a:lnSpc>
                <a:spcPct val="90000"/>
              </a:lnSpc>
              <a:buFont typeface="Wingdings" pitchFamily="2" charset="2"/>
              <a:buChar char="m"/>
            </a:pPr>
            <a:r>
              <a:rPr lang="it-IT" sz="2000" dirty="0"/>
              <a:t>OSPF</a:t>
            </a:r>
          </a:p>
          <a:p>
            <a:pPr lvl="1">
              <a:lnSpc>
                <a:spcPct val="90000"/>
              </a:lnSpc>
              <a:buFont typeface="Wingdings" pitchFamily="2" charset="2"/>
              <a:buChar char="m"/>
            </a:pPr>
            <a:r>
              <a:rPr lang="it-IT" sz="2000" dirty="0"/>
              <a:t>BGP</a:t>
            </a:r>
          </a:p>
          <a:p>
            <a:pPr>
              <a:lnSpc>
                <a:spcPct val="90000"/>
              </a:lnSpc>
              <a:buFont typeface="ZapfDingbats" pitchFamily="82" charset="2"/>
              <a:buNone/>
            </a:pPr>
            <a:r>
              <a:rPr lang="it-IT" sz="2400" dirty="0">
                <a:solidFill>
                  <a:schemeClr val="accent2"/>
                </a:solidFill>
              </a:rPr>
              <a:t>4.7</a:t>
            </a:r>
            <a:r>
              <a:rPr lang="it-IT" sz="2000" dirty="0">
                <a:solidFill>
                  <a:schemeClr val="accent2"/>
                </a:solidFill>
              </a:rPr>
              <a:t> </a:t>
            </a:r>
            <a:r>
              <a:rPr lang="it-IT" sz="2400" dirty="0"/>
              <a:t>Instradamento broadcast e </a:t>
            </a:r>
            <a:r>
              <a:rPr lang="it-IT" sz="2400" dirty="0" err="1"/>
              <a:t>multicast</a:t>
            </a:r>
            <a:endParaRPr lang="it-IT" sz="2000" dirty="0">
              <a:solidFill>
                <a:schemeClr val="accent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11477</TotalTime>
  <Words>13011</Words>
  <Application>Microsoft Office PowerPoint</Application>
  <PresentationFormat>Presentazione su schermo (4:3)</PresentationFormat>
  <Paragraphs>3047</Paragraphs>
  <Slides>143</Slides>
  <Notes>113</Notes>
  <HiddenSlides>0</HiddenSlides>
  <MMClips>0</MMClips>
  <ScaleCrop>false</ScaleCrop>
  <HeadingPairs>
    <vt:vector size="6" baseType="variant">
      <vt:variant>
        <vt:lpstr>Tema</vt:lpstr>
      </vt:variant>
      <vt:variant>
        <vt:i4>1</vt:i4>
      </vt:variant>
      <vt:variant>
        <vt:lpstr>Server OLE incorporati</vt:lpstr>
      </vt:variant>
      <vt:variant>
        <vt:i4>3</vt:i4>
      </vt:variant>
      <vt:variant>
        <vt:lpstr>Titoli diapositive</vt:lpstr>
      </vt:variant>
      <vt:variant>
        <vt:i4>143</vt:i4>
      </vt:variant>
    </vt:vector>
  </HeadingPairs>
  <TitlesOfParts>
    <vt:vector size="147" baseType="lpstr">
      <vt:lpstr>Default Design</vt:lpstr>
      <vt:lpstr>Clip</vt:lpstr>
      <vt:lpstr>ClipArt</vt:lpstr>
      <vt:lpstr>Picture</vt:lpstr>
      <vt:lpstr>Diapositiva 1</vt:lpstr>
      <vt:lpstr>Capitolo 4: Livello di rete</vt:lpstr>
      <vt:lpstr>Capitolo 4: Livello di rete</vt:lpstr>
      <vt:lpstr>Livello di rete</vt:lpstr>
      <vt:lpstr>Funzioni chiave del livello di rete</vt:lpstr>
      <vt:lpstr>Diapositiva 6</vt:lpstr>
      <vt:lpstr>Impostazione della connessione</vt:lpstr>
      <vt:lpstr>Modello di servizio del livello di rete</vt:lpstr>
      <vt:lpstr>Modelli di servizi del livello di rete</vt:lpstr>
      <vt:lpstr>Capitolo 4: Livello di rete</vt:lpstr>
      <vt:lpstr>Reti a circuito virtuale  e a datagramma</vt:lpstr>
      <vt:lpstr>Reti a circuito virtuale</vt:lpstr>
      <vt:lpstr>Implementazioni </vt:lpstr>
      <vt:lpstr>Tabella d’inoltro</vt:lpstr>
      <vt:lpstr>Protocolli di segnalazione</vt:lpstr>
      <vt:lpstr>Reti a datagramma</vt:lpstr>
      <vt:lpstr>Tabella d’inoltro</vt:lpstr>
      <vt:lpstr>Confronta un prefisso dell’indirizzo</vt:lpstr>
      <vt:lpstr>Perché reti a circuito virtuale  o a datagramma?</vt:lpstr>
      <vt:lpstr>Capitolo 4: Livello di rete</vt:lpstr>
      <vt:lpstr>Architettura del router</vt:lpstr>
      <vt:lpstr>Porte d’ingresso</vt:lpstr>
      <vt:lpstr>Tre tecniche di commutazione</vt:lpstr>
      <vt:lpstr>Commutazione in memoria</vt:lpstr>
      <vt:lpstr>Commutazione tramite bus</vt:lpstr>
      <vt:lpstr>Commutazione attraverso rete d’interconnessione</vt:lpstr>
      <vt:lpstr>Porte d’uscita</vt:lpstr>
      <vt:lpstr>Dove si verifica l’accodamento?</vt:lpstr>
      <vt:lpstr>Diapositiva 29</vt:lpstr>
      <vt:lpstr>Dove si verifica l’accodamento?</vt:lpstr>
      <vt:lpstr>Diapositiva 31</vt:lpstr>
      <vt:lpstr>Protocollo Internet (IP): inoltro e indirizzamento in Internet</vt:lpstr>
      <vt:lpstr>Diapositiva 33</vt:lpstr>
      <vt:lpstr>Formato dei datagrammi</vt:lpstr>
      <vt:lpstr>Frammentazione dei datagrammi IP</vt:lpstr>
      <vt:lpstr>Frammentazione e riassemblaggio IP</vt:lpstr>
      <vt:lpstr>Capitolo 4: Livello di rete</vt:lpstr>
      <vt:lpstr>Indirizzamento IPv4</vt:lpstr>
      <vt:lpstr>Sottoreti</vt:lpstr>
      <vt:lpstr>Sottorete</vt:lpstr>
      <vt:lpstr>Sottoreti</vt:lpstr>
      <vt:lpstr>Assegnazione indirizzi Internet CIDR</vt:lpstr>
      <vt:lpstr>Come ottenere un blocco di indirizzi</vt:lpstr>
      <vt:lpstr>Diapositiva 44</vt:lpstr>
      <vt:lpstr>Diapositiva 45</vt:lpstr>
      <vt:lpstr>Diapositiva 46</vt:lpstr>
      <vt:lpstr>Come ottenere un blocco di indirizzi</vt:lpstr>
      <vt:lpstr>Indirizzamento gerarchico</vt:lpstr>
      <vt:lpstr>Indirizzamento gerarchico più specifico</vt:lpstr>
      <vt:lpstr>Indirizzi IP alla fonte</vt:lpstr>
      <vt:lpstr>Traduzione degli indirizzi di rete (NAT)</vt:lpstr>
      <vt:lpstr>Traduzione degli indirizzi di rete (NAT)</vt:lpstr>
      <vt:lpstr>Diapositiva 53</vt:lpstr>
      <vt:lpstr>Traduzione degli indirizzi di rete (NAT)</vt:lpstr>
      <vt:lpstr>Traduzione degli indirizzi di rete (NAT)</vt:lpstr>
      <vt:lpstr>Diapositiva 56</vt:lpstr>
      <vt:lpstr>Diapositiva 57</vt:lpstr>
      <vt:lpstr>Diapositiva 58</vt:lpstr>
      <vt:lpstr>Capitolo 4: Livello di rete</vt:lpstr>
      <vt:lpstr>Internet Control Message Protocol (ICMP)</vt:lpstr>
      <vt:lpstr>Traceroute e ICMP</vt:lpstr>
      <vt:lpstr>Capitolo 4: Livello di rete</vt:lpstr>
      <vt:lpstr>IPv6</vt:lpstr>
      <vt:lpstr>Formato dei datagrammi IPv6</vt:lpstr>
      <vt:lpstr>Altre novità di IPv6</vt:lpstr>
      <vt:lpstr>Passaggio da IPv4 a IPv6</vt:lpstr>
      <vt:lpstr>Tunneling</vt:lpstr>
      <vt:lpstr>Tunneling</vt:lpstr>
      <vt:lpstr>Diapositiva 69</vt:lpstr>
      <vt:lpstr>Algoritmi d’instradamento</vt:lpstr>
      <vt:lpstr>Grafo di una rete di calcolatori</vt:lpstr>
      <vt:lpstr>Grafo di una rete : costi</vt:lpstr>
      <vt:lpstr>Classificazione degli algoritmi d’instradamento</vt:lpstr>
      <vt:lpstr>Diapositiva 74</vt:lpstr>
      <vt:lpstr>Algoritmo d’instradamento a stato del collegamento (LS)</vt:lpstr>
      <vt:lpstr>Algoritmo di Dijsktra</vt:lpstr>
      <vt:lpstr>Algoritmo di Dijkstra: esempio</vt:lpstr>
      <vt:lpstr>Algoritmo di Dijkstra: un altro esempio</vt:lpstr>
      <vt:lpstr>Diapositiva 79</vt:lpstr>
      <vt:lpstr>Diapositiva 80</vt:lpstr>
      <vt:lpstr>Algoritmo d’instradamento con vettore distanza (DV) </vt:lpstr>
      <vt:lpstr>Formula di Bellman-Ford: esempio</vt:lpstr>
      <vt:lpstr>Algoritmo con vettore distanza </vt:lpstr>
      <vt:lpstr>Algoritmo con vettore distanza</vt:lpstr>
      <vt:lpstr>Algoritmo con vettore distanza</vt:lpstr>
      <vt:lpstr>Diapositiva 86</vt:lpstr>
      <vt:lpstr>Diapositiva 87</vt:lpstr>
      <vt:lpstr>Algoritmo con vettore distanza: modifica dei costi</vt:lpstr>
      <vt:lpstr>Algoritmo con vettore distanza: modifica dei costi</vt:lpstr>
      <vt:lpstr>Confronto tra gli algoritmi LS e DV</vt:lpstr>
      <vt:lpstr>Capitolo 4: Livello di rete</vt:lpstr>
      <vt:lpstr>Instradamento gerarchico</vt:lpstr>
      <vt:lpstr>Instradamento gerarchico</vt:lpstr>
      <vt:lpstr>Sistemi autonomi interconnessi</vt:lpstr>
      <vt:lpstr>Instradamento tra sistemi autonomi</vt:lpstr>
      <vt:lpstr>Esempio: impostare la tabella d’inoltro nel router 1d</vt:lpstr>
      <vt:lpstr>Diapositiva 97</vt:lpstr>
      <vt:lpstr>Esempio: scegliere fra più AS</vt:lpstr>
      <vt:lpstr>Capitolo 4: Livello di rete</vt:lpstr>
      <vt:lpstr>Instradamento in Internet</vt:lpstr>
      <vt:lpstr>Capitolo 4: Livello di rete</vt:lpstr>
      <vt:lpstr>RIP (Routing Information Protocol)</vt:lpstr>
      <vt:lpstr>Annunci RIP</vt:lpstr>
      <vt:lpstr>RIP: esempio </vt:lpstr>
      <vt:lpstr>RIP: esempio </vt:lpstr>
      <vt:lpstr>RIP: guasto sul collegamento e recupero</vt:lpstr>
      <vt:lpstr>Tabella d’instradamento RIP</vt:lpstr>
      <vt:lpstr>Capitolo 4: Livello di rete</vt:lpstr>
      <vt:lpstr>OSPF (Open Shortest Path First)</vt:lpstr>
      <vt:lpstr>Vantaggi di OSPF (non in RIP)</vt:lpstr>
      <vt:lpstr>OSPF strutturato gerarchicamente</vt:lpstr>
      <vt:lpstr>OSPF strutturato gerarchicamente</vt:lpstr>
      <vt:lpstr>Capitolo 4: Livello di rete</vt:lpstr>
      <vt:lpstr>Instradamento inter-AS in Internet: BGP</vt:lpstr>
      <vt:lpstr>Fondamenti di BGP</vt:lpstr>
      <vt:lpstr>Distribuzione delle informazioni di raggiungibilità</vt:lpstr>
      <vt:lpstr>Attributi del percorso e rotte BGP</vt:lpstr>
      <vt:lpstr>Selezione dei percorsi BGP</vt:lpstr>
      <vt:lpstr>Messaggi BGP</vt:lpstr>
      <vt:lpstr>Politiche d’instradamento BGP</vt:lpstr>
      <vt:lpstr>Politiche d’instradamento BGP (2)</vt:lpstr>
      <vt:lpstr>Perché i protocolli d’instradamento inter-AS sono diversi da quelli intra-AS? </vt:lpstr>
      <vt:lpstr>Capitolo 4: Livello di rete</vt:lpstr>
      <vt:lpstr>Instradamento broadcast</vt:lpstr>
      <vt:lpstr>Duplicazione interna alla rete</vt:lpstr>
      <vt:lpstr>Albero di copertura</vt:lpstr>
      <vt:lpstr>Determinazione dell’albero</vt:lpstr>
      <vt:lpstr>Problema dell’instradamento multicast</vt:lpstr>
      <vt:lpstr>Approcci per determinare l’albero d’instradamento multicast</vt:lpstr>
      <vt:lpstr>Shortest Path Tree</vt:lpstr>
      <vt:lpstr>Inoltro su percorso inverso (RPF)</vt:lpstr>
      <vt:lpstr>Inoltro su percorso inverso (RPF): un esempio</vt:lpstr>
      <vt:lpstr>Inoltro su percorso inverso: potatura</vt:lpstr>
      <vt:lpstr>Diapositiva 134</vt:lpstr>
      <vt:lpstr>Diapositiva 135</vt:lpstr>
      <vt:lpstr>Diapositiva 136</vt:lpstr>
      <vt:lpstr>Instradamento multicast in Internet: DVMRP</vt:lpstr>
      <vt:lpstr>Diapositiva 138</vt:lpstr>
      <vt:lpstr>Diapositiva 139</vt:lpstr>
      <vt:lpstr>Protocol-independent Multicast (PIM) </vt:lpstr>
      <vt:lpstr>Conseguenze della dicotomia modalità sparsa/modalità densa</vt:lpstr>
      <vt:lpstr>PIM - Modalità sparsa</vt:lpstr>
      <vt:lpstr>Diapositiva 143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3rd Edition: Chapter 4</dc:title>
  <dc:creator>Jim Kurose and Keith Ross</dc:creator>
  <cp:lastModifiedBy>Valued Acer Customer</cp:lastModifiedBy>
  <cp:revision>464</cp:revision>
  <dcterms:created xsi:type="dcterms:W3CDTF">1999-10-08T19:08:27Z</dcterms:created>
  <dcterms:modified xsi:type="dcterms:W3CDTF">2011-01-13T22:05:39Z</dcterms:modified>
</cp:coreProperties>
</file>